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65" r:id="rId6"/>
    <p:sldId id="268" r:id="rId7"/>
    <p:sldId id="270" r:id="rId8"/>
    <p:sldId id="271" r:id="rId9"/>
    <p:sldId id="272"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Average Electrical</a:t>
            </a:r>
            <a:r>
              <a:rPr lang="en-US" baseline="0" dirty="0"/>
              <a:t> Use Per Year</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Kitchen</c:v>
                </c:pt>
              </c:strCache>
            </c:strRef>
          </c:tx>
          <c:spPr>
            <a:ln w="34925" cap="rnd">
              <a:solidFill>
                <a:schemeClr val="accent1"/>
              </a:solidFill>
              <a:round/>
            </a:ln>
            <a:effectLst>
              <a:outerShdw blurRad="38100" dist="25400" dir="5400000" rotWithShape="0">
                <a:srgbClr val="000000">
                  <a:alpha val="64000"/>
                </a:srgbClr>
              </a:outerShdw>
            </a:effectLst>
          </c:spPr>
          <c:marker>
            <c:symbol val="none"/>
          </c:marker>
          <c:cat>
            <c:numRef>
              <c:f>Sheet1!$A$2:$A$5</c:f>
              <c:numCache>
                <c:formatCode>General</c:formatCode>
                <c:ptCount val="4"/>
                <c:pt idx="0">
                  <c:v>2007</c:v>
                </c:pt>
                <c:pt idx="1">
                  <c:v>2008</c:v>
                </c:pt>
                <c:pt idx="2">
                  <c:v>2009</c:v>
                </c:pt>
              </c:numCache>
            </c:numRef>
          </c:cat>
          <c:val>
            <c:numRef>
              <c:f>Sheet1!$B$2:$B$5</c:f>
              <c:numCache>
                <c:formatCode>General</c:formatCode>
                <c:ptCount val="4"/>
                <c:pt idx="0">
                  <c:v>1.23</c:v>
                </c:pt>
                <c:pt idx="1">
                  <c:v>1.1200000000000001</c:v>
                </c:pt>
                <c:pt idx="2">
                  <c:v>1.1299999999999999</c:v>
                </c:pt>
              </c:numCache>
            </c:numRef>
          </c:val>
          <c:smooth val="0"/>
          <c:extLst>
            <c:ext xmlns:c16="http://schemas.microsoft.com/office/drawing/2014/chart" uri="{C3380CC4-5D6E-409C-BE32-E72D297353CC}">
              <c16:uniqueId val="{00000000-0DB4-4A22-A5C9-D9C8ABDF7E81}"/>
            </c:ext>
          </c:extLst>
        </c:ser>
        <c:ser>
          <c:idx val="1"/>
          <c:order val="1"/>
          <c:tx>
            <c:strRef>
              <c:f>Sheet1!$C$1</c:f>
              <c:strCache>
                <c:ptCount val="1"/>
                <c:pt idx="0">
                  <c:v>Laundery</c:v>
                </c:pt>
              </c:strCache>
            </c:strRef>
          </c:tx>
          <c:spPr>
            <a:ln w="34925" cap="rnd">
              <a:solidFill>
                <a:schemeClr val="accent2"/>
              </a:solidFill>
              <a:round/>
            </a:ln>
            <a:effectLst>
              <a:outerShdw blurRad="38100" dist="25400" dir="5400000" rotWithShape="0">
                <a:srgbClr val="000000">
                  <a:alpha val="64000"/>
                </a:srgbClr>
              </a:outerShdw>
            </a:effectLst>
          </c:spPr>
          <c:marker>
            <c:symbol val="none"/>
          </c:marker>
          <c:cat>
            <c:numRef>
              <c:f>Sheet1!$A$2:$A$5</c:f>
              <c:numCache>
                <c:formatCode>General</c:formatCode>
                <c:ptCount val="4"/>
                <c:pt idx="0">
                  <c:v>2007</c:v>
                </c:pt>
                <c:pt idx="1">
                  <c:v>2008</c:v>
                </c:pt>
                <c:pt idx="2">
                  <c:v>2009</c:v>
                </c:pt>
              </c:numCache>
            </c:numRef>
          </c:cat>
          <c:val>
            <c:numRef>
              <c:f>Sheet1!$C$2:$C$5</c:f>
              <c:numCache>
                <c:formatCode>General</c:formatCode>
                <c:ptCount val="4"/>
                <c:pt idx="0">
                  <c:v>1.64</c:v>
                </c:pt>
                <c:pt idx="1">
                  <c:v>1.25</c:v>
                </c:pt>
                <c:pt idx="2">
                  <c:v>1.34</c:v>
                </c:pt>
              </c:numCache>
            </c:numRef>
          </c:val>
          <c:smooth val="0"/>
          <c:extLst>
            <c:ext xmlns:c16="http://schemas.microsoft.com/office/drawing/2014/chart" uri="{C3380CC4-5D6E-409C-BE32-E72D297353CC}">
              <c16:uniqueId val="{00000001-0DB4-4A22-A5C9-D9C8ABDF7E81}"/>
            </c:ext>
          </c:extLst>
        </c:ser>
        <c:ser>
          <c:idx val="2"/>
          <c:order val="2"/>
          <c:tx>
            <c:strRef>
              <c:f>Sheet1!$D$1</c:f>
              <c:strCache>
                <c:ptCount val="1"/>
                <c:pt idx="0">
                  <c:v>water_ac</c:v>
                </c:pt>
              </c:strCache>
            </c:strRef>
          </c:tx>
          <c:spPr>
            <a:ln w="34925" cap="rnd">
              <a:solidFill>
                <a:schemeClr val="accent3"/>
              </a:solidFill>
              <a:round/>
            </a:ln>
            <a:effectLst>
              <a:outerShdw blurRad="38100" dist="25400" dir="5400000" rotWithShape="0">
                <a:srgbClr val="000000">
                  <a:alpha val="64000"/>
                </a:srgbClr>
              </a:outerShdw>
            </a:effectLst>
          </c:spPr>
          <c:marker>
            <c:symbol val="none"/>
          </c:marker>
          <c:cat>
            <c:numRef>
              <c:f>Sheet1!$A$2:$A$5</c:f>
              <c:numCache>
                <c:formatCode>General</c:formatCode>
                <c:ptCount val="4"/>
                <c:pt idx="0">
                  <c:v>2007</c:v>
                </c:pt>
                <c:pt idx="1">
                  <c:v>2008</c:v>
                </c:pt>
                <c:pt idx="2">
                  <c:v>2009</c:v>
                </c:pt>
              </c:numCache>
            </c:numRef>
          </c:cat>
          <c:val>
            <c:numRef>
              <c:f>Sheet1!$D$2:$D$5</c:f>
              <c:numCache>
                <c:formatCode>General</c:formatCode>
                <c:ptCount val="4"/>
                <c:pt idx="0">
                  <c:v>5.8</c:v>
                </c:pt>
                <c:pt idx="1">
                  <c:v>6.03</c:v>
                </c:pt>
                <c:pt idx="2">
                  <c:v>6.8220000000000001</c:v>
                </c:pt>
              </c:numCache>
            </c:numRef>
          </c:val>
          <c:smooth val="0"/>
          <c:extLst>
            <c:ext xmlns:c16="http://schemas.microsoft.com/office/drawing/2014/chart" uri="{C3380CC4-5D6E-409C-BE32-E72D297353CC}">
              <c16:uniqueId val="{00000002-0DB4-4A22-A5C9-D9C8ABDF7E81}"/>
            </c:ext>
          </c:extLst>
        </c:ser>
        <c:dLbls>
          <c:showLegendKey val="0"/>
          <c:showVal val="0"/>
          <c:showCatName val="0"/>
          <c:showSerName val="0"/>
          <c:showPercent val="0"/>
          <c:showBubbleSize val="0"/>
        </c:dLbls>
        <c:smooth val="0"/>
        <c:axId val="2142306368"/>
        <c:axId val="55553792"/>
      </c:lineChart>
      <c:catAx>
        <c:axId val="214230636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5553792"/>
        <c:crosses val="autoZero"/>
        <c:auto val="1"/>
        <c:lblAlgn val="ctr"/>
        <c:lblOffset val="100"/>
        <c:noMultiLvlLbl val="0"/>
      </c:catAx>
      <c:valAx>
        <c:axId val="555537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42306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Average Electrical Use Per Month 2007-2010</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Kitchen</c:v>
                </c:pt>
              </c:strCache>
            </c:strRef>
          </c:tx>
          <c:spPr>
            <a:ln w="22225" cap="rnd">
              <a:solidFill>
                <a:schemeClr val="accent1"/>
              </a:solidFill>
            </a:ln>
            <a:effectLst>
              <a:glow rad="139700">
                <a:schemeClr val="accent1">
                  <a:satMod val="175000"/>
                  <a:alpha val="14000"/>
                </a:schemeClr>
              </a:glow>
            </a:effectLst>
          </c:spPr>
          <c:marker>
            <c:symbol val="none"/>
          </c:marker>
          <c:cat>
            <c:numRef>
              <c:f>Sheet1!$A$2:$A$37</c:f>
              <c:numCache>
                <c:formatCode>mmm\-yy</c:formatCode>
                <c:ptCount val="36"/>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numCache>
            </c:numRef>
          </c:cat>
          <c:val>
            <c:numRef>
              <c:f>Sheet1!$B$2:$B$37</c:f>
              <c:numCache>
                <c:formatCode>General</c:formatCode>
                <c:ptCount val="36"/>
                <c:pt idx="0">
                  <c:v>1.26423674895829</c:v>
                </c:pt>
                <c:pt idx="1">
                  <c:v>1.18021727268218</c:v>
                </c:pt>
                <c:pt idx="2">
                  <c:v>1.3631754862154799</c:v>
                </c:pt>
                <c:pt idx="3">
                  <c:v>1.06588646553689</c:v>
                </c:pt>
                <c:pt idx="4">
                  <c:v>1.69661738351254</c:v>
                </c:pt>
                <c:pt idx="5">
                  <c:v>1.38267256760201</c:v>
                </c:pt>
                <c:pt idx="6">
                  <c:v>0.96726504751847897</c:v>
                </c:pt>
                <c:pt idx="7">
                  <c:v>0.81247478596082301</c:v>
                </c:pt>
                <c:pt idx="8">
                  <c:v>1.22322792721885</c:v>
                </c:pt>
                <c:pt idx="9">
                  <c:v>0.96818853891303402</c:v>
                </c:pt>
                <c:pt idx="10">
                  <c:v>1.1765128015185899</c:v>
                </c:pt>
                <c:pt idx="11">
                  <c:v>1.6597594032124401</c:v>
                </c:pt>
                <c:pt idx="12">
                  <c:v>1.38356594009722</c:v>
                </c:pt>
                <c:pt idx="13">
                  <c:v>0.96252125392149801</c:v>
                </c:pt>
                <c:pt idx="14">
                  <c:v>1.41225689225869</c:v>
                </c:pt>
                <c:pt idx="15">
                  <c:v>1.0898148148148099</c:v>
                </c:pt>
                <c:pt idx="16">
                  <c:v>1.18921098615529</c:v>
                </c:pt>
                <c:pt idx="17">
                  <c:v>1.59096275376745</c:v>
                </c:pt>
                <c:pt idx="18">
                  <c:v>1.05992652000538</c:v>
                </c:pt>
                <c:pt idx="19">
                  <c:v>8.6764639992831197E-2</c:v>
                </c:pt>
                <c:pt idx="20">
                  <c:v>1.21240740740741</c:v>
                </c:pt>
                <c:pt idx="21">
                  <c:v>0.98869879139852501</c:v>
                </c:pt>
                <c:pt idx="22">
                  <c:v>1.34442360676993</c:v>
                </c:pt>
                <c:pt idx="23">
                  <c:v>1.01207117054455</c:v>
                </c:pt>
                <c:pt idx="24">
                  <c:v>1.6723268890432099</c:v>
                </c:pt>
                <c:pt idx="25">
                  <c:v>1.1699622416534201</c:v>
                </c:pt>
                <c:pt idx="26">
                  <c:v>1.45015478487146</c:v>
                </c:pt>
                <c:pt idx="27">
                  <c:v>1.2617713783045501</c:v>
                </c:pt>
                <c:pt idx="28">
                  <c:v>0.97611793171431105</c:v>
                </c:pt>
                <c:pt idx="29">
                  <c:v>0.78611354806366696</c:v>
                </c:pt>
                <c:pt idx="30">
                  <c:v>0.40832511873823801</c:v>
                </c:pt>
                <c:pt idx="31">
                  <c:v>0.77768634711650597</c:v>
                </c:pt>
                <c:pt idx="32">
                  <c:v>1.1945736972474901</c:v>
                </c:pt>
                <c:pt idx="33">
                  <c:v>1.2260131275342201</c:v>
                </c:pt>
                <c:pt idx="34">
                  <c:v>1.3992222042176901</c:v>
                </c:pt>
                <c:pt idx="35">
                  <c:v>1.29488328330122</c:v>
                </c:pt>
              </c:numCache>
            </c:numRef>
          </c:val>
          <c:smooth val="0"/>
          <c:extLst>
            <c:ext xmlns:c16="http://schemas.microsoft.com/office/drawing/2014/chart" uri="{C3380CC4-5D6E-409C-BE32-E72D297353CC}">
              <c16:uniqueId val="{00000000-AA69-40D4-91E4-C7A051434D63}"/>
            </c:ext>
          </c:extLst>
        </c:ser>
        <c:ser>
          <c:idx val="1"/>
          <c:order val="1"/>
          <c:tx>
            <c:strRef>
              <c:f>Sheet1!$C$1</c:f>
              <c:strCache>
                <c:ptCount val="1"/>
                <c:pt idx="0">
                  <c:v>Laundry</c:v>
                </c:pt>
              </c:strCache>
            </c:strRef>
          </c:tx>
          <c:spPr>
            <a:ln w="22225" cap="rnd">
              <a:solidFill>
                <a:schemeClr val="accent2"/>
              </a:solidFill>
            </a:ln>
            <a:effectLst>
              <a:glow rad="139700">
                <a:schemeClr val="accent2">
                  <a:satMod val="175000"/>
                  <a:alpha val="14000"/>
                </a:schemeClr>
              </a:glow>
            </a:effectLst>
          </c:spPr>
          <c:marker>
            <c:symbol val="none"/>
          </c:marker>
          <c:cat>
            <c:numRef>
              <c:f>Sheet1!$A$2:$A$37</c:f>
              <c:numCache>
                <c:formatCode>mmm\-yy</c:formatCode>
                <c:ptCount val="36"/>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numCache>
            </c:numRef>
          </c:cat>
          <c:val>
            <c:numRef>
              <c:f>Sheet1!$C$2:$C$37</c:f>
              <c:numCache>
                <c:formatCode>General</c:formatCode>
                <c:ptCount val="36"/>
                <c:pt idx="0">
                  <c:v>1.77593082127335</c:v>
                </c:pt>
                <c:pt idx="1">
                  <c:v>1.60236122823553</c:v>
                </c:pt>
                <c:pt idx="2">
                  <c:v>2.34980596244869</c:v>
                </c:pt>
                <c:pt idx="3">
                  <c:v>0.97314892215720505</c:v>
                </c:pt>
                <c:pt idx="4">
                  <c:v>1.61586021505376</c:v>
                </c:pt>
                <c:pt idx="5">
                  <c:v>1.6205714020900399</c:v>
                </c:pt>
                <c:pt idx="6">
                  <c:v>1.25217371767508</c:v>
                </c:pt>
                <c:pt idx="7">
                  <c:v>1.11414675691425</c:v>
                </c:pt>
                <c:pt idx="8">
                  <c:v>1.7426038242511199</c:v>
                </c:pt>
                <c:pt idx="9">
                  <c:v>1.96948788028137</c:v>
                </c:pt>
                <c:pt idx="10">
                  <c:v>1.7053104310384699</c:v>
                </c:pt>
                <c:pt idx="11">
                  <c:v>1.85781491520867</c:v>
                </c:pt>
                <c:pt idx="12">
                  <c:v>1.4093281659535399</c:v>
                </c:pt>
                <c:pt idx="13">
                  <c:v>1.35656297147784</c:v>
                </c:pt>
                <c:pt idx="14">
                  <c:v>1.77834854976558</c:v>
                </c:pt>
                <c:pt idx="15">
                  <c:v>1.6405324074074099</c:v>
                </c:pt>
                <c:pt idx="16">
                  <c:v>1.3196603790492401</c:v>
                </c:pt>
                <c:pt idx="17">
                  <c:v>1.46876085094562</c:v>
                </c:pt>
                <c:pt idx="18">
                  <c:v>0.99502665890048803</c:v>
                </c:pt>
                <c:pt idx="19">
                  <c:v>0.498767865943815</c:v>
                </c:pt>
                <c:pt idx="20">
                  <c:v>1.03217592592593</c:v>
                </c:pt>
                <c:pt idx="21">
                  <c:v>1.41776352669462</c:v>
                </c:pt>
                <c:pt idx="22">
                  <c:v>1.29395012849899</c:v>
                </c:pt>
                <c:pt idx="23">
                  <c:v>0.88534631694675703</c:v>
                </c:pt>
                <c:pt idx="24">
                  <c:v>1.6342660005824501</c:v>
                </c:pt>
                <c:pt idx="25">
                  <c:v>1.25904213036566</c:v>
                </c:pt>
                <c:pt idx="26">
                  <c:v>1.0863430391672999</c:v>
                </c:pt>
                <c:pt idx="27">
                  <c:v>1.21767211444974</c:v>
                </c:pt>
                <c:pt idx="28">
                  <c:v>1.1223899991038599</c:v>
                </c:pt>
                <c:pt idx="29">
                  <c:v>0.74698583782428896</c:v>
                </c:pt>
                <c:pt idx="30">
                  <c:v>0.95277354601666797</c:v>
                </c:pt>
                <c:pt idx="31">
                  <c:v>0.87355139546046801</c:v>
                </c:pt>
                <c:pt idx="32">
                  <c:v>1.06822233025442</c:v>
                </c:pt>
                <c:pt idx="33">
                  <c:v>1.20363359394252</c:v>
                </c:pt>
                <c:pt idx="34">
                  <c:v>1.23782957938841</c:v>
                </c:pt>
                <c:pt idx="35">
                  <c:v>1.19830637573368</c:v>
                </c:pt>
              </c:numCache>
            </c:numRef>
          </c:val>
          <c:smooth val="0"/>
          <c:extLst>
            <c:ext xmlns:c16="http://schemas.microsoft.com/office/drawing/2014/chart" uri="{C3380CC4-5D6E-409C-BE32-E72D297353CC}">
              <c16:uniqueId val="{00000001-AA69-40D4-91E4-C7A051434D63}"/>
            </c:ext>
          </c:extLst>
        </c:ser>
        <c:ser>
          <c:idx val="2"/>
          <c:order val="2"/>
          <c:tx>
            <c:strRef>
              <c:f>Sheet1!$D$1</c:f>
              <c:strCache>
                <c:ptCount val="1"/>
                <c:pt idx="0">
                  <c:v>Water_AC</c:v>
                </c:pt>
              </c:strCache>
            </c:strRef>
          </c:tx>
          <c:spPr>
            <a:ln w="22225" cap="rnd">
              <a:solidFill>
                <a:schemeClr val="accent3"/>
              </a:solidFill>
            </a:ln>
            <a:effectLst>
              <a:glow rad="139700">
                <a:schemeClr val="accent3">
                  <a:satMod val="175000"/>
                  <a:alpha val="14000"/>
                </a:schemeClr>
              </a:glow>
            </a:effectLst>
          </c:spPr>
          <c:marker>
            <c:symbol val="none"/>
          </c:marker>
          <c:cat>
            <c:numRef>
              <c:f>Sheet1!$A$2:$A$37</c:f>
              <c:numCache>
                <c:formatCode>mmm\-yy</c:formatCode>
                <c:ptCount val="36"/>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numCache>
            </c:numRef>
          </c:cat>
          <c:val>
            <c:numRef>
              <c:f>Sheet1!$D$2:$D$37</c:f>
              <c:numCache>
                <c:formatCode>General</c:formatCode>
                <c:ptCount val="36"/>
                <c:pt idx="0">
                  <c:v>7.3833505085353304</c:v>
                </c:pt>
                <c:pt idx="1">
                  <c:v>6.7035567240438496</c:v>
                </c:pt>
                <c:pt idx="2">
                  <c:v>6.51340317189708</c:v>
                </c:pt>
                <c:pt idx="3">
                  <c:v>4.80033943815386</c:v>
                </c:pt>
                <c:pt idx="4">
                  <c:v>5.1399641577060899</c:v>
                </c:pt>
                <c:pt idx="5">
                  <c:v>4.3759065736728697</c:v>
                </c:pt>
                <c:pt idx="6">
                  <c:v>3.4782852906153798</c:v>
                </c:pt>
                <c:pt idx="7">
                  <c:v>5.0527141512394103</c:v>
                </c:pt>
                <c:pt idx="8">
                  <c:v>5.2404046483633504</c:v>
                </c:pt>
                <c:pt idx="9">
                  <c:v>5.7368161655988201</c:v>
                </c:pt>
                <c:pt idx="10">
                  <c:v>6.9375897032270002</c:v>
                </c:pt>
                <c:pt idx="11">
                  <c:v>8.1189766795851206</c:v>
                </c:pt>
                <c:pt idx="12">
                  <c:v>6.9933242232128903</c:v>
                </c:pt>
                <c:pt idx="13">
                  <c:v>6.1287448810977798</c:v>
                </c:pt>
                <c:pt idx="14">
                  <c:v>6.2548733708696904</c:v>
                </c:pt>
                <c:pt idx="15">
                  <c:v>6.8443981481481497</c:v>
                </c:pt>
                <c:pt idx="16">
                  <c:v>6.5105963528831898</c:v>
                </c:pt>
                <c:pt idx="17">
                  <c:v>6.7155026736729999</c:v>
                </c:pt>
                <c:pt idx="18">
                  <c:v>5.0904610421613903</c:v>
                </c:pt>
                <c:pt idx="19">
                  <c:v>1.78469017429096</c:v>
                </c:pt>
                <c:pt idx="20">
                  <c:v>6.5806018518518501</c:v>
                </c:pt>
                <c:pt idx="21">
                  <c:v>6.1862232885620099</c:v>
                </c:pt>
                <c:pt idx="22">
                  <c:v>6.4970711490819903</c:v>
                </c:pt>
                <c:pt idx="23">
                  <c:v>6.8959590746931703</c:v>
                </c:pt>
                <c:pt idx="24">
                  <c:v>7.3838123613880198</c:v>
                </c:pt>
                <c:pt idx="25">
                  <c:v>7.35706478537361</c:v>
                </c:pt>
                <c:pt idx="26">
                  <c:v>7.3735250572030999</c:v>
                </c:pt>
                <c:pt idx="27">
                  <c:v>7.1262558451780196</c:v>
                </c:pt>
                <c:pt idx="28">
                  <c:v>6.9685455685993398</c:v>
                </c:pt>
                <c:pt idx="29">
                  <c:v>6.5163303672139401</c:v>
                </c:pt>
                <c:pt idx="30">
                  <c:v>4.2104131194551497</c:v>
                </c:pt>
                <c:pt idx="31">
                  <c:v>4.3901346316487198</c:v>
                </c:pt>
                <c:pt idx="32">
                  <c:v>6.8649906243489101</c:v>
                </c:pt>
                <c:pt idx="33">
                  <c:v>7.3367458948453104</c:v>
                </c:pt>
                <c:pt idx="34">
                  <c:v>7.7670547929350198</c:v>
                </c:pt>
                <c:pt idx="35">
                  <c:v>8.6004973341099493</c:v>
                </c:pt>
              </c:numCache>
            </c:numRef>
          </c:val>
          <c:smooth val="0"/>
          <c:extLst>
            <c:ext xmlns:c16="http://schemas.microsoft.com/office/drawing/2014/chart" uri="{C3380CC4-5D6E-409C-BE32-E72D297353CC}">
              <c16:uniqueId val="{00000002-AA69-40D4-91E4-C7A051434D63}"/>
            </c:ext>
          </c:extLst>
        </c:ser>
        <c:dLbls>
          <c:showLegendKey val="0"/>
          <c:showVal val="0"/>
          <c:showCatName val="0"/>
          <c:showSerName val="0"/>
          <c:showPercent val="0"/>
          <c:showBubbleSize val="0"/>
        </c:dLbls>
        <c:smooth val="0"/>
        <c:axId val="164895536"/>
        <c:axId val="1898793728"/>
      </c:lineChart>
      <c:dateAx>
        <c:axId val="164895536"/>
        <c:scaling>
          <c:orientation val="minMax"/>
        </c:scaling>
        <c:delete val="0"/>
        <c:axPos val="b"/>
        <c:numFmt formatCode="mmm\-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898793728"/>
        <c:crosses val="autoZero"/>
        <c:auto val="1"/>
        <c:lblOffset val="100"/>
        <c:baseTimeUnit val="months"/>
      </c:dateAx>
      <c:valAx>
        <c:axId val="189879372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48955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Average Electric Use only AUG 07, AUG 08, and AUG 09</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Kitchen</c:v>
                </c:pt>
              </c:strCache>
            </c:strRef>
          </c:tx>
          <c:spPr>
            <a:ln w="22225" cap="rnd">
              <a:solidFill>
                <a:schemeClr val="accent1"/>
              </a:solidFill>
            </a:ln>
            <a:effectLst>
              <a:glow rad="139700">
                <a:schemeClr val="accent1">
                  <a:satMod val="175000"/>
                  <a:alpha val="14000"/>
                </a:schemeClr>
              </a:glow>
            </a:effectLst>
          </c:spPr>
          <c:marker>
            <c:symbol val="none"/>
          </c:marker>
          <c:cat>
            <c:numRef>
              <c:f>Sheet1!$A$2:$A$5</c:f>
              <c:numCache>
                <c:formatCode>General</c:formatCode>
                <c:ptCount val="4"/>
                <c:pt idx="0">
                  <c:v>2007</c:v>
                </c:pt>
                <c:pt idx="1">
                  <c:v>2008</c:v>
                </c:pt>
                <c:pt idx="2">
                  <c:v>2009</c:v>
                </c:pt>
              </c:numCache>
            </c:numRef>
          </c:cat>
          <c:val>
            <c:numRef>
              <c:f>Sheet1!$B$2:$B$5</c:f>
              <c:numCache>
                <c:formatCode>General</c:formatCode>
                <c:ptCount val="4"/>
                <c:pt idx="0">
                  <c:v>0.81247478596082301</c:v>
                </c:pt>
                <c:pt idx="1">
                  <c:v>8.6764639992831197E-2</c:v>
                </c:pt>
                <c:pt idx="2">
                  <c:v>0.77768634711650597</c:v>
                </c:pt>
              </c:numCache>
            </c:numRef>
          </c:val>
          <c:smooth val="0"/>
          <c:extLst>
            <c:ext xmlns:c16="http://schemas.microsoft.com/office/drawing/2014/chart" uri="{C3380CC4-5D6E-409C-BE32-E72D297353CC}">
              <c16:uniqueId val="{00000000-7D5E-4EE2-BAEE-49079F63B229}"/>
            </c:ext>
          </c:extLst>
        </c:ser>
        <c:ser>
          <c:idx val="1"/>
          <c:order val="1"/>
          <c:tx>
            <c:strRef>
              <c:f>Sheet1!$C$1</c:f>
              <c:strCache>
                <c:ptCount val="1"/>
                <c:pt idx="0">
                  <c:v>Laundry</c:v>
                </c:pt>
              </c:strCache>
            </c:strRef>
          </c:tx>
          <c:spPr>
            <a:ln w="22225" cap="rnd">
              <a:solidFill>
                <a:schemeClr val="accent2"/>
              </a:solidFill>
            </a:ln>
            <a:effectLst>
              <a:glow rad="139700">
                <a:schemeClr val="accent2">
                  <a:satMod val="175000"/>
                  <a:alpha val="14000"/>
                </a:schemeClr>
              </a:glow>
            </a:effectLst>
          </c:spPr>
          <c:marker>
            <c:symbol val="none"/>
          </c:marker>
          <c:cat>
            <c:numRef>
              <c:f>Sheet1!$A$2:$A$5</c:f>
              <c:numCache>
                <c:formatCode>General</c:formatCode>
                <c:ptCount val="4"/>
                <c:pt idx="0">
                  <c:v>2007</c:v>
                </c:pt>
                <c:pt idx="1">
                  <c:v>2008</c:v>
                </c:pt>
                <c:pt idx="2">
                  <c:v>2009</c:v>
                </c:pt>
              </c:numCache>
            </c:numRef>
          </c:cat>
          <c:val>
            <c:numRef>
              <c:f>Sheet1!$C$2:$C$5</c:f>
              <c:numCache>
                <c:formatCode>General</c:formatCode>
                <c:ptCount val="4"/>
                <c:pt idx="0">
                  <c:v>1.11414675691425</c:v>
                </c:pt>
                <c:pt idx="1">
                  <c:v>0.498767865943815</c:v>
                </c:pt>
                <c:pt idx="2">
                  <c:v>0.87355139546046801</c:v>
                </c:pt>
              </c:numCache>
            </c:numRef>
          </c:val>
          <c:smooth val="0"/>
          <c:extLst>
            <c:ext xmlns:c16="http://schemas.microsoft.com/office/drawing/2014/chart" uri="{C3380CC4-5D6E-409C-BE32-E72D297353CC}">
              <c16:uniqueId val="{00000001-7D5E-4EE2-BAEE-49079F63B229}"/>
            </c:ext>
          </c:extLst>
        </c:ser>
        <c:ser>
          <c:idx val="2"/>
          <c:order val="2"/>
          <c:tx>
            <c:strRef>
              <c:f>Sheet1!$D$1</c:f>
              <c:strCache>
                <c:ptCount val="1"/>
                <c:pt idx="0">
                  <c:v>Water_AC</c:v>
                </c:pt>
              </c:strCache>
            </c:strRef>
          </c:tx>
          <c:spPr>
            <a:ln w="22225" cap="rnd">
              <a:solidFill>
                <a:schemeClr val="accent3"/>
              </a:solidFill>
            </a:ln>
            <a:effectLst>
              <a:glow rad="139700">
                <a:schemeClr val="accent3">
                  <a:satMod val="175000"/>
                  <a:alpha val="14000"/>
                </a:schemeClr>
              </a:glow>
            </a:effectLst>
          </c:spPr>
          <c:marker>
            <c:symbol val="none"/>
          </c:marker>
          <c:cat>
            <c:numRef>
              <c:f>Sheet1!$A$2:$A$5</c:f>
              <c:numCache>
                <c:formatCode>General</c:formatCode>
                <c:ptCount val="4"/>
                <c:pt idx="0">
                  <c:v>2007</c:v>
                </c:pt>
                <c:pt idx="1">
                  <c:v>2008</c:v>
                </c:pt>
                <c:pt idx="2">
                  <c:v>2009</c:v>
                </c:pt>
              </c:numCache>
            </c:numRef>
          </c:cat>
          <c:val>
            <c:numRef>
              <c:f>Sheet1!$D$2:$D$5</c:f>
              <c:numCache>
                <c:formatCode>General</c:formatCode>
                <c:ptCount val="4"/>
                <c:pt idx="0">
                  <c:v>5.0527141512394103</c:v>
                </c:pt>
                <c:pt idx="1">
                  <c:v>1.78469017429096</c:v>
                </c:pt>
                <c:pt idx="2">
                  <c:v>4.3901346316487198</c:v>
                </c:pt>
              </c:numCache>
            </c:numRef>
          </c:val>
          <c:smooth val="0"/>
          <c:extLst>
            <c:ext xmlns:c16="http://schemas.microsoft.com/office/drawing/2014/chart" uri="{C3380CC4-5D6E-409C-BE32-E72D297353CC}">
              <c16:uniqueId val="{00000002-7D5E-4EE2-BAEE-49079F63B229}"/>
            </c:ext>
          </c:extLst>
        </c:ser>
        <c:dLbls>
          <c:showLegendKey val="0"/>
          <c:showVal val="0"/>
          <c:showCatName val="0"/>
          <c:showSerName val="0"/>
          <c:showPercent val="0"/>
          <c:showBubbleSize val="0"/>
        </c:dLbls>
        <c:smooth val="0"/>
        <c:axId val="241326816"/>
        <c:axId val="409027680"/>
      </c:lineChart>
      <c:catAx>
        <c:axId val="24132681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09027680"/>
        <c:crosses val="autoZero"/>
        <c:auto val="1"/>
        <c:lblAlgn val="ctr"/>
        <c:lblOffset val="100"/>
        <c:noMultiLvlLbl val="0"/>
      </c:catAx>
      <c:valAx>
        <c:axId val="4090276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4132681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Average Daily Electrical Use for AUG 2008</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Kitchen</c:v>
                </c:pt>
              </c:strCache>
            </c:strRef>
          </c:tx>
          <c:spPr>
            <a:ln w="22225" cap="rnd">
              <a:solidFill>
                <a:schemeClr val="accent1"/>
              </a:solidFill>
            </a:ln>
            <a:effectLst>
              <a:glow rad="139700">
                <a:schemeClr val="accent1">
                  <a:satMod val="175000"/>
                  <a:alpha val="14000"/>
                </a:schemeClr>
              </a:glow>
            </a:effectLst>
          </c:spPr>
          <c:marker>
            <c:symbol val="none"/>
          </c:marker>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Sheet1!$B$2:$B$32</c:f>
              <c:numCache>
                <c:formatCode>General</c:formatCode>
                <c:ptCount val="31"/>
                <c:pt idx="0">
                  <c:v>0.406944444444444</c:v>
                </c:pt>
                <c:pt idx="1">
                  <c:v>0</c:v>
                </c:pt>
                <c:pt idx="2">
                  <c:v>0</c:v>
                </c:pt>
                <c:pt idx="3">
                  <c:v>0.41417651146629603</c:v>
                </c:pt>
                <c:pt idx="4">
                  <c:v>0.44097222222222199</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1.42876997915219</c:v>
                </c:pt>
              </c:numCache>
            </c:numRef>
          </c:val>
          <c:smooth val="0"/>
          <c:extLst>
            <c:ext xmlns:c16="http://schemas.microsoft.com/office/drawing/2014/chart" uri="{C3380CC4-5D6E-409C-BE32-E72D297353CC}">
              <c16:uniqueId val="{00000000-DDF6-49D1-AC02-308712246C65}"/>
            </c:ext>
          </c:extLst>
        </c:ser>
        <c:ser>
          <c:idx val="1"/>
          <c:order val="1"/>
          <c:tx>
            <c:strRef>
              <c:f>Sheet1!$C$1</c:f>
              <c:strCache>
                <c:ptCount val="1"/>
                <c:pt idx="0">
                  <c:v>Laundry</c:v>
                </c:pt>
              </c:strCache>
            </c:strRef>
          </c:tx>
          <c:spPr>
            <a:ln w="22225" cap="rnd">
              <a:solidFill>
                <a:schemeClr val="accent2"/>
              </a:solidFill>
            </a:ln>
            <a:effectLst>
              <a:glow rad="139700">
                <a:schemeClr val="accent2">
                  <a:satMod val="175000"/>
                  <a:alpha val="14000"/>
                </a:schemeClr>
              </a:glow>
            </a:effectLst>
          </c:spPr>
          <c:marker>
            <c:symbol val="none"/>
          </c:marker>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Sheet1!$C$2:$C$32</c:f>
              <c:numCache>
                <c:formatCode>General</c:formatCode>
                <c:ptCount val="31"/>
                <c:pt idx="0">
                  <c:v>0.79861111111111105</c:v>
                </c:pt>
                <c:pt idx="1">
                  <c:v>0.35</c:v>
                </c:pt>
                <c:pt idx="2">
                  <c:v>0.34652777777777799</c:v>
                </c:pt>
                <c:pt idx="3">
                  <c:v>3.2501737317581698</c:v>
                </c:pt>
                <c:pt idx="4">
                  <c:v>0.35347222222222202</c:v>
                </c:pt>
                <c:pt idx="5">
                  <c:v>0.35625000000000001</c:v>
                </c:pt>
                <c:pt idx="6">
                  <c:v>0.36527777777777798</c:v>
                </c:pt>
                <c:pt idx="7">
                  <c:v>0.33402777777777798</c:v>
                </c:pt>
                <c:pt idx="8">
                  <c:v>0.33958333333333302</c:v>
                </c:pt>
                <c:pt idx="9">
                  <c:v>0.32222222222222202</c:v>
                </c:pt>
                <c:pt idx="10">
                  <c:v>0.33958333333333302</c:v>
                </c:pt>
                <c:pt idx="11">
                  <c:v>0.32083333333333303</c:v>
                </c:pt>
                <c:pt idx="12">
                  <c:v>0.313194444444444</c:v>
                </c:pt>
                <c:pt idx="13">
                  <c:v>0.30625000000000002</c:v>
                </c:pt>
                <c:pt idx="14">
                  <c:v>0.30486111111111103</c:v>
                </c:pt>
                <c:pt idx="15">
                  <c:v>0.30694444444444402</c:v>
                </c:pt>
                <c:pt idx="16">
                  <c:v>0.30902777777777801</c:v>
                </c:pt>
                <c:pt idx="17">
                  <c:v>0.30555555555555602</c:v>
                </c:pt>
                <c:pt idx="18">
                  <c:v>0.30694444444444402</c:v>
                </c:pt>
                <c:pt idx="19">
                  <c:v>0.30347222222222198</c:v>
                </c:pt>
                <c:pt idx="20">
                  <c:v>0.3</c:v>
                </c:pt>
                <c:pt idx="21">
                  <c:v>0.30416666666666697</c:v>
                </c:pt>
                <c:pt idx="22">
                  <c:v>0.29097222222222202</c:v>
                </c:pt>
                <c:pt idx="23">
                  <c:v>0.280555555555556</c:v>
                </c:pt>
                <c:pt idx="24">
                  <c:v>0.29305555555555601</c:v>
                </c:pt>
                <c:pt idx="25">
                  <c:v>0.29166666666666702</c:v>
                </c:pt>
                <c:pt idx="26">
                  <c:v>0.27708333333333302</c:v>
                </c:pt>
                <c:pt idx="27">
                  <c:v>0.3</c:v>
                </c:pt>
                <c:pt idx="28">
                  <c:v>0.29861111111111099</c:v>
                </c:pt>
                <c:pt idx="29">
                  <c:v>0.30208333333333298</c:v>
                </c:pt>
                <c:pt idx="30">
                  <c:v>2.5941626129256399</c:v>
                </c:pt>
              </c:numCache>
            </c:numRef>
          </c:val>
          <c:smooth val="0"/>
          <c:extLst>
            <c:ext xmlns:c16="http://schemas.microsoft.com/office/drawing/2014/chart" uri="{C3380CC4-5D6E-409C-BE32-E72D297353CC}">
              <c16:uniqueId val="{00000001-DDF6-49D1-AC02-308712246C65}"/>
            </c:ext>
          </c:extLst>
        </c:ser>
        <c:ser>
          <c:idx val="2"/>
          <c:order val="2"/>
          <c:tx>
            <c:strRef>
              <c:f>Sheet1!$D$1</c:f>
              <c:strCache>
                <c:ptCount val="1"/>
                <c:pt idx="0">
                  <c:v>Water_AC</c:v>
                </c:pt>
              </c:strCache>
            </c:strRef>
          </c:tx>
          <c:spPr>
            <a:ln w="22225" cap="rnd">
              <a:solidFill>
                <a:schemeClr val="accent3"/>
              </a:solidFill>
            </a:ln>
            <a:effectLst>
              <a:glow rad="139700">
                <a:schemeClr val="accent3">
                  <a:satMod val="175000"/>
                  <a:alpha val="14000"/>
                </a:schemeClr>
              </a:glow>
            </a:effectLst>
          </c:spPr>
          <c:marker>
            <c:symbol val="none"/>
          </c:marker>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Sheet1!$D$2:$D$32</c:f>
              <c:numCache>
                <c:formatCode>General</c:formatCode>
                <c:ptCount val="31"/>
                <c:pt idx="0">
                  <c:v>3.53541666666667</c:v>
                </c:pt>
                <c:pt idx="1">
                  <c:v>2.6409722222222198</c:v>
                </c:pt>
                <c:pt idx="2">
                  <c:v>2.7263888888888901</c:v>
                </c:pt>
                <c:pt idx="3">
                  <c:v>3.0646282140375298</c:v>
                </c:pt>
                <c:pt idx="4">
                  <c:v>4.94305555555556</c:v>
                </c:pt>
                <c:pt idx="5">
                  <c:v>1.53819444444444</c:v>
                </c:pt>
                <c:pt idx="6">
                  <c:v>1.6368055555555601</c:v>
                </c:pt>
                <c:pt idx="7">
                  <c:v>1.375</c:v>
                </c:pt>
                <c:pt idx="8">
                  <c:v>1.32083333333333</c:v>
                </c:pt>
                <c:pt idx="9">
                  <c:v>1.3229166666666701</c:v>
                </c:pt>
                <c:pt idx="10">
                  <c:v>1.30555555555556</c:v>
                </c:pt>
                <c:pt idx="11">
                  <c:v>1.2805555555555601</c:v>
                </c:pt>
                <c:pt idx="12">
                  <c:v>1.2423611111111099</c:v>
                </c:pt>
                <c:pt idx="13">
                  <c:v>1.1395833333333301</c:v>
                </c:pt>
                <c:pt idx="14">
                  <c:v>1.1743055555555599</c:v>
                </c:pt>
                <c:pt idx="15">
                  <c:v>1.1722222222222201</c:v>
                </c:pt>
                <c:pt idx="16">
                  <c:v>1.1875</c:v>
                </c:pt>
                <c:pt idx="17">
                  <c:v>1.1937500000000001</c:v>
                </c:pt>
                <c:pt idx="18">
                  <c:v>1.1784722222222199</c:v>
                </c:pt>
                <c:pt idx="19">
                  <c:v>1.12916666666667</c:v>
                </c:pt>
                <c:pt idx="20">
                  <c:v>1.09513888888889</c:v>
                </c:pt>
                <c:pt idx="21">
                  <c:v>1.12083333333333</c:v>
                </c:pt>
                <c:pt idx="22">
                  <c:v>1.03125</c:v>
                </c:pt>
                <c:pt idx="23">
                  <c:v>1.0576388888888899</c:v>
                </c:pt>
                <c:pt idx="24">
                  <c:v>0.99722222222222201</c:v>
                </c:pt>
                <c:pt idx="25">
                  <c:v>1.0645833333333301</c:v>
                </c:pt>
                <c:pt idx="26">
                  <c:v>1.0687500000000001</c:v>
                </c:pt>
                <c:pt idx="27">
                  <c:v>1.1326388888888901</c:v>
                </c:pt>
                <c:pt idx="28">
                  <c:v>1.1104166666666699</c:v>
                </c:pt>
                <c:pt idx="29">
                  <c:v>1.1243055555555601</c:v>
                </c:pt>
                <c:pt idx="30">
                  <c:v>8.4204308547602498</c:v>
                </c:pt>
              </c:numCache>
            </c:numRef>
          </c:val>
          <c:smooth val="0"/>
          <c:extLst>
            <c:ext xmlns:c16="http://schemas.microsoft.com/office/drawing/2014/chart" uri="{C3380CC4-5D6E-409C-BE32-E72D297353CC}">
              <c16:uniqueId val="{00000002-DDF6-49D1-AC02-308712246C65}"/>
            </c:ext>
          </c:extLst>
        </c:ser>
        <c:dLbls>
          <c:showLegendKey val="0"/>
          <c:showVal val="0"/>
          <c:showCatName val="0"/>
          <c:showSerName val="0"/>
          <c:showPercent val="0"/>
          <c:showBubbleSize val="0"/>
        </c:dLbls>
        <c:smooth val="0"/>
        <c:axId val="52797312"/>
        <c:axId val="164769520"/>
      </c:lineChart>
      <c:catAx>
        <c:axId val="5279731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4769520"/>
        <c:crosses val="autoZero"/>
        <c:auto val="1"/>
        <c:lblAlgn val="ctr"/>
        <c:lblOffset val="100"/>
        <c:noMultiLvlLbl val="0"/>
      </c:catAx>
      <c:valAx>
        <c:axId val="16476952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27973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Average</a:t>
            </a:r>
            <a:r>
              <a:rPr lang="en-US" baseline="0" dirty="0"/>
              <a:t> Aug 2008 compared to years</a:t>
            </a:r>
            <a:endParaRPr lang="en-US" dirty="0"/>
          </a:p>
        </c:rich>
      </c:tx>
      <c:layout>
        <c:manualLayout>
          <c:xMode val="edge"/>
          <c:yMode val="edge"/>
          <c:x val="0.18947013459853879"/>
          <c:y val="2.2510232787204869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9736019455657541"/>
          <c:y val="0.16635062029744399"/>
          <c:w val="0.77796590295878854"/>
          <c:h val="0.68517603685702455"/>
        </c:manualLayout>
      </c:layout>
      <c:barChart>
        <c:barDir val="bar"/>
        <c:grouping val="clustered"/>
        <c:varyColors val="0"/>
        <c:ser>
          <c:idx val="0"/>
          <c:order val="0"/>
          <c:tx>
            <c:strRef>
              <c:f>Sheet1!$B$1</c:f>
              <c:strCache>
                <c:ptCount val="1"/>
                <c:pt idx="0">
                  <c:v>Kitchen</c:v>
                </c:pt>
              </c:strCache>
            </c:strRef>
          </c:tx>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Sheet1!$A$2:$A$5</c:f>
              <c:strCache>
                <c:ptCount val="4"/>
                <c:pt idx="0">
                  <c:v>Year 2007</c:v>
                </c:pt>
                <c:pt idx="1">
                  <c:v>Year 2008</c:v>
                </c:pt>
                <c:pt idx="2">
                  <c:v>Year 2009</c:v>
                </c:pt>
                <c:pt idx="3">
                  <c:v>Aug-08</c:v>
                </c:pt>
              </c:strCache>
            </c:strRef>
          </c:cat>
          <c:val>
            <c:numRef>
              <c:f>Sheet1!$B$2:$B$5</c:f>
              <c:numCache>
                <c:formatCode>General</c:formatCode>
                <c:ptCount val="4"/>
                <c:pt idx="0">
                  <c:v>1.2318575791445301</c:v>
                </c:pt>
                <c:pt idx="1">
                  <c:v>1.10968311362925</c:v>
                </c:pt>
                <c:pt idx="2">
                  <c:v>1.13697003414803</c:v>
                </c:pt>
                <c:pt idx="3">
                  <c:v>8.6764639992831197E-2</c:v>
                </c:pt>
              </c:numCache>
            </c:numRef>
          </c:val>
          <c:extLst>
            <c:ext xmlns:c16="http://schemas.microsoft.com/office/drawing/2014/chart" uri="{C3380CC4-5D6E-409C-BE32-E72D297353CC}">
              <c16:uniqueId val="{00000000-F04C-4F7B-8EB2-B5350DD3D1C4}"/>
            </c:ext>
          </c:extLst>
        </c:ser>
        <c:ser>
          <c:idx val="1"/>
          <c:order val="1"/>
          <c:tx>
            <c:strRef>
              <c:f>Sheet1!$C$1</c:f>
              <c:strCache>
                <c:ptCount val="1"/>
                <c:pt idx="0">
                  <c:v>Laundry</c:v>
                </c:pt>
              </c:strCache>
            </c:strRef>
          </c:tx>
          <c:spPr>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Sheet1!$A$2:$A$5</c:f>
              <c:strCache>
                <c:ptCount val="4"/>
                <c:pt idx="0">
                  <c:v>Year 2007</c:v>
                </c:pt>
                <c:pt idx="1">
                  <c:v>Year 2008</c:v>
                </c:pt>
                <c:pt idx="2">
                  <c:v>Year 2009</c:v>
                </c:pt>
                <c:pt idx="3">
                  <c:v>Aug-08</c:v>
                </c:pt>
              </c:strCache>
            </c:strRef>
          </c:cat>
          <c:val>
            <c:numRef>
              <c:f>Sheet1!$C$2:$C$5</c:f>
              <c:numCache>
                <c:formatCode>General</c:formatCode>
                <c:ptCount val="4"/>
                <c:pt idx="0">
                  <c:v>1.63791268938995</c:v>
                </c:pt>
                <c:pt idx="1">
                  <c:v>1.2563562338069101</c:v>
                </c:pt>
                <c:pt idx="2">
                  <c:v>1.13598779879523</c:v>
                </c:pt>
                <c:pt idx="3">
                  <c:v>0.498767865943815</c:v>
                </c:pt>
              </c:numCache>
            </c:numRef>
          </c:val>
          <c:extLst>
            <c:ext xmlns:c16="http://schemas.microsoft.com/office/drawing/2014/chart" uri="{C3380CC4-5D6E-409C-BE32-E72D297353CC}">
              <c16:uniqueId val="{00000001-F04C-4F7B-8EB2-B5350DD3D1C4}"/>
            </c:ext>
          </c:extLst>
        </c:ser>
        <c:ser>
          <c:idx val="2"/>
          <c:order val="2"/>
          <c:tx>
            <c:strRef>
              <c:f>Sheet1!$D$1</c:f>
              <c:strCache>
                <c:ptCount val="1"/>
                <c:pt idx="0">
                  <c:v>Water_AC</c:v>
                </c:pt>
              </c:strCache>
            </c:strRef>
          </c:tx>
          <c:spPr>
            <a:gradFill rotWithShape="1">
              <a:gsLst>
                <a:gs pos="0">
                  <a:schemeClr val="accent3">
                    <a:tint val="96000"/>
                    <a:lumMod val="102000"/>
                  </a:schemeClr>
                </a:gs>
                <a:gs pos="100000">
                  <a:schemeClr val="accent3">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Sheet1!$A$2:$A$5</c:f>
              <c:strCache>
                <c:ptCount val="4"/>
                <c:pt idx="0">
                  <c:v>Year 2007</c:v>
                </c:pt>
                <c:pt idx="1">
                  <c:v>Year 2008</c:v>
                </c:pt>
                <c:pt idx="2">
                  <c:v>Year 2009</c:v>
                </c:pt>
                <c:pt idx="3">
                  <c:v>Aug-08</c:v>
                </c:pt>
              </c:strCache>
            </c:strRef>
          </c:cat>
          <c:val>
            <c:numRef>
              <c:f>Sheet1!$D$2:$D$5</c:f>
              <c:numCache>
                <c:formatCode>General</c:formatCode>
                <c:ptCount val="4"/>
                <c:pt idx="0">
                  <c:v>5.7952220916433603</c:v>
                </c:pt>
                <c:pt idx="1">
                  <c:v>6.0328047148592097</c:v>
                </c:pt>
                <c:pt idx="2">
                  <c:v>6.8234969113302402</c:v>
                </c:pt>
                <c:pt idx="3">
                  <c:v>1.78469017429096</c:v>
                </c:pt>
              </c:numCache>
            </c:numRef>
          </c:val>
          <c:extLst>
            <c:ext xmlns:c16="http://schemas.microsoft.com/office/drawing/2014/chart" uri="{C3380CC4-5D6E-409C-BE32-E72D297353CC}">
              <c16:uniqueId val="{00000002-F04C-4F7B-8EB2-B5350DD3D1C4}"/>
            </c:ext>
          </c:extLst>
        </c:ser>
        <c:dLbls>
          <c:showLegendKey val="0"/>
          <c:showVal val="0"/>
          <c:showCatName val="0"/>
          <c:showSerName val="0"/>
          <c:showPercent val="0"/>
          <c:showBubbleSize val="0"/>
        </c:dLbls>
        <c:gapWidth val="115"/>
        <c:overlap val="-20"/>
        <c:axId val="2141260736"/>
        <c:axId val="58794464"/>
      </c:barChart>
      <c:catAx>
        <c:axId val="214126073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8794464"/>
        <c:crosses val="autoZero"/>
        <c:auto val="1"/>
        <c:lblAlgn val="ctr"/>
        <c:lblOffset val="100"/>
        <c:noMultiLvlLbl val="0"/>
      </c:catAx>
      <c:valAx>
        <c:axId val="58794464"/>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41260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EF9497-F8D5-40D5-86AF-548D73768FCB}" type="datetimeFigureOut">
              <a:rPr lang="en-US" smtClean="0"/>
              <a:t>8/9/2020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1598917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EF9497-F8D5-40D5-86AF-548D73768FCB}"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121817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F9497-F8D5-40D5-86AF-548D73768FC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2646036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F9497-F8D5-40D5-86AF-548D73768FC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1986826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F9497-F8D5-40D5-86AF-548D73768FC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3955003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F9497-F8D5-40D5-86AF-548D73768FC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4012340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F9497-F8D5-40D5-86AF-548D73768FC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1193055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F9497-F8D5-40D5-86AF-548D73768FC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1006240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F9497-F8D5-40D5-86AF-548D73768FC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182162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F9497-F8D5-40D5-86AF-548D73768FC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65649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F9497-F8D5-40D5-86AF-548D73768FC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436633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EF9497-F8D5-40D5-86AF-548D73768FCB}"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3252771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EF9497-F8D5-40D5-86AF-548D73768FCB}" type="datetimeFigureOut">
              <a:rPr lang="en-US" smtClean="0"/>
              <a:t>8/9/2020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23349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EF9497-F8D5-40D5-86AF-548D73768FCB}" type="datetimeFigureOut">
              <a:rPr lang="en-US" smtClean="0"/>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3982275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F9497-F8D5-40D5-86AF-548D73768FCB}" type="datetimeFigureOut">
              <a:rPr lang="en-US" smtClean="0"/>
              <a:t>8/9/2020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263142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EF9497-F8D5-40D5-86AF-548D73768FCB}"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1968193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EF9497-F8D5-40D5-86AF-548D73768FCB}"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40BDD-6800-4A2D-9714-5BD193DD76E2}" type="slidenum">
              <a:rPr lang="en-US" smtClean="0"/>
              <a:t>‹#›</a:t>
            </a:fld>
            <a:endParaRPr lang="en-US"/>
          </a:p>
        </p:txBody>
      </p:sp>
    </p:spTree>
    <p:extLst>
      <p:ext uri="{BB962C8B-B14F-4D97-AF65-F5344CB8AC3E}">
        <p14:creationId xmlns:p14="http://schemas.microsoft.com/office/powerpoint/2010/main" val="426818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EF9497-F8D5-40D5-86AF-548D73768FCB}" type="datetimeFigureOut">
              <a:rPr lang="en-US" smtClean="0"/>
              <a:t>8/9/2020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840BDD-6800-4A2D-9714-5BD193DD76E2}" type="slidenum">
              <a:rPr lang="en-US" smtClean="0"/>
              <a:t>‹#›</a:t>
            </a:fld>
            <a:endParaRPr lang="en-US"/>
          </a:p>
        </p:txBody>
      </p:sp>
    </p:spTree>
    <p:extLst>
      <p:ext uri="{BB962C8B-B14F-4D97-AF65-F5344CB8AC3E}">
        <p14:creationId xmlns:p14="http://schemas.microsoft.com/office/powerpoint/2010/main" val="3833198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61E3-007A-46D7-9C68-9576CBE9A085}"/>
              </a:ext>
            </a:extLst>
          </p:cNvPr>
          <p:cNvSpPr>
            <a:spLocks noGrp="1"/>
          </p:cNvSpPr>
          <p:nvPr>
            <p:ph type="ctrTitle"/>
          </p:nvPr>
        </p:nvSpPr>
        <p:spPr/>
        <p:txBody>
          <a:bodyPr>
            <a:normAutofit fontScale="90000"/>
          </a:bodyPr>
          <a:lstStyle/>
          <a:p>
            <a:r>
              <a:rPr lang="en-US" dirty="0"/>
              <a:t>Power Company vs Jane Doe</a:t>
            </a:r>
            <a:br>
              <a:rPr lang="en-US" dirty="0"/>
            </a:br>
            <a:r>
              <a:rPr lang="en-US" dirty="0"/>
              <a:t>Prepared for ABC Law Firm</a:t>
            </a:r>
          </a:p>
        </p:txBody>
      </p:sp>
      <p:sp>
        <p:nvSpPr>
          <p:cNvPr id="3" name="Subtitle 2">
            <a:extLst>
              <a:ext uri="{FF2B5EF4-FFF2-40B4-BE49-F238E27FC236}">
                <a16:creationId xmlns:a16="http://schemas.microsoft.com/office/drawing/2014/main" id="{4CCAD633-64B0-4690-88C0-48AF412290B8}"/>
              </a:ext>
            </a:extLst>
          </p:cNvPr>
          <p:cNvSpPr>
            <a:spLocks noGrp="1"/>
          </p:cNvSpPr>
          <p:nvPr>
            <p:ph type="subTitle" idx="1"/>
          </p:nvPr>
        </p:nvSpPr>
        <p:spPr/>
        <p:txBody>
          <a:bodyPr/>
          <a:lstStyle/>
          <a:p>
            <a:r>
              <a:rPr lang="en-US" dirty="0"/>
              <a:t>Presented by Sherri Koski</a:t>
            </a:r>
          </a:p>
          <a:p>
            <a:r>
              <a:rPr lang="en-US" dirty="0"/>
              <a:t>IOT Analytics</a:t>
            </a:r>
          </a:p>
        </p:txBody>
      </p:sp>
    </p:spTree>
    <p:extLst>
      <p:ext uri="{BB962C8B-B14F-4D97-AF65-F5344CB8AC3E}">
        <p14:creationId xmlns:p14="http://schemas.microsoft.com/office/powerpoint/2010/main" val="3225542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9551-E0DE-4E2F-8D5F-B1307494ECE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177DB730-BB54-4B3F-8F1B-964AC3C6E1EB}"/>
              </a:ext>
            </a:extLst>
          </p:cNvPr>
          <p:cNvSpPr>
            <a:spLocks noGrp="1"/>
          </p:cNvSpPr>
          <p:nvPr>
            <p:ph idx="1"/>
          </p:nvPr>
        </p:nvSpPr>
        <p:spPr/>
        <p:txBody>
          <a:bodyPr/>
          <a:lstStyle/>
          <a:p>
            <a:r>
              <a:rPr lang="en-US" dirty="0"/>
              <a:t>From the charts and tables shown, the data shows that the electricity usage during Aug 2008 is significantly lower than the average month and year usage.  </a:t>
            </a:r>
          </a:p>
          <a:p>
            <a:r>
              <a:rPr lang="en-US" dirty="0"/>
              <a:t>From Aug6, 2008, to Aug 30, 2008, electrical use was steady at a very low or non-existent rate.</a:t>
            </a:r>
          </a:p>
        </p:txBody>
      </p:sp>
    </p:spTree>
    <p:extLst>
      <p:ext uri="{BB962C8B-B14F-4D97-AF65-F5344CB8AC3E}">
        <p14:creationId xmlns:p14="http://schemas.microsoft.com/office/powerpoint/2010/main" val="1867013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AFCB-EE40-4B43-BB68-226DD8B1590F}"/>
              </a:ext>
            </a:extLst>
          </p:cNvPr>
          <p:cNvSpPr>
            <a:spLocks noGrp="1"/>
          </p:cNvSpPr>
          <p:nvPr>
            <p:ph type="title"/>
          </p:nvPr>
        </p:nvSpPr>
        <p:spPr/>
        <p:txBody>
          <a:bodyPr/>
          <a:lstStyle/>
          <a:p>
            <a:r>
              <a:rPr lang="en-US" dirty="0"/>
              <a:t>Closing</a:t>
            </a:r>
          </a:p>
        </p:txBody>
      </p:sp>
      <p:sp>
        <p:nvSpPr>
          <p:cNvPr id="3" name="Content Placeholder 2">
            <a:extLst>
              <a:ext uri="{FF2B5EF4-FFF2-40B4-BE49-F238E27FC236}">
                <a16:creationId xmlns:a16="http://schemas.microsoft.com/office/drawing/2014/main" id="{1843135B-D1EB-422D-959C-6E607BDE07B3}"/>
              </a:ext>
            </a:extLst>
          </p:cNvPr>
          <p:cNvSpPr>
            <a:spLocks noGrp="1"/>
          </p:cNvSpPr>
          <p:nvPr>
            <p:ph idx="1"/>
          </p:nvPr>
        </p:nvSpPr>
        <p:spPr/>
        <p:txBody>
          <a:bodyPr/>
          <a:lstStyle/>
          <a:p>
            <a:r>
              <a:rPr lang="en-US" dirty="0"/>
              <a:t>It is my professional opinion based on the data that Jane Doe was not in residence as she has stated.</a:t>
            </a:r>
          </a:p>
        </p:txBody>
      </p:sp>
    </p:spTree>
    <p:extLst>
      <p:ext uri="{BB962C8B-B14F-4D97-AF65-F5344CB8AC3E}">
        <p14:creationId xmlns:p14="http://schemas.microsoft.com/office/powerpoint/2010/main" val="117813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0F8A-9F96-4A0C-8F63-EB44BDE19F8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15C16799-2644-42B1-8770-0CA0C08523C5}"/>
              </a:ext>
            </a:extLst>
          </p:cNvPr>
          <p:cNvSpPr>
            <a:spLocks noGrp="1"/>
          </p:cNvSpPr>
          <p:nvPr>
            <p:ph idx="1"/>
          </p:nvPr>
        </p:nvSpPr>
        <p:spPr/>
        <p:txBody>
          <a:bodyPr/>
          <a:lstStyle/>
          <a:p>
            <a:r>
              <a:rPr lang="en-US" dirty="0"/>
              <a:t>Jane Doe has hired ABC Law Firm to represent her claim that she was not occupying a specific residence during an event that occurred in Aug 2008.  </a:t>
            </a:r>
          </a:p>
          <a:p>
            <a:r>
              <a:rPr lang="en-US" dirty="0"/>
              <a:t>She maintains that she was out of the country during this time period and turned her utilities down low and did not allow anyone to use her apartment during her absence.  </a:t>
            </a:r>
          </a:p>
          <a:p>
            <a:r>
              <a:rPr lang="en-US" dirty="0"/>
              <a:t>IOT Analytics has been asked to testify in Jane Doe’s defense.</a:t>
            </a:r>
          </a:p>
        </p:txBody>
      </p:sp>
    </p:spTree>
    <p:extLst>
      <p:ext uri="{BB962C8B-B14F-4D97-AF65-F5344CB8AC3E}">
        <p14:creationId xmlns:p14="http://schemas.microsoft.com/office/powerpoint/2010/main" val="280391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F419-7845-42DF-AB1A-F7C2F8B693B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CFE423AE-286A-42EC-8533-3223E0386732}"/>
              </a:ext>
            </a:extLst>
          </p:cNvPr>
          <p:cNvSpPr>
            <a:spLocks noGrp="1"/>
          </p:cNvSpPr>
          <p:nvPr>
            <p:ph idx="1"/>
          </p:nvPr>
        </p:nvSpPr>
        <p:spPr/>
        <p:txBody>
          <a:bodyPr/>
          <a:lstStyle/>
          <a:p>
            <a:r>
              <a:rPr lang="en-US" dirty="0"/>
              <a:t>IOT Analytics will determine based on data whether the data supports Jane Doe’s claim that she was not occupying a specific residence during an event that occurred in Aug 2008.</a:t>
            </a:r>
          </a:p>
        </p:txBody>
      </p:sp>
    </p:spTree>
    <p:extLst>
      <p:ext uri="{BB962C8B-B14F-4D97-AF65-F5344CB8AC3E}">
        <p14:creationId xmlns:p14="http://schemas.microsoft.com/office/powerpoint/2010/main" val="245266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F684-0C27-4B02-84AE-F6ADD01C8152}"/>
              </a:ext>
            </a:extLst>
          </p:cNvPr>
          <p:cNvSpPr>
            <a:spLocks noGrp="1"/>
          </p:cNvSpPr>
          <p:nvPr>
            <p:ph type="title"/>
          </p:nvPr>
        </p:nvSpPr>
        <p:spPr/>
        <p:txBody>
          <a:bodyPr/>
          <a:lstStyle/>
          <a:p>
            <a:r>
              <a:rPr lang="en-US" dirty="0"/>
              <a:t>Data Management</a:t>
            </a:r>
          </a:p>
        </p:txBody>
      </p:sp>
      <p:sp>
        <p:nvSpPr>
          <p:cNvPr id="3" name="Content Placeholder 2">
            <a:extLst>
              <a:ext uri="{FF2B5EF4-FFF2-40B4-BE49-F238E27FC236}">
                <a16:creationId xmlns:a16="http://schemas.microsoft.com/office/drawing/2014/main" id="{229F8D15-BA1C-4E3F-BB61-0B2FF7CC129A}"/>
              </a:ext>
            </a:extLst>
          </p:cNvPr>
          <p:cNvSpPr>
            <a:spLocks noGrp="1"/>
          </p:cNvSpPr>
          <p:nvPr>
            <p:ph idx="1"/>
          </p:nvPr>
        </p:nvSpPr>
        <p:spPr/>
        <p:txBody>
          <a:bodyPr/>
          <a:lstStyle/>
          <a:p>
            <a:r>
              <a:rPr lang="en-US" dirty="0"/>
              <a:t>Data from 2006-2010 was provided.</a:t>
            </a:r>
          </a:p>
          <a:p>
            <a:r>
              <a:rPr lang="en-US" dirty="0"/>
              <a:t>Data from 2006 and 2010 were partial years.  I examined 2007, 2008, and 2009.  </a:t>
            </a:r>
          </a:p>
        </p:txBody>
      </p:sp>
    </p:spTree>
    <p:extLst>
      <p:ext uri="{BB962C8B-B14F-4D97-AF65-F5344CB8AC3E}">
        <p14:creationId xmlns:p14="http://schemas.microsoft.com/office/powerpoint/2010/main" val="129671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581C-52F1-4223-A7F2-E4C18DF99D7C}"/>
              </a:ext>
            </a:extLst>
          </p:cNvPr>
          <p:cNvSpPr>
            <a:spLocks noGrp="1"/>
          </p:cNvSpPr>
          <p:nvPr>
            <p:ph type="title"/>
          </p:nvPr>
        </p:nvSpPr>
        <p:spPr/>
        <p:txBody>
          <a:bodyPr/>
          <a:lstStyle/>
          <a:p>
            <a:r>
              <a:rPr lang="en-US" dirty="0"/>
              <a:t>Descriptive Statistics</a:t>
            </a:r>
          </a:p>
        </p:txBody>
      </p:sp>
      <p:graphicFrame>
        <p:nvGraphicFramePr>
          <p:cNvPr id="6" name="Content Placeholder 5">
            <a:extLst>
              <a:ext uri="{FF2B5EF4-FFF2-40B4-BE49-F238E27FC236}">
                <a16:creationId xmlns:a16="http://schemas.microsoft.com/office/drawing/2014/main" id="{607965B6-29D2-44BB-9289-A0D902A5EB60}"/>
              </a:ext>
            </a:extLst>
          </p:cNvPr>
          <p:cNvGraphicFramePr>
            <a:graphicFrameLocks noGrp="1"/>
          </p:cNvGraphicFramePr>
          <p:nvPr>
            <p:ph idx="1"/>
            <p:extLst>
              <p:ext uri="{D42A27DB-BD31-4B8C-83A1-F6EECF244321}">
                <p14:modId xmlns:p14="http://schemas.microsoft.com/office/powerpoint/2010/main" val="881043463"/>
              </p:ext>
            </p:extLst>
          </p:nvPr>
        </p:nvGraphicFramePr>
        <p:xfrm>
          <a:off x="1484313" y="2667000"/>
          <a:ext cx="10018712" cy="312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963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D31-4C17-484E-8253-A04A8DCA2C89}"/>
              </a:ext>
            </a:extLst>
          </p:cNvPr>
          <p:cNvSpPr>
            <a:spLocks noGrp="1"/>
          </p:cNvSpPr>
          <p:nvPr>
            <p:ph type="title"/>
          </p:nvPr>
        </p:nvSpPr>
        <p:spPr/>
        <p:txBody>
          <a:bodyPr/>
          <a:lstStyle/>
          <a:p>
            <a:r>
              <a:rPr lang="en-US" dirty="0"/>
              <a:t>Descriptive Statistics</a:t>
            </a:r>
          </a:p>
        </p:txBody>
      </p:sp>
      <p:graphicFrame>
        <p:nvGraphicFramePr>
          <p:cNvPr id="6" name="Content Placeholder 5">
            <a:extLst>
              <a:ext uri="{FF2B5EF4-FFF2-40B4-BE49-F238E27FC236}">
                <a16:creationId xmlns:a16="http://schemas.microsoft.com/office/drawing/2014/main" id="{3DF467DC-5255-4A55-ADEA-521438A6BC4D}"/>
              </a:ext>
            </a:extLst>
          </p:cNvPr>
          <p:cNvGraphicFramePr>
            <a:graphicFrameLocks noGrp="1"/>
          </p:cNvGraphicFramePr>
          <p:nvPr>
            <p:ph idx="1"/>
            <p:extLst>
              <p:ext uri="{D42A27DB-BD31-4B8C-83A1-F6EECF244321}">
                <p14:modId xmlns:p14="http://schemas.microsoft.com/office/powerpoint/2010/main" val="2824396565"/>
              </p:ext>
            </p:extLst>
          </p:nvPr>
        </p:nvGraphicFramePr>
        <p:xfrm>
          <a:off x="1484313" y="2667000"/>
          <a:ext cx="10018712" cy="312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2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62AA-3DC4-45DF-B217-D0A60E267CFD}"/>
              </a:ext>
            </a:extLst>
          </p:cNvPr>
          <p:cNvSpPr>
            <a:spLocks noGrp="1"/>
          </p:cNvSpPr>
          <p:nvPr>
            <p:ph type="title"/>
          </p:nvPr>
        </p:nvSpPr>
        <p:spPr/>
        <p:txBody>
          <a:bodyPr/>
          <a:lstStyle/>
          <a:p>
            <a:r>
              <a:rPr lang="en-US" dirty="0"/>
              <a:t>Descriptive Statistics</a:t>
            </a:r>
          </a:p>
        </p:txBody>
      </p:sp>
      <p:graphicFrame>
        <p:nvGraphicFramePr>
          <p:cNvPr id="6" name="Content Placeholder 5">
            <a:extLst>
              <a:ext uri="{FF2B5EF4-FFF2-40B4-BE49-F238E27FC236}">
                <a16:creationId xmlns:a16="http://schemas.microsoft.com/office/drawing/2014/main" id="{9E476EFB-8F78-4667-AF3C-46AB46AACC44}"/>
              </a:ext>
            </a:extLst>
          </p:cNvPr>
          <p:cNvGraphicFramePr>
            <a:graphicFrameLocks noGrp="1"/>
          </p:cNvGraphicFramePr>
          <p:nvPr>
            <p:ph idx="1"/>
            <p:extLst>
              <p:ext uri="{D42A27DB-BD31-4B8C-83A1-F6EECF244321}">
                <p14:modId xmlns:p14="http://schemas.microsoft.com/office/powerpoint/2010/main" val="2095332277"/>
              </p:ext>
            </p:extLst>
          </p:nvPr>
        </p:nvGraphicFramePr>
        <p:xfrm>
          <a:off x="1484313" y="2667000"/>
          <a:ext cx="10018712" cy="312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764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124F-11FF-4631-B6B0-80C3E3DD77BA}"/>
              </a:ext>
            </a:extLst>
          </p:cNvPr>
          <p:cNvSpPr>
            <a:spLocks noGrp="1"/>
          </p:cNvSpPr>
          <p:nvPr>
            <p:ph type="title"/>
          </p:nvPr>
        </p:nvSpPr>
        <p:spPr/>
        <p:txBody>
          <a:bodyPr/>
          <a:lstStyle/>
          <a:p>
            <a:r>
              <a:rPr lang="en-US" dirty="0"/>
              <a:t>Descriptive Statistics</a:t>
            </a:r>
          </a:p>
        </p:txBody>
      </p:sp>
      <p:graphicFrame>
        <p:nvGraphicFramePr>
          <p:cNvPr id="6" name="Content Placeholder 5">
            <a:extLst>
              <a:ext uri="{FF2B5EF4-FFF2-40B4-BE49-F238E27FC236}">
                <a16:creationId xmlns:a16="http://schemas.microsoft.com/office/drawing/2014/main" id="{FEDDF4A0-9038-429E-8506-6DAB9E028FF1}"/>
              </a:ext>
            </a:extLst>
          </p:cNvPr>
          <p:cNvGraphicFramePr>
            <a:graphicFrameLocks noGrp="1"/>
          </p:cNvGraphicFramePr>
          <p:nvPr>
            <p:ph idx="1"/>
            <p:extLst>
              <p:ext uri="{D42A27DB-BD31-4B8C-83A1-F6EECF244321}">
                <p14:modId xmlns:p14="http://schemas.microsoft.com/office/powerpoint/2010/main" val="2298157931"/>
              </p:ext>
            </p:extLst>
          </p:nvPr>
        </p:nvGraphicFramePr>
        <p:xfrm>
          <a:off x="1484313" y="2667000"/>
          <a:ext cx="10018712" cy="312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5238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2756-4120-4102-8EF9-F120958A17E2}"/>
              </a:ext>
            </a:extLst>
          </p:cNvPr>
          <p:cNvSpPr>
            <a:spLocks noGrp="1"/>
          </p:cNvSpPr>
          <p:nvPr>
            <p:ph type="title"/>
          </p:nvPr>
        </p:nvSpPr>
        <p:spPr>
          <a:xfrm>
            <a:off x="6398056" y="729672"/>
            <a:ext cx="6089507" cy="988290"/>
          </a:xfrm>
        </p:spPr>
        <p:txBody>
          <a:bodyPr/>
          <a:lstStyle/>
          <a:p>
            <a:r>
              <a:rPr lang="en-US" dirty="0"/>
              <a:t>Descriptive Statistics</a:t>
            </a:r>
          </a:p>
        </p:txBody>
      </p:sp>
      <p:graphicFrame>
        <p:nvGraphicFramePr>
          <p:cNvPr id="4" name="Table 4">
            <a:extLst>
              <a:ext uri="{FF2B5EF4-FFF2-40B4-BE49-F238E27FC236}">
                <a16:creationId xmlns:a16="http://schemas.microsoft.com/office/drawing/2014/main" id="{96ADA601-41A1-427A-8D77-5B4AA83727D0}"/>
              </a:ext>
            </a:extLst>
          </p:cNvPr>
          <p:cNvGraphicFramePr>
            <a:graphicFrameLocks noGrp="1"/>
          </p:cNvGraphicFramePr>
          <p:nvPr>
            <p:ph idx="1"/>
            <p:extLst>
              <p:ext uri="{D42A27DB-BD31-4B8C-83A1-F6EECF244321}">
                <p14:modId xmlns:p14="http://schemas.microsoft.com/office/powerpoint/2010/main" val="1146889184"/>
              </p:ext>
            </p:extLst>
          </p:nvPr>
        </p:nvGraphicFramePr>
        <p:xfrm>
          <a:off x="1456601" y="538008"/>
          <a:ext cx="4029799" cy="5791631"/>
        </p:xfrm>
        <a:graphic>
          <a:graphicData uri="http://schemas.openxmlformats.org/drawingml/2006/table">
            <a:tbl>
              <a:tblPr firstRow="1" bandRow="1">
                <a:tableStyleId>{5C22544A-7EE6-4342-B048-85BDC9FD1C3A}</a:tableStyleId>
              </a:tblPr>
              <a:tblGrid>
                <a:gridCol w="344894">
                  <a:extLst>
                    <a:ext uri="{9D8B030D-6E8A-4147-A177-3AD203B41FA5}">
                      <a16:colId xmlns:a16="http://schemas.microsoft.com/office/drawing/2014/main" val="3835624759"/>
                    </a:ext>
                  </a:extLst>
                </a:gridCol>
                <a:gridCol w="1237269">
                  <a:extLst>
                    <a:ext uri="{9D8B030D-6E8A-4147-A177-3AD203B41FA5}">
                      <a16:colId xmlns:a16="http://schemas.microsoft.com/office/drawing/2014/main" val="254439386"/>
                    </a:ext>
                  </a:extLst>
                </a:gridCol>
                <a:gridCol w="1182254">
                  <a:extLst>
                    <a:ext uri="{9D8B030D-6E8A-4147-A177-3AD203B41FA5}">
                      <a16:colId xmlns:a16="http://schemas.microsoft.com/office/drawing/2014/main" val="2168049937"/>
                    </a:ext>
                  </a:extLst>
                </a:gridCol>
                <a:gridCol w="1265382">
                  <a:extLst>
                    <a:ext uri="{9D8B030D-6E8A-4147-A177-3AD203B41FA5}">
                      <a16:colId xmlns:a16="http://schemas.microsoft.com/office/drawing/2014/main" val="960610632"/>
                    </a:ext>
                  </a:extLst>
                </a:gridCol>
              </a:tblGrid>
              <a:tr h="180687">
                <a:tc>
                  <a:txBody>
                    <a:bodyPr/>
                    <a:lstStyle/>
                    <a:p>
                      <a:pPr algn="ctr" fontAlgn="b"/>
                      <a:r>
                        <a:rPr lang="en-US" sz="1100" b="0" i="0" u="none" strike="noStrike" dirty="0">
                          <a:solidFill>
                            <a:srgbClr val="000000"/>
                          </a:solidFill>
                          <a:effectLst/>
                          <a:latin typeface="Calibri" panose="020F0502020204030204" pitchFamily="34" charset="0"/>
                        </a:rPr>
                        <a:t>day</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Aug_2008_Kitchen</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Aug_2008_laundry</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Aug_2008_water_AC</a:t>
                      </a:r>
                    </a:p>
                  </a:txBody>
                  <a:tcPr marL="9525" marR="9525" marT="9525" marB="0" anchor="b"/>
                </a:tc>
                <a:extLst>
                  <a:ext uri="{0D108BD9-81ED-4DB2-BD59-A6C34878D82A}">
                    <a16:rowId xmlns:a16="http://schemas.microsoft.com/office/drawing/2014/main" val="448591664"/>
                  </a:ext>
                </a:extLst>
              </a:tr>
              <a:tr h="180687">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0.406944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0.798611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3.535417</a:t>
                      </a:r>
                    </a:p>
                  </a:txBody>
                  <a:tcPr marL="9525" marR="9525" marT="9525" marB="0" anchor="b"/>
                </a:tc>
                <a:extLst>
                  <a:ext uri="{0D108BD9-81ED-4DB2-BD59-A6C34878D82A}">
                    <a16:rowId xmlns:a16="http://schemas.microsoft.com/office/drawing/2014/main" val="1352367974"/>
                  </a:ext>
                </a:extLst>
              </a:tr>
              <a:tr h="180687">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2.640972</a:t>
                      </a:r>
                    </a:p>
                  </a:txBody>
                  <a:tcPr marL="9525" marR="9525" marT="9525" marB="0" anchor="b"/>
                </a:tc>
                <a:extLst>
                  <a:ext uri="{0D108BD9-81ED-4DB2-BD59-A6C34878D82A}">
                    <a16:rowId xmlns:a16="http://schemas.microsoft.com/office/drawing/2014/main" val="52030445"/>
                  </a:ext>
                </a:extLst>
              </a:tr>
              <a:tr h="180687">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0.346528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2.726389</a:t>
                      </a:r>
                    </a:p>
                  </a:txBody>
                  <a:tcPr marL="9525" marR="9525" marT="9525" marB="0" anchor="b"/>
                </a:tc>
                <a:extLst>
                  <a:ext uri="{0D108BD9-81ED-4DB2-BD59-A6C34878D82A}">
                    <a16:rowId xmlns:a16="http://schemas.microsoft.com/office/drawing/2014/main" val="1537921564"/>
                  </a:ext>
                </a:extLst>
              </a:tr>
              <a:tr h="180687">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0.414177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3.250174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3.064628</a:t>
                      </a:r>
                    </a:p>
                  </a:txBody>
                  <a:tcPr marL="9525" marR="9525" marT="9525" marB="0" anchor="b"/>
                </a:tc>
                <a:extLst>
                  <a:ext uri="{0D108BD9-81ED-4DB2-BD59-A6C34878D82A}">
                    <a16:rowId xmlns:a16="http://schemas.microsoft.com/office/drawing/2014/main" val="4073854681"/>
                  </a:ext>
                </a:extLst>
              </a:tr>
              <a:tr h="180687">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0.440972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0.353472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4.943056</a:t>
                      </a:r>
                    </a:p>
                  </a:txBody>
                  <a:tcPr marL="9525" marR="9525" marT="9525" marB="0" anchor="b"/>
                </a:tc>
                <a:extLst>
                  <a:ext uri="{0D108BD9-81ED-4DB2-BD59-A6C34878D82A}">
                    <a16:rowId xmlns:a16="http://schemas.microsoft.com/office/drawing/2014/main" val="2722165802"/>
                  </a:ext>
                </a:extLst>
              </a:tr>
              <a:tr h="190334">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0.35625</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1.538194</a:t>
                      </a:r>
                    </a:p>
                  </a:txBody>
                  <a:tcPr marL="9525" marR="9525" marT="9525" marB="0" anchor="b"/>
                </a:tc>
                <a:extLst>
                  <a:ext uri="{0D108BD9-81ED-4DB2-BD59-A6C34878D82A}">
                    <a16:rowId xmlns:a16="http://schemas.microsoft.com/office/drawing/2014/main" val="1276622407"/>
                  </a:ext>
                </a:extLst>
              </a:tr>
              <a:tr h="180687">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0.365278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1.636806</a:t>
                      </a:r>
                    </a:p>
                  </a:txBody>
                  <a:tcPr marL="9525" marR="9525" marT="9525" marB="0" anchor="b"/>
                </a:tc>
                <a:extLst>
                  <a:ext uri="{0D108BD9-81ED-4DB2-BD59-A6C34878D82A}">
                    <a16:rowId xmlns:a16="http://schemas.microsoft.com/office/drawing/2014/main" val="3704061937"/>
                  </a:ext>
                </a:extLst>
              </a:tr>
              <a:tr h="180687">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0.334028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1.375</a:t>
                      </a:r>
                    </a:p>
                  </a:txBody>
                  <a:tcPr marL="9525" marR="9525" marT="9525" marB="0" anchor="b"/>
                </a:tc>
                <a:extLst>
                  <a:ext uri="{0D108BD9-81ED-4DB2-BD59-A6C34878D82A}">
                    <a16:rowId xmlns:a16="http://schemas.microsoft.com/office/drawing/2014/main" val="3121979277"/>
                  </a:ext>
                </a:extLst>
              </a:tr>
              <a:tr h="180687">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0.339583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1.320833</a:t>
                      </a:r>
                    </a:p>
                  </a:txBody>
                  <a:tcPr marL="9525" marR="9525" marT="9525" marB="0" anchor="b"/>
                </a:tc>
                <a:extLst>
                  <a:ext uri="{0D108BD9-81ED-4DB2-BD59-A6C34878D82A}">
                    <a16:rowId xmlns:a16="http://schemas.microsoft.com/office/drawing/2014/main" val="507828579"/>
                  </a:ext>
                </a:extLst>
              </a:tr>
              <a:tr h="180687">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0.322222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1.322917</a:t>
                      </a:r>
                    </a:p>
                  </a:txBody>
                  <a:tcPr marL="9525" marR="9525" marT="9525" marB="0" anchor="b"/>
                </a:tc>
                <a:extLst>
                  <a:ext uri="{0D108BD9-81ED-4DB2-BD59-A6C34878D82A}">
                    <a16:rowId xmlns:a16="http://schemas.microsoft.com/office/drawing/2014/main" val="2657547963"/>
                  </a:ext>
                </a:extLst>
              </a:tr>
              <a:tr h="180687">
                <a:tc>
                  <a:txBody>
                    <a:bodyPr/>
                    <a:lstStyle/>
                    <a:p>
                      <a:pPr algn="r" fontAlgn="b"/>
                      <a:r>
                        <a:rPr lang="en-US" sz="1100" b="0" i="0" u="none" strike="noStrike">
                          <a:solidFill>
                            <a:srgbClr val="000000"/>
                          </a:solidFill>
                          <a:effectLst/>
                          <a:latin typeface="Calibri" panose="020F0502020204030204" pitchFamily="34" charset="0"/>
                        </a:rPr>
                        <a:t>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0.339583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1.305556</a:t>
                      </a:r>
                    </a:p>
                  </a:txBody>
                  <a:tcPr marL="9525" marR="9525" marT="9525" marB="0" anchor="b"/>
                </a:tc>
                <a:extLst>
                  <a:ext uri="{0D108BD9-81ED-4DB2-BD59-A6C34878D82A}">
                    <a16:rowId xmlns:a16="http://schemas.microsoft.com/office/drawing/2014/main" val="2442201216"/>
                  </a:ext>
                </a:extLst>
              </a:tr>
              <a:tr h="180687">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0.320833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1.280556</a:t>
                      </a:r>
                    </a:p>
                  </a:txBody>
                  <a:tcPr marL="9525" marR="9525" marT="9525" marB="0" anchor="b"/>
                </a:tc>
                <a:extLst>
                  <a:ext uri="{0D108BD9-81ED-4DB2-BD59-A6C34878D82A}">
                    <a16:rowId xmlns:a16="http://schemas.microsoft.com/office/drawing/2014/main" val="3161771575"/>
                  </a:ext>
                </a:extLst>
              </a:tr>
              <a:tr h="180687">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0.313194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1.242361</a:t>
                      </a:r>
                    </a:p>
                  </a:txBody>
                  <a:tcPr marL="9525" marR="9525" marT="9525" marB="0" anchor="b"/>
                </a:tc>
                <a:extLst>
                  <a:ext uri="{0D108BD9-81ED-4DB2-BD59-A6C34878D82A}">
                    <a16:rowId xmlns:a16="http://schemas.microsoft.com/office/drawing/2014/main" val="1246930555"/>
                  </a:ext>
                </a:extLst>
              </a:tr>
              <a:tr h="180687">
                <a:tc>
                  <a:txBody>
                    <a:bodyPr/>
                    <a:lstStyle/>
                    <a:p>
                      <a:pPr algn="r" fontAlgn="b"/>
                      <a:r>
                        <a:rPr lang="en-US" sz="1100" b="0" i="0" u="none" strike="noStrike">
                          <a:solidFill>
                            <a:srgbClr val="000000"/>
                          </a:solidFill>
                          <a:effectLst/>
                          <a:latin typeface="Calibri" panose="020F0502020204030204" pitchFamily="34" charset="0"/>
                        </a:rPr>
                        <a:t>14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0.30625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1.139583</a:t>
                      </a:r>
                    </a:p>
                  </a:txBody>
                  <a:tcPr marL="9525" marR="9525" marT="9525" marB="0" anchor="b"/>
                </a:tc>
                <a:extLst>
                  <a:ext uri="{0D108BD9-81ED-4DB2-BD59-A6C34878D82A}">
                    <a16:rowId xmlns:a16="http://schemas.microsoft.com/office/drawing/2014/main" val="3599547016"/>
                  </a:ext>
                </a:extLst>
              </a:tr>
              <a:tr h="180687">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0.304861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1.174306</a:t>
                      </a:r>
                    </a:p>
                  </a:txBody>
                  <a:tcPr marL="9525" marR="9525" marT="9525" marB="0" anchor="b"/>
                </a:tc>
                <a:extLst>
                  <a:ext uri="{0D108BD9-81ED-4DB2-BD59-A6C34878D82A}">
                    <a16:rowId xmlns:a16="http://schemas.microsoft.com/office/drawing/2014/main" val="345887937"/>
                  </a:ext>
                </a:extLst>
              </a:tr>
              <a:tr h="180687">
                <a:tc>
                  <a:txBody>
                    <a:bodyPr/>
                    <a:lstStyle/>
                    <a:p>
                      <a:pPr algn="r" fontAlgn="b"/>
                      <a:r>
                        <a:rPr lang="en-US" sz="1100" b="0" i="0" u="none" strike="noStrike">
                          <a:solidFill>
                            <a:srgbClr val="000000"/>
                          </a:solidFill>
                          <a:effectLst/>
                          <a:latin typeface="Calibri" panose="020F0502020204030204" pitchFamily="34" charset="0"/>
                        </a:rPr>
                        <a:t>16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0.306944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1.172222</a:t>
                      </a:r>
                    </a:p>
                  </a:txBody>
                  <a:tcPr marL="9525" marR="9525" marT="9525" marB="0" anchor="b"/>
                </a:tc>
                <a:extLst>
                  <a:ext uri="{0D108BD9-81ED-4DB2-BD59-A6C34878D82A}">
                    <a16:rowId xmlns:a16="http://schemas.microsoft.com/office/drawing/2014/main" val="3533215430"/>
                  </a:ext>
                </a:extLst>
              </a:tr>
              <a:tr h="180687">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0.309028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1.1875</a:t>
                      </a:r>
                    </a:p>
                  </a:txBody>
                  <a:tcPr marL="9525" marR="9525" marT="9525" marB="0" anchor="b"/>
                </a:tc>
                <a:extLst>
                  <a:ext uri="{0D108BD9-81ED-4DB2-BD59-A6C34878D82A}">
                    <a16:rowId xmlns:a16="http://schemas.microsoft.com/office/drawing/2014/main" val="3947690338"/>
                  </a:ext>
                </a:extLst>
              </a:tr>
              <a:tr h="180687">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0.305556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1.19375</a:t>
                      </a:r>
                    </a:p>
                  </a:txBody>
                  <a:tcPr marL="9525" marR="9525" marT="9525" marB="0" anchor="b"/>
                </a:tc>
                <a:extLst>
                  <a:ext uri="{0D108BD9-81ED-4DB2-BD59-A6C34878D82A}">
                    <a16:rowId xmlns:a16="http://schemas.microsoft.com/office/drawing/2014/main" val="1133716817"/>
                  </a:ext>
                </a:extLst>
              </a:tr>
              <a:tr h="180687">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0.306944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1.178472</a:t>
                      </a:r>
                    </a:p>
                  </a:txBody>
                  <a:tcPr marL="9525" marR="9525" marT="9525" marB="0" anchor="b"/>
                </a:tc>
                <a:extLst>
                  <a:ext uri="{0D108BD9-81ED-4DB2-BD59-A6C34878D82A}">
                    <a16:rowId xmlns:a16="http://schemas.microsoft.com/office/drawing/2014/main" val="1022470347"/>
                  </a:ext>
                </a:extLst>
              </a:tr>
              <a:tr h="180687">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0.303472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1.129167</a:t>
                      </a:r>
                    </a:p>
                  </a:txBody>
                  <a:tcPr marL="9525" marR="9525" marT="9525" marB="0" anchor="b"/>
                </a:tc>
                <a:extLst>
                  <a:ext uri="{0D108BD9-81ED-4DB2-BD59-A6C34878D82A}">
                    <a16:rowId xmlns:a16="http://schemas.microsoft.com/office/drawing/2014/main" val="3240405270"/>
                  </a:ext>
                </a:extLst>
              </a:tr>
              <a:tr h="180687">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1.095139</a:t>
                      </a:r>
                    </a:p>
                  </a:txBody>
                  <a:tcPr marL="9525" marR="9525" marT="9525" marB="0" anchor="b"/>
                </a:tc>
                <a:extLst>
                  <a:ext uri="{0D108BD9-81ED-4DB2-BD59-A6C34878D82A}">
                    <a16:rowId xmlns:a16="http://schemas.microsoft.com/office/drawing/2014/main" val="1674643493"/>
                  </a:ext>
                </a:extLst>
              </a:tr>
              <a:tr h="180687">
                <a:tc>
                  <a:txBody>
                    <a:bodyPr/>
                    <a:lstStyle/>
                    <a:p>
                      <a:pPr algn="r" fontAlgn="b"/>
                      <a:r>
                        <a:rPr lang="en-US" sz="1100" b="0" i="0" u="none" strike="noStrike">
                          <a:solidFill>
                            <a:srgbClr val="000000"/>
                          </a:solidFill>
                          <a:effectLst/>
                          <a:latin typeface="Calibri" panose="020F0502020204030204" pitchFamily="34" charset="0"/>
                        </a:rPr>
                        <a:t>22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0.304167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1.120833</a:t>
                      </a:r>
                    </a:p>
                  </a:txBody>
                  <a:tcPr marL="9525" marR="9525" marT="9525" marB="0" anchor="b"/>
                </a:tc>
                <a:extLst>
                  <a:ext uri="{0D108BD9-81ED-4DB2-BD59-A6C34878D82A}">
                    <a16:rowId xmlns:a16="http://schemas.microsoft.com/office/drawing/2014/main" val="1766555115"/>
                  </a:ext>
                </a:extLst>
              </a:tr>
              <a:tr h="180687">
                <a:tc>
                  <a:txBody>
                    <a:bodyPr/>
                    <a:lstStyle/>
                    <a:p>
                      <a:pPr algn="r" fontAlgn="b"/>
                      <a:r>
                        <a:rPr lang="en-US" sz="1100" b="0" i="0" u="none" strike="noStrike">
                          <a:solidFill>
                            <a:srgbClr val="000000"/>
                          </a:solidFill>
                          <a:effectLst/>
                          <a:latin typeface="Calibri" panose="020F0502020204030204" pitchFamily="34" charset="0"/>
                        </a:rPr>
                        <a:t>23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0.290972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1.03125</a:t>
                      </a:r>
                    </a:p>
                  </a:txBody>
                  <a:tcPr marL="9525" marR="9525" marT="9525" marB="0" anchor="b"/>
                </a:tc>
                <a:extLst>
                  <a:ext uri="{0D108BD9-81ED-4DB2-BD59-A6C34878D82A}">
                    <a16:rowId xmlns:a16="http://schemas.microsoft.com/office/drawing/2014/main" val="788112957"/>
                  </a:ext>
                </a:extLst>
              </a:tr>
              <a:tr h="180687">
                <a:tc>
                  <a:txBody>
                    <a:bodyPr/>
                    <a:lstStyle/>
                    <a:p>
                      <a:pPr algn="r" fontAlgn="b"/>
                      <a:r>
                        <a:rPr lang="en-US" sz="1100" b="0" i="0" u="none" strike="noStrike">
                          <a:solidFill>
                            <a:srgbClr val="000000"/>
                          </a:solidFill>
                          <a:effectLst/>
                          <a:latin typeface="Calibri" panose="020F0502020204030204" pitchFamily="34" charset="0"/>
                        </a:rPr>
                        <a:t>24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0.280556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1.057639</a:t>
                      </a:r>
                    </a:p>
                  </a:txBody>
                  <a:tcPr marL="9525" marR="9525" marT="9525" marB="0" anchor="b"/>
                </a:tc>
                <a:extLst>
                  <a:ext uri="{0D108BD9-81ED-4DB2-BD59-A6C34878D82A}">
                    <a16:rowId xmlns:a16="http://schemas.microsoft.com/office/drawing/2014/main" val="389325708"/>
                  </a:ext>
                </a:extLst>
              </a:tr>
              <a:tr h="180687">
                <a:tc>
                  <a:txBody>
                    <a:bodyPr/>
                    <a:lstStyle/>
                    <a:p>
                      <a:pPr algn="r" fontAlgn="b"/>
                      <a:r>
                        <a:rPr lang="en-US" sz="1100" b="0" i="0" u="none" strike="noStrike">
                          <a:solidFill>
                            <a:srgbClr val="000000"/>
                          </a:solidFill>
                          <a:effectLst/>
                          <a:latin typeface="Calibri" panose="020F0502020204030204" pitchFamily="34" charset="0"/>
                        </a:rPr>
                        <a:t>25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0.293056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0.997222</a:t>
                      </a:r>
                    </a:p>
                  </a:txBody>
                  <a:tcPr marL="9525" marR="9525" marT="9525" marB="0" anchor="b"/>
                </a:tc>
                <a:extLst>
                  <a:ext uri="{0D108BD9-81ED-4DB2-BD59-A6C34878D82A}">
                    <a16:rowId xmlns:a16="http://schemas.microsoft.com/office/drawing/2014/main" val="42523961"/>
                  </a:ext>
                </a:extLst>
              </a:tr>
              <a:tr h="180687">
                <a:tc>
                  <a:txBody>
                    <a:bodyPr/>
                    <a:lstStyle/>
                    <a:p>
                      <a:pPr algn="r" fontAlgn="b"/>
                      <a:r>
                        <a:rPr lang="en-US" sz="1100" b="0" i="0" u="none" strike="noStrike">
                          <a:solidFill>
                            <a:srgbClr val="000000"/>
                          </a:solidFill>
                          <a:effectLst/>
                          <a:latin typeface="Calibri" panose="020F0502020204030204" pitchFamily="34" charset="0"/>
                        </a:rPr>
                        <a:t>26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0.291667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1.064583</a:t>
                      </a:r>
                    </a:p>
                  </a:txBody>
                  <a:tcPr marL="9525" marR="9525" marT="9525" marB="0" anchor="b"/>
                </a:tc>
                <a:extLst>
                  <a:ext uri="{0D108BD9-81ED-4DB2-BD59-A6C34878D82A}">
                    <a16:rowId xmlns:a16="http://schemas.microsoft.com/office/drawing/2014/main" val="728092855"/>
                  </a:ext>
                </a:extLst>
              </a:tr>
              <a:tr h="180687">
                <a:tc>
                  <a:txBody>
                    <a:bodyPr/>
                    <a:lstStyle/>
                    <a:p>
                      <a:pPr algn="r" fontAlgn="b"/>
                      <a:r>
                        <a:rPr lang="en-US" sz="1100" b="0" i="0" u="none" strike="noStrike">
                          <a:solidFill>
                            <a:srgbClr val="000000"/>
                          </a:solidFill>
                          <a:effectLst/>
                          <a:latin typeface="Calibri" panose="020F0502020204030204" pitchFamily="34" charset="0"/>
                        </a:rPr>
                        <a:t>27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0.277083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1.06875</a:t>
                      </a:r>
                    </a:p>
                  </a:txBody>
                  <a:tcPr marL="9525" marR="9525" marT="9525" marB="0" anchor="b"/>
                </a:tc>
                <a:extLst>
                  <a:ext uri="{0D108BD9-81ED-4DB2-BD59-A6C34878D82A}">
                    <a16:rowId xmlns:a16="http://schemas.microsoft.com/office/drawing/2014/main" val="1972327890"/>
                  </a:ext>
                </a:extLst>
              </a:tr>
              <a:tr h="180687">
                <a:tc>
                  <a:txBody>
                    <a:bodyPr/>
                    <a:lstStyle/>
                    <a:p>
                      <a:pPr algn="r" fontAlgn="b"/>
                      <a:r>
                        <a:rPr lang="en-US" sz="1100" b="0" i="0" u="none" strike="noStrike">
                          <a:solidFill>
                            <a:srgbClr val="000000"/>
                          </a:solidFill>
                          <a:effectLst/>
                          <a:latin typeface="Calibri" panose="020F0502020204030204" pitchFamily="34" charset="0"/>
                        </a:rPr>
                        <a:t>28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1.132639</a:t>
                      </a:r>
                    </a:p>
                  </a:txBody>
                  <a:tcPr marL="9525" marR="9525" marT="9525" marB="0" anchor="b"/>
                </a:tc>
                <a:extLst>
                  <a:ext uri="{0D108BD9-81ED-4DB2-BD59-A6C34878D82A}">
                    <a16:rowId xmlns:a16="http://schemas.microsoft.com/office/drawing/2014/main" val="3341945303"/>
                  </a:ext>
                </a:extLst>
              </a:tr>
              <a:tr h="180687">
                <a:tc>
                  <a:txBody>
                    <a:bodyPr/>
                    <a:lstStyle/>
                    <a:p>
                      <a:pPr algn="r" fontAlgn="b"/>
                      <a:r>
                        <a:rPr lang="en-US" sz="1100" b="0" i="0" u="none" strike="noStrike">
                          <a:solidFill>
                            <a:srgbClr val="000000"/>
                          </a:solidFill>
                          <a:effectLst/>
                          <a:latin typeface="Calibri" panose="020F0502020204030204" pitchFamily="34" charset="0"/>
                        </a:rPr>
                        <a:t>29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0.298611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1.110417</a:t>
                      </a:r>
                    </a:p>
                  </a:txBody>
                  <a:tcPr marL="9525" marR="9525" marT="9525" marB="0" anchor="b"/>
                </a:tc>
                <a:extLst>
                  <a:ext uri="{0D108BD9-81ED-4DB2-BD59-A6C34878D82A}">
                    <a16:rowId xmlns:a16="http://schemas.microsoft.com/office/drawing/2014/main" val="3616954995"/>
                  </a:ext>
                </a:extLst>
              </a:tr>
              <a:tr h="180687">
                <a:tc>
                  <a:txBody>
                    <a:bodyPr/>
                    <a:lstStyle/>
                    <a:p>
                      <a:pPr algn="r" fontAlgn="b"/>
                      <a:r>
                        <a:rPr lang="en-US" sz="1100" b="0" i="0" u="none" strike="noStrike">
                          <a:solidFill>
                            <a:srgbClr val="000000"/>
                          </a:solidFill>
                          <a:effectLst/>
                          <a:latin typeface="Calibri" panose="020F0502020204030204" pitchFamily="34" charset="0"/>
                        </a:rPr>
                        <a:t>30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0.302083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1.124306</a:t>
                      </a:r>
                    </a:p>
                  </a:txBody>
                  <a:tcPr marL="9525" marR="9525" marT="9525" marB="0" anchor="b"/>
                </a:tc>
                <a:extLst>
                  <a:ext uri="{0D108BD9-81ED-4DB2-BD59-A6C34878D82A}">
                    <a16:rowId xmlns:a16="http://schemas.microsoft.com/office/drawing/2014/main" val="3969748599"/>
                  </a:ext>
                </a:extLst>
              </a:tr>
              <a:tr h="180687">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1.42877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2.594163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8.420431</a:t>
                      </a:r>
                    </a:p>
                  </a:txBody>
                  <a:tcPr marL="9525" marR="9525" marT="9525" marB="0" anchor="b"/>
                </a:tc>
                <a:extLst>
                  <a:ext uri="{0D108BD9-81ED-4DB2-BD59-A6C34878D82A}">
                    <a16:rowId xmlns:a16="http://schemas.microsoft.com/office/drawing/2014/main" val="726411562"/>
                  </a:ext>
                </a:extLst>
              </a:tr>
            </a:tbl>
          </a:graphicData>
        </a:graphic>
      </p:graphicFrame>
      <p:graphicFrame>
        <p:nvGraphicFramePr>
          <p:cNvPr id="8" name="Chart 7">
            <a:extLst>
              <a:ext uri="{FF2B5EF4-FFF2-40B4-BE49-F238E27FC236}">
                <a16:creationId xmlns:a16="http://schemas.microsoft.com/office/drawing/2014/main" id="{5F5B0CCB-C99C-450C-A86E-33A8C95C8B51}"/>
              </a:ext>
            </a:extLst>
          </p:cNvPr>
          <p:cNvGraphicFramePr/>
          <p:nvPr>
            <p:extLst>
              <p:ext uri="{D42A27DB-BD31-4B8C-83A1-F6EECF244321}">
                <p14:modId xmlns:p14="http://schemas.microsoft.com/office/powerpoint/2010/main" val="2903556079"/>
              </p:ext>
            </p:extLst>
          </p:nvPr>
        </p:nvGraphicFramePr>
        <p:xfrm>
          <a:off x="6705602" y="2031231"/>
          <a:ext cx="4673602" cy="39493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3407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92</TotalTime>
  <Words>411</Words>
  <Application>Microsoft Office PowerPoint</Application>
  <PresentationFormat>Widescreen</PresentationFormat>
  <Paragraphs>155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Parallax</vt:lpstr>
      <vt:lpstr>Power Company vs Jane Doe Prepared for ABC Law Firm</vt:lpstr>
      <vt:lpstr>Background</vt:lpstr>
      <vt:lpstr>Objective</vt:lpstr>
      <vt:lpstr>Data Management</vt:lpstr>
      <vt:lpstr>Descriptive Statistics</vt:lpstr>
      <vt:lpstr>Descriptive Statistics</vt:lpstr>
      <vt:lpstr>Descriptive Statistics</vt:lpstr>
      <vt:lpstr>Descriptive Statistics</vt:lpstr>
      <vt:lpstr>Descriptive Statistics</vt:lpstr>
      <vt:lpstr>Recommendations</vt:lpstr>
      <vt:lpstr>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Company vs Jane Doe Prepared for ABC Law Firm</dc:title>
  <dc:creator>Sherri Koski Rose</dc:creator>
  <cp:lastModifiedBy>Sherri Koski Rose</cp:lastModifiedBy>
  <cp:revision>11</cp:revision>
  <dcterms:created xsi:type="dcterms:W3CDTF">2020-08-09T16:14:48Z</dcterms:created>
  <dcterms:modified xsi:type="dcterms:W3CDTF">2020-08-09T17:47:38Z</dcterms:modified>
</cp:coreProperties>
</file>