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28"/>
  </p:notesMasterIdLst>
  <p:sldIdLst>
    <p:sldId id="280" r:id="rId2"/>
    <p:sldId id="282" r:id="rId3"/>
    <p:sldId id="256" r:id="rId4"/>
    <p:sldId id="258" r:id="rId5"/>
    <p:sldId id="281" r:id="rId6"/>
    <p:sldId id="257" r:id="rId7"/>
    <p:sldId id="259" r:id="rId8"/>
    <p:sldId id="260" r:id="rId9"/>
    <p:sldId id="261" r:id="rId10"/>
    <p:sldId id="262" r:id="rId11"/>
    <p:sldId id="263" r:id="rId12"/>
    <p:sldId id="264" r:id="rId13"/>
    <p:sldId id="265" r:id="rId14"/>
    <p:sldId id="266" r:id="rId15"/>
    <p:sldId id="269" r:id="rId16"/>
    <p:sldId id="271" r:id="rId17"/>
    <p:sldId id="270" r:id="rId18"/>
    <p:sldId id="267" r:id="rId19"/>
    <p:sldId id="268" r:id="rId20"/>
    <p:sldId id="274" r:id="rId21"/>
    <p:sldId id="272" r:id="rId22"/>
    <p:sldId id="273" r:id="rId23"/>
    <p:sldId id="275" r:id="rId24"/>
    <p:sldId id="276" r:id="rId25"/>
    <p:sldId id="277"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2007-2008-2009</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Sheet1!$A$7</c:f>
              <c:strCache>
                <c:ptCount val="1"/>
                <c:pt idx="0">
                  <c:v>Kitchen </c:v>
                </c:pt>
              </c:strCache>
            </c:strRef>
          </c:tx>
          <c:spPr>
            <a:gradFill rotWithShape="1">
              <a:gsLst>
                <a:gs pos="0">
                  <a:schemeClr val="accent2">
                    <a:tint val="96000"/>
                    <a:lumMod val="104000"/>
                  </a:schemeClr>
                </a:gs>
                <a:gs pos="100000">
                  <a:schemeClr val="accent2">
                    <a:shade val="90000"/>
                    <a:lumMod val="9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numRef>
              <c:f>Sheet1!$B$6:$D$6</c:f>
              <c:numCache>
                <c:formatCode>General</c:formatCode>
                <c:ptCount val="3"/>
                <c:pt idx="0">
                  <c:v>2007</c:v>
                </c:pt>
                <c:pt idx="1">
                  <c:v>2008</c:v>
                </c:pt>
                <c:pt idx="2">
                  <c:v>2009</c:v>
                </c:pt>
              </c:numCache>
            </c:numRef>
          </c:cat>
          <c:val>
            <c:numRef>
              <c:f>Sheet1!$B$7:$D$7</c:f>
              <c:numCache>
                <c:formatCode>General</c:formatCode>
                <c:ptCount val="3"/>
                <c:pt idx="0">
                  <c:v>642548</c:v>
                </c:pt>
                <c:pt idx="1">
                  <c:v>584784</c:v>
                </c:pt>
                <c:pt idx="2">
                  <c:v>592657</c:v>
                </c:pt>
              </c:numCache>
            </c:numRef>
          </c:val>
          <c:extLst>
            <c:ext xmlns:c16="http://schemas.microsoft.com/office/drawing/2014/chart" uri="{C3380CC4-5D6E-409C-BE32-E72D297353CC}">
              <c16:uniqueId val="{00000000-C35D-47FE-B761-6F841B2AD952}"/>
            </c:ext>
          </c:extLst>
        </c:ser>
        <c:ser>
          <c:idx val="1"/>
          <c:order val="1"/>
          <c:tx>
            <c:strRef>
              <c:f>Sheet1!$A$8</c:f>
              <c:strCache>
                <c:ptCount val="1"/>
                <c:pt idx="0">
                  <c:v>Laundry</c:v>
                </c:pt>
              </c:strCache>
            </c:strRef>
          </c:tx>
          <c:spPr>
            <a:gradFill rotWithShape="1">
              <a:gsLst>
                <a:gs pos="0">
                  <a:schemeClr val="accent4">
                    <a:tint val="96000"/>
                    <a:lumMod val="104000"/>
                  </a:schemeClr>
                </a:gs>
                <a:gs pos="100000">
                  <a:schemeClr val="accent4">
                    <a:shade val="90000"/>
                    <a:lumMod val="9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numRef>
              <c:f>Sheet1!$B$6:$D$6</c:f>
              <c:numCache>
                <c:formatCode>General</c:formatCode>
                <c:ptCount val="3"/>
                <c:pt idx="0">
                  <c:v>2007</c:v>
                </c:pt>
                <c:pt idx="1">
                  <c:v>2008</c:v>
                </c:pt>
                <c:pt idx="2">
                  <c:v>2009</c:v>
                </c:pt>
              </c:numCache>
            </c:numRef>
          </c:cat>
          <c:val>
            <c:numRef>
              <c:f>Sheet1!$B$8:$D$8</c:f>
              <c:numCache>
                <c:formatCode>General</c:formatCode>
                <c:ptCount val="3"/>
                <c:pt idx="0">
                  <c:v>854360</c:v>
                </c:pt>
                <c:pt idx="1">
                  <c:v>661905</c:v>
                </c:pt>
                <c:pt idx="2">
                  <c:v>592145</c:v>
                </c:pt>
              </c:numCache>
            </c:numRef>
          </c:val>
          <c:extLst>
            <c:ext xmlns:c16="http://schemas.microsoft.com/office/drawing/2014/chart" uri="{C3380CC4-5D6E-409C-BE32-E72D297353CC}">
              <c16:uniqueId val="{00000001-C35D-47FE-B761-6F841B2AD952}"/>
            </c:ext>
          </c:extLst>
        </c:ser>
        <c:ser>
          <c:idx val="2"/>
          <c:order val="2"/>
          <c:tx>
            <c:strRef>
              <c:f>Sheet1!$A$9</c:f>
              <c:strCache>
                <c:ptCount val="1"/>
                <c:pt idx="0">
                  <c:v>AC_Water</c:v>
                </c:pt>
              </c:strCache>
            </c:strRef>
          </c:tx>
          <c:spPr>
            <a:gradFill rotWithShape="1">
              <a:gsLst>
                <a:gs pos="0">
                  <a:schemeClr val="accent6">
                    <a:tint val="96000"/>
                    <a:lumMod val="104000"/>
                  </a:schemeClr>
                </a:gs>
                <a:gs pos="100000">
                  <a:schemeClr val="accent6">
                    <a:shade val="90000"/>
                    <a:lumMod val="9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numRef>
              <c:f>Sheet1!$B$6:$D$6</c:f>
              <c:numCache>
                <c:formatCode>General</c:formatCode>
                <c:ptCount val="3"/>
                <c:pt idx="0">
                  <c:v>2007</c:v>
                </c:pt>
                <c:pt idx="1">
                  <c:v>2008</c:v>
                </c:pt>
                <c:pt idx="2">
                  <c:v>2009</c:v>
                </c:pt>
              </c:numCache>
            </c:numRef>
          </c:cat>
          <c:val>
            <c:numRef>
              <c:f>Sheet1!$B$9:$D$9</c:f>
              <c:numCache>
                <c:formatCode>General</c:formatCode>
                <c:ptCount val="3"/>
                <c:pt idx="0">
                  <c:v>3022840</c:v>
                </c:pt>
                <c:pt idx="1">
                  <c:v>3179187</c:v>
                </c:pt>
                <c:pt idx="2">
                  <c:v>3556816</c:v>
                </c:pt>
              </c:numCache>
            </c:numRef>
          </c:val>
          <c:extLst>
            <c:ext xmlns:c16="http://schemas.microsoft.com/office/drawing/2014/chart" uri="{C3380CC4-5D6E-409C-BE32-E72D297353CC}">
              <c16:uniqueId val="{00000002-C35D-47FE-B761-6F841B2AD952}"/>
            </c:ext>
          </c:extLst>
        </c:ser>
        <c:dLbls>
          <c:showLegendKey val="0"/>
          <c:showVal val="0"/>
          <c:showCatName val="0"/>
          <c:showSerName val="0"/>
          <c:showPercent val="0"/>
          <c:showBubbleSize val="0"/>
        </c:dLbls>
        <c:gapWidth val="100"/>
        <c:overlap val="-24"/>
        <c:axId val="920686319"/>
        <c:axId val="897807247"/>
      </c:barChart>
      <c:catAx>
        <c:axId val="92068631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97807247"/>
        <c:crosses val="autoZero"/>
        <c:auto val="1"/>
        <c:lblAlgn val="ctr"/>
        <c:lblOffset val="100"/>
        <c:noMultiLvlLbl val="0"/>
      </c:catAx>
      <c:valAx>
        <c:axId val="89780724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206863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1/14/2008</a:t>
            </a:r>
          </a:p>
        </c:rich>
      </c:tx>
      <c:layout>
        <c:manualLayout>
          <c:xMode val="edge"/>
          <c:yMode val="edge"/>
          <c:x val="0.34418744531933515"/>
          <c:y val="3.2407407407407406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9.5694496342993832E-2"/>
          <c:y val="0.16897831011296099"/>
          <c:w val="0.86822778664944833"/>
          <c:h val="0.57216211558035701"/>
        </c:manualLayout>
      </c:layout>
      <c:barChart>
        <c:barDir val="col"/>
        <c:grouping val="clustered"/>
        <c:varyColors val="0"/>
        <c:ser>
          <c:idx val="0"/>
          <c:order val="0"/>
          <c:tx>
            <c:strRef>
              <c:f>Sheet1!$A$13</c:f>
              <c:strCache>
                <c:ptCount val="1"/>
                <c:pt idx="0">
                  <c:v>Kitchen</c:v>
                </c:pt>
              </c:strCache>
            </c:strRef>
          </c:tx>
          <c:spPr>
            <a:gradFill rotWithShape="1">
              <a:gsLst>
                <a:gs pos="0">
                  <a:schemeClr val="accent2">
                    <a:tint val="96000"/>
                    <a:lumMod val="104000"/>
                  </a:schemeClr>
                </a:gs>
                <a:gs pos="100000">
                  <a:schemeClr val="accent2">
                    <a:shade val="90000"/>
                    <a:lumMod val="9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strRef>
              <c:f>Sheet1!$B$12:$D$12</c:f>
              <c:strCache>
                <c:ptCount val="3"/>
                <c:pt idx="0">
                  <c:v>8am</c:v>
                </c:pt>
                <c:pt idx="1">
                  <c:v>noon</c:v>
                </c:pt>
                <c:pt idx="2">
                  <c:v>9pm</c:v>
                </c:pt>
              </c:strCache>
            </c:strRef>
          </c:cat>
          <c:val>
            <c:numRef>
              <c:f>Sheet1!$B$13:$D$13</c:f>
              <c:numCache>
                <c:formatCode>General</c:formatCode>
                <c:ptCount val="3"/>
                <c:pt idx="0">
                  <c:v>0</c:v>
                </c:pt>
                <c:pt idx="1">
                  <c:v>0</c:v>
                </c:pt>
                <c:pt idx="2">
                  <c:v>2460</c:v>
                </c:pt>
              </c:numCache>
            </c:numRef>
          </c:val>
          <c:extLst>
            <c:ext xmlns:c16="http://schemas.microsoft.com/office/drawing/2014/chart" uri="{C3380CC4-5D6E-409C-BE32-E72D297353CC}">
              <c16:uniqueId val="{00000000-B1C1-4118-A1A2-CEAA6B7FCA5E}"/>
            </c:ext>
          </c:extLst>
        </c:ser>
        <c:ser>
          <c:idx val="1"/>
          <c:order val="1"/>
          <c:tx>
            <c:strRef>
              <c:f>Sheet1!$A$14</c:f>
              <c:strCache>
                <c:ptCount val="1"/>
                <c:pt idx="0">
                  <c:v>Laundry</c:v>
                </c:pt>
              </c:strCache>
            </c:strRef>
          </c:tx>
          <c:spPr>
            <a:gradFill rotWithShape="1">
              <a:gsLst>
                <a:gs pos="0">
                  <a:schemeClr val="accent4">
                    <a:tint val="96000"/>
                    <a:lumMod val="104000"/>
                  </a:schemeClr>
                </a:gs>
                <a:gs pos="100000">
                  <a:schemeClr val="accent4">
                    <a:shade val="90000"/>
                    <a:lumMod val="9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strRef>
              <c:f>Sheet1!$B$12:$D$12</c:f>
              <c:strCache>
                <c:ptCount val="3"/>
                <c:pt idx="0">
                  <c:v>8am</c:v>
                </c:pt>
                <c:pt idx="1">
                  <c:v>noon</c:v>
                </c:pt>
                <c:pt idx="2">
                  <c:v>9pm</c:v>
                </c:pt>
              </c:strCache>
            </c:strRef>
          </c:cat>
          <c:val>
            <c:numRef>
              <c:f>Sheet1!$B$14:$D$14</c:f>
              <c:numCache>
                <c:formatCode>General</c:formatCode>
                <c:ptCount val="3"/>
                <c:pt idx="0">
                  <c:v>35</c:v>
                </c:pt>
                <c:pt idx="1">
                  <c:v>45</c:v>
                </c:pt>
                <c:pt idx="2">
                  <c:v>0</c:v>
                </c:pt>
              </c:numCache>
            </c:numRef>
          </c:val>
          <c:extLst>
            <c:ext xmlns:c16="http://schemas.microsoft.com/office/drawing/2014/chart" uri="{C3380CC4-5D6E-409C-BE32-E72D297353CC}">
              <c16:uniqueId val="{00000001-B1C1-4118-A1A2-CEAA6B7FCA5E}"/>
            </c:ext>
          </c:extLst>
        </c:ser>
        <c:ser>
          <c:idx val="2"/>
          <c:order val="2"/>
          <c:tx>
            <c:strRef>
              <c:f>Sheet1!$A$15</c:f>
              <c:strCache>
                <c:ptCount val="1"/>
                <c:pt idx="0">
                  <c:v>AC_Water</c:v>
                </c:pt>
              </c:strCache>
            </c:strRef>
          </c:tx>
          <c:spPr>
            <a:gradFill rotWithShape="1">
              <a:gsLst>
                <a:gs pos="0">
                  <a:schemeClr val="accent6">
                    <a:tint val="96000"/>
                    <a:lumMod val="104000"/>
                  </a:schemeClr>
                </a:gs>
                <a:gs pos="100000">
                  <a:schemeClr val="accent6">
                    <a:shade val="90000"/>
                    <a:lumMod val="9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strRef>
              <c:f>Sheet1!$B$12:$D$12</c:f>
              <c:strCache>
                <c:ptCount val="3"/>
                <c:pt idx="0">
                  <c:v>8am</c:v>
                </c:pt>
                <c:pt idx="1">
                  <c:v>noon</c:v>
                </c:pt>
                <c:pt idx="2">
                  <c:v>9pm</c:v>
                </c:pt>
              </c:strCache>
            </c:strRef>
          </c:cat>
          <c:val>
            <c:numRef>
              <c:f>Sheet1!$B$15:$D$15</c:f>
              <c:numCache>
                <c:formatCode>General</c:formatCode>
                <c:ptCount val="3"/>
                <c:pt idx="0">
                  <c:v>1033</c:v>
                </c:pt>
                <c:pt idx="1">
                  <c:v>1054</c:v>
                </c:pt>
                <c:pt idx="2">
                  <c:v>419</c:v>
                </c:pt>
              </c:numCache>
            </c:numRef>
          </c:val>
          <c:extLst>
            <c:ext xmlns:c16="http://schemas.microsoft.com/office/drawing/2014/chart" uri="{C3380CC4-5D6E-409C-BE32-E72D297353CC}">
              <c16:uniqueId val="{00000002-B1C1-4118-A1A2-CEAA6B7FCA5E}"/>
            </c:ext>
          </c:extLst>
        </c:ser>
        <c:dLbls>
          <c:showLegendKey val="0"/>
          <c:showVal val="0"/>
          <c:showCatName val="0"/>
          <c:showSerName val="0"/>
          <c:showPercent val="0"/>
          <c:showBubbleSize val="0"/>
        </c:dLbls>
        <c:gapWidth val="100"/>
        <c:overlap val="-24"/>
        <c:axId val="976013839"/>
        <c:axId val="897827439"/>
      </c:barChart>
      <c:catAx>
        <c:axId val="97601383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97827439"/>
        <c:crosses val="autoZero"/>
        <c:auto val="1"/>
        <c:lblAlgn val="ctr"/>
        <c:lblOffset val="100"/>
        <c:noMultiLvlLbl val="0"/>
      </c:catAx>
      <c:valAx>
        <c:axId val="89782743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760138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1/14/2009</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Sheet1!$F$13</c:f>
              <c:strCache>
                <c:ptCount val="1"/>
                <c:pt idx="0">
                  <c:v>Kitchen</c:v>
                </c:pt>
              </c:strCache>
            </c:strRef>
          </c:tx>
          <c:spPr>
            <a:gradFill rotWithShape="1">
              <a:gsLst>
                <a:gs pos="0">
                  <a:schemeClr val="accent2">
                    <a:tint val="96000"/>
                    <a:lumMod val="104000"/>
                  </a:schemeClr>
                </a:gs>
                <a:gs pos="100000">
                  <a:schemeClr val="accent2">
                    <a:shade val="90000"/>
                    <a:lumMod val="9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strRef>
              <c:f>Sheet1!$G$12:$I$12</c:f>
              <c:strCache>
                <c:ptCount val="3"/>
                <c:pt idx="0">
                  <c:v>8am</c:v>
                </c:pt>
                <c:pt idx="1">
                  <c:v>noon</c:v>
                </c:pt>
                <c:pt idx="2">
                  <c:v>9pm</c:v>
                </c:pt>
              </c:strCache>
            </c:strRef>
          </c:cat>
          <c:val>
            <c:numRef>
              <c:f>Sheet1!$G$13:$I$13</c:f>
              <c:numCache>
                <c:formatCode>General</c:formatCode>
                <c:ptCount val="3"/>
                <c:pt idx="0">
                  <c:v>0</c:v>
                </c:pt>
                <c:pt idx="1">
                  <c:v>0</c:v>
                </c:pt>
                <c:pt idx="2">
                  <c:v>0</c:v>
                </c:pt>
              </c:numCache>
            </c:numRef>
          </c:val>
          <c:extLst>
            <c:ext xmlns:c16="http://schemas.microsoft.com/office/drawing/2014/chart" uri="{C3380CC4-5D6E-409C-BE32-E72D297353CC}">
              <c16:uniqueId val="{00000000-94ED-4BF3-80B0-27DF80D9B9B5}"/>
            </c:ext>
          </c:extLst>
        </c:ser>
        <c:ser>
          <c:idx val="1"/>
          <c:order val="1"/>
          <c:tx>
            <c:strRef>
              <c:f>Sheet1!$F$14</c:f>
              <c:strCache>
                <c:ptCount val="1"/>
                <c:pt idx="0">
                  <c:v>Laundry</c:v>
                </c:pt>
              </c:strCache>
            </c:strRef>
          </c:tx>
          <c:spPr>
            <a:gradFill rotWithShape="1">
              <a:gsLst>
                <a:gs pos="0">
                  <a:schemeClr val="accent4">
                    <a:tint val="96000"/>
                    <a:lumMod val="104000"/>
                  </a:schemeClr>
                </a:gs>
                <a:gs pos="100000">
                  <a:schemeClr val="accent4">
                    <a:shade val="90000"/>
                    <a:lumMod val="9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strRef>
              <c:f>Sheet1!$G$12:$I$12</c:f>
              <c:strCache>
                <c:ptCount val="3"/>
                <c:pt idx="0">
                  <c:v>8am</c:v>
                </c:pt>
                <c:pt idx="1">
                  <c:v>noon</c:v>
                </c:pt>
                <c:pt idx="2">
                  <c:v>9pm</c:v>
                </c:pt>
              </c:strCache>
            </c:strRef>
          </c:cat>
          <c:val>
            <c:numRef>
              <c:f>Sheet1!$G$14:$I$14</c:f>
              <c:numCache>
                <c:formatCode>General</c:formatCode>
                <c:ptCount val="3"/>
                <c:pt idx="0">
                  <c:v>0</c:v>
                </c:pt>
                <c:pt idx="1">
                  <c:v>329</c:v>
                </c:pt>
                <c:pt idx="2">
                  <c:v>0</c:v>
                </c:pt>
              </c:numCache>
            </c:numRef>
          </c:val>
          <c:extLst>
            <c:ext xmlns:c16="http://schemas.microsoft.com/office/drawing/2014/chart" uri="{C3380CC4-5D6E-409C-BE32-E72D297353CC}">
              <c16:uniqueId val="{00000001-94ED-4BF3-80B0-27DF80D9B9B5}"/>
            </c:ext>
          </c:extLst>
        </c:ser>
        <c:ser>
          <c:idx val="2"/>
          <c:order val="2"/>
          <c:tx>
            <c:strRef>
              <c:f>Sheet1!$F$15</c:f>
              <c:strCache>
                <c:ptCount val="1"/>
                <c:pt idx="0">
                  <c:v>AC_Water</c:v>
                </c:pt>
              </c:strCache>
            </c:strRef>
          </c:tx>
          <c:spPr>
            <a:gradFill rotWithShape="1">
              <a:gsLst>
                <a:gs pos="0">
                  <a:schemeClr val="accent6">
                    <a:tint val="96000"/>
                    <a:lumMod val="104000"/>
                  </a:schemeClr>
                </a:gs>
                <a:gs pos="100000">
                  <a:schemeClr val="accent6">
                    <a:shade val="90000"/>
                    <a:lumMod val="9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strRef>
              <c:f>Sheet1!$G$12:$I$12</c:f>
              <c:strCache>
                <c:ptCount val="3"/>
                <c:pt idx="0">
                  <c:v>8am</c:v>
                </c:pt>
                <c:pt idx="1">
                  <c:v>noon</c:v>
                </c:pt>
                <c:pt idx="2">
                  <c:v>9pm</c:v>
                </c:pt>
              </c:strCache>
            </c:strRef>
          </c:cat>
          <c:val>
            <c:numRef>
              <c:f>Sheet1!$G$15:$I$15</c:f>
              <c:numCache>
                <c:formatCode>General</c:formatCode>
                <c:ptCount val="3"/>
                <c:pt idx="0">
                  <c:v>0</c:v>
                </c:pt>
                <c:pt idx="1">
                  <c:v>0</c:v>
                </c:pt>
                <c:pt idx="2">
                  <c:v>1034</c:v>
                </c:pt>
              </c:numCache>
            </c:numRef>
          </c:val>
          <c:extLst>
            <c:ext xmlns:c16="http://schemas.microsoft.com/office/drawing/2014/chart" uri="{C3380CC4-5D6E-409C-BE32-E72D297353CC}">
              <c16:uniqueId val="{00000002-94ED-4BF3-80B0-27DF80D9B9B5}"/>
            </c:ext>
          </c:extLst>
        </c:ser>
        <c:dLbls>
          <c:showLegendKey val="0"/>
          <c:showVal val="0"/>
          <c:showCatName val="0"/>
          <c:showSerName val="0"/>
          <c:showPercent val="0"/>
          <c:showBubbleSize val="0"/>
        </c:dLbls>
        <c:gapWidth val="100"/>
        <c:overlap val="-24"/>
        <c:axId val="919903695"/>
        <c:axId val="643991727"/>
      </c:barChart>
      <c:catAx>
        <c:axId val="91990369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43991727"/>
        <c:crosses val="autoZero"/>
        <c:auto val="1"/>
        <c:lblAlgn val="ctr"/>
        <c:lblOffset val="100"/>
        <c:noMultiLvlLbl val="0"/>
      </c:catAx>
      <c:valAx>
        <c:axId val="64399172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19903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1/14/2007</a:t>
            </a:r>
          </a:p>
        </c:rich>
      </c:tx>
      <c:layout>
        <c:manualLayout>
          <c:xMode val="edge"/>
          <c:yMode val="edge"/>
          <c:x val="0.33007730641841426"/>
          <c:y val="4.0824067555795568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Sheet1!$K$13</c:f>
              <c:strCache>
                <c:ptCount val="1"/>
                <c:pt idx="0">
                  <c:v>Kitchen</c:v>
                </c:pt>
              </c:strCache>
            </c:strRef>
          </c:tx>
          <c:spPr>
            <a:gradFill rotWithShape="1">
              <a:gsLst>
                <a:gs pos="0">
                  <a:schemeClr val="accent2">
                    <a:tint val="96000"/>
                    <a:lumMod val="104000"/>
                  </a:schemeClr>
                </a:gs>
                <a:gs pos="100000">
                  <a:schemeClr val="accent2">
                    <a:shade val="90000"/>
                    <a:lumMod val="9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strRef>
              <c:f>Sheet1!$L$12:$N$12</c:f>
              <c:strCache>
                <c:ptCount val="3"/>
                <c:pt idx="0">
                  <c:v>8am</c:v>
                </c:pt>
                <c:pt idx="1">
                  <c:v>noon</c:v>
                </c:pt>
                <c:pt idx="2">
                  <c:v>9pm</c:v>
                </c:pt>
              </c:strCache>
            </c:strRef>
          </c:cat>
          <c:val>
            <c:numRef>
              <c:f>Sheet1!$L$13:$N$13</c:f>
              <c:numCache>
                <c:formatCode>General</c:formatCode>
                <c:ptCount val="3"/>
                <c:pt idx="0">
                  <c:v>570</c:v>
                </c:pt>
                <c:pt idx="1">
                  <c:v>0</c:v>
                </c:pt>
                <c:pt idx="2">
                  <c:v>506</c:v>
                </c:pt>
              </c:numCache>
            </c:numRef>
          </c:val>
          <c:extLst>
            <c:ext xmlns:c16="http://schemas.microsoft.com/office/drawing/2014/chart" uri="{C3380CC4-5D6E-409C-BE32-E72D297353CC}">
              <c16:uniqueId val="{00000000-5391-423C-92B4-EFB240ACC536}"/>
            </c:ext>
          </c:extLst>
        </c:ser>
        <c:ser>
          <c:idx val="1"/>
          <c:order val="1"/>
          <c:tx>
            <c:strRef>
              <c:f>Sheet1!$K$14</c:f>
              <c:strCache>
                <c:ptCount val="1"/>
                <c:pt idx="0">
                  <c:v>Laundry</c:v>
                </c:pt>
              </c:strCache>
            </c:strRef>
          </c:tx>
          <c:spPr>
            <a:gradFill rotWithShape="1">
              <a:gsLst>
                <a:gs pos="0">
                  <a:schemeClr val="accent4">
                    <a:tint val="96000"/>
                    <a:lumMod val="104000"/>
                  </a:schemeClr>
                </a:gs>
                <a:gs pos="100000">
                  <a:schemeClr val="accent4">
                    <a:shade val="90000"/>
                    <a:lumMod val="9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strRef>
              <c:f>Sheet1!$L$12:$N$12</c:f>
              <c:strCache>
                <c:ptCount val="3"/>
                <c:pt idx="0">
                  <c:v>8am</c:v>
                </c:pt>
                <c:pt idx="1">
                  <c:v>noon</c:v>
                </c:pt>
                <c:pt idx="2">
                  <c:v>9pm</c:v>
                </c:pt>
              </c:strCache>
            </c:strRef>
          </c:cat>
          <c:val>
            <c:numRef>
              <c:f>Sheet1!$L$14:$N$14</c:f>
              <c:numCache>
                <c:formatCode>General</c:formatCode>
                <c:ptCount val="3"/>
                <c:pt idx="0">
                  <c:v>0</c:v>
                </c:pt>
                <c:pt idx="1">
                  <c:v>0</c:v>
                </c:pt>
                <c:pt idx="2">
                  <c:v>0</c:v>
                </c:pt>
              </c:numCache>
            </c:numRef>
          </c:val>
          <c:extLst>
            <c:ext xmlns:c16="http://schemas.microsoft.com/office/drawing/2014/chart" uri="{C3380CC4-5D6E-409C-BE32-E72D297353CC}">
              <c16:uniqueId val="{00000001-5391-423C-92B4-EFB240ACC536}"/>
            </c:ext>
          </c:extLst>
        </c:ser>
        <c:ser>
          <c:idx val="2"/>
          <c:order val="2"/>
          <c:tx>
            <c:strRef>
              <c:f>Sheet1!$K$15</c:f>
              <c:strCache>
                <c:ptCount val="1"/>
                <c:pt idx="0">
                  <c:v>AC_Water</c:v>
                </c:pt>
              </c:strCache>
            </c:strRef>
          </c:tx>
          <c:spPr>
            <a:gradFill rotWithShape="1">
              <a:gsLst>
                <a:gs pos="0">
                  <a:schemeClr val="accent6">
                    <a:tint val="96000"/>
                    <a:lumMod val="104000"/>
                  </a:schemeClr>
                </a:gs>
                <a:gs pos="100000">
                  <a:schemeClr val="accent6">
                    <a:shade val="90000"/>
                    <a:lumMod val="9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strRef>
              <c:f>Sheet1!$L$12:$N$12</c:f>
              <c:strCache>
                <c:ptCount val="3"/>
                <c:pt idx="0">
                  <c:v>8am</c:v>
                </c:pt>
                <c:pt idx="1">
                  <c:v>noon</c:v>
                </c:pt>
                <c:pt idx="2">
                  <c:v>9pm</c:v>
                </c:pt>
              </c:strCache>
            </c:strRef>
          </c:cat>
          <c:val>
            <c:numRef>
              <c:f>Sheet1!$L$15:$N$15</c:f>
              <c:numCache>
                <c:formatCode>General</c:formatCode>
                <c:ptCount val="3"/>
                <c:pt idx="0">
                  <c:v>1098</c:v>
                </c:pt>
                <c:pt idx="1">
                  <c:v>1080</c:v>
                </c:pt>
                <c:pt idx="2">
                  <c:v>956</c:v>
                </c:pt>
              </c:numCache>
            </c:numRef>
          </c:val>
          <c:extLst>
            <c:ext xmlns:c16="http://schemas.microsoft.com/office/drawing/2014/chart" uri="{C3380CC4-5D6E-409C-BE32-E72D297353CC}">
              <c16:uniqueId val="{00000002-5391-423C-92B4-EFB240ACC536}"/>
            </c:ext>
          </c:extLst>
        </c:ser>
        <c:dLbls>
          <c:showLegendKey val="0"/>
          <c:showVal val="0"/>
          <c:showCatName val="0"/>
          <c:showSerName val="0"/>
          <c:showPercent val="0"/>
          <c:showBubbleSize val="0"/>
        </c:dLbls>
        <c:gapWidth val="100"/>
        <c:overlap val="-24"/>
        <c:axId val="930381455"/>
        <c:axId val="648253583"/>
      </c:barChart>
      <c:catAx>
        <c:axId val="93038145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48253583"/>
        <c:crosses val="autoZero"/>
        <c:auto val="1"/>
        <c:lblAlgn val="ctr"/>
        <c:lblOffset val="100"/>
        <c:noMultiLvlLbl val="0"/>
      </c:catAx>
      <c:valAx>
        <c:axId val="64825358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303814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Christmas 2007-2008-2009</a:t>
            </a:r>
          </a:p>
        </c:rich>
      </c:tx>
      <c:layout>
        <c:manualLayout>
          <c:xMode val="edge"/>
          <c:yMode val="edge"/>
          <c:x val="0.18926377952755907"/>
          <c:y val="2.7777777777777776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8.7861111111111112E-2"/>
          <c:y val="0.19076407115777194"/>
          <c:w val="0.86769444444444443"/>
          <c:h val="0.61631962671332752"/>
        </c:manualLayout>
      </c:layout>
      <c:barChart>
        <c:barDir val="col"/>
        <c:grouping val="clustered"/>
        <c:varyColors val="0"/>
        <c:ser>
          <c:idx val="0"/>
          <c:order val="0"/>
          <c:tx>
            <c:strRef>
              <c:f>Sheet1!$A$25</c:f>
              <c:strCache>
                <c:ptCount val="1"/>
                <c:pt idx="0">
                  <c:v>Kitchen</c:v>
                </c:pt>
              </c:strCache>
            </c:strRef>
          </c:tx>
          <c:spPr>
            <a:gradFill rotWithShape="1">
              <a:gsLst>
                <a:gs pos="0">
                  <a:schemeClr val="accent2">
                    <a:tint val="96000"/>
                    <a:lumMod val="104000"/>
                  </a:schemeClr>
                </a:gs>
                <a:gs pos="100000">
                  <a:schemeClr val="accent2">
                    <a:shade val="90000"/>
                    <a:lumMod val="9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numRef>
              <c:f>Sheet1!$B$24:$D$24</c:f>
              <c:numCache>
                <c:formatCode>General</c:formatCode>
                <c:ptCount val="3"/>
                <c:pt idx="0">
                  <c:v>2007</c:v>
                </c:pt>
                <c:pt idx="1">
                  <c:v>2008</c:v>
                </c:pt>
                <c:pt idx="2">
                  <c:v>2009</c:v>
                </c:pt>
              </c:numCache>
            </c:numRef>
          </c:cat>
          <c:val>
            <c:numRef>
              <c:f>Sheet1!$B$25:$D$25</c:f>
              <c:numCache>
                <c:formatCode>General</c:formatCode>
                <c:ptCount val="3"/>
                <c:pt idx="0">
                  <c:v>4588</c:v>
                </c:pt>
                <c:pt idx="1">
                  <c:v>0</c:v>
                </c:pt>
                <c:pt idx="2">
                  <c:v>3371</c:v>
                </c:pt>
              </c:numCache>
            </c:numRef>
          </c:val>
          <c:extLst>
            <c:ext xmlns:c16="http://schemas.microsoft.com/office/drawing/2014/chart" uri="{C3380CC4-5D6E-409C-BE32-E72D297353CC}">
              <c16:uniqueId val="{00000000-C384-499E-9422-E1347C2F4416}"/>
            </c:ext>
          </c:extLst>
        </c:ser>
        <c:ser>
          <c:idx val="1"/>
          <c:order val="1"/>
          <c:tx>
            <c:strRef>
              <c:f>Sheet1!$A$26</c:f>
              <c:strCache>
                <c:ptCount val="1"/>
                <c:pt idx="0">
                  <c:v>Laundry</c:v>
                </c:pt>
              </c:strCache>
            </c:strRef>
          </c:tx>
          <c:spPr>
            <a:gradFill rotWithShape="1">
              <a:gsLst>
                <a:gs pos="0">
                  <a:schemeClr val="accent4">
                    <a:tint val="96000"/>
                    <a:lumMod val="104000"/>
                  </a:schemeClr>
                </a:gs>
                <a:gs pos="100000">
                  <a:schemeClr val="accent4">
                    <a:shade val="90000"/>
                    <a:lumMod val="9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numRef>
              <c:f>Sheet1!$B$24:$D$24</c:f>
              <c:numCache>
                <c:formatCode>General</c:formatCode>
                <c:ptCount val="3"/>
                <c:pt idx="0">
                  <c:v>2007</c:v>
                </c:pt>
                <c:pt idx="1">
                  <c:v>2008</c:v>
                </c:pt>
                <c:pt idx="2">
                  <c:v>2009</c:v>
                </c:pt>
              </c:numCache>
            </c:numRef>
          </c:cat>
          <c:val>
            <c:numRef>
              <c:f>Sheet1!$B$26:$D$26</c:f>
              <c:numCache>
                <c:formatCode>General</c:formatCode>
                <c:ptCount val="3"/>
                <c:pt idx="0">
                  <c:v>3368</c:v>
                </c:pt>
                <c:pt idx="1">
                  <c:v>285</c:v>
                </c:pt>
                <c:pt idx="2">
                  <c:v>3895</c:v>
                </c:pt>
              </c:numCache>
            </c:numRef>
          </c:val>
          <c:extLst>
            <c:ext xmlns:c16="http://schemas.microsoft.com/office/drawing/2014/chart" uri="{C3380CC4-5D6E-409C-BE32-E72D297353CC}">
              <c16:uniqueId val="{00000001-C384-499E-9422-E1347C2F4416}"/>
            </c:ext>
          </c:extLst>
        </c:ser>
        <c:ser>
          <c:idx val="2"/>
          <c:order val="2"/>
          <c:tx>
            <c:strRef>
              <c:f>Sheet1!$A$27</c:f>
              <c:strCache>
                <c:ptCount val="1"/>
                <c:pt idx="0">
                  <c:v>AC_Water</c:v>
                </c:pt>
              </c:strCache>
            </c:strRef>
          </c:tx>
          <c:spPr>
            <a:gradFill rotWithShape="1">
              <a:gsLst>
                <a:gs pos="0">
                  <a:schemeClr val="accent6">
                    <a:tint val="96000"/>
                    <a:lumMod val="104000"/>
                  </a:schemeClr>
                </a:gs>
                <a:gs pos="100000">
                  <a:schemeClr val="accent6">
                    <a:shade val="90000"/>
                    <a:lumMod val="9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numRef>
              <c:f>Sheet1!$B$24:$D$24</c:f>
              <c:numCache>
                <c:formatCode>General</c:formatCode>
                <c:ptCount val="3"/>
                <c:pt idx="0">
                  <c:v>2007</c:v>
                </c:pt>
                <c:pt idx="1">
                  <c:v>2008</c:v>
                </c:pt>
                <c:pt idx="2">
                  <c:v>2009</c:v>
                </c:pt>
              </c:numCache>
            </c:numRef>
          </c:cat>
          <c:val>
            <c:numRef>
              <c:f>Sheet1!$B$27:$D$27</c:f>
              <c:numCache>
                <c:formatCode>General</c:formatCode>
                <c:ptCount val="3"/>
                <c:pt idx="0">
                  <c:v>9084</c:v>
                </c:pt>
                <c:pt idx="1">
                  <c:v>3598</c:v>
                </c:pt>
                <c:pt idx="2">
                  <c:v>14288</c:v>
                </c:pt>
              </c:numCache>
            </c:numRef>
          </c:val>
          <c:extLst>
            <c:ext xmlns:c16="http://schemas.microsoft.com/office/drawing/2014/chart" uri="{C3380CC4-5D6E-409C-BE32-E72D297353CC}">
              <c16:uniqueId val="{00000002-C384-499E-9422-E1347C2F4416}"/>
            </c:ext>
          </c:extLst>
        </c:ser>
        <c:dLbls>
          <c:showLegendKey val="0"/>
          <c:showVal val="0"/>
          <c:showCatName val="0"/>
          <c:showSerName val="0"/>
          <c:showPercent val="0"/>
          <c:showBubbleSize val="0"/>
        </c:dLbls>
        <c:gapWidth val="100"/>
        <c:overlap val="-24"/>
        <c:axId val="897636255"/>
        <c:axId val="888970895"/>
      </c:barChart>
      <c:catAx>
        <c:axId val="89763625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88970895"/>
        <c:crosses val="autoZero"/>
        <c:auto val="1"/>
        <c:lblAlgn val="ctr"/>
        <c:lblOffset val="100"/>
        <c:noMultiLvlLbl val="0"/>
      </c:catAx>
      <c:valAx>
        <c:axId val="88897089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976362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12/25/2007</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Sheet1!$F$19</c:f>
              <c:strCache>
                <c:ptCount val="1"/>
                <c:pt idx="0">
                  <c:v>Kitchen</c:v>
                </c:pt>
              </c:strCache>
            </c:strRef>
          </c:tx>
          <c:spPr>
            <a:gradFill rotWithShape="1">
              <a:gsLst>
                <a:gs pos="0">
                  <a:schemeClr val="accent2">
                    <a:tint val="96000"/>
                    <a:lumMod val="104000"/>
                  </a:schemeClr>
                </a:gs>
                <a:gs pos="100000">
                  <a:schemeClr val="accent2">
                    <a:shade val="90000"/>
                    <a:lumMod val="9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strRef>
              <c:f>Sheet1!$G$18:$I$18</c:f>
              <c:strCache>
                <c:ptCount val="3"/>
                <c:pt idx="0">
                  <c:v>8am</c:v>
                </c:pt>
                <c:pt idx="1">
                  <c:v>noon</c:v>
                </c:pt>
                <c:pt idx="2">
                  <c:v>9pm</c:v>
                </c:pt>
              </c:strCache>
            </c:strRef>
          </c:cat>
          <c:val>
            <c:numRef>
              <c:f>Sheet1!$G$19:$I$19</c:f>
              <c:numCache>
                <c:formatCode>General</c:formatCode>
                <c:ptCount val="3"/>
                <c:pt idx="0">
                  <c:v>0</c:v>
                </c:pt>
                <c:pt idx="1">
                  <c:v>840</c:v>
                </c:pt>
                <c:pt idx="2">
                  <c:v>290</c:v>
                </c:pt>
              </c:numCache>
            </c:numRef>
          </c:val>
          <c:extLst>
            <c:ext xmlns:c16="http://schemas.microsoft.com/office/drawing/2014/chart" uri="{C3380CC4-5D6E-409C-BE32-E72D297353CC}">
              <c16:uniqueId val="{00000000-72C7-41E4-9D80-85253A299ECE}"/>
            </c:ext>
          </c:extLst>
        </c:ser>
        <c:ser>
          <c:idx val="1"/>
          <c:order val="1"/>
          <c:tx>
            <c:strRef>
              <c:f>Sheet1!$F$20</c:f>
              <c:strCache>
                <c:ptCount val="1"/>
                <c:pt idx="0">
                  <c:v>Laundry</c:v>
                </c:pt>
              </c:strCache>
            </c:strRef>
          </c:tx>
          <c:spPr>
            <a:gradFill rotWithShape="1">
              <a:gsLst>
                <a:gs pos="0">
                  <a:schemeClr val="accent4">
                    <a:tint val="96000"/>
                    <a:lumMod val="104000"/>
                  </a:schemeClr>
                </a:gs>
                <a:gs pos="100000">
                  <a:schemeClr val="accent4">
                    <a:shade val="90000"/>
                    <a:lumMod val="9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strRef>
              <c:f>Sheet1!$G$18:$I$18</c:f>
              <c:strCache>
                <c:ptCount val="3"/>
                <c:pt idx="0">
                  <c:v>8am</c:v>
                </c:pt>
                <c:pt idx="1">
                  <c:v>noon</c:v>
                </c:pt>
                <c:pt idx="2">
                  <c:v>9pm</c:v>
                </c:pt>
              </c:strCache>
            </c:strRef>
          </c:cat>
          <c:val>
            <c:numRef>
              <c:f>Sheet1!$G$20:$I$20</c:f>
              <c:numCache>
                <c:formatCode>General</c:formatCode>
                <c:ptCount val="3"/>
                <c:pt idx="0">
                  <c:v>0</c:v>
                </c:pt>
                <c:pt idx="1">
                  <c:v>176</c:v>
                </c:pt>
                <c:pt idx="2">
                  <c:v>28</c:v>
                </c:pt>
              </c:numCache>
            </c:numRef>
          </c:val>
          <c:extLst>
            <c:ext xmlns:c16="http://schemas.microsoft.com/office/drawing/2014/chart" uri="{C3380CC4-5D6E-409C-BE32-E72D297353CC}">
              <c16:uniqueId val="{00000001-72C7-41E4-9D80-85253A299ECE}"/>
            </c:ext>
          </c:extLst>
        </c:ser>
        <c:ser>
          <c:idx val="2"/>
          <c:order val="2"/>
          <c:tx>
            <c:strRef>
              <c:f>Sheet1!$F$21</c:f>
              <c:strCache>
                <c:ptCount val="1"/>
                <c:pt idx="0">
                  <c:v>AC_Water</c:v>
                </c:pt>
              </c:strCache>
            </c:strRef>
          </c:tx>
          <c:spPr>
            <a:gradFill rotWithShape="1">
              <a:gsLst>
                <a:gs pos="0">
                  <a:schemeClr val="accent6">
                    <a:tint val="96000"/>
                    <a:lumMod val="104000"/>
                  </a:schemeClr>
                </a:gs>
                <a:gs pos="100000">
                  <a:schemeClr val="accent6">
                    <a:shade val="90000"/>
                    <a:lumMod val="9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strRef>
              <c:f>Sheet1!$G$18:$I$18</c:f>
              <c:strCache>
                <c:ptCount val="3"/>
                <c:pt idx="0">
                  <c:v>8am</c:v>
                </c:pt>
                <c:pt idx="1">
                  <c:v>noon</c:v>
                </c:pt>
                <c:pt idx="2">
                  <c:v>9pm</c:v>
                </c:pt>
              </c:strCache>
            </c:strRef>
          </c:cat>
          <c:val>
            <c:numRef>
              <c:f>Sheet1!$G$21:$I$21</c:f>
              <c:numCache>
                <c:formatCode>General</c:formatCode>
                <c:ptCount val="3"/>
                <c:pt idx="0">
                  <c:v>0</c:v>
                </c:pt>
                <c:pt idx="1">
                  <c:v>719</c:v>
                </c:pt>
                <c:pt idx="2">
                  <c:v>158</c:v>
                </c:pt>
              </c:numCache>
            </c:numRef>
          </c:val>
          <c:extLst>
            <c:ext xmlns:c16="http://schemas.microsoft.com/office/drawing/2014/chart" uri="{C3380CC4-5D6E-409C-BE32-E72D297353CC}">
              <c16:uniqueId val="{00000002-72C7-41E4-9D80-85253A299ECE}"/>
            </c:ext>
          </c:extLst>
        </c:ser>
        <c:dLbls>
          <c:showLegendKey val="0"/>
          <c:showVal val="0"/>
          <c:showCatName val="0"/>
          <c:showSerName val="0"/>
          <c:showPercent val="0"/>
          <c:showBubbleSize val="0"/>
        </c:dLbls>
        <c:gapWidth val="100"/>
        <c:overlap val="-24"/>
        <c:axId val="894586783"/>
        <c:axId val="888967567"/>
      </c:barChart>
      <c:catAx>
        <c:axId val="89458678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88967567"/>
        <c:crosses val="autoZero"/>
        <c:auto val="1"/>
        <c:lblAlgn val="ctr"/>
        <c:lblOffset val="100"/>
        <c:noMultiLvlLbl val="0"/>
      </c:catAx>
      <c:valAx>
        <c:axId val="88896756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945867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12/25/2008</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Sheet1!$A$19</c:f>
              <c:strCache>
                <c:ptCount val="1"/>
                <c:pt idx="0">
                  <c:v>Kitchen</c:v>
                </c:pt>
              </c:strCache>
            </c:strRef>
          </c:tx>
          <c:spPr>
            <a:gradFill rotWithShape="1">
              <a:gsLst>
                <a:gs pos="0">
                  <a:schemeClr val="accent2">
                    <a:tint val="96000"/>
                    <a:lumMod val="104000"/>
                  </a:schemeClr>
                </a:gs>
                <a:gs pos="100000">
                  <a:schemeClr val="accent2">
                    <a:shade val="90000"/>
                    <a:lumMod val="9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strRef>
              <c:f>Sheet1!$B$18:$D$18</c:f>
              <c:strCache>
                <c:ptCount val="3"/>
                <c:pt idx="0">
                  <c:v>8am</c:v>
                </c:pt>
                <c:pt idx="1">
                  <c:v>noon</c:v>
                </c:pt>
                <c:pt idx="2">
                  <c:v>9pm</c:v>
                </c:pt>
              </c:strCache>
            </c:strRef>
          </c:cat>
          <c:val>
            <c:numRef>
              <c:f>Sheet1!$B$19:$D$19</c:f>
              <c:numCache>
                <c:formatCode>General</c:formatCode>
                <c:ptCount val="3"/>
                <c:pt idx="0">
                  <c:v>0</c:v>
                </c:pt>
                <c:pt idx="1">
                  <c:v>0</c:v>
                </c:pt>
                <c:pt idx="2">
                  <c:v>0</c:v>
                </c:pt>
              </c:numCache>
            </c:numRef>
          </c:val>
          <c:extLst>
            <c:ext xmlns:c16="http://schemas.microsoft.com/office/drawing/2014/chart" uri="{C3380CC4-5D6E-409C-BE32-E72D297353CC}">
              <c16:uniqueId val="{00000000-B8D5-4ABE-B185-B352FC677A71}"/>
            </c:ext>
          </c:extLst>
        </c:ser>
        <c:ser>
          <c:idx val="1"/>
          <c:order val="1"/>
          <c:tx>
            <c:strRef>
              <c:f>Sheet1!$A$20</c:f>
              <c:strCache>
                <c:ptCount val="1"/>
                <c:pt idx="0">
                  <c:v>Laundry</c:v>
                </c:pt>
              </c:strCache>
            </c:strRef>
          </c:tx>
          <c:spPr>
            <a:gradFill rotWithShape="1">
              <a:gsLst>
                <a:gs pos="0">
                  <a:schemeClr val="accent4">
                    <a:tint val="96000"/>
                    <a:lumMod val="104000"/>
                  </a:schemeClr>
                </a:gs>
                <a:gs pos="100000">
                  <a:schemeClr val="accent4">
                    <a:shade val="90000"/>
                    <a:lumMod val="9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strRef>
              <c:f>Sheet1!$B$18:$D$18</c:f>
              <c:strCache>
                <c:ptCount val="3"/>
                <c:pt idx="0">
                  <c:v>8am</c:v>
                </c:pt>
                <c:pt idx="1">
                  <c:v>noon</c:v>
                </c:pt>
                <c:pt idx="2">
                  <c:v>9pm</c:v>
                </c:pt>
              </c:strCache>
            </c:strRef>
          </c:cat>
          <c:val>
            <c:numRef>
              <c:f>Sheet1!$B$20:$D$20</c:f>
              <c:numCache>
                <c:formatCode>General</c:formatCode>
                <c:ptCount val="3"/>
                <c:pt idx="0">
                  <c:v>0</c:v>
                </c:pt>
                <c:pt idx="1">
                  <c:v>13</c:v>
                </c:pt>
                <c:pt idx="2">
                  <c:v>0</c:v>
                </c:pt>
              </c:numCache>
            </c:numRef>
          </c:val>
          <c:extLst>
            <c:ext xmlns:c16="http://schemas.microsoft.com/office/drawing/2014/chart" uri="{C3380CC4-5D6E-409C-BE32-E72D297353CC}">
              <c16:uniqueId val="{00000001-B8D5-4ABE-B185-B352FC677A71}"/>
            </c:ext>
          </c:extLst>
        </c:ser>
        <c:ser>
          <c:idx val="2"/>
          <c:order val="2"/>
          <c:tx>
            <c:strRef>
              <c:f>Sheet1!$A$21</c:f>
              <c:strCache>
                <c:ptCount val="1"/>
                <c:pt idx="0">
                  <c:v>AC_Water</c:v>
                </c:pt>
              </c:strCache>
            </c:strRef>
          </c:tx>
          <c:spPr>
            <a:gradFill rotWithShape="1">
              <a:gsLst>
                <a:gs pos="0">
                  <a:schemeClr val="accent6">
                    <a:tint val="96000"/>
                    <a:lumMod val="104000"/>
                  </a:schemeClr>
                </a:gs>
                <a:gs pos="100000">
                  <a:schemeClr val="accent6">
                    <a:shade val="90000"/>
                    <a:lumMod val="9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strRef>
              <c:f>Sheet1!$B$18:$D$18</c:f>
              <c:strCache>
                <c:ptCount val="3"/>
                <c:pt idx="0">
                  <c:v>8am</c:v>
                </c:pt>
                <c:pt idx="1">
                  <c:v>noon</c:v>
                </c:pt>
                <c:pt idx="2">
                  <c:v>9pm</c:v>
                </c:pt>
              </c:strCache>
            </c:strRef>
          </c:cat>
          <c:val>
            <c:numRef>
              <c:f>Sheet1!$B$21:$D$21</c:f>
              <c:numCache>
                <c:formatCode>General</c:formatCode>
                <c:ptCount val="3"/>
                <c:pt idx="0">
                  <c:v>256</c:v>
                </c:pt>
                <c:pt idx="1">
                  <c:v>0</c:v>
                </c:pt>
                <c:pt idx="2">
                  <c:v>0</c:v>
                </c:pt>
              </c:numCache>
            </c:numRef>
          </c:val>
          <c:extLst>
            <c:ext xmlns:c16="http://schemas.microsoft.com/office/drawing/2014/chart" uri="{C3380CC4-5D6E-409C-BE32-E72D297353CC}">
              <c16:uniqueId val="{00000002-B8D5-4ABE-B185-B352FC677A71}"/>
            </c:ext>
          </c:extLst>
        </c:ser>
        <c:dLbls>
          <c:showLegendKey val="0"/>
          <c:showVal val="0"/>
          <c:showCatName val="0"/>
          <c:showSerName val="0"/>
          <c:showPercent val="0"/>
          <c:showBubbleSize val="0"/>
        </c:dLbls>
        <c:gapWidth val="100"/>
        <c:overlap val="-24"/>
        <c:axId val="897640255"/>
        <c:axId val="888966319"/>
      </c:barChart>
      <c:catAx>
        <c:axId val="89764025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88966319"/>
        <c:crosses val="autoZero"/>
        <c:auto val="1"/>
        <c:lblAlgn val="ctr"/>
        <c:lblOffset val="100"/>
        <c:noMultiLvlLbl val="0"/>
      </c:catAx>
      <c:valAx>
        <c:axId val="88896631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976402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12/25/2009</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Sheet1!$K$19</c:f>
              <c:strCache>
                <c:ptCount val="1"/>
                <c:pt idx="0">
                  <c:v>Kitchen</c:v>
                </c:pt>
              </c:strCache>
            </c:strRef>
          </c:tx>
          <c:spPr>
            <a:gradFill rotWithShape="1">
              <a:gsLst>
                <a:gs pos="0">
                  <a:schemeClr val="accent2">
                    <a:tint val="96000"/>
                    <a:lumMod val="104000"/>
                  </a:schemeClr>
                </a:gs>
                <a:gs pos="100000">
                  <a:schemeClr val="accent2">
                    <a:shade val="90000"/>
                    <a:lumMod val="9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strRef>
              <c:f>Sheet1!$L$18:$N$18</c:f>
              <c:strCache>
                <c:ptCount val="3"/>
                <c:pt idx="0">
                  <c:v>8am</c:v>
                </c:pt>
                <c:pt idx="1">
                  <c:v>noon</c:v>
                </c:pt>
                <c:pt idx="2">
                  <c:v>9pm</c:v>
                </c:pt>
              </c:strCache>
            </c:strRef>
          </c:cat>
          <c:val>
            <c:numRef>
              <c:f>Sheet1!$L$19:$N$19</c:f>
              <c:numCache>
                <c:formatCode>General</c:formatCode>
                <c:ptCount val="3"/>
                <c:pt idx="0">
                  <c:v>0</c:v>
                </c:pt>
                <c:pt idx="1">
                  <c:v>0</c:v>
                </c:pt>
                <c:pt idx="2">
                  <c:v>0</c:v>
                </c:pt>
              </c:numCache>
            </c:numRef>
          </c:val>
          <c:extLst>
            <c:ext xmlns:c16="http://schemas.microsoft.com/office/drawing/2014/chart" uri="{C3380CC4-5D6E-409C-BE32-E72D297353CC}">
              <c16:uniqueId val="{00000000-C68B-4FFD-9EF5-75C9C5768113}"/>
            </c:ext>
          </c:extLst>
        </c:ser>
        <c:ser>
          <c:idx val="1"/>
          <c:order val="1"/>
          <c:tx>
            <c:strRef>
              <c:f>Sheet1!$K$20</c:f>
              <c:strCache>
                <c:ptCount val="1"/>
                <c:pt idx="0">
                  <c:v>Laundry</c:v>
                </c:pt>
              </c:strCache>
            </c:strRef>
          </c:tx>
          <c:spPr>
            <a:gradFill rotWithShape="1">
              <a:gsLst>
                <a:gs pos="0">
                  <a:schemeClr val="accent4">
                    <a:tint val="96000"/>
                    <a:lumMod val="104000"/>
                  </a:schemeClr>
                </a:gs>
                <a:gs pos="100000">
                  <a:schemeClr val="accent4">
                    <a:shade val="90000"/>
                    <a:lumMod val="9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strRef>
              <c:f>Sheet1!$L$18:$N$18</c:f>
              <c:strCache>
                <c:ptCount val="3"/>
                <c:pt idx="0">
                  <c:v>8am</c:v>
                </c:pt>
                <c:pt idx="1">
                  <c:v>noon</c:v>
                </c:pt>
                <c:pt idx="2">
                  <c:v>9pm</c:v>
                </c:pt>
              </c:strCache>
            </c:strRef>
          </c:cat>
          <c:val>
            <c:numRef>
              <c:f>Sheet1!$L$20:$N$20</c:f>
              <c:numCache>
                <c:formatCode>General</c:formatCode>
                <c:ptCount val="3"/>
                <c:pt idx="0">
                  <c:v>9</c:v>
                </c:pt>
                <c:pt idx="1">
                  <c:v>990</c:v>
                </c:pt>
                <c:pt idx="2">
                  <c:v>36</c:v>
                </c:pt>
              </c:numCache>
            </c:numRef>
          </c:val>
          <c:extLst>
            <c:ext xmlns:c16="http://schemas.microsoft.com/office/drawing/2014/chart" uri="{C3380CC4-5D6E-409C-BE32-E72D297353CC}">
              <c16:uniqueId val="{00000001-C68B-4FFD-9EF5-75C9C5768113}"/>
            </c:ext>
          </c:extLst>
        </c:ser>
        <c:ser>
          <c:idx val="2"/>
          <c:order val="2"/>
          <c:tx>
            <c:strRef>
              <c:f>Sheet1!$K$21</c:f>
              <c:strCache>
                <c:ptCount val="1"/>
                <c:pt idx="0">
                  <c:v>AC_Water</c:v>
                </c:pt>
              </c:strCache>
            </c:strRef>
          </c:tx>
          <c:spPr>
            <a:gradFill rotWithShape="1">
              <a:gsLst>
                <a:gs pos="0">
                  <a:schemeClr val="accent6">
                    <a:tint val="96000"/>
                    <a:lumMod val="104000"/>
                  </a:schemeClr>
                </a:gs>
                <a:gs pos="100000">
                  <a:schemeClr val="accent6">
                    <a:shade val="90000"/>
                    <a:lumMod val="9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strRef>
              <c:f>Sheet1!$L$18:$N$18</c:f>
              <c:strCache>
                <c:ptCount val="3"/>
                <c:pt idx="0">
                  <c:v>8am</c:v>
                </c:pt>
                <c:pt idx="1">
                  <c:v>noon</c:v>
                </c:pt>
                <c:pt idx="2">
                  <c:v>9pm</c:v>
                </c:pt>
              </c:strCache>
            </c:strRef>
          </c:cat>
          <c:val>
            <c:numRef>
              <c:f>Sheet1!$L$21:$N$21</c:f>
              <c:numCache>
                <c:formatCode>General</c:formatCode>
                <c:ptCount val="3"/>
                <c:pt idx="0">
                  <c:v>40</c:v>
                </c:pt>
                <c:pt idx="1">
                  <c:v>40</c:v>
                </c:pt>
                <c:pt idx="2">
                  <c:v>1111</c:v>
                </c:pt>
              </c:numCache>
            </c:numRef>
          </c:val>
          <c:extLst>
            <c:ext xmlns:c16="http://schemas.microsoft.com/office/drawing/2014/chart" uri="{C3380CC4-5D6E-409C-BE32-E72D297353CC}">
              <c16:uniqueId val="{00000002-C68B-4FFD-9EF5-75C9C5768113}"/>
            </c:ext>
          </c:extLst>
        </c:ser>
        <c:dLbls>
          <c:showLegendKey val="0"/>
          <c:showVal val="0"/>
          <c:showCatName val="0"/>
          <c:showSerName val="0"/>
          <c:showPercent val="0"/>
          <c:showBubbleSize val="0"/>
        </c:dLbls>
        <c:gapWidth val="100"/>
        <c:overlap val="-24"/>
        <c:axId val="886331791"/>
        <c:axId val="646983887"/>
      </c:barChart>
      <c:catAx>
        <c:axId val="88633179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46983887"/>
        <c:crosses val="autoZero"/>
        <c:auto val="1"/>
        <c:lblAlgn val="ctr"/>
        <c:lblOffset val="100"/>
        <c:noMultiLvlLbl val="0"/>
      </c:catAx>
      <c:valAx>
        <c:axId val="64698388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863317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August</a:t>
            </a:r>
            <a:r>
              <a:rPr lang="en-US" baseline="0"/>
              <a:t> 2007-2008-2009</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Sheet1!$F$25</c:f>
              <c:strCache>
                <c:ptCount val="1"/>
                <c:pt idx="0">
                  <c:v>Kitchen</c:v>
                </c:pt>
              </c:strCache>
            </c:strRef>
          </c:tx>
          <c:spPr>
            <a:gradFill rotWithShape="1">
              <a:gsLst>
                <a:gs pos="0">
                  <a:schemeClr val="accent2">
                    <a:tint val="96000"/>
                    <a:lumMod val="104000"/>
                  </a:schemeClr>
                </a:gs>
                <a:gs pos="100000">
                  <a:schemeClr val="accent2">
                    <a:shade val="90000"/>
                    <a:lumMod val="9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numRef>
              <c:f>Sheet1!$G$24:$I$24</c:f>
              <c:numCache>
                <c:formatCode>General</c:formatCode>
                <c:ptCount val="3"/>
                <c:pt idx="0">
                  <c:v>2007</c:v>
                </c:pt>
                <c:pt idx="1">
                  <c:v>2008</c:v>
                </c:pt>
                <c:pt idx="2">
                  <c:v>2009</c:v>
                </c:pt>
              </c:numCache>
            </c:numRef>
          </c:cat>
          <c:val>
            <c:numRef>
              <c:f>Sheet1!$G$25:$I$25</c:f>
              <c:numCache>
                <c:formatCode>General</c:formatCode>
                <c:ptCount val="3"/>
                <c:pt idx="0">
                  <c:v>36251</c:v>
                </c:pt>
                <c:pt idx="1">
                  <c:v>3873</c:v>
                </c:pt>
                <c:pt idx="2">
                  <c:v>34023</c:v>
                </c:pt>
              </c:numCache>
            </c:numRef>
          </c:val>
          <c:extLst>
            <c:ext xmlns:c16="http://schemas.microsoft.com/office/drawing/2014/chart" uri="{C3380CC4-5D6E-409C-BE32-E72D297353CC}">
              <c16:uniqueId val="{00000000-A819-4DD4-9984-1E2D83D3A384}"/>
            </c:ext>
          </c:extLst>
        </c:ser>
        <c:ser>
          <c:idx val="1"/>
          <c:order val="1"/>
          <c:tx>
            <c:strRef>
              <c:f>Sheet1!$F$26</c:f>
              <c:strCache>
                <c:ptCount val="1"/>
                <c:pt idx="0">
                  <c:v>Laundry</c:v>
                </c:pt>
              </c:strCache>
            </c:strRef>
          </c:tx>
          <c:spPr>
            <a:gradFill rotWithShape="1">
              <a:gsLst>
                <a:gs pos="0">
                  <a:schemeClr val="accent4">
                    <a:tint val="96000"/>
                    <a:lumMod val="104000"/>
                  </a:schemeClr>
                </a:gs>
                <a:gs pos="100000">
                  <a:schemeClr val="accent4">
                    <a:shade val="90000"/>
                    <a:lumMod val="9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numRef>
              <c:f>Sheet1!$G$24:$I$24</c:f>
              <c:numCache>
                <c:formatCode>General</c:formatCode>
                <c:ptCount val="3"/>
                <c:pt idx="0">
                  <c:v>2007</c:v>
                </c:pt>
                <c:pt idx="1">
                  <c:v>2008</c:v>
                </c:pt>
                <c:pt idx="2">
                  <c:v>2009</c:v>
                </c:pt>
              </c:numCache>
            </c:numRef>
          </c:cat>
          <c:val>
            <c:numRef>
              <c:f>Sheet1!$G$26:$I$26</c:f>
              <c:numCache>
                <c:formatCode>General</c:formatCode>
                <c:ptCount val="3"/>
                <c:pt idx="0">
                  <c:v>49711</c:v>
                </c:pt>
                <c:pt idx="1">
                  <c:v>22264</c:v>
                </c:pt>
                <c:pt idx="2">
                  <c:v>38217</c:v>
                </c:pt>
              </c:numCache>
            </c:numRef>
          </c:val>
          <c:extLst>
            <c:ext xmlns:c16="http://schemas.microsoft.com/office/drawing/2014/chart" uri="{C3380CC4-5D6E-409C-BE32-E72D297353CC}">
              <c16:uniqueId val="{00000001-A819-4DD4-9984-1E2D83D3A384}"/>
            </c:ext>
          </c:extLst>
        </c:ser>
        <c:ser>
          <c:idx val="2"/>
          <c:order val="2"/>
          <c:tx>
            <c:strRef>
              <c:f>Sheet1!$F$27</c:f>
              <c:strCache>
                <c:ptCount val="1"/>
                <c:pt idx="0">
                  <c:v>AC_Water</c:v>
                </c:pt>
              </c:strCache>
            </c:strRef>
          </c:tx>
          <c:spPr>
            <a:gradFill rotWithShape="1">
              <a:gsLst>
                <a:gs pos="0">
                  <a:schemeClr val="accent6">
                    <a:tint val="96000"/>
                    <a:lumMod val="104000"/>
                  </a:schemeClr>
                </a:gs>
                <a:gs pos="100000">
                  <a:schemeClr val="accent6">
                    <a:shade val="90000"/>
                    <a:lumMod val="9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numRef>
              <c:f>Sheet1!$G$24:$I$24</c:f>
              <c:numCache>
                <c:formatCode>General</c:formatCode>
                <c:ptCount val="3"/>
                <c:pt idx="0">
                  <c:v>2007</c:v>
                </c:pt>
                <c:pt idx="1">
                  <c:v>2008</c:v>
                </c:pt>
                <c:pt idx="2">
                  <c:v>2009</c:v>
                </c:pt>
              </c:numCache>
            </c:numRef>
          </c:cat>
          <c:val>
            <c:numRef>
              <c:f>Sheet1!$G$27:$I$27</c:f>
              <c:numCache>
                <c:formatCode>General</c:formatCode>
                <c:ptCount val="3"/>
                <c:pt idx="0">
                  <c:v>225442</c:v>
                </c:pt>
                <c:pt idx="1">
                  <c:v>79665</c:v>
                </c:pt>
                <c:pt idx="2">
                  <c:v>192064</c:v>
                </c:pt>
              </c:numCache>
            </c:numRef>
          </c:val>
          <c:extLst>
            <c:ext xmlns:c16="http://schemas.microsoft.com/office/drawing/2014/chart" uri="{C3380CC4-5D6E-409C-BE32-E72D297353CC}">
              <c16:uniqueId val="{00000002-A819-4DD4-9984-1E2D83D3A384}"/>
            </c:ext>
          </c:extLst>
        </c:ser>
        <c:dLbls>
          <c:showLegendKey val="0"/>
          <c:showVal val="0"/>
          <c:showCatName val="0"/>
          <c:showSerName val="0"/>
          <c:showPercent val="0"/>
          <c:showBubbleSize val="0"/>
        </c:dLbls>
        <c:gapWidth val="100"/>
        <c:overlap val="-24"/>
        <c:axId val="976022239"/>
        <c:axId val="888965487"/>
      </c:barChart>
      <c:catAx>
        <c:axId val="97602223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88965487"/>
        <c:crosses val="autoZero"/>
        <c:auto val="1"/>
        <c:lblAlgn val="ctr"/>
        <c:lblOffset val="100"/>
        <c:noMultiLvlLbl val="0"/>
      </c:catAx>
      <c:valAx>
        <c:axId val="88896548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760222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3D94DE-7690-4CDC-A788-8B5757C14A58}" type="datetimeFigureOut">
              <a:rPr lang="en-US" smtClean="0"/>
              <a:t>8/31/2020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B54DC-BDB3-4FEE-8049-C3A06FC229AC}" type="slidenum">
              <a:rPr lang="en-US" smtClean="0"/>
              <a:t>‹#›</a:t>
            </a:fld>
            <a:endParaRPr lang="en-US"/>
          </a:p>
        </p:txBody>
      </p:sp>
    </p:spTree>
    <p:extLst>
      <p:ext uri="{BB962C8B-B14F-4D97-AF65-F5344CB8AC3E}">
        <p14:creationId xmlns:p14="http://schemas.microsoft.com/office/powerpoint/2010/main" val="574015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3417635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8/29/2020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933543102"/>
      </p:ext>
    </p:extLst>
  </p:cSld>
  <p:clrMap bg1="dk1" tx1="lt1" bg2="dk2" tx2="lt2" accent1="accent1" accent2="accent2" accent3="accent3" accent4="accent4" accent5="accent5" accent6="accent6" hlink="hlink" folHlink="folHlink"/>
  <p:sldLayoutIdLst>
    <p:sldLayoutId id="2147483703" r:id="rId1"/>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xml"/><Relationship Id="rId4" Type="http://schemas.openxmlformats.org/officeDocument/2006/relationships/chart" Target="../charts/chart8.xml"/></Relationships>
</file>

<file path=ppt/slides/_rels/slide1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457FA-4FD9-45B0-936F-C47B55F8680D}"/>
              </a:ext>
            </a:extLst>
          </p:cNvPr>
          <p:cNvSpPr>
            <a:spLocks noGrp="1"/>
          </p:cNvSpPr>
          <p:nvPr>
            <p:ph type="ctrTitle"/>
          </p:nvPr>
        </p:nvSpPr>
        <p:spPr>
          <a:xfrm>
            <a:off x="1370692" y="1769540"/>
            <a:ext cx="10063502" cy="1828801"/>
          </a:xfrm>
        </p:spPr>
        <p:txBody>
          <a:bodyPr/>
          <a:lstStyle/>
          <a:p>
            <a:r>
              <a:rPr lang="en-US" dirty="0"/>
              <a:t>Visualize an Analyze Energy Data</a:t>
            </a:r>
          </a:p>
        </p:txBody>
      </p:sp>
      <p:sp>
        <p:nvSpPr>
          <p:cNvPr id="3" name="Subtitle 2">
            <a:extLst>
              <a:ext uri="{FF2B5EF4-FFF2-40B4-BE49-F238E27FC236}">
                <a16:creationId xmlns:a16="http://schemas.microsoft.com/office/drawing/2014/main" id="{7374B5BB-0ED1-44B1-BA89-6C4A0A0AB0EE}"/>
              </a:ext>
            </a:extLst>
          </p:cNvPr>
          <p:cNvSpPr>
            <a:spLocks noGrp="1"/>
          </p:cNvSpPr>
          <p:nvPr>
            <p:ph type="subTitle" idx="1"/>
          </p:nvPr>
        </p:nvSpPr>
        <p:spPr/>
        <p:txBody>
          <a:bodyPr/>
          <a:lstStyle/>
          <a:p>
            <a:r>
              <a:rPr lang="en-US" dirty="0"/>
              <a:t> Presented by Sherri Koski, IOT Analytics</a:t>
            </a:r>
          </a:p>
          <a:p>
            <a:r>
              <a:rPr lang="en-US" dirty="0"/>
              <a:t>Aug 31, 2020</a:t>
            </a:r>
          </a:p>
        </p:txBody>
      </p:sp>
    </p:spTree>
    <p:extLst>
      <p:ext uri="{BB962C8B-B14F-4D97-AF65-F5344CB8AC3E}">
        <p14:creationId xmlns:p14="http://schemas.microsoft.com/office/powerpoint/2010/main" val="2043220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E8E314CE-ED20-4B3F-A016-AC2D86D82CA5}"/>
              </a:ext>
            </a:extLst>
          </p:cNvPr>
          <p:cNvGraphicFramePr>
            <a:graphicFrameLocks/>
          </p:cNvGraphicFramePr>
          <p:nvPr>
            <p:extLst>
              <p:ext uri="{D42A27DB-BD31-4B8C-83A1-F6EECF244321}">
                <p14:modId xmlns:p14="http://schemas.microsoft.com/office/powerpoint/2010/main" val="2200956108"/>
              </p:ext>
            </p:extLst>
          </p:nvPr>
        </p:nvGraphicFramePr>
        <p:xfrm>
          <a:off x="671120" y="480270"/>
          <a:ext cx="2642532" cy="23887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CED36E70-06D2-4500-AC20-9676D327E4E3}"/>
              </a:ext>
            </a:extLst>
          </p:cNvPr>
          <p:cNvGraphicFramePr>
            <a:graphicFrameLocks/>
          </p:cNvGraphicFramePr>
          <p:nvPr>
            <p:extLst>
              <p:ext uri="{D42A27DB-BD31-4B8C-83A1-F6EECF244321}">
                <p14:modId xmlns:p14="http://schemas.microsoft.com/office/powerpoint/2010/main" val="4023370543"/>
              </p:ext>
            </p:extLst>
          </p:nvPr>
        </p:nvGraphicFramePr>
        <p:xfrm>
          <a:off x="4072855" y="480270"/>
          <a:ext cx="2941740" cy="238876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C365C83D-CE61-42B9-B3D6-1B81DDCC68BD}"/>
              </a:ext>
            </a:extLst>
          </p:cNvPr>
          <p:cNvGraphicFramePr>
            <a:graphicFrameLocks/>
          </p:cNvGraphicFramePr>
          <p:nvPr>
            <p:extLst>
              <p:ext uri="{D42A27DB-BD31-4B8C-83A1-F6EECF244321}">
                <p14:modId xmlns:p14="http://schemas.microsoft.com/office/powerpoint/2010/main" val="2175325984"/>
              </p:ext>
            </p:extLst>
          </p:nvPr>
        </p:nvGraphicFramePr>
        <p:xfrm>
          <a:off x="7838114" y="480270"/>
          <a:ext cx="3031222" cy="2262929"/>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A25BEE53-5B3D-40D7-A0B9-AAE7F5CB4170}"/>
              </a:ext>
            </a:extLst>
          </p:cNvPr>
          <p:cNvSpPr txBox="1"/>
          <p:nvPr/>
        </p:nvSpPr>
        <p:spPr>
          <a:xfrm>
            <a:off x="1635853" y="3429000"/>
            <a:ext cx="8330268" cy="369332"/>
          </a:xfrm>
          <a:prstGeom prst="rect">
            <a:avLst/>
          </a:prstGeom>
          <a:noFill/>
        </p:spPr>
        <p:txBody>
          <a:bodyPr wrap="square" rtlCol="0">
            <a:spAutoFit/>
          </a:bodyPr>
          <a:lstStyle/>
          <a:p>
            <a:r>
              <a:rPr lang="en-US" dirty="0"/>
              <a:t>On Christmas 2007, it appears that lunch and dinner were cooked and eaten at home.</a:t>
            </a:r>
          </a:p>
        </p:txBody>
      </p:sp>
    </p:spTree>
    <p:extLst>
      <p:ext uri="{BB962C8B-B14F-4D97-AF65-F5344CB8AC3E}">
        <p14:creationId xmlns:p14="http://schemas.microsoft.com/office/powerpoint/2010/main" val="2729857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7018FF3-7C15-43EF-A1F9-56AA25D7A622}"/>
              </a:ext>
            </a:extLst>
          </p:cNvPr>
          <p:cNvGraphicFramePr>
            <a:graphicFrameLocks/>
          </p:cNvGraphicFramePr>
          <p:nvPr>
            <p:extLst>
              <p:ext uri="{D42A27DB-BD31-4B8C-83A1-F6EECF244321}">
                <p14:modId xmlns:p14="http://schemas.microsoft.com/office/powerpoint/2010/main" val="384338961"/>
              </p:ext>
            </p:extLst>
          </p:nvPr>
        </p:nvGraphicFramePr>
        <p:xfrm>
          <a:off x="3524774" y="1176556"/>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E5264F51-CDA9-4412-B962-3D17015E2258}"/>
              </a:ext>
            </a:extLst>
          </p:cNvPr>
          <p:cNvSpPr txBox="1"/>
          <p:nvPr/>
        </p:nvSpPr>
        <p:spPr>
          <a:xfrm>
            <a:off x="3137482" y="4932727"/>
            <a:ext cx="6023295" cy="923330"/>
          </a:xfrm>
          <a:prstGeom prst="rect">
            <a:avLst/>
          </a:prstGeom>
          <a:noFill/>
        </p:spPr>
        <p:txBody>
          <a:bodyPr wrap="square" rtlCol="0">
            <a:spAutoFit/>
          </a:bodyPr>
          <a:lstStyle/>
          <a:p>
            <a:r>
              <a:rPr lang="en-US" dirty="0"/>
              <a:t>The entire month of August 2008 had lower energy usage than 2007 and 2009.  This is the  month the client claims to have not been home.</a:t>
            </a:r>
          </a:p>
        </p:txBody>
      </p:sp>
    </p:spTree>
    <p:extLst>
      <p:ext uri="{BB962C8B-B14F-4D97-AF65-F5344CB8AC3E}">
        <p14:creationId xmlns:p14="http://schemas.microsoft.com/office/powerpoint/2010/main" val="2932466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73A6F1-AD23-4491-95F2-AA3C5B221FF6}"/>
              </a:ext>
            </a:extLst>
          </p:cNvPr>
          <p:cNvPicPr>
            <a:picLocks noChangeAspect="1"/>
          </p:cNvPicPr>
          <p:nvPr/>
        </p:nvPicPr>
        <p:blipFill>
          <a:blip r:embed="rId2"/>
          <a:stretch>
            <a:fillRect/>
          </a:stretch>
        </p:blipFill>
        <p:spPr>
          <a:xfrm>
            <a:off x="1629255" y="487041"/>
            <a:ext cx="8715375" cy="4810125"/>
          </a:xfrm>
          <a:prstGeom prst="rect">
            <a:avLst/>
          </a:prstGeom>
        </p:spPr>
      </p:pic>
      <p:sp>
        <p:nvSpPr>
          <p:cNvPr id="5" name="TextBox 4">
            <a:extLst>
              <a:ext uri="{FF2B5EF4-FFF2-40B4-BE49-F238E27FC236}">
                <a16:creationId xmlns:a16="http://schemas.microsoft.com/office/drawing/2014/main" id="{DC90CAA2-8501-44AD-9A9E-04183F83CABB}"/>
              </a:ext>
            </a:extLst>
          </p:cNvPr>
          <p:cNvSpPr txBox="1"/>
          <p:nvPr/>
        </p:nvSpPr>
        <p:spPr>
          <a:xfrm>
            <a:off x="2786543" y="5771626"/>
            <a:ext cx="6618914" cy="646331"/>
          </a:xfrm>
          <a:prstGeom prst="rect">
            <a:avLst/>
          </a:prstGeom>
          <a:noFill/>
        </p:spPr>
        <p:txBody>
          <a:bodyPr wrap="square" rtlCol="0">
            <a:spAutoFit/>
          </a:bodyPr>
          <a:lstStyle/>
          <a:p>
            <a:r>
              <a:rPr lang="en-US" dirty="0"/>
              <a:t>Comparing Water AC, Kitchen, and Laundry usage from 2007-2009.</a:t>
            </a:r>
          </a:p>
          <a:p>
            <a:r>
              <a:rPr lang="en-US" dirty="0"/>
              <a:t>Arrow points to August 2008.</a:t>
            </a:r>
          </a:p>
        </p:txBody>
      </p:sp>
      <p:sp>
        <p:nvSpPr>
          <p:cNvPr id="6" name="Arrow: Up 5">
            <a:extLst>
              <a:ext uri="{FF2B5EF4-FFF2-40B4-BE49-F238E27FC236}">
                <a16:creationId xmlns:a16="http://schemas.microsoft.com/office/drawing/2014/main" id="{7AF8F50C-7E1E-4D35-9D77-E2071E3C51F0}"/>
              </a:ext>
            </a:extLst>
          </p:cNvPr>
          <p:cNvSpPr/>
          <p:nvPr/>
        </p:nvSpPr>
        <p:spPr>
          <a:xfrm>
            <a:off x="6434357" y="1560834"/>
            <a:ext cx="494950" cy="62078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008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BFD001-7754-42E4-BC53-F285E447B458}"/>
              </a:ext>
            </a:extLst>
          </p:cNvPr>
          <p:cNvPicPr>
            <a:picLocks noChangeAspect="1"/>
          </p:cNvPicPr>
          <p:nvPr/>
        </p:nvPicPr>
        <p:blipFill>
          <a:blip r:embed="rId2"/>
          <a:stretch>
            <a:fillRect/>
          </a:stretch>
        </p:blipFill>
        <p:spPr>
          <a:xfrm>
            <a:off x="1704975" y="637126"/>
            <a:ext cx="8782050" cy="4895850"/>
          </a:xfrm>
          <a:prstGeom prst="rect">
            <a:avLst/>
          </a:prstGeom>
        </p:spPr>
      </p:pic>
      <p:sp>
        <p:nvSpPr>
          <p:cNvPr id="6" name="TextBox 5">
            <a:extLst>
              <a:ext uri="{FF2B5EF4-FFF2-40B4-BE49-F238E27FC236}">
                <a16:creationId xmlns:a16="http://schemas.microsoft.com/office/drawing/2014/main" id="{6217BAB5-FF1A-4EBF-9823-5969BF662B7F}"/>
              </a:ext>
            </a:extLst>
          </p:cNvPr>
          <p:cNvSpPr txBox="1"/>
          <p:nvPr/>
        </p:nvSpPr>
        <p:spPr>
          <a:xfrm>
            <a:off x="2273417" y="5872294"/>
            <a:ext cx="7645166" cy="369332"/>
          </a:xfrm>
          <a:prstGeom prst="rect">
            <a:avLst/>
          </a:prstGeom>
          <a:noFill/>
        </p:spPr>
        <p:txBody>
          <a:bodyPr wrap="square" rtlCol="0">
            <a:spAutoFit/>
          </a:bodyPr>
          <a:lstStyle/>
          <a:p>
            <a:r>
              <a:rPr lang="en-US" dirty="0"/>
              <a:t>Now, same thing but only the year 2008.  Notice the lull in August 2008.</a:t>
            </a:r>
          </a:p>
        </p:txBody>
      </p:sp>
      <p:sp>
        <p:nvSpPr>
          <p:cNvPr id="7" name="Arrow: Down 6">
            <a:extLst>
              <a:ext uri="{FF2B5EF4-FFF2-40B4-BE49-F238E27FC236}">
                <a16:creationId xmlns:a16="http://schemas.microsoft.com/office/drawing/2014/main" id="{C0A8DA36-6EF4-4988-BEC5-6FEE9BADC479}"/>
              </a:ext>
            </a:extLst>
          </p:cNvPr>
          <p:cNvSpPr/>
          <p:nvPr/>
        </p:nvSpPr>
        <p:spPr>
          <a:xfrm>
            <a:off x="7013196" y="4177717"/>
            <a:ext cx="427839" cy="4278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088DB318-38FF-4DA1-B14F-36DE34D2C8F6}"/>
              </a:ext>
            </a:extLst>
          </p:cNvPr>
          <p:cNvSpPr/>
          <p:nvPr/>
        </p:nvSpPr>
        <p:spPr>
          <a:xfrm>
            <a:off x="7013196" y="941445"/>
            <a:ext cx="427839" cy="4278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548182F4-CBD6-41AC-B00D-FF770AB3C5C1}"/>
              </a:ext>
            </a:extLst>
          </p:cNvPr>
          <p:cNvSpPr/>
          <p:nvPr/>
        </p:nvSpPr>
        <p:spPr>
          <a:xfrm>
            <a:off x="7013196" y="2559581"/>
            <a:ext cx="427839" cy="4278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3533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0D7327-2DFA-46FC-ABF8-04F292170C73}"/>
              </a:ext>
            </a:extLst>
          </p:cNvPr>
          <p:cNvPicPr>
            <a:picLocks noChangeAspect="1"/>
          </p:cNvPicPr>
          <p:nvPr/>
        </p:nvPicPr>
        <p:blipFill>
          <a:blip r:embed="rId2"/>
          <a:stretch>
            <a:fillRect/>
          </a:stretch>
        </p:blipFill>
        <p:spPr>
          <a:xfrm>
            <a:off x="2463393" y="621266"/>
            <a:ext cx="7880233" cy="4344452"/>
          </a:xfrm>
          <a:prstGeom prst="rect">
            <a:avLst/>
          </a:prstGeom>
        </p:spPr>
      </p:pic>
      <p:sp>
        <p:nvSpPr>
          <p:cNvPr id="5" name="TextBox 4">
            <a:extLst>
              <a:ext uri="{FF2B5EF4-FFF2-40B4-BE49-F238E27FC236}">
                <a16:creationId xmlns:a16="http://schemas.microsoft.com/office/drawing/2014/main" id="{DEA74EB0-48BF-4B5D-B363-E4CE0DB3C5C6}"/>
              </a:ext>
            </a:extLst>
          </p:cNvPr>
          <p:cNvSpPr txBox="1"/>
          <p:nvPr/>
        </p:nvSpPr>
        <p:spPr>
          <a:xfrm>
            <a:off x="3179428" y="5410899"/>
            <a:ext cx="6425966" cy="1200329"/>
          </a:xfrm>
          <a:prstGeom prst="rect">
            <a:avLst/>
          </a:prstGeom>
          <a:noFill/>
        </p:spPr>
        <p:txBody>
          <a:bodyPr wrap="square" rtlCol="0">
            <a:spAutoFit/>
          </a:bodyPr>
          <a:lstStyle/>
          <a:p>
            <a:r>
              <a:rPr lang="en-US" dirty="0"/>
              <a:t>This is August 2008.  The month the client states that she was not home.  Generally, little or no use this month.  I would guess the peaks in water were to wash clothes before leaving and after coming home.</a:t>
            </a:r>
          </a:p>
        </p:txBody>
      </p:sp>
    </p:spTree>
    <p:extLst>
      <p:ext uri="{BB962C8B-B14F-4D97-AF65-F5344CB8AC3E}">
        <p14:creationId xmlns:p14="http://schemas.microsoft.com/office/powerpoint/2010/main" val="1601083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FF9102-C55A-4CDF-909B-4238EBB517BA}"/>
              </a:ext>
            </a:extLst>
          </p:cNvPr>
          <p:cNvPicPr>
            <a:picLocks noChangeAspect="1"/>
          </p:cNvPicPr>
          <p:nvPr/>
        </p:nvPicPr>
        <p:blipFill>
          <a:blip r:embed="rId2"/>
          <a:stretch>
            <a:fillRect/>
          </a:stretch>
        </p:blipFill>
        <p:spPr>
          <a:xfrm>
            <a:off x="1724025" y="1009650"/>
            <a:ext cx="8743950" cy="4838700"/>
          </a:xfrm>
          <a:prstGeom prst="rect">
            <a:avLst/>
          </a:prstGeom>
        </p:spPr>
      </p:pic>
      <p:sp>
        <p:nvSpPr>
          <p:cNvPr id="8" name="TextBox 7">
            <a:extLst>
              <a:ext uri="{FF2B5EF4-FFF2-40B4-BE49-F238E27FC236}">
                <a16:creationId xmlns:a16="http://schemas.microsoft.com/office/drawing/2014/main" id="{5B16CCBB-73BD-43FB-A5BC-E3CA633771DD}"/>
              </a:ext>
            </a:extLst>
          </p:cNvPr>
          <p:cNvSpPr txBox="1"/>
          <p:nvPr/>
        </p:nvSpPr>
        <p:spPr>
          <a:xfrm>
            <a:off x="3692554" y="335560"/>
            <a:ext cx="4806892" cy="369332"/>
          </a:xfrm>
          <a:prstGeom prst="rect">
            <a:avLst/>
          </a:prstGeom>
          <a:noFill/>
        </p:spPr>
        <p:txBody>
          <a:bodyPr wrap="square" rtlCol="0">
            <a:spAutoFit/>
          </a:bodyPr>
          <a:lstStyle/>
          <a:p>
            <a:r>
              <a:rPr lang="en-US" dirty="0"/>
              <a:t>Water AC Linear Regression Forecast Visualization</a:t>
            </a:r>
          </a:p>
        </p:txBody>
      </p:sp>
    </p:spTree>
    <p:extLst>
      <p:ext uri="{BB962C8B-B14F-4D97-AF65-F5344CB8AC3E}">
        <p14:creationId xmlns:p14="http://schemas.microsoft.com/office/powerpoint/2010/main" val="1930800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048417-304A-41F0-B32A-9C3C87CB7BB3}"/>
              </a:ext>
            </a:extLst>
          </p:cNvPr>
          <p:cNvPicPr>
            <a:picLocks noChangeAspect="1"/>
          </p:cNvPicPr>
          <p:nvPr/>
        </p:nvPicPr>
        <p:blipFill>
          <a:blip r:embed="rId2"/>
          <a:stretch>
            <a:fillRect/>
          </a:stretch>
        </p:blipFill>
        <p:spPr>
          <a:xfrm>
            <a:off x="1695450" y="990600"/>
            <a:ext cx="8801100" cy="4876800"/>
          </a:xfrm>
          <a:prstGeom prst="rect">
            <a:avLst/>
          </a:prstGeom>
        </p:spPr>
      </p:pic>
      <p:sp>
        <p:nvSpPr>
          <p:cNvPr id="5" name="TextBox 4">
            <a:extLst>
              <a:ext uri="{FF2B5EF4-FFF2-40B4-BE49-F238E27FC236}">
                <a16:creationId xmlns:a16="http://schemas.microsoft.com/office/drawing/2014/main" id="{D090DA21-8732-4C9A-AEB1-71436A7502B9}"/>
              </a:ext>
            </a:extLst>
          </p:cNvPr>
          <p:cNvSpPr txBox="1"/>
          <p:nvPr/>
        </p:nvSpPr>
        <p:spPr>
          <a:xfrm>
            <a:off x="3742888" y="318782"/>
            <a:ext cx="4706224" cy="369332"/>
          </a:xfrm>
          <a:prstGeom prst="rect">
            <a:avLst/>
          </a:prstGeom>
          <a:noFill/>
        </p:spPr>
        <p:txBody>
          <a:bodyPr wrap="square" rtlCol="0">
            <a:spAutoFit/>
          </a:bodyPr>
          <a:lstStyle/>
          <a:p>
            <a:r>
              <a:rPr lang="en-US" dirty="0"/>
              <a:t>Kitchen Linear Regression Forecast Visualization</a:t>
            </a:r>
          </a:p>
        </p:txBody>
      </p:sp>
    </p:spTree>
    <p:extLst>
      <p:ext uri="{BB962C8B-B14F-4D97-AF65-F5344CB8AC3E}">
        <p14:creationId xmlns:p14="http://schemas.microsoft.com/office/powerpoint/2010/main" val="1274370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344F8A-226D-4133-8A65-E4B5D95541C2}"/>
              </a:ext>
            </a:extLst>
          </p:cNvPr>
          <p:cNvPicPr>
            <a:picLocks noChangeAspect="1"/>
          </p:cNvPicPr>
          <p:nvPr/>
        </p:nvPicPr>
        <p:blipFill>
          <a:blip r:embed="rId2"/>
          <a:stretch>
            <a:fillRect/>
          </a:stretch>
        </p:blipFill>
        <p:spPr>
          <a:xfrm>
            <a:off x="1709737" y="971550"/>
            <a:ext cx="8772525" cy="4914900"/>
          </a:xfrm>
          <a:prstGeom prst="rect">
            <a:avLst/>
          </a:prstGeom>
        </p:spPr>
      </p:pic>
      <p:sp>
        <p:nvSpPr>
          <p:cNvPr id="6" name="TextBox 5">
            <a:extLst>
              <a:ext uri="{FF2B5EF4-FFF2-40B4-BE49-F238E27FC236}">
                <a16:creationId xmlns:a16="http://schemas.microsoft.com/office/drawing/2014/main" id="{1F278564-5EEF-43AE-9205-34B654174173}"/>
              </a:ext>
            </a:extLst>
          </p:cNvPr>
          <p:cNvSpPr txBox="1"/>
          <p:nvPr/>
        </p:nvSpPr>
        <p:spPr>
          <a:xfrm>
            <a:off x="3523376" y="293615"/>
            <a:ext cx="5385732" cy="369332"/>
          </a:xfrm>
          <a:prstGeom prst="rect">
            <a:avLst/>
          </a:prstGeom>
          <a:noFill/>
        </p:spPr>
        <p:txBody>
          <a:bodyPr wrap="square" rtlCol="0">
            <a:spAutoFit/>
          </a:bodyPr>
          <a:lstStyle/>
          <a:p>
            <a:r>
              <a:rPr lang="en-US" dirty="0"/>
              <a:t>Laundry: Linear Regression Forecast Visualization</a:t>
            </a:r>
          </a:p>
        </p:txBody>
      </p:sp>
    </p:spTree>
    <p:extLst>
      <p:ext uri="{BB962C8B-B14F-4D97-AF65-F5344CB8AC3E}">
        <p14:creationId xmlns:p14="http://schemas.microsoft.com/office/powerpoint/2010/main" val="3461761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88F705-7264-4F7E-9EB2-4F29DF29C624}"/>
              </a:ext>
            </a:extLst>
          </p:cNvPr>
          <p:cNvPicPr>
            <a:picLocks noChangeAspect="1"/>
          </p:cNvPicPr>
          <p:nvPr/>
        </p:nvPicPr>
        <p:blipFill>
          <a:blip r:embed="rId2"/>
          <a:stretch>
            <a:fillRect/>
          </a:stretch>
        </p:blipFill>
        <p:spPr>
          <a:xfrm>
            <a:off x="1728787" y="1033462"/>
            <a:ext cx="8734425" cy="4791075"/>
          </a:xfrm>
          <a:prstGeom prst="rect">
            <a:avLst/>
          </a:prstGeom>
        </p:spPr>
      </p:pic>
      <p:sp>
        <p:nvSpPr>
          <p:cNvPr id="5" name="TextBox 4">
            <a:extLst>
              <a:ext uri="{FF2B5EF4-FFF2-40B4-BE49-F238E27FC236}">
                <a16:creationId xmlns:a16="http://schemas.microsoft.com/office/drawing/2014/main" id="{72278B91-7DDF-4626-B726-65D9583891DE}"/>
              </a:ext>
            </a:extLst>
          </p:cNvPr>
          <p:cNvSpPr txBox="1"/>
          <p:nvPr/>
        </p:nvSpPr>
        <p:spPr>
          <a:xfrm>
            <a:off x="4219663" y="387131"/>
            <a:ext cx="3984770" cy="646331"/>
          </a:xfrm>
          <a:prstGeom prst="rect">
            <a:avLst/>
          </a:prstGeom>
          <a:noFill/>
        </p:spPr>
        <p:txBody>
          <a:bodyPr wrap="square" rtlCol="0">
            <a:spAutoFit/>
          </a:bodyPr>
          <a:lstStyle/>
          <a:p>
            <a:r>
              <a:rPr lang="en-US" dirty="0"/>
              <a:t>Water AC : Decomposition Visualization</a:t>
            </a:r>
          </a:p>
          <a:p>
            <a:endParaRPr lang="en-US" dirty="0"/>
          </a:p>
        </p:txBody>
      </p:sp>
    </p:spTree>
    <p:extLst>
      <p:ext uri="{BB962C8B-B14F-4D97-AF65-F5344CB8AC3E}">
        <p14:creationId xmlns:p14="http://schemas.microsoft.com/office/powerpoint/2010/main" val="1661046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0BBAE3-8C24-44E3-8AED-63314F98A2D7}"/>
              </a:ext>
            </a:extLst>
          </p:cNvPr>
          <p:cNvPicPr>
            <a:picLocks noChangeAspect="1"/>
          </p:cNvPicPr>
          <p:nvPr/>
        </p:nvPicPr>
        <p:blipFill>
          <a:blip r:embed="rId2"/>
          <a:stretch>
            <a:fillRect/>
          </a:stretch>
        </p:blipFill>
        <p:spPr>
          <a:xfrm>
            <a:off x="1724025" y="1038225"/>
            <a:ext cx="8743950" cy="4781550"/>
          </a:xfrm>
          <a:prstGeom prst="rect">
            <a:avLst/>
          </a:prstGeom>
        </p:spPr>
      </p:pic>
      <p:sp>
        <p:nvSpPr>
          <p:cNvPr id="5" name="TextBox 4">
            <a:extLst>
              <a:ext uri="{FF2B5EF4-FFF2-40B4-BE49-F238E27FC236}">
                <a16:creationId xmlns:a16="http://schemas.microsoft.com/office/drawing/2014/main" id="{6594E0D6-284D-4BA6-AF8E-B9C9F70D65C4}"/>
              </a:ext>
            </a:extLst>
          </p:cNvPr>
          <p:cNvSpPr txBox="1"/>
          <p:nvPr/>
        </p:nvSpPr>
        <p:spPr>
          <a:xfrm>
            <a:off x="4183345" y="263996"/>
            <a:ext cx="3825309" cy="646331"/>
          </a:xfrm>
          <a:prstGeom prst="rect">
            <a:avLst/>
          </a:prstGeom>
          <a:noFill/>
        </p:spPr>
        <p:txBody>
          <a:bodyPr wrap="square" rtlCol="0">
            <a:spAutoFit/>
          </a:bodyPr>
          <a:lstStyle/>
          <a:p>
            <a:r>
              <a:rPr lang="en-US" dirty="0"/>
              <a:t>Kitchen:  Decomposition Visualization</a:t>
            </a:r>
          </a:p>
          <a:p>
            <a:endParaRPr lang="en-US" dirty="0"/>
          </a:p>
        </p:txBody>
      </p:sp>
    </p:spTree>
    <p:extLst>
      <p:ext uri="{BB962C8B-B14F-4D97-AF65-F5344CB8AC3E}">
        <p14:creationId xmlns:p14="http://schemas.microsoft.com/office/powerpoint/2010/main" val="2058728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717DAB-EF97-4AE7-855B-BB6909D087A2}"/>
              </a:ext>
            </a:extLst>
          </p:cNvPr>
          <p:cNvSpPr txBox="1"/>
          <p:nvPr/>
        </p:nvSpPr>
        <p:spPr>
          <a:xfrm>
            <a:off x="2337731" y="2751589"/>
            <a:ext cx="7516536" cy="2308324"/>
          </a:xfrm>
          <a:prstGeom prst="rect">
            <a:avLst/>
          </a:prstGeom>
          <a:noFill/>
        </p:spPr>
        <p:txBody>
          <a:bodyPr wrap="square" rtlCol="0">
            <a:spAutoFit/>
          </a:bodyPr>
          <a:lstStyle/>
          <a:p>
            <a:r>
              <a:rPr lang="en-US" dirty="0"/>
              <a:t>IOT Analytics will determine based on data whether the data supports Jane Doe’s claim that she was not occupying a specific residence during an event that occurred in Aug 2008.</a:t>
            </a:r>
          </a:p>
          <a:p>
            <a:endParaRPr lang="en-US" dirty="0"/>
          </a:p>
          <a:p>
            <a:r>
              <a:rPr lang="en-US" dirty="0"/>
              <a:t>IOT Analytics will determine energy usage pattern in the home from January 1, 2007 to December 31, 2009.</a:t>
            </a:r>
          </a:p>
          <a:p>
            <a:endParaRPr lang="en-US" dirty="0"/>
          </a:p>
          <a:p>
            <a:endParaRPr lang="en-US" dirty="0"/>
          </a:p>
        </p:txBody>
      </p:sp>
      <p:sp>
        <p:nvSpPr>
          <p:cNvPr id="5" name="TextBox 4">
            <a:extLst>
              <a:ext uri="{FF2B5EF4-FFF2-40B4-BE49-F238E27FC236}">
                <a16:creationId xmlns:a16="http://schemas.microsoft.com/office/drawing/2014/main" id="{DE655DCA-E41B-49B6-A02F-CB41BF7CFE70}"/>
              </a:ext>
            </a:extLst>
          </p:cNvPr>
          <p:cNvSpPr txBox="1"/>
          <p:nvPr/>
        </p:nvSpPr>
        <p:spPr>
          <a:xfrm>
            <a:off x="4854429" y="1224793"/>
            <a:ext cx="2483141" cy="830997"/>
          </a:xfrm>
          <a:prstGeom prst="rect">
            <a:avLst/>
          </a:prstGeom>
          <a:noFill/>
        </p:spPr>
        <p:txBody>
          <a:bodyPr wrap="square" rtlCol="0">
            <a:spAutoFit/>
          </a:bodyPr>
          <a:lstStyle/>
          <a:p>
            <a:r>
              <a:rPr lang="en-US" sz="4800" dirty="0"/>
              <a:t>Objective</a:t>
            </a:r>
          </a:p>
        </p:txBody>
      </p:sp>
    </p:spTree>
    <p:extLst>
      <p:ext uri="{BB962C8B-B14F-4D97-AF65-F5344CB8AC3E}">
        <p14:creationId xmlns:p14="http://schemas.microsoft.com/office/powerpoint/2010/main" val="1178612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EF1D588-252D-4A4F-B83A-9070829BEBA9}"/>
              </a:ext>
            </a:extLst>
          </p:cNvPr>
          <p:cNvPicPr>
            <a:picLocks noChangeAspect="1"/>
          </p:cNvPicPr>
          <p:nvPr/>
        </p:nvPicPr>
        <p:blipFill>
          <a:blip r:embed="rId2"/>
          <a:stretch>
            <a:fillRect/>
          </a:stretch>
        </p:blipFill>
        <p:spPr>
          <a:xfrm>
            <a:off x="1733550" y="1023937"/>
            <a:ext cx="8724900" cy="4810125"/>
          </a:xfrm>
          <a:prstGeom prst="rect">
            <a:avLst/>
          </a:prstGeom>
        </p:spPr>
      </p:pic>
      <p:sp>
        <p:nvSpPr>
          <p:cNvPr id="7" name="TextBox 6">
            <a:extLst>
              <a:ext uri="{FF2B5EF4-FFF2-40B4-BE49-F238E27FC236}">
                <a16:creationId xmlns:a16="http://schemas.microsoft.com/office/drawing/2014/main" id="{B8BC95EC-B032-46A8-861D-32A38955BEFE}"/>
              </a:ext>
            </a:extLst>
          </p:cNvPr>
          <p:cNvSpPr txBox="1"/>
          <p:nvPr/>
        </p:nvSpPr>
        <p:spPr>
          <a:xfrm>
            <a:off x="4488024" y="111967"/>
            <a:ext cx="3875800" cy="369332"/>
          </a:xfrm>
          <a:prstGeom prst="rect">
            <a:avLst/>
          </a:prstGeom>
          <a:noFill/>
        </p:spPr>
        <p:txBody>
          <a:bodyPr wrap="square" rtlCol="0">
            <a:spAutoFit/>
          </a:bodyPr>
          <a:lstStyle/>
          <a:p>
            <a:r>
              <a:rPr lang="en-US" dirty="0"/>
              <a:t>Laundry:  Decomposition Visualization</a:t>
            </a:r>
          </a:p>
        </p:txBody>
      </p:sp>
    </p:spTree>
    <p:extLst>
      <p:ext uri="{BB962C8B-B14F-4D97-AF65-F5344CB8AC3E}">
        <p14:creationId xmlns:p14="http://schemas.microsoft.com/office/powerpoint/2010/main" val="620893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4D8B06-6C17-4110-96E0-1D78066743B4}"/>
              </a:ext>
            </a:extLst>
          </p:cNvPr>
          <p:cNvPicPr>
            <a:picLocks noChangeAspect="1"/>
          </p:cNvPicPr>
          <p:nvPr/>
        </p:nvPicPr>
        <p:blipFill>
          <a:blip r:embed="rId2"/>
          <a:stretch>
            <a:fillRect/>
          </a:stretch>
        </p:blipFill>
        <p:spPr>
          <a:xfrm>
            <a:off x="1363516" y="935285"/>
            <a:ext cx="8810625" cy="4819650"/>
          </a:xfrm>
          <a:prstGeom prst="rect">
            <a:avLst/>
          </a:prstGeom>
        </p:spPr>
      </p:pic>
      <p:sp>
        <p:nvSpPr>
          <p:cNvPr id="5" name="TextBox 4">
            <a:extLst>
              <a:ext uri="{FF2B5EF4-FFF2-40B4-BE49-F238E27FC236}">
                <a16:creationId xmlns:a16="http://schemas.microsoft.com/office/drawing/2014/main" id="{E486E039-98C5-4857-B722-6B64439227A2}"/>
              </a:ext>
            </a:extLst>
          </p:cNvPr>
          <p:cNvSpPr txBox="1"/>
          <p:nvPr/>
        </p:nvSpPr>
        <p:spPr>
          <a:xfrm>
            <a:off x="4032307" y="427839"/>
            <a:ext cx="3473042" cy="369332"/>
          </a:xfrm>
          <a:prstGeom prst="rect">
            <a:avLst/>
          </a:prstGeom>
          <a:noFill/>
        </p:spPr>
        <p:txBody>
          <a:bodyPr wrap="square" rtlCol="0">
            <a:spAutoFit/>
          </a:bodyPr>
          <a:lstStyle/>
          <a:p>
            <a:r>
              <a:rPr lang="en-US" dirty="0"/>
              <a:t>Water AC Holt-Winters Forecasting</a:t>
            </a:r>
          </a:p>
        </p:txBody>
      </p:sp>
      <p:sp>
        <p:nvSpPr>
          <p:cNvPr id="6" name="TextBox 5">
            <a:extLst>
              <a:ext uri="{FF2B5EF4-FFF2-40B4-BE49-F238E27FC236}">
                <a16:creationId xmlns:a16="http://schemas.microsoft.com/office/drawing/2014/main" id="{651C9B53-37FD-4634-B7BA-CA0C54AEBA53}"/>
              </a:ext>
            </a:extLst>
          </p:cNvPr>
          <p:cNvSpPr txBox="1"/>
          <p:nvPr/>
        </p:nvSpPr>
        <p:spPr>
          <a:xfrm>
            <a:off x="3742887" y="6169886"/>
            <a:ext cx="4051882" cy="369332"/>
          </a:xfrm>
          <a:prstGeom prst="rect">
            <a:avLst/>
          </a:prstGeom>
          <a:noFill/>
        </p:spPr>
        <p:txBody>
          <a:bodyPr wrap="square" rtlCol="0">
            <a:spAutoFit/>
          </a:bodyPr>
          <a:lstStyle/>
          <a:p>
            <a:r>
              <a:rPr lang="en-US" dirty="0"/>
              <a:t>Expect Water AC to be 10 Watts/Hour</a:t>
            </a:r>
          </a:p>
        </p:txBody>
      </p:sp>
    </p:spTree>
    <p:extLst>
      <p:ext uri="{BB962C8B-B14F-4D97-AF65-F5344CB8AC3E}">
        <p14:creationId xmlns:p14="http://schemas.microsoft.com/office/powerpoint/2010/main" val="4237349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95DC33-FF7D-44A4-9B21-5A366E2DD802}"/>
              </a:ext>
            </a:extLst>
          </p:cNvPr>
          <p:cNvPicPr>
            <a:picLocks noChangeAspect="1"/>
          </p:cNvPicPr>
          <p:nvPr/>
        </p:nvPicPr>
        <p:blipFill>
          <a:blip r:embed="rId2"/>
          <a:stretch>
            <a:fillRect/>
          </a:stretch>
        </p:blipFill>
        <p:spPr>
          <a:xfrm>
            <a:off x="1700212" y="1038225"/>
            <a:ext cx="8791575" cy="4781550"/>
          </a:xfrm>
          <a:prstGeom prst="rect">
            <a:avLst/>
          </a:prstGeom>
        </p:spPr>
      </p:pic>
      <p:sp>
        <p:nvSpPr>
          <p:cNvPr id="6" name="TextBox 5">
            <a:extLst>
              <a:ext uri="{FF2B5EF4-FFF2-40B4-BE49-F238E27FC236}">
                <a16:creationId xmlns:a16="http://schemas.microsoft.com/office/drawing/2014/main" id="{9E54BE9B-8E77-4754-892A-B64E59D5CF3E}"/>
              </a:ext>
            </a:extLst>
          </p:cNvPr>
          <p:cNvSpPr txBox="1"/>
          <p:nvPr/>
        </p:nvSpPr>
        <p:spPr>
          <a:xfrm>
            <a:off x="4376256" y="402672"/>
            <a:ext cx="3439486" cy="369332"/>
          </a:xfrm>
          <a:prstGeom prst="rect">
            <a:avLst/>
          </a:prstGeom>
          <a:noFill/>
        </p:spPr>
        <p:txBody>
          <a:bodyPr wrap="square" rtlCol="0">
            <a:spAutoFit/>
          </a:bodyPr>
          <a:lstStyle/>
          <a:p>
            <a:r>
              <a:rPr lang="en-US" dirty="0"/>
              <a:t>Kitchen: Holt-Winters Forecasting</a:t>
            </a:r>
          </a:p>
        </p:txBody>
      </p:sp>
      <p:sp>
        <p:nvSpPr>
          <p:cNvPr id="7" name="TextBox 6">
            <a:extLst>
              <a:ext uri="{FF2B5EF4-FFF2-40B4-BE49-F238E27FC236}">
                <a16:creationId xmlns:a16="http://schemas.microsoft.com/office/drawing/2014/main" id="{F937C203-AC1E-4AF2-80B0-C1E6E7689E28}"/>
              </a:ext>
            </a:extLst>
          </p:cNvPr>
          <p:cNvSpPr txBox="1"/>
          <p:nvPr/>
        </p:nvSpPr>
        <p:spPr>
          <a:xfrm>
            <a:off x="3658997" y="6153108"/>
            <a:ext cx="5334001" cy="369332"/>
          </a:xfrm>
          <a:prstGeom prst="rect">
            <a:avLst/>
          </a:prstGeom>
          <a:noFill/>
        </p:spPr>
        <p:txBody>
          <a:bodyPr wrap="square" rtlCol="0">
            <a:spAutoFit/>
          </a:bodyPr>
          <a:lstStyle/>
          <a:p>
            <a:r>
              <a:rPr lang="en-US" dirty="0"/>
              <a:t>This household currently does not cook very frequently.  </a:t>
            </a:r>
          </a:p>
        </p:txBody>
      </p:sp>
    </p:spTree>
    <p:extLst>
      <p:ext uri="{BB962C8B-B14F-4D97-AF65-F5344CB8AC3E}">
        <p14:creationId xmlns:p14="http://schemas.microsoft.com/office/powerpoint/2010/main" val="926449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B73DE4-4885-4D01-A055-041B85357A7B}"/>
              </a:ext>
            </a:extLst>
          </p:cNvPr>
          <p:cNvPicPr>
            <a:picLocks noChangeAspect="1"/>
          </p:cNvPicPr>
          <p:nvPr/>
        </p:nvPicPr>
        <p:blipFill>
          <a:blip r:embed="rId2"/>
          <a:stretch>
            <a:fillRect/>
          </a:stretch>
        </p:blipFill>
        <p:spPr>
          <a:xfrm>
            <a:off x="1709737" y="1071562"/>
            <a:ext cx="8772525" cy="4714875"/>
          </a:xfrm>
          <a:prstGeom prst="rect">
            <a:avLst/>
          </a:prstGeom>
        </p:spPr>
      </p:pic>
      <p:sp>
        <p:nvSpPr>
          <p:cNvPr id="5" name="TextBox 4">
            <a:extLst>
              <a:ext uri="{FF2B5EF4-FFF2-40B4-BE49-F238E27FC236}">
                <a16:creationId xmlns:a16="http://schemas.microsoft.com/office/drawing/2014/main" id="{DD260505-4730-4123-BD8D-BD06F1F4BB0B}"/>
              </a:ext>
            </a:extLst>
          </p:cNvPr>
          <p:cNvSpPr txBox="1"/>
          <p:nvPr/>
        </p:nvSpPr>
        <p:spPr>
          <a:xfrm>
            <a:off x="4418200" y="293615"/>
            <a:ext cx="3355597" cy="369332"/>
          </a:xfrm>
          <a:prstGeom prst="rect">
            <a:avLst/>
          </a:prstGeom>
          <a:noFill/>
        </p:spPr>
        <p:txBody>
          <a:bodyPr wrap="square" rtlCol="0">
            <a:spAutoFit/>
          </a:bodyPr>
          <a:lstStyle/>
          <a:p>
            <a:r>
              <a:rPr lang="en-US" dirty="0"/>
              <a:t>Laundry: Holt-Winters Forecasting</a:t>
            </a:r>
          </a:p>
        </p:txBody>
      </p:sp>
      <p:sp>
        <p:nvSpPr>
          <p:cNvPr id="6" name="TextBox 5">
            <a:extLst>
              <a:ext uri="{FF2B5EF4-FFF2-40B4-BE49-F238E27FC236}">
                <a16:creationId xmlns:a16="http://schemas.microsoft.com/office/drawing/2014/main" id="{5E0E9B0E-DF0F-4FC2-9121-7FAB6A40ED09}"/>
              </a:ext>
            </a:extLst>
          </p:cNvPr>
          <p:cNvSpPr txBox="1"/>
          <p:nvPr/>
        </p:nvSpPr>
        <p:spPr>
          <a:xfrm>
            <a:off x="4112001" y="6010386"/>
            <a:ext cx="3967993" cy="369332"/>
          </a:xfrm>
          <a:prstGeom prst="rect">
            <a:avLst/>
          </a:prstGeom>
          <a:noFill/>
        </p:spPr>
        <p:txBody>
          <a:bodyPr wrap="square" rtlCol="0">
            <a:spAutoFit/>
          </a:bodyPr>
          <a:lstStyle/>
          <a:p>
            <a:r>
              <a:rPr lang="en-US" dirty="0"/>
              <a:t>Appears to be between 0-5 watts/hour.  </a:t>
            </a:r>
          </a:p>
        </p:txBody>
      </p:sp>
    </p:spTree>
    <p:extLst>
      <p:ext uri="{BB962C8B-B14F-4D97-AF65-F5344CB8AC3E}">
        <p14:creationId xmlns:p14="http://schemas.microsoft.com/office/powerpoint/2010/main" val="484545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E0A40-1451-4E55-A668-4E651CEE23BC}"/>
              </a:ext>
            </a:extLst>
          </p:cNvPr>
          <p:cNvSpPr>
            <a:spLocks noGrp="1"/>
          </p:cNvSpPr>
          <p:nvPr>
            <p:ph type="ctrTitle"/>
          </p:nvPr>
        </p:nvSpPr>
        <p:spPr>
          <a:xfrm>
            <a:off x="4099968" y="586692"/>
            <a:ext cx="3981483" cy="914937"/>
          </a:xfrm>
        </p:spPr>
        <p:txBody>
          <a:bodyPr/>
          <a:lstStyle/>
          <a:p>
            <a:r>
              <a:rPr lang="en-US" dirty="0"/>
              <a:t>Conclusions</a:t>
            </a:r>
          </a:p>
        </p:txBody>
      </p:sp>
      <p:sp>
        <p:nvSpPr>
          <p:cNvPr id="3" name="Subtitle 2">
            <a:extLst>
              <a:ext uri="{FF2B5EF4-FFF2-40B4-BE49-F238E27FC236}">
                <a16:creationId xmlns:a16="http://schemas.microsoft.com/office/drawing/2014/main" id="{780ECA44-DE75-43B5-97C5-9BBB18ADFAF9}"/>
              </a:ext>
            </a:extLst>
          </p:cNvPr>
          <p:cNvSpPr>
            <a:spLocks noGrp="1"/>
          </p:cNvSpPr>
          <p:nvPr>
            <p:ph type="subTitle" idx="1"/>
          </p:nvPr>
        </p:nvSpPr>
        <p:spPr>
          <a:xfrm>
            <a:off x="1169357" y="2238304"/>
            <a:ext cx="9440034" cy="2342085"/>
          </a:xfrm>
        </p:spPr>
        <p:txBody>
          <a:bodyPr>
            <a:normAutofit fontScale="92500" lnSpcReduction="10000"/>
          </a:bodyPr>
          <a:lstStyle/>
          <a:p>
            <a:pPr marL="342900" indent="-342900" algn="l">
              <a:buFont typeface="Arial" panose="020B0604020202020204" pitchFamily="34" charset="0"/>
              <a:buChar char="•"/>
            </a:pPr>
            <a:r>
              <a:rPr lang="en-US" dirty="0"/>
              <a:t>The energy used in the home during August 2008 supports the claim that the house was in fact empty.</a:t>
            </a:r>
          </a:p>
          <a:p>
            <a:pPr marL="342900" indent="-342900" algn="l">
              <a:buFont typeface="Arial" panose="020B0604020202020204" pitchFamily="34" charset="0"/>
              <a:buChar char="•"/>
            </a:pPr>
            <a:r>
              <a:rPr lang="en-US" dirty="0"/>
              <a:t>The homeowner typically eats breakfast around 8 am and has dinner from 8:30-9:30.</a:t>
            </a:r>
          </a:p>
          <a:p>
            <a:pPr marL="342900" indent="-342900" algn="l">
              <a:buFont typeface="Arial" panose="020B0604020202020204" pitchFamily="34" charset="0"/>
              <a:buChar char="•"/>
            </a:pPr>
            <a:r>
              <a:rPr lang="en-US" dirty="0"/>
              <a:t>In August, the homeowner typically eats outside of the home.</a:t>
            </a:r>
          </a:p>
          <a:p>
            <a:pPr marL="342900" indent="-342900" algn="l">
              <a:buFont typeface="Arial" panose="020B0604020202020204" pitchFamily="34" charset="0"/>
              <a:buChar char="•"/>
            </a:pPr>
            <a:r>
              <a:rPr lang="en-US" dirty="0"/>
              <a:t>The homeowner appears to host Christmas every other year.</a:t>
            </a:r>
          </a:p>
          <a:p>
            <a:pPr algn="l"/>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360202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288E9-D440-4C37-9275-CBC3A2620683}"/>
              </a:ext>
            </a:extLst>
          </p:cNvPr>
          <p:cNvSpPr>
            <a:spLocks noGrp="1"/>
          </p:cNvSpPr>
          <p:nvPr>
            <p:ph type="ctrTitle"/>
          </p:nvPr>
        </p:nvSpPr>
        <p:spPr>
          <a:xfrm>
            <a:off x="1370693" y="452468"/>
            <a:ext cx="9440034" cy="1828801"/>
          </a:xfrm>
        </p:spPr>
        <p:txBody>
          <a:bodyPr/>
          <a:lstStyle/>
          <a:p>
            <a:r>
              <a:rPr lang="en-US" dirty="0"/>
              <a:t>Summary Statement	</a:t>
            </a:r>
          </a:p>
        </p:txBody>
      </p:sp>
      <p:sp>
        <p:nvSpPr>
          <p:cNvPr id="3" name="Subtitle 2">
            <a:extLst>
              <a:ext uri="{FF2B5EF4-FFF2-40B4-BE49-F238E27FC236}">
                <a16:creationId xmlns:a16="http://schemas.microsoft.com/office/drawing/2014/main" id="{BA460D29-FDB1-4F7A-9D92-AEF6894786D2}"/>
              </a:ext>
            </a:extLst>
          </p:cNvPr>
          <p:cNvSpPr>
            <a:spLocks noGrp="1"/>
          </p:cNvSpPr>
          <p:nvPr>
            <p:ph type="subTitle" idx="1"/>
          </p:nvPr>
        </p:nvSpPr>
        <p:spPr/>
        <p:txBody>
          <a:bodyPr>
            <a:normAutofit fontScale="92500" lnSpcReduction="20000"/>
          </a:bodyPr>
          <a:lstStyle/>
          <a:p>
            <a:r>
              <a:rPr lang="en-US" dirty="0"/>
              <a:t>In my opinion, the homeowner was not in residence during the period in question in August 2008.  Compared to several other time periods, there was little or no energy usage during mid August 2008</a:t>
            </a:r>
          </a:p>
        </p:txBody>
      </p:sp>
    </p:spTree>
    <p:extLst>
      <p:ext uri="{BB962C8B-B14F-4D97-AF65-F5344CB8AC3E}">
        <p14:creationId xmlns:p14="http://schemas.microsoft.com/office/powerpoint/2010/main" val="2317611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F63410C-B5FD-469A-B07D-9558C08D3643}"/>
              </a:ext>
            </a:extLst>
          </p:cNvPr>
          <p:cNvSpPr>
            <a:spLocks noGrp="1"/>
          </p:cNvSpPr>
          <p:nvPr>
            <p:ph type="subTitle" idx="1"/>
          </p:nvPr>
        </p:nvSpPr>
        <p:spPr>
          <a:xfrm>
            <a:off x="1110635" y="1651073"/>
            <a:ext cx="9440034" cy="4388999"/>
          </a:xfrm>
        </p:spPr>
        <p:txBody>
          <a:bodyPr>
            <a:normAutofit fontScale="85000" lnSpcReduction="20000"/>
          </a:bodyPr>
          <a:lstStyle/>
          <a:p>
            <a:pPr algn="l"/>
            <a:r>
              <a:rPr lang="en-US" dirty="0"/>
              <a:t>This was an awesome project.  I joined </a:t>
            </a:r>
            <a:r>
              <a:rPr lang="en-US" dirty="0" err="1"/>
              <a:t>Datacamp</a:t>
            </a:r>
            <a:r>
              <a:rPr lang="en-US" dirty="0"/>
              <a:t> and I did some of the </a:t>
            </a:r>
            <a:r>
              <a:rPr lang="en-US" dirty="0" err="1"/>
              <a:t>Tidyverse</a:t>
            </a:r>
            <a:r>
              <a:rPr lang="en-US" dirty="0"/>
              <a:t> and ggplot2 modules before tackling this unit.  I found that I loved sorting and creating graphics for this project.  The biggest lesson that I learned was to pace myself better.  I spent so much time on the graphics that I may have ran short on understanding what the forecasting means and how it works.  I usually dig in and do a lot of reading around what we are doing.   I needed to wrap this up so I could catch up with the class.</a:t>
            </a:r>
          </a:p>
          <a:p>
            <a:pPr algn="l"/>
            <a:r>
              <a:rPr lang="en-US" dirty="0"/>
              <a:t>There is a tip at the bottom of the last page that I think needs to be moved to the top.  I saw this after I had used </a:t>
            </a:r>
            <a:r>
              <a:rPr lang="en-US" dirty="0" err="1"/>
              <a:t>Tidyverse</a:t>
            </a:r>
            <a:r>
              <a:rPr lang="en-US" dirty="0"/>
              <a:t>/ggplot2 for every graphic I could think of.  I wanted to find out this households every habit.</a:t>
            </a:r>
          </a:p>
          <a:p>
            <a:pPr algn="l"/>
            <a:endParaRPr lang="en-US" dirty="0"/>
          </a:p>
          <a:p>
            <a:pPr algn="l"/>
            <a:r>
              <a:rPr lang="en-US" dirty="0"/>
              <a:t>This is the tip that came about a week too late.</a:t>
            </a:r>
          </a:p>
          <a:p>
            <a:pPr algn="l"/>
            <a:endParaRPr lang="en-US" sz="1400" dirty="0">
              <a:effectLst/>
            </a:endParaRPr>
          </a:p>
          <a:p>
            <a:pPr algn="l"/>
            <a:r>
              <a:rPr lang="en-US" sz="1400" dirty="0">
                <a:effectLst/>
              </a:rPr>
              <a:t>Remember that it is your job as the data analyst not simply to do a bunch of analyses but more importantly to tell management what insight can be gained from the data they have provided to you.</a:t>
            </a:r>
            <a:r>
              <a:rPr lang="en-US" sz="1400" dirty="0"/>
              <a:t>at I spent</a:t>
            </a:r>
          </a:p>
        </p:txBody>
      </p:sp>
      <p:sp>
        <p:nvSpPr>
          <p:cNvPr id="5" name="TextBox 4">
            <a:extLst>
              <a:ext uri="{FF2B5EF4-FFF2-40B4-BE49-F238E27FC236}">
                <a16:creationId xmlns:a16="http://schemas.microsoft.com/office/drawing/2014/main" id="{468DBF25-68AD-4478-B7D3-1ACC1D033E38}"/>
              </a:ext>
            </a:extLst>
          </p:cNvPr>
          <p:cNvSpPr txBox="1"/>
          <p:nvPr/>
        </p:nvSpPr>
        <p:spPr>
          <a:xfrm>
            <a:off x="3477540" y="486561"/>
            <a:ext cx="4706224" cy="923330"/>
          </a:xfrm>
          <a:prstGeom prst="rect">
            <a:avLst/>
          </a:prstGeom>
          <a:noFill/>
        </p:spPr>
        <p:txBody>
          <a:bodyPr wrap="square" rtlCol="0">
            <a:spAutoFit/>
          </a:bodyPr>
          <a:lstStyle/>
          <a:p>
            <a:r>
              <a:rPr lang="en-US" sz="5400" dirty="0"/>
              <a:t>Lessons Learned</a:t>
            </a:r>
          </a:p>
        </p:txBody>
      </p:sp>
    </p:spTree>
    <p:extLst>
      <p:ext uri="{BB962C8B-B14F-4D97-AF65-F5344CB8AC3E}">
        <p14:creationId xmlns:p14="http://schemas.microsoft.com/office/powerpoint/2010/main" val="1496557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DACFD9-5657-48BF-AD30-BEE213132D47}"/>
              </a:ext>
            </a:extLst>
          </p:cNvPr>
          <p:cNvPicPr>
            <a:picLocks noChangeAspect="1"/>
          </p:cNvPicPr>
          <p:nvPr/>
        </p:nvPicPr>
        <p:blipFill>
          <a:blip r:embed="rId3"/>
          <a:stretch>
            <a:fillRect/>
          </a:stretch>
        </p:blipFill>
        <p:spPr>
          <a:xfrm>
            <a:off x="2415374" y="605842"/>
            <a:ext cx="7361252" cy="4089584"/>
          </a:xfrm>
          <a:prstGeom prst="rect">
            <a:avLst/>
          </a:prstGeom>
        </p:spPr>
      </p:pic>
      <p:sp>
        <p:nvSpPr>
          <p:cNvPr id="6" name="TextBox 5">
            <a:extLst>
              <a:ext uri="{FF2B5EF4-FFF2-40B4-BE49-F238E27FC236}">
                <a16:creationId xmlns:a16="http://schemas.microsoft.com/office/drawing/2014/main" id="{48FB4201-0645-4094-A4F9-5559419285C1}"/>
              </a:ext>
            </a:extLst>
          </p:cNvPr>
          <p:cNvSpPr txBox="1"/>
          <p:nvPr/>
        </p:nvSpPr>
        <p:spPr>
          <a:xfrm>
            <a:off x="3000462" y="5192785"/>
            <a:ext cx="6191076" cy="369332"/>
          </a:xfrm>
          <a:prstGeom prst="rect">
            <a:avLst/>
          </a:prstGeom>
          <a:noFill/>
        </p:spPr>
        <p:txBody>
          <a:bodyPr wrap="square" rtlCol="0">
            <a:spAutoFit/>
          </a:bodyPr>
          <a:lstStyle/>
          <a:p>
            <a:r>
              <a:rPr lang="en-US" dirty="0"/>
              <a:t>Energy consumption on Jan 9.  Data from 2007, 2008, and 2009.</a:t>
            </a:r>
          </a:p>
        </p:txBody>
      </p:sp>
    </p:spTree>
    <p:extLst>
      <p:ext uri="{BB962C8B-B14F-4D97-AF65-F5344CB8AC3E}">
        <p14:creationId xmlns:p14="http://schemas.microsoft.com/office/powerpoint/2010/main" val="1017929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A300AF-4EFF-402D-8B24-E38D1C212F32}"/>
              </a:ext>
            </a:extLst>
          </p:cNvPr>
          <p:cNvPicPr>
            <a:picLocks noChangeAspect="1"/>
          </p:cNvPicPr>
          <p:nvPr/>
        </p:nvPicPr>
        <p:blipFill>
          <a:blip r:embed="rId2"/>
          <a:stretch>
            <a:fillRect/>
          </a:stretch>
        </p:blipFill>
        <p:spPr>
          <a:xfrm>
            <a:off x="2236823" y="800931"/>
            <a:ext cx="7718353" cy="4266511"/>
          </a:xfrm>
          <a:prstGeom prst="rect">
            <a:avLst/>
          </a:prstGeom>
        </p:spPr>
      </p:pic>
      <p:sp>
        <p:nvSpPr>
          <p:cNvPr id="6" name="TextBox 5">
            <a:extLst>
              <a:ext uri="{FF2B5EF4-FFF2-40B4-BE49-F238E27FC236}">
                <a16:creationId xmlns:a16="http://schemas.microsoft.com/office/drawing/2014/main" id="{1DC58EE7-4EB8-4094-86DF-5CA4BA22A429}"/>
              </a:ext>
            </a:extLst>
          </p:cNvPr>
          <p:cNvSpPr txBox="1"/>
          <p:nvPr/>
        </p:nvSpPr>
        <p:spPr>
          <a:xfrm>
            <a:off x="3343011" y="5545123"/>
            <a:ext cx="5505976" cy="646331"/>
          </a:xfrm>
          <a:prstGeom prst="rect">
            <a:avLst/>
          </a:prstGeom>
          <a:noFill/>
        </p:spPr>
        <p:txBody>
          <a:bodyPr wrap="square" rtlCol="0">
            <a:spAutoFit/>
          </a:bodyPr>
          <a:lstStyle/>
          <a:p>
            <a:r>
              <a:rPr lang="en-US" dirty="0"/>
              <a:t>Energy consumption from Christmas Week.  Dec 25-Jan1.</a:t>
            </a:r>
          </a:p>
          <a:p>
            <a:r>
              <a:rPr lang="en-US" dirty="0"/>
              <a:t>  Data from 2007, 2008, and 2009</a:t>
            </a:r>
          </a:p>
        </p:txBody>
      </p:sp>
    </p:spTree>
    <p:extLst>
      <p:ext uri="{BB962C8B-B14F-4D97-AF65-F5344CB8AC3E}">
        <p14:creationId xmlns:p14="http://schemas.microsoft.com/office/powerpoint/2010/main" val="427884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24E290-37CA-4C42-85CE-865A2507D583}"/>
              </a:ext>
            </a:extLst>
          </p:cNvPr>
          <p:cNvPicPr>
            <a:picLocks noChangeAspect="1"/>
          </p:cNvPicPr>
          <p:nvPr/>
        </p:nvPicPr>
        <p:blipFill>
          <a:blip r:embed="rId2"/>
          <a:stretch>
            <a:fillRect/>
          </a:stretch>
        </p:blipFill>
        <p:spPr>
          <a:xfrm>
            <a:off x="2151541" y="899868"/>
            <a:ext cx="7821466" cy="4262700"/>
          </a:xfrm>
          <a:prstGeom prst="rect">
            <a:avLst/>
          </a:prstGeom>
        </p:spPr>
      </p:pic>
      <p:sp>
        <p:nvSpPr>
          <p:cNvPr id="6" name="TextBox 5">
            <a:extLst>
              <a:ext uri="{FF2B5EF4-FFF2-40B4-BE49-F238E27FC236}">
                <a16:creationId xmlns:a16="http://schemas.microsoft.com/office/drawing/2014/main" id="{C1A88036-FB41-455E-AF89-9315636A579F}"/>
              </a:ext>
            </a:extLst>
          </p:cNvPr>
          <p:cNvSpPr txBox="1"/>
          <p:nvPr/>
        </p:nvSpPr>
        <p:spPr>
          <a:xfrm>
            <a:off x="2888269" y="5410899"/>
            <a:ext cx="6348009" cy="369332"/>
          </a:xfrm>
          <a:prstGeom prst="rect">
            <a:avLst/>
          </a:prstGeom>
          <a:noFill/>
        </p:spPr>
        <p:txBody>
          <a:bodyPr wrap="square" rtlCol="0">
            <a:spAutoFit/>
          </a:bodyPr>
          <a:lstStyle/>
          <a:p>
            <a:r>
              <a:rPr lang="en-US" dirty="0"/>
              <a:t>Energy consumption on Aug 18.  Data from 2007, 2008, and 2009.</a:t>
            </a:r>
          </a:p>
        </p:txBody>
      </p:sp>
    </p:spTree>
    <p:extLst>
      <p:ext uri="{BB962C8B-B14F-4D97-AF65-F5344CB8AC3E}">
        <p14:creationId xmlns:p14="http://schemas.microsoft.com/office/powerpoint/2010/main" val="2062397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42EC9EF-47D1-4C02-BCF6-6C1DA5AFF46B}"/>
              </a:ext>
            </a:extLst>
          </p:cNvPr>
          <p:cNvPicPr>
            <a:picLocks noChangeAspect="1"/>
          </p:cNvPicPr>
          <p:nvPr/>
        </p:nvPicPr>
        <p:blipFill>
          <a:blip r:embed="rId2"/>
          <a:stretch>
            <a:fillRect/>
          </a:stretch>
        </p:blipFill>
        <p:spPr>
          <a:xfrm>
            <a:off x="541471" y="321734"/>
            <a:ext cx="5258226" cy="2905170"/>
          </a:xfrm>
          <a:prstGeom prst="rect">
            <a:avLst/>
          </a:prstGeom>
        </p:spPr>
      </p:pic>
      <p:pic>
        <p:nvPicPr>
          <p:cNvPr id="4" name="Picture 3">
            <a:extLst>
              <a:ext uri="{FF2B5EF4-FFF2-40B4-BE49-F238E27FC236}">
                <a16:creationId xmlns:a16="http://schemas.microsoft.com/office/drawing/2014/main" id="{CBE67B13-335C-4D30-91A8-2B0B05C3BAE9}"/>
              </a:ext>
            </a:extLst>
          </p:cNvPr>
          <p:cNvPicPr>
            <a:picLocks noChangeAspect="1"/>
          </p:cNvPicPr>
          <p:nvPr/>
        </p:nvPicPr>
        <p:blipFill>
          <a:blip r:embed="rId3"/>
          <a:stretch>
            <a:fillRect/>
          </a:stretch>
        </p:blipFill>
        <p:spPr>
          <a:xfrm>
            <a:off x="6585282" y="321734"/>
            <a:ext cx="5330586" cy="2905170"/>
          </a:xfrm>
          <a:prstGeom prst="rect">
            <a:avLst/>
          </a:prstGeom>
        </p:spPr>
      </p:pic>
      <p:sp>
        <p:nvSpPr>
          <p:cNvPr id="12" name="Rectangle 11">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3AE7F22-46EA-4C57-AC91-B038385F5F17}"/>
              </a:ext>
            </a:extLst>
          </p:cNvPr>
          <p:cNvPicPr>
            <a:picLocks noChangeAspect="1"/>
          </p:cNvPicPr>
          <p:nvPr/>
        </p:nvPicPr>
        <p:blipFill>
          <a:blip r:embed="rId4"/>
          <a:stretch>
            <a:fillRect/>
          </a:stretch>
        </p:blipFill>
        <p:spPr>
          <a:xfrm>
            <a:off x="553039" y="3689772"/>
            <a:ext cx="5246658" cy="2911894"/>
          </a:xfrm>
          <a:prstGeom prst="rect">
            <a:avLst/>
          </a:prstGeom>
        </p:spPr>
      </p:pic>
      <p:sp>
        <p:nvSpPr>
          <p:cNvPr id="8" name="TextBox 7">
            <a:extLst>
              <a:ext uri="{FF2B5EF4-FFF2-40B4-BE49-F238E27FC236}">
                <a16:creationId xmlns:a16="http://schemas.microsoft.com/office/drawing/2014/main" id="{82064F80-C454-467B-86F3-FC0CEA6B2139}"/>
              </a:ext>
            </a:extLst>
          </p:cNvPr>
          <p:cNvSpPr txBox="1"/>
          <p:nvPr/>
        </p:nvSpPr>
        <p:spPr>
          <a:xfrm>
            <a:off x="6711193" y="3800213"/>
            <a:ext cx="4927768" cy="646331"/>
          </a:xfrm>
          <a:prstGeom prst="rect">
            <a:avLst/>
          </a:prstGeom>
          <a:noFill/>
        </p:spPr>
        <p:txBody>
          <a:bodyPr wrap="square" rtlCol="0">
            <a:spAutoFit/>
          </a:bodyPr>
          <a:lstStyle/>
          <a:p>
            <a:r>
              <a:rPr lang="en-US" dirty="0"/>
              <a:t>Aug 18 has lower Power Consumption than Jan 9 and Christmas Week.</a:t>
            </a:r>
          </a:p>
        </p:txBody>
      </p:sp>
    </p:spTree>
    <p:extLst>
      <p:ext uri="{BB962C8B-B14F-4D97-AF65-F5344CB8AC3E}">
        <p14:creationId xmlns:p14="http://schemas.microsoft.com/office/powerpoint/2010/main" val="2912042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AA4433F-7DEA-42F7-B015-0CCEB1132E3A}"/>
              </a:ext>
            </a:extLst>
          </p:cNvPr>
          <p:cNvGraphicFramePr>
            <a:graphicFrameLocks/>
          </p:cNvGraphicFramePr>
          <p:nvPr>
            <p:extLst>
              <p:ext uri="{D42A27DB-BD31-4B8C-83A1-F6EECF244321}">
                <p14:modId xmlns:p14="http://schemas.microsoft.com/office/powerpoint/2010/main" val="3196785455"/>
              </p:ext>
            </p:extLst>
          </p:nvPr>
        </p:nvGraphicFramePr>
        <p:xfrm>
          <a:off x="3456263" y="1258349"/>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077A14C-B3DB-4D2C-940F-9E3203F96121}"/>
              </a:ext>
            </a:extLst>
          </p:cNvPr>
          <p:cNvSpPr txBox="1"/>
          <p:nvPr/>
        </p:nvSpPr>
        <p:spPr>
          <a:xfrm>
            <a:off x="2910978" y="4286774"/>
            <a:ext cx="5662569" cy="369332"/>
          </a:xfrm>
          <a:prstGeom prst="rect">
            <a:avLst/>
          </a:prstGeom>
          <a:noFill/>
        </p:spPr>
        <p:txBody>
          <a:bodyPr wrap="square" rtlCol="0">
            <a:spAutoFit/>
          </a:bodyPr>
          <a:lstStyle/>
          <a:p>
            <a:r>
              <a:rPr lang="en-US" dirty="0"/>
              <a:t>Energy usage per area remained constant from 2007-2009.</a:t>
            </a:r>
          </a:p>
        </p:txBody>
      </p:sp>
    </p:spTree>
    <p:extLst>
      <p:ext uri="{BB962C8B-B14F-4D97-AF65-F5344CB8AC3E}">
        <p14:creationId xmlns:p14="http://schemas.microsoft.com/office/powerpoint/2010/main" val="1027869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0210743-E531-4F3D-AD2E-B10FBA9CAEFA}"/>
              </a:ext>
            </a:extLst>
          </p:cNvPr>
          <p:cNvGraphicFramePr>
            <a:graphicFrameLocks/>
          </p:cNvGraphicFramePr>
          <p:nvPr>
            <p:extLst>
              <p:ext uri="{D42A27DB-BD31-4B8C-83A1-F6EECF244321}">
                <p14:modId xmlns:p14="http://schemas.microsoft.com/office/powerpoint/2010/main" val="1807686065"/>
              </p:ext>
            </p:extLst>
          </p:nvPr>
        </p:nvGraphicFramePr>
        <p:xfrm>
          <a:off x="489243" y="2395056"/>
          <a:ext cx="3113713" cy="19672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14754418-9176-49C1-B669-A3082CC43AAA}"/>
              </a:ext>
            </a:extLst>
          </p:cNvPr>
          <p:cNvGraphicFramePr>
            <a:graphicFrameLocks/>
          </p:cNvGraphicFramePr>
          <p:nvPr>
            <p:extLst>
              <p:ext uri="{D42A27DB-BD31-4B8C-83A1-F6EECF244321}">
                <p14:modId xmlns:p14="http://schemas.microsoft.com/office/powerpoint/2010/main" val="1169717265"/>
              </p:ext>
            </p:extLst>
          </p:nvPr>
        </p:nvGraphicFramePr>
        <p:xfrm>
          <a:off x="489243" y="4508120"/>
          <a:ext cx="3113713" cy="19672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27BD198D-0532-4FF5-84F7-E72246A654E5}"/>
              </a:ext>
            </a:extLst>
          </p:cNvPr>
          <p:cNvGraphicFramePr>
            <a:graphicFrameLocks/>
          </p:cNvGraphicFramePr>
          <p:nvPr>
            <p:extLst>
              <p:ext uri="{D42A27DB-BD31-4B8C-83A1-F6EECF244321}">
                <p14:modId xmlns:p14="http://schemas.microsoft.com/office/powerpoint/2010/main" val="3280147399"/>
              </p:ext>
            </p:extLst>
          </p:nvPr>
        </p:nvGraphicFramePr>
        <p:xfrm>
          <a:off x="489243" y="382664"/>
          <a:ext cx="3113713" cy="1866546"/>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A8F794F5-C88E-4D6C-9627-BBC7247230DE}"/>
              </a:ext>
            </a:extLst>
          </p:cNvPr>
          <p:cNvSpPr txBox="1"/>
          <p:nvPr/>
        </p:nvSpPr>
        <p:spPr>
          <a:xfrm>
            <a:off x="4966283" y="822120"/>
            <a:ext cx="6107185" cy="1477328"/>
          </a:xfrm>
          <a:prstGeom prst="rect">
            <a:avLst/>
          </a:prstGeom>
          <a:noFill/>
        </p:spPr>
        <p:txBody>
          <a:bodyPr wrap="square" rtlCol="0">
            <a:spAutoFit/>
          </a:bodyPr>
          <a:lstStyle/>
          <a:p>
            <a:r>
              <a:rPr lang="en-US" dirty="0"/>
              <a:t>Energy use on Jan 14, 2007, 2008, and 2009 at</a:t>
            </a:r>
          </a:p>
          <a:p>
            <a:r>
              <a:rPr lang="en-US" dirty="0"/>
              <a:t>8 am, noon, and 9 pm.</a:t>
            </a:r>
          </a:p>
          <a:p>
            <a:endParaRPr lang="en-US" dirty="0"/>
          </a:p>
          <a:p>
            <a:r>
              <a:rPr lang="en-US" dirty="0"/>
              <a:t>8 am was a typical time for usage as well dinner was eaten late between 8 and 9:30 pm.</a:t>
            </a:r>
          </a:p>
        </p:txBody>
      </p:sp>
    </p:spTree>
    <p:extLst>
      <p:ext uri="{BB962C8B-B14F-4D97-AF65-F5344CB8AC3E}">
        <p14:creationId xmlns:p14="http://schemas.microsoft.com/office/powerpoint/2010/main" val="4033630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D4EF2D3-5D4E-49A5-BD87-51A48D5FAD81}"/>
              </a:ext>
            </a:extLst>
          </p:cNvPr>
          <p:cNvGraphicFramePr>
            <a:graphicFrameLocks/>
          </p:cNvGraphicFramePr>
          <p:nvPr>
            <p:extLst>
              <p:ext uri="{D42A27DB-BD31-4B8C-83A1-F6EECF244321}">
                <p14:modId xmlns:p14="http://schemas.microsoft.com/office/powerpoint/2010/main" val="3482776694"/>
              </p:ext>
            </p:extLst>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94E6243-6CBD-4838-9D99-42471635AB6F}"/>
              </a:ext>
            </a:extLst>
          </p:cNvPr>
          <p:cNvSpPr txBox="1"/>
          <p:nvPr/>
        </p:nvSpPr>
        <p:spPr>
          <a:xfrm>
            <a:off x="3285688" y="5343787"/>
            <a:ext cx="5620624" cy="369332"/>
          </a:xfrm>
          <a:prstGeom prst="rect">
            <a:avLst/>
          </a:prstGeom>
          <a:noFill/>
        </p:spPr>
        <p:txBody>
          <a:bodyPr wrap="square" rtlCol="0">
            <a:spAutoFit/>
          </a:bodyPr>
          <a:lstStyle/>
          <a:p>
            <a:r>
              <a:rPr lang="en-US" dirty="0"/>
              <a:t>It appears that Christmas 2008 was not celebrated at home.</a:t>
            </a:r>
          </a:p>
        </p:txBody>
      </p:sp>
    </p:spTree>
    <p:extLst>
      <p:ext uri="{BB962C8B-B14F-4D97-AF65-F5344CB8AC3E}">
        <p14:creationId xmlns:p14="http://schemas.microsoft.com/office/powerpoint/2010/main" val="28246718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_2SEEDS">
      <a:dk1>
        <a:srgbClr val="000000"/>
      </a:dk1>
      <a:lt1>
        <a:srgbClr val="FFFFFF"/>
      </a:lt1>
      <a:dk2>
        <a:srgbClr val="412B24"/>
      </a:dk2>
      <a:lt2>
        <a:srgbClr val="E2E7E8"/>
      </a:lt2>
      <a:accent1>
        <a:srgbClr val="BA8C7F"/>
      </a:accent1>
      <a:accent2>
        <a:srgbClr val="C696A0"/>
      </a:accent2>
      <a:accent3>
        <a:srgbClr val="B5A17E"/>
      </a:accent3>
      <a:accent4>
        <a:srgbClr val="7BA9B4"/>
      </a:accent4>
      <a:accent5>
        <a:srgbClr val="91A5C3"/>
      </a:accent5>
      <a:accent6>
        <a:srgbClr val="807FBA"/>
      </a:accent6>
      <a:hlink>
        <a:srgbClr val="5C8B98"/>
      </a:hlink>
      <a:folHlink>
        <a:srgbClr val="7F7F7F"/>
      </a:folHlink>
    </a:clrScheme>
    <a:fontScheme name="Slate">
      <a:majorFont>
        <a:latin typeface="Bodoni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703</Words>
  <Application>Microsoft Office PowerPoint</Application>
  <PresentationFormat>Widescreen</PresentationFormat>
  <Paragraphs>59</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Bodoni MT</vt:lpstr>
      <vt:lpstr>Calibri</vt:lpstr>
      <vt:lpstr>Goudy Old Style</vt:lpstr>
      <vt:lpstr>Wingdings 2</vt:lpstr>
      <vt:lpstr>SlateVTI</vt:lpstr>
      <vt:lpstr>Visualize an Analyze Energy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Summary Statement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Visualize an Analyze Energy Data</dc:title>
  <dc:creator>Sherri Koski Rose</dc:creator>
  <cp:lastModifiedBy>Sherri Koski Rose</cp:lastModifiedBy>
  <cp:revision>7</cp:revision>
  <dcterms:created xsi:type="dcterms:W3CDTF">2020-09-01T00:48:31Z</dcterms:created>
  <dcterms:modified xsi:type="dcterms:W3CDTF">2020-09-01T01:44:54Z</dcterms:modified>
</cp:coreProperties>
</file>