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ee29afe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ee29afe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e29afe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e29afe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ee29afe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ee29afe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507892d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f507892d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e29afea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e29afea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ee29afea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ee29afea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ee29afe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ee29afe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ee29afea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ee29afea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ee29afe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ee29afe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ee29afea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ee29afea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ee29afe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ee29afe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f507892d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f507892d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f507892db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f507892db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f507892db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f507892db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f507892d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f507892d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f507892db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f507892db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507892d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507892d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507892db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507892db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ee29afea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ee29afea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ee29afe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ee29afe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f50789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f50789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f507892d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f507892d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507892db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507892db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f507892d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f507892d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ee29afea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ee29afea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0.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19.png"/><Relationship Id="rId8"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Survey Results:</a:t>
            </a:r>
            <a:endParaRPr/>
          </a:p>
          <a:p>
            <a:pPr indent="0" lvl="0" marL="0" rtl="0" algn="ctr">
              <a:spcBef>
                <a:spcPts val="0"/>
              </a:spcBef>
              <a:spcAft>
                <a:spcPts val="0"/>
              </a:spcAft>
              <a:buNone/>
            </a:pPr>
            <a:r>
              <a:rPr lang="en"/>
              <a:t>Treatment from Adults on GHS Campus</a:t>
            </a:r>
            <a:endParaRPr/>
          </a:p>
        </p:txBody>
      </p:sp>
      <p:sp>
        <p:nvSpPr>
          <p:cNvPr id="60" name="Google Shape;60;p13"/>
          <p:cNvSpPr txBox="1"/>
          <p:nvPr>
            <p:ph idx="1" type="subTitle"/>
          </p:nvPr>
        </p:nvSpPr>
        <p:spPr>
          <a:xfrm>
            <a:off x="1165125" y="3350075"/>
            <a:ext cx="67362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Prepared by Sherri Koski</a:t>
            </a:r>
            <a:endParaRPr/>
          </a:p>
          <a:p>
            <a:pPr indent="0" lvl="0" marL="0" rtl="0" algn="ctr">
              <a:spcBef>
                <a:spcPts val="0"/>
              </a:spcBef>
              <a:spcAft>
                <a:spcPts val="0"/>
              </a:spcAft>
              <a:buNone/>
            </a:pPr>
            <a:r>
              <a:rPr lang="en"/>
              <a:t>April 2021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37425"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Average Word Count for each Grade Level </a:t>
            </a:r>
            <a:endParaRPr/>
          </a:p>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The average word count is 10.565.</a:t>
            </a:r>
            <a:endParaRPr/>
          </a:p>
        </p:txBody>
      </p:sp>
      <p:pic>
        <p:nvPicPr>
          <p:cNvPr id="134" name="Google Shape;134;p22"/>
          <p:cNvPicPr preferRelativeResize="0"/>
          <p:nvPr/>
        </p:nvPicPr>
        <p:blipFill>
          <a:blip r:embed="rId3">
            <a:alphaModFix/>
          </a:blip>
          <a:stretch>
            <a:fillRect/>
          </a:stretch>
        </p:blipFill>
        <p:spPr>
          <a:xfrm>
            <a:off x="5153263" y="2412300"/>
            <a:ext cx="1323975" cy="1400175"/>
          </a:xfrm>
          <a:prstGeom prst="rect">
            <a:avLst/>
          </a:prstGeom>
          <a:noFill/>
          <a:ln>
            <a:noFill/>
          </a:ln>
        </p:spPr>
      </p:pic>
      <p:pic>
        <p:nvPicPr>
          <p:cNvPr id="135" name="Google Shape;135;p22"/>
          <p:cNvPicPr preferRelativeResize="0"/>
          <p:nvPr/>
        </p:nvPicPr>
        <p:blipFill>
          <a:blip r:embed="rId4">
            <a:alphaModFix/>
          </a:blip>
          <a:stretch>
            <a:fillRect/>
          </a:stretch>
        </p:blipFill>
        <p:spPr>
          <a:xfrm>
            <a:off x="720938" y="1708175"/>
            <a:ext cx="3686175" cy="266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Average Word Count for each Race specified</a:t>
            </a:r>
            <a:endParaRPr/>
          </a:p>
        </p:txBody>
      </p:sp>
      <p:pic>
        <p:nvPicPr>
          <p:cNvPr id="141" name="Google Shape;141;p23"/>
          <p:cNvPicPr preferRelativeResize="0"/>
          <p:nvPr/>
        </p:nvPicPr>
        <p:blipFill>
          <a:blip r:embed="rId3">
            <a:alphaModFix/>
          </a:blip>
          <a:stretch>
            <a:fillRect/>
          </a:stretch>
        </p:blipFill>
        <p:spPr>
          <a:xfrm>
            <a:off x="581725" y="1791613"/>
            <a:ext cx="3829050" cy="2609850"/>
          </a:xfrm>
          <a:prstGeom prst="rect">
            <a:avLst/>
          </a:prstGeom>
          <a:noFill/>
          <a:ln>
            <a:noFill/>
          </a:ln>
        </p:spPr>
      </p:pic>
      <p:pic>
        <p:nvPicPr>
          <p:cNvPr id="142" name="Google Shape;142;p23"/>
          <p:cNvPicPr preferRelativeResize="0"/>
          <p:nvPr/>
        </p:nvPicPr>
        <p:blipFill>
          <a:blip r:embed="rId4">
            <a:alphaModFix/>
          </a:blip>
          <a:stretch>
            <a:fillRect/>
          </a:stretch>
        </p:blipFill>
        <p:spPr>
          <a:xfrm>
            <a:off x="5109675" y="2455975"/>
            <a:ext cx="1438275" cy="1666875"/>
          </a:xfrm>
          <a:prstGeom prst="rect">
            <a:avLst/>
          </a:prstGeom>
          <a:noFill/>
          <a:ln>
            <a:noFill/>
          </a:ln>
        </p:spPr>
      </p:pic>
      <p:sp>
        <p:nvSpPr>
          <p:cNvPr id="143" name="Google Shape;143;p23"/>
          <p:cNvSpPr txBox="1"/>
          <p:nvPr/>
        </p:nvSpPr>
        <p:spPr>
          <a:xfrm>
            <a:off x="2083125" y="1051675"/>
            <a:ext cx="40371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The average word count is 10.565.</a:t>
            </a:r>
            <a:endParaRPr/>
          </a:p>
        </p:txBody>
      </p:sp>
      <p:sp>
        <p:nvSpPr>
          <p:cNvPr id="144" name="Google Shape;144;p23"/>
          <p:cNvSpPr txBox="1"/>
          <p:nvPr/>
        </p:nvSpPr>
        <p:spPr>
          <a:xfrm>
            <a:off x="6737350" y="1713525"/>
            <a:ext cx="23148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accent3"/>
                </a:solidFill>
                <a:latin typeface="Average"/>
                <a:ea typeface="Average"/>
                <a:cs typeface="Average"/>
                <a:sym typeface="Average"/>
              </a:rPr>
              <a:t>B/AA and 2+ had 24% and 23% as no comment.  I gave no comment a 0 for word count.</a:t>
            </a:r>
            <a:endParaRPr sz="1500">
              <a:solidFill>
                <a:schemeClr val="accent3"/>
              </a:solidFill>
              <a:latin typeface="Average"/>
              <a:ea typeface="Average"/>
              <a:cs typeface="Average"/>
              <a:sym typeface="Average"/>
            </a:endParaRPr>
          </a:p>
        </p:txBody>
      </p:sp>
      <p:sp>
        <p:nvSpPr>
          <p:cNvPr id="145" name="Google Shape;145;p23"/>
          <p:cNvSpPr txBox="1"/>
          <p:nvPr/>
        </p:nvSpPr>
        <p:spPr>
          <a:xfrm>
            <a:off x="1568150" y="4620900"/>
            <a:ext cx="6352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accent3"/>
                </a:solidFill>
                <a:latin typeface="Average"/>
                <a:ea typeface="Average"/>
                <a:cs typeface="Average"/>
                <a:sym typeface="Average"/>
              </a:rPr>
              <a:t>B/AA and 2+ were about 1.25 words below the average of 10.565 words.</a:t>
            </a:r>
            <a:endParaRPr sz="1500">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Average Word Count for each Rating</a:t>
            </a:r>
            <a:endParaRPr/>
          </a:p>
        </p:txBody>
      </p:sp>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The average word count is 10.565.</a:t>
            </a:r>
            <a:endParaRPr/>
          </a:p>
        </p:txBody>
      </p:sp>
      <p:pic>
        <p:nvPicPr>
          <p:cNvPr id="152" name="Google Shape;152;p24"/>
          <p:cNvPicPr preferRelativeResize="0"/>
          <p:nvPr/>
        </p:nvPicPr>
        <p:blipFill>
          <a:blip r:embed="rId3">
            <a:alphaModFix/>
          </a:blip>
          <a:stretch>
            <a:fillRect/>
          </a:stretch>
        </p:blipFill>
        <p:spPr>
          <a:xfrm>
            <a:off x="5845113" y="2021650"/>
            <a:ext cx="1419225" cy="1447800"/>
          </a:xfrm>
          <a:prstGeom prst="rect">
            <a:avLst/>
          </a:prstGeom>
          <a:noFill/>
          <a:ln>
            <a:noFill/>
          </a:ln>
        </p:spPr>
      </p:pic>
      <p:pic>
        <p:nvPicPr>
          <p:cNvPr id="153" name="Google Shape;153;p24"/>
          <p:cNvPicPr preferRelativeResize="0"/>
          <p:nvPr/>
        </p:nvPicPr>
        <p:blipFill>
          <a:blip r:embed="rId4">
            <a:alphaModFix/>
          </a:blip>
          <a:stretch>
            <a:fillRect/>
          </a:stretch>
        </p:blipFill>
        <p:spPr>
          <a:xfrm>
            <a:off x="1084213" y="1754338"/>
            <a:ext cx="3533775"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Choices:</a:t>
            </a:r>
            <a:endParaRPr/>
          </a:p>
        </p:txBody>
      </p:sp>
      <p:sp>
        <p:nvSpPr>
          <p:cNvPr id="159" name="Google Shape;15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Comments were cleaned up by eliminating </a:t>
            </a:r>
            <a:r>
              <a:rPr lang="en"/>
              <a:t>punctuation</a:t>
            </a:r>
            <a:r>
              <a:rPr lang="en"/>
              <a:t>, eliminating little words like and, the, or and then the words were simplified by making words such playing into play.  </a:t>
            </a:r>
            <a:endParaRPr/>
          </a:p>
          <a:p>
            <a:pPr indent="0" lvl="0" marL="0" rtl="0" algn="l">
              <a:spcBef>
                <a:spcPts val="1200"/>
              </a:spcBef>
              <a:spcAft>
                <a:spcPts val="1200"/>
              </a:spcAft>
              <a:buNone/>
            </a:pPr>
            <a:r>
              <a:rPr lang="en"/>
              <a:t> </a:t>
            </a:r>
            <a:endParaRPr/>
          </a:p>
        </p:txBody>
      </p:sp>
      <p:pic>
        <p:nvPicPr>
          <p:cNvPr id="160" name="Google Shape;160;p25"/>
          <p:cNvPicPr preferRelativeResize="0"/>
          <p:nvPr/>
        </p:nvPicPr>
        <p:blipFill>
          <a:blip r:embed="rId3">
            <a:alphaModFix/>
          </a:blip>
          <a:stretch>
            <a:fillRect/>
          </a:stretch>
        </p:blipFill>
        <p:spPr>
          <a:xfrm>
            <a:off x="1697350" y="2196713"/>
            <a:ext cx="5543550" cy="248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--All Glenn students</a:t>
            </a:r>
            <a:endParaRPr/>
          </a:p>
        </p:txBody>
      </p:sp>
      <p:pic>
        <p:nvPicPr>
          <p:cNvPr id="166" name="Google Shape;166;p26"/>
          <p:cNvPicPr preferRelativeResize="0"/>
          <p:nvPr/>
        </p:nvPicPr>
        <p:blipFill>
          <a:blip r:embed="rId3">
            <a:alphaModFix/>
          </a:blip>
          <a:stretch>
            <a:fillRect/>
          </a:stretch>
        </p:blipFill>
        <p:spPr>
          <a:xfrm>
            <a:off x="729775" y="1017725"/>
            <a:ext cx="6582575" cy="4067475"/>
          </a:xfrm>
          <a:prstGeom prst="rect">
            <a:avLst/>
          </a:prstGeom>
          <a:noFill/>
          <a:ln>
            <a:noFill/>
          </a:ln>
        </p:spPr>
      </p:pic>
      <p:sp>
        <p:nvSpPr>
          <p:cNvPr id="167" name="Google Shape;167;p26"/>
          <p:cNvSpPr txBox="1"/>
          <p:nvPr/>
        </p:nvSpPr>
        <p:spPr>
          <a:xfrm>
            <a:off x="7406025" y="1102725"/>
            <a:ext cx="15174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Teachers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treat </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nice</a:t>
            </a:r>
            <a:endParaRPr sz="1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--9th Grade</a:t>
            </a:r>
            <a:endParaRPr/>
          </a:p>
        </p:txBody>
      </p:sp>
      <p:sp>
        <p:nvSpPr>
          <p:cNvPr id="173" name="Google Shape;173;p27"/>
          <p:cNvSpPr txBox="1"/>
          <p:nvPr/>
        </p:nvSpPr>
        <p:spPr>
          <a:xfrm>
            <a:off x="4756700" y="1368050"/>
            <a:ext cx="216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campus and Freshman so far</a:t>
            </a:r>
            <a:endParaRPr/>
          </a:p>
        </p:txBody>
      </p:sp>
      <p:pic>
        <p:nvPicPr>
          <p:cNvPr id="174" name="Google Shape;174;p27"/>
          <p:cNvPicPr preferRelativeResize="0"/>
          <p:nvPr/>
        </p:nvPicPr>
        <p:blipFill>
          <a:blip r:embed="rId3">
            <a:alphaModFix/>
          </a:blip>
          <a:stretch>
            <a:fillRect/>
          </a:stretch>
        </p:blipFill>
        <p:spPr>
          <a:xfrm>
            <a:off x="829325" y="1017725"/>
            <a:ext cx="6313074" cy="3831200"/>
          </a:xfrm>
          <a:prstGeom prst="rect">
            <a:avLst/>
          </a:prstGeom>
          <a:noFill/>
          <a:ln>
            <a:noFill/>
          </a:ln>
        </p:spPr>
      </p:pic>
      <p:sp>
        <p:nvSpPr>
          <p:cNvPr id="175" name="Google Shape;175;p27"/>
          <p:cNvSpPr txBox="1"/>
          <p:nvPr/>
        </p:nvSpPr>
        <p:spPr>
          <a:xfrm>
            <a:off x="7406025" y="1102725"/>
            <a:ext cx="15174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Teachers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treat </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nice</a:t>
            </a:r>
            <a:endParaRPr sz="18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--10th Grade</a:t>
            </a:r>
            <a:endParaRPr/>
          </a:p>
        </p:txBody>
      </p:sp>
      <p:pic>
        <p:nvPicPr>
          <p:cNvPr id="181" name="Google Shape;181;p28"/>
          <p:cNvPicPr preferRelativeResize="0"/>
          <p:nvPr/>
        </p:nvPicPr>
        <p:blipFill>
          <a:blip r:embed="rId3">
            <a:alphaModFix/>
          </a:blip>
          <a:stretch>
            <a:fillRect/>
          </a:stretch>
        </p:blipFill>
        <p:spPr>
          <a:xfrm>
            <a:off x="844650" y="1017725"/>
            <a:ext cx="6345449" cy="3756174"/>
          </a:xfrm>
          <a:prstGeom prst="rect">
            <a:avLst/>
          </a:prstGeom>
          <a:noFill/>
          <a:ln>
            <a:noFill/>
          </a:ln>
        </p:spPr>
      </p:pic>
      <p:sp>
        <p:nvSpPr>
          <p:cNvPr id="182" name="Google Shape;182;p28"/>
          <p:cNvSpPr txBox="1"/>
          <p:nvPr/>
        </p:nvSpPr>
        <p:spPr>
          <a:xfrm>
            <a:off x="7406025" y="1102725"/>
            <a:ext cx="15174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Teachers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treat </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nice</a:t>
            </a:r>
            <a:endParaRPr sz="18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--11th Grade</a:t>
            </a:r>
            <a:endParaRPr/>
          </a:p>
        </p:txBody>
      </p:sp>
      <p:pic>
        <p:nvPicPr>
          <p:cNvPr id="188" name="Google Shape;188;p29"/>
          <p:cNvPicPr preferRelativeResize="0"/>
          <p:nvPr/>
        </p:nvPicPr>
        <p:blipFill>
          <a:blip r:embed="rId3">
            <a:alphaModFix/>
          </a:blip>
          <a:stretch>
            <a:fillRect/>
          </a:stretch>
        </p:blipFill>
        <p:spPr>
          <a:xfrm>
            <a:off x="776375" y="1017725"/>
            <a:ext cx="6314601" cy="3932149"/>
          </a:xfrm>
          <a:prstGeom prst="rect">
            <a:avLst/>
          </a:prstGeom>
          <a:noFill/>
          <a:ln>
            <a:noFill/>
          </a:ln>
        </p:spPr>
      </p:pic>
      <p:sp>
        <p:nvSpPr>
          <p:cNvPr id="189" name="Google Shape;189;p29"/>
          <p:cNvSpPr txBox="1"/>
          <p:nvPr/>
        </p:nvSpPr>
        <p:spPr>
          <a:xfrm>
            <a:off x="7406025" y="1102725"/>
            <a:ext cx="15174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Teachers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treat </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nice</a:t>
            </a:r>
            <a:endParaRPr sz="1800">
              <a:solidFill>
                <a:schemeClr val="accent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--12th Grade</a:t>
            </a:r>
            <a:endParaRPr/>
          </a:p>
        </p:txBody>
      </p:sp>
      <p:pic>
        <p:nvPicPr>
          <p:cNvPr id="195" name="Google Shape;195;p30"/>
          <p:cNvPicPr preferRelativeResize="0"/>
          <p:nvPr/>
        </p:nvPicPr>
        <p:blipFill>
          <a:blip r:embed="rId3">
            <a:alphaModFix/>
          </a:blip>
          <a:stretch>
            <a:fillRect/>
          </a:stretch>
        </p:blipFill>
        <p:spPr>
          <a:xfrm>
            <a:off x="608900" y="1017725"/>
            <a:ext cx="6317911" cy="3921950"/>
          </a:xfrm>
          <a:prstGeom prst="rect">
            <a:avLst/>
          </a:prstGeom>
          <a:noFill/>
          <a:ln>
            <a:noFill/>
          </a:ln>
        </p:spPr>
      </p:pic>
      <p:sp>
        <p:nvSpPr>
          <p:cNvPr id="196" name="Google Shape;196;p30"/>
          <p:cNvSpPr txBox="1"/>
          <p:nvPr/>
        </p:nvSpPr>
        <p:spPr>
          <a:xfrm>
            <a:off x="7406025" y="1102725"/>
            <a:ext cx="15174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Teachers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treat </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adults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nice</a:t>
            </a:r>
            <a:endParaRPr sz="18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--White</a:t>
            </a:r>
            <a:endParaRPr/>
          </a:p>
        </p:txBody>
      </p:sp>
      <p:pic>
        <p:nvPicPr>
          <p:cNvPr id="202" name="Google Shape;202;p31"/>
          <p:cNvPicPr preferRelativeResize="0"/>
          <p:nvPr/>
        </p:nvPicPr>
        <p:blipFill>
          <a:blip r:embed="rId3">
            <a:alphaModFix/>
          </a:blip>
          <a:stretch>
            <a:fillRect/>
          </a:stretch>
        </p:blipFill>
        <p:spPr>
          <a:xfrm>
            <a:off x="686000" y="1153475"/>
            <a:ext cx="6347099" cy="3886001"/>
          </a:xfrm>
          <a:prstGeom prst="rect">
            <a:avLst/>
          </a:prstGeom>
          <a:noFill/>
          <a:ln>
            <a:noFill/>
          </a:ln>
        </p:spPr>
      </p:pic>
      <p:sp>
        <p:nvSpPr>
          <p:cNvPr id="203" name="Google Shape;203;p31"/>
          <p:cNvSpPr txBox="1"/>
          <p:nvPr/>
        </p:nvSpPr>
        <p:spPr>
          <a:xfrm>
            <a:off x="7406025" y="1102725"/>
            <a:ext cx="15174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Teachers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nice </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treat</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survey was given to the students of Glenn High School.  The students were asked how do they feel they are treated by adults on campus.  The students rated how they felt they are treated from 1-4 with 4 being the highest.  </a:t>
            </a:r>
            <a:endParaRPr/>
          </a:p>
          <a:p>
            <a:pPr indent="0" lvl="0" marL="0" rtl="0" algn="l">
              <a:spcBef>
                <a:spcPts val="1200"/>
              </a:spcBef>
              <a:spcAft>
                <a:spcPts val="0"/>
              </a:spcAft>
              <a:buNone/>
            </a:pPr>
            <a:r>
              <a:rPr lang="en"/>
              <a:t>The student were asked to explain their rating and/or provide examples.  Students were not required to enter a comment.  </a:t>
            </a:r>
            <a:endParaRPr/>
          </a:p>
          <a:p>
            <a:pPr indent="0" lvl="0" marL="0" rtl="0" algn="l">
              <a:spcBef>
                <a:spcPts val="1200"/>
              </a:spcBef>
              <a:spcAft>
                <a:spcPts val="1200"/>
              </a:spcAft>
              <a:buNone/>
            </a:pPr>
            <a:r>
              <a:rPr lang="en"/>
              <a:t>This survey question was answered by 851 students.  The students were asked their grade, race, virtual or in-person, SES status and if they were SPED or on a 504.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234575" y="457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--Hispanic Latino</a:t>
            </a:r>
            <a:endParaRPr/>
          </a:p>
        </p:txBody>
      </p:sp>
      <p:pic>
        <p:nvPicPr>
          <p:cNvPr id="209" name="Google Shape;209;p32"/>
          <p:cNvPicPr preferRelativeResize="0"/>
          <p:nvPr/>
        </p:nvPicPr>
        <p:blipFill>
          <a:blip r:embed="rId3">
            <a:alphaModFix/>
          </a:blip>
          <a:stretch>
            <a:fillRect/>
          </a:stretch>
        </p:blipFill>
        <p:spPr>
          <a:xfrm>
            <a:off x="345300" y="1003850"/>
            <a:ext cx="6533525" cy="4006549"/>
          </a:xfrm>
          <a:prstGeom prst="rect">
            <a:avLst/>
          </a:prstGeom>
          <a:noFill/>
          <a:ln>
            <a:noFill/>
          </a:ln>
        </p:spPr>
      </p:pic>
      <p:sp>
        <p:nvSpPr>
          <p:cNvPr id="210" name="Google Shape;210;p32"/>
          <p:cNvSpPr txBox="1"/>
          <p:nvPr/>
        </p:nvSpPr>
        <p:spPr>
          <a:xfrm>
            <a:off x="7406025" y="1102725"/>
            <a:ext cx="15174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Teachers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nice </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treat</a:t>
            </a:r>
            <a:endParaRPr sz="1800">
              <a:solidFill>
                <a:schemeClr val="accent3"/>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234575" y="457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--Black/African American</a:t>
            </a:r>
            <a:endParaRPr/>
          </a:p>
        </p:txBody>
      </p:sp>
      <p:sp>
        <p:nvSpPr>
          <p:cNvPr id="216" name="Google Shape;216;p33"/>
          <p:cNvSpPr txBox="1"/>
          <p:nvPr/>
        </p:nvSpPr>
        <p:spPr>
          <a:xfrm>
            <a:off x="6743800" y="1128450"/>
            <a:ext cx="2070300" cy="236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No Comment</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 sz="1800">
                <a:solidFill>
                  <a:schemeClr val="accent3"/>
                </a:solidFill>
                <a:latin typeface="Average"/>
                <a:ea typeface="Average"/>
                <a:cs typeface="Average"/>
                <a:sym typeface="Average"/>
              </a:rPr>
              <a:t>Nice is not on this list. </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800">
                <a:solidFill>
                  <a:schemeClr val="accent3"/>
                </a:solidFill>
                <a:latin typeface="Average"/>
                <a:ea typeface="Average"/>
                <a:cs typeface="Average"/>
                <a:sym typeface="Average"/>
              </a:rPr>
              <a:t>25% of this smaller population did not comment. </a:t>
            </a:r>
            <a:endParaRPr sz="1800">
              <a:solidFill>
                <a:schemeClr val="accent3"/>
              </a:solidFill>
              <a:latin typeface="Average"/>
              <a:ea typeface="Average"/>
              <a:cs typeface="Average"/>
              <a:sym typeface="Average"/>
            </a:endParaRPr>
          </a:p>
        </p:txBody>
      </p:sp>
      <p:pic>
        <p:nvPicPr>
          <p:cNvPr id="217" name="Google Shape;217;p33"/>
          <p:cNvPicPr preferRelativeResize="0"/>
          <p:nvPr/>
        </p:nvPicPr>
        <p:blipFill>
          <a:blip r:embed="rId3">
            <a:alphaModFix/>
          </a:blip>
          <a:stretch>
            <a:fillRect/>
          </a:stretch>
        </p:blipFill>
        <p:spPr>
          <a:xfrm>
            <a:off x="152400" y="1183000"/>
            <a:ext cx="6105726" cy="3808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234575" y="457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--Asian</a:t>
            </a:r>
            <a:endParaRPr/>
          </a:p>
        </p:txBody>
      </p:sp>
      <p:pic>
        <p:nvPicPr>
          <p:cNvPr id="223" name="Google Shape;223;p34"/>
          <p:cNvPicPr preferRelativeResize="0"/>
          <p:nvPr/>
        </p:nvPicPr>
        <p:blipFill>
          <a:blip r:embed="rId3">
            <a:alphaModFix/>
          </a:blip>
          <a:stretch>
            <a:fillRect/>
          </a:stretch>
        </p:blipFill>
        <p:spPr>
          <a:xfrm>
            <a:off x="454575" y="1128450"/>
            <a:ext cx="6347075" cy="3981350"/>
          </a:xfrm>
          <a:prstGeom prst="rect">
            <a:avLst/>
          </a:prstGeom>
          <a:noFill/>
          <a:ln>
            <a:noFill/>
          </a:ln>
        </p:spPr>
      </p:pic>
      <p:sp>
        <p:nvSpPr>
          <p:cNvPr id="224" name="Google Shape;224;p34"/>
          <p:cNvSpPr txBox="1"/>
          <p:nvPr/>
        </p:nvSpPr>
        <p:spPr>
          <a:xfrm>
            <a:off x="6743800" y="1128450"/>
            <a:ext cx="2070300" cy="337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accent3"/>
                </a:solidFill>
                <a:latin typeface="Average"/>
                <a:ea typeface="Average"/>
                <a:cs typeface="Average"/>
                <a:sym typeface="Average"/>
              </a:rPr>
              <a:t>This population is 20 students.  </a:t>
            </a:r>
            <a:endParaRPr sz="1500">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 sz="1500">
                <a:solidFill>
                  <a:schemeClr val="accent3"/>
                </a:solidFill>
                <a:latin typeface="Average"/>
                <a:ea typeface="Average"/>
                <a:cs typeface="Average"/>
                <a:sym typeface="Average"/>
              </a:rPr>
              <a:t>Notice how far No Comment is down the list.  </a:t>
            </a:r>
            <a:endParaRPr sz="15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500">
                <a:solidFill>
                  <a:schemeClr val="accent3"/>
                </a:solidFill>
                <a:latin typeface="Average"/>
                <a:ea typeface="Average"/>
                <a:cs typeface="Average"/>
                <a:sym typeface="Average"/>
              </a:rPr>
              <a:t>The question asked how they felt they were treated by adults.  This population wrote more about adults rather than teachers.</a:t>
            </a:r>
            <a:endParaRPr sz="1500">
              <a:solidFill>
                <a:schemeClr val="accent3"/>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234575" y="457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Words Written --2+</a:t>
            </a:r>
            <a:endParaRPr/>
          </a:p>
        </p:txBody>
      </p:sp>
      <p:pic>
        <p:nvPicPr>
          <p:cNvPr id="230" name="Google Shape;230;p35"/>
          <p:cNvPicPr preferRelativeResize="0"/>
          <p:nvPr/>
        </p:nvPicPr>
        <p:blipFill>
          <a:blip r:embed="rId3">
            <a:alphaModFix/>
          </a:blip>
          <a:stretch>
            <a:fillRect/>
          </a:stretch>
        </p:blipFill>
        <p:spPr>
          <a:xfrm>
            <a:off x="448150" y="1092000"/>
            <a:ext cx="6462801" cy="3918401"/>
          </a:xfrm>
          <a:prstGeom prst="rect">
            <a:avLst/>
          </a:prstGeom>
          <a:noFill/>
          <a:ln>
            <a:noFill/>
          </a:ln>
        </p:spPr>
      </p:pic>
      <p:sp>
        <p:nvSpPr>
          <p:cNvPr id="231" name="Google Shape;231;p35"/>
          <p:cNvSpPr txBox="1"/>
          <p:nvPr/>
        </p:nvSpPr>
        <p:spPr>
          <a:xfrm>
            <a:off x="6859525" y="1143425"/>
            <a:ext cx="20703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teachers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treat</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virtual</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kid</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800">
                <a:solidFill>
                  <a:schemeClr val="accent3"/>
                </a:solidFill>
                <a:latin typeface="Average"/>
                <a:ea typeface="Average"/>
                <a:cs typeface="Average"/>
                <a:sym typeface="Average"/>
              </a:rPr>
              <a:t>24% did choose not to respond.  This population is 48 students.</a:t>
            </a:r>
            <a:endParaRPr sz="1800">
              <a:solidFill>
                <a:schemeClr val="accent3"/>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Little extra:</a:t>
            </a:r>
            <a:endParaRPr/>
          </a:p>
        </p:txBody>
      </p:sp>
      <p:sp>
        <p:nvSpPr>
          <p:cNvPr id="237" name="Google Shape;23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decided at the last moment(ok to be honest, I found this new graphing library).</a:t>
            </a:r>
            <a:endParaRPr/>
          </a:p>
          <a:p>
            <a:pPr indent="0" lvl="0" marL="0" rtl="0" algn="l">
              <a:spcBef>
                <a:spcPts val="1200"/>
              </a:spcBef>
              <a:spcAft>
                <a:spcPts val="1200"/>
              </a:spcAft>
              <a:buNone/>
            </a:pPr>
            <a:r>
              <a:rPr lang="en"/>
              <a:t>These are the graphs of the average satisfaction scores among different populations. </a:t>
            </a:r>
            <a:endParaRPr/>
          </a:p>
        </p:txBody>
      </p:sp>
      <p:pic>
        <p:nvPicPr>
          <p:cNvPr id="238" name="Google Shape;238;p36"/>
          <p:cNvPicPr preferRelativeResize="0"/>
          <p:nvPr/>
        </p:nvPicPr>
        <p:blipFill>
          <a:blip r:embed="rId3">
            <a:alphaModFix/>
          </a:blip>
          <a:stretch>
            <a:fillRect/>
          </a:stretch>
        </p:blipFill>
        <p:spPr>
          <a:xfrm>
            <a:off x="1335900" y="2138604"/>
            <a:ext cx="2612750" cy="2117120"/>
          </a:xfrm>
          <a:prstGeom prst="rect">
            <a:avLst/>
          </a:prstGeom>
          <a:noFill/>
          <a:ln>
            <a:noFill/>
          </a:ln>
        </p:spPr>
      </p:pic>
      <p:pic>
        <p:nvPicPr>
          <p:cNvPr id="239" name="Google Shape;239;p36"/>
          <p:cNvPicPr preferRelativeResize="0"/>
          <p:nvPr/>
        </p:nvPicPr>
        <p:blipFill>
          <a:blip r:embed="rId4">
            <a:alphaModFix/>
          </a:blip>
          <a:stretch>
            <a:fillRect/>
          </a:stretch>
        </p:blipFill>
        <p:spPr>
          <a:xfrm>
            <a:off x="5031850" y="2138600"/>
            <a:ext cx="2418675" cy="2074125"/>
          </a:xfrm>
          <a:prstGeom prst="rect">
            <a:avLst/>
          </a:prstGeom>
          <a:noFill/>
          <a:ln>
            <a:noFill/>
          </a:ln>
        </p:spPr>
      </p:pic>
      <p:sp>
        <p:nvSpPr>
          <p:cNvPr id="240" name="Google Shape;240;p36"/>
          <p:cNvSpPr txBox="1"/>
          <p:nvPr/>
        </p:nvSpPr>
        <p:spPr>
          <a:xfrm>
            <a:off x="905925" y="4310975"/>
            <a:ext cx="3574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3"/>
                </a:solidFill>
                <a:latin typeface="Average"/>
                <a:ea typeface="Average"/>
                <a:cs typeface="Average"/>
                <a:sym typeface="Average"/>
              </a:rPr>
              <a:t>The mean is very close but </a:t>
            </a:r>
            <a:r>
              <a:rPr lang="en" sz="1300">
                <a:solidFill>
                  <a:schemeClr val="accent3"/>
                </a:solidFill>
                <a:latin typeface="Average"/>
                <a:ea typeface="Average"/>
                <a:cs typeface="Average"/>
                <a:sym typeface="Average"/>
              </a:rPr>
              <a:t>slightly</a:t>
            </a:r>
            <a:r>
              <a:rPr lang="en" sz="1300">
                <a:solidFill>
                  <a:schemeClr val="accent3"/>
                </a:solidFill>
                <a:latin typeface="Average"/>
                <a:ea typeface="Average"/>
                <a:cs typeface="Average"/>
                <a:sym typeface="Average"/>
              </a:rPr>
              <a:t> lower in B/AA.  2+, As, and H/L are all just above W.</a:t>
            </a:r>
            <a:endParaRPr sz="900">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246" name="Google Shape;24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Overall, all students groups: Grade, Race, Sped, 504, SES, Virtual or In Person rank their treatment by the adults at Glenn High School favorably.</a:t>
            </a:r>
            <a:endParaRPr sz="1200"/>
          </a:p>
          <a:p>
            <a:pPr indent="0" lvl="0" marL="0" rtl="0" algn="l">
              <a:spcBef>
                <a:spcPts val="1200"/>
              </a:spcBef>
              <a:spcAft>
                <a:spcPts val="0"/>
              </a:spcAft>
              <a:buNone/>
            </a:pPr>
            <a:r>
              <a:rPr lang="en" sz="1200"/>
              <a:t>Questions:</a:t>
            </a:r>
            <a:endParaRPr sz="1200"/>
          </a:p>
          <a:p>
            <a:pPr indent="0" lvl="0" marL="0" rtl="0" algn="l">
              <a:spcBef>
                <a:spcPts val="1200"/>
              </a:spcBef>
              <a:spcAft>
                <a:spcPts val="0"/>
              </a:spcAft>
              <a:buNone/>
            </a:pPr>
            <a:r>
              <a:rPr lang="en" sz="1200"/>
              <a:t>Why did 24% of Black/African American students not write comments?</a:t>
            </a:r>
            <a:endParaRPr sz="1200"/>
          </a:p>
          <a:p>
            <a:pPr indent="0" lvl="0" marL="0" rtl="0" algn="l">
              <a:spcBef>
                <a:spcPts val="1200"/>
              </a:spcBef>
              <a:spcAft>
                <a:spcPts val="0"/>
              </a:spcAft>
              <a:buNone/>
            </a:pPr>
            <a:r>
              <a:rPr lang="en" sz="1200"/>
              <a:t>Why did 23% of the 2+ students not write comments?</a:t>
            </a:r>
            <a:endParaRPr sz="1200"/>
          </a:p>
          <a:p>
            <a:pPr indent="0" lvl="0" marL="0" rtl="0" algn="l">
              <a:spcBef>
                <a:spcPts val="1200"/>
              </a:spcBef>
              <a:spcAft>
                <a:spcPts val="0"/>
              </a:spcAft>
              <a:buNone/>
            </a:pPr>
            <a:r>
              <a:rPr lang="en" sz="1200"/>
              <a:t>Why do Asian students write more?  </a:t>
            </a:r>
            <a:endParaRPr sz="1200"/>
          </a:p>
          <a:p>
            <a:pPr indent="0" lvl="0" marL="0" rtl="0" algn="l">
              <a:spcBef>
                <a:spcPts val="1200"/>
              </a:spcBef>
              <a:spcAft>
                <a:spcPts val="0"/>
              </a:spcAft>
              <a:buNone/>
            </a:pPr>
            <a:r>
              <a:rPr lang="en" sz="1200"/>
              <a:t>Maybe add a multiple choice question, if you did not comment, why?</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other questions do you have?</a:t>
            </a:r>
            <a:endParaRPr/>
          </a:p>
        </p:txBody>
      </p:sp>
      <p:sp>
        <p:nvSpPr>
          <p:cNvPr id="252" name="Google Shape;25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objective of this project is to look specifically at the comments given by the students.  These are the questions that I will seek to answer.</a:t>
            </a:r>
            <a:endParaRPr/>
          </a:p>
          <a:p>
            <a:pPr indent="-342900" lvl="0" marL="457200" rtl="0" algn="l">
              <a:spcBef>
                <a:spcPts val="1200"/>
              </a:spcBef>
              <a:spcAft>
                <a:spcPts val="0"/>
              </a:spcAft>
              <a:buSzPts val="1800"/>
              <a:buChar char="●"/>
            </a:pPr>
            <a:r>
              <a:rPr lang="en"/>
              <a:t>Who writes the longest and shortest comments?</a:t>
            </a:r>
            <a:endParaRPr/>
          </a:p>
          <a:p>
            <a:pPr indent="-342900" lvl="0" marL="457200" rtl="0" algn="l">
              <a:spcBef>
                <a:spcPts val="0"/>
              </a:spcBef>
              <a:spcAft>
                <a:spcPts val="0"/>
              </a:spcAft>
              <a:buSzPts val="1800"/>
              <a:buChar char="●"/>
            </a:pPr>
            <a:r>
              <a:rPr lang="en"/>
              <a:t>Does race or grade make a difference in the word choices students use to describe how they are treated?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I cannot determine whether or not the word was used in a positive vs negative way.  I can only count how often the word is used.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252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we surveyed</a:t>
            </a:r>
            <a:endParaRPr/>
          </a:p>
        </p:txBody>
      </p:sp>
      <p:pic>
        <p:nvPicPr>
          <p:cNvPr id="78" name="Google Shape;78;p16"/>
          <p:cNvPicPr preferRelativeResize="0"/>
          <p:nvPr/>
        </p:nvPicPr>
        <p:blipFill>
          <a:blip r:embed="rId3">
            <a:alphaModFix/>
          </a:blip>
          <a:stretch>
            <a:fillRect/>
          </a:stretch>
        </p:blipFill>
        <p:spPr>
          <a:xfrm>
            <a:off x="5025800" y="382925"/>
            <a:ext cx="742950" cy="1171575"/>
          </a:xfrm>
          <a:prstGeom prst="rect">
            <a:avLst/>
          </a:prstGeom>
          <a:noFill/>
          <a:ln>
            <a:noFill/>
          </a:ln>
        </p:spPr>
      </p:pic>
      <p:pic>
        <p:nvPicPr>
          <p:cNvPr id="79" name="Google Shape;79;p16"/>
          <p:cNvPicPr preferRelativeResize="0"/>
          <p:nvPr/>
        </p:nvPicPr>
        <p:blipFill>
          <a:blip r:embed="rId4">
            <a:alphaModFix/>
          </a:blip>
          <a:stretch>
            <a:fillRect/>
          </a:stretch>
        </p:blipFill>
        <p:spPr>
          <a:xfrm>
            <a:off x="5431425" y="3389563"/>
            <a:ext cx="1162050" cy="981075"/>
          </a:xfrm>
          <a:prstGeom prst="rect">
            <a:avLst/>
          </a:prstGeom>
          <a:noFill/>
          <a:ln>
            <a:noFill/>
          </a:ln>
        </p:spPr>
      </p:pic>
      <p:pic>
        <p:nvPicPr>
          <p:cNvPr id="80" name="Google Shape;80;p16"/>
          <p:cNvPicPr preferRelativeResize="0"/>
          <p:nvPr/>
        </p:nvPicPr>
        <p:blipFill>
          <a:blip r:embed="rId5">
            <a:alphaModFix/>
          </a:blip>
          <a:stretch>
            <a:fillRect/>
          </a:stretch>
        </p:blipFill>
        <p:spPr>
          <a:xfrm>
            <a:off x="5966900" y="305770"/>
            <a:ext cx="2254275" cy="1424075"/>
          </a:xfrm>
          <a:prstGeom prst="rect">
            <a:avLst/>
          </a:prstGeom>
          <a:noFill/>
          <a:ln>
            <a:noFill/>
          </a:ln>
        </p:spPr>
      </p:pic>
      <p:pic>
        <p:nvPicPr>
          <p:cNvPr id="81" name="Google Shape;81;p16"/>
          <p:cNvPicPr preferRelativeResize="0"/>
          <p:nvPr/>
        </p:nvPicPr>
        <p:blipFill>
          <a:blip r:embed="rId6">
            <a:alphaModFix/>
          </a:blip>
          <a:stretch>
            <a:fillRect/>
          </a:stretch>
        </p:blipFill>
        <p:spPr>
          <a:xfrm>
            <a:off x="6920919" y="3188625"/>
            <a:ext cx="1927425" cy="1319600"/>
          </a:xfrm>
          <a:prstGeom prst="rect">
            <a:avLst/>
          </a:prstGeom>
          <a:noFill/>
          <a:ln>
            <a:noFill/>
          </a:ln>
        </p:spPr>
      </p:pic>
      <p:pic>
        <p:nvPicPr>
          <p:cNvPr id="82" name="Google Shape;82;p16"/>
          <p:cNvPicPr preferRelativeResize="0"/>
          <p:nvPr/>
        </p:nvPicPr>
        <p:blipFill>
          <a:blip r:embed="rId7">
            <a:alphaModFix/>
          </a:blip>
          <a:stretch>
            <a:fillRect/>
          </a:stretch>
        </p:blipFill>
        <p:spPr>
          <a:xfrm>
            <a:off x="60325" y="1661842"/>
            <a:ext cx="1162050" cy="1424458"/>
          </a:xfrm>
          <a:prstGeom prst="rect">
            <a:avLst/>
          </a:prstGeom>
          <a:noFill/>
          <a:ln>
            <a:noFill/>
          </a:ln>
        </p:spPr>
      </p:pic>
      <p:pic>
        <p:nvPicPr>
          <p:cNvPr id="83" name="Google Shape;83;p16"/>
          <p:cNvPicPr preferRelativeResize="0"/>
          <p:nvPr/>
        </p:nvPicPr>
        <p:blipFill>
          <a:blip r:embed="rId8">
            <a:alphaModFix/>
          </a:blip>
          <a:stretch>
            <a:fillRect/>
          </a:stretch>
        </p:blipFill>
        <p:spPr>
          <a:xfrm>
            <a:off x="1341175" y="1373676"/>
            <a:ext cx="2856600" cy="2321900"/>
          </a:xfrm>
          <a:prstGeom prst="rect">
            <a:avLst/>
          </a:prstGeom>
          <a:noFill/>
          <a:ln>
            <a:noFill/>
          </a:ln>
        </p:spPr>
      </p:pic>
      <p:sp>
        <p:nvSpPr>
          <p:cNvPr id="84" name="Google Shape;84;p16"/>
          <p:cNvSpPr txBox="1"/>
          <p:nvPr/>
        </p:nvSpPr>
        <p:spPr>
          <a:xfrm>
            <a:off x="539450" y="3832925"/>
            <a:ext cx="2751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swald"/>
                <a:ea typeface="Oswald"/>
                <a:cs typeface="Oswald"/>
                <a:sym typeface="Oswald"/>
              </a:rPr>
              <a:t>I made a choice to remove American Indian/Alaska Native, Hawaiian/Pacific Islander and Unknown from the data.  This represents 1.65% of the total respondents</a:t>
            </a:r>
            <a:endParaRPr>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489461" y="1285875"/>
            <a:ext cx="2397065" cy="1530425"/>
          </a:xfrm>
          <a:prstGeom prst="rect">
            <a:avLst/>
          </a:prstGeom>
          <a:noFill/>
          <a:ln>
            <a:noFill/>
          </a:ln>
        </p:spPr>
      </p:pic>
      <p:pic>
        <p:nvPicPr>
          <p:cNvPr id="90" name="Google Shape;90;p17"/>
          <p:cNvPicPr preferRelativeResize="0"/>
          <p:nvPr/>
        </p:nvPicPr>
        <p:blipFill>
          <a:blip r:embed="rId4">
            <a:alphaModFix/>
          </a:blip>
          <a:stretch>
            <a:fillRect/>
          </a:stretch>
        </p:blipFill>
        <p:spPr>
          <a:xfrm>
            <a:off x="1242750" y="3197702"/>
            <a:ext cx="890475" cy="890475"/>
          </a:xfrm>
          <a:prstGeom prst="rect">
            <a:avLst/>
          </a:prstGeom>
          <a:noFill/>
          <a:ln>
            <a:noFill/>
          </a:ln>
        </p:spPr>
      </p:pic>
      <p:pic>
        <p:nvPicPr>
          <p:cNvPr id="91" name="Google Shape;91;p17"/>
          <p:cNvPicPr preferRelativeResize="0"/>
          <p:nvPr/>
        </p:nvPicPr>
        <p:blipFill>
          <a:blip r:embed="rId5">
            <a:alphaModFix/>
          </a:blip>
          <a:stretch>
            <a:fillRect/>
          </a:stretch>
        </p:blipFill>
        <p:spPr>
          <a:xfrm>
            <a:off x="6829963" y="3040413"/>
            <a:ext cx="1257300" cy="1047750"/>
          </a:xfrm>
          <a:prstGeom prst="rect">
            <a:avLst/>
          </a:prstGeom>
          <a:noFill/>
          <a:ln>
            <a:noFill/>
          </a:ln>
        </p:spPr>
      </p:pic>
      <p:pic>
        <p:nvPicPr>
          <p:cNvPr id="92" name="Google Shape;92;p17"/>
          <p:cNvPicPr preferRelativeResize="0"/>
          <p:nvPr/>
        </p:nvPicPr>
        <p:blipFill>
          <a:blip r:embed="rId6">
            <a:alphaModFix/>
          </a:blip>
          <a:stretch>
            <a:fillRect/>
          </a:stretch>
        </p:blipFill>
        <p:spPr>
          <a:xfrm>
            <a:off x="6347550" y="1285875"/>
            <a:ext cx="2222157" cy="1530425"/>
          </a:xfrm>
          <a:prstGeom prst="rect">
            <a:avLst/>
          </a:prstGeom>
          <a:noFill/>
          <a:ln>
            <a:noFill/>
          </a:ln>
        </p:spPr>
      </p:pic>
      <p:sp>
        <p:nvSpPr>
          <p:cNvPr id="93" name="Google Shape;93;p17"/>
          <p:cNvSpPr txBox="1"/>
          <p:nvPr/>
        </p:nvSpPr>
        <p:spPr>
          <a:xfrm>
            <a:off x="520150" y="350500"/>
            <a:ext cx="7123800" cy="123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94" name="Google Shape;94;p17"/>
          <p:cNvSpPr txBox="1"/>
          <p:nvPr>
            <p:ph idx="4294967295" type="title"/>
          </p:nvPr>
        </p:nvSpPr>
        <p:spPr>
          <a:xfrm>
            <a:off x="311700" y="445025"/>
            <a:ext cx="491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about who we surveyed</a:t>
            </a:r>
            <a:endParaRPr/>
          </a:p>
        </p:txBody>
      </p:sp>
      <p:pic>
        <p:nvPicPr>
          <p:cNvPr id="95" name="Google Shape;95;p17"/>
          <p:cNvPicPr preferRelativeResize="0"/>
          <p:nvPr/>
        </p:nvPicPr>
        <p:blipFill>
          <a:blip r:embed="rId7">
            <a:alphaModFix/>
          </a:blip>
          <a:stretch>
            <a:fillRect/>
          </a:stretch>
        </p:blipFill>
        <p:spPr>
          <a:xfrm>
            <a:off x="4045550" y="3137506"/>
            <a:ext cx="1143000" cy="771525"/>
          </a:xfrm>
          <a:prstGeom prst="rect">
            <a:avLst/>
          </a:prstGeom>
          <a:noFill/>
          <a:ln>
            <a:noFill/>
          </a:ln>
        </p:spPr>
      </p:pic>
      <p:pic>
        <p:nvPicPr>
          <p:cNvPr id="96" name="Google Shape;96;p17"/>
          <p:cNvPicPr preferRelativeResize="0"/>
          <p:nvPr/>
        </p:nvPicPr>
        <p:blipFill>
          <a:blip r:embed="rId8">
            <a:alphaModFix/>
          </a:blip>
          <a:stretch>
            <a:fillRect/>
          </a:stretch>
        </p:blipFill>
        <p:spPr>
          <a:xfrm>
            <a:off x="3430063" y="1285875"/>
            <a:ext cx="2373950" cy="153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5007428" y="1738600"/>
            <a:ext cx="1350625" cy="1569650"/>
          </a:xfrm>
          <a:prstGeom prst="rect">
            <a:avLst/>
          </a:prstGeom>
          <a:noFill/>
          <a:ln>
            <a:noFill/>
          </a:ln>
        </p:spPr>
      </p:pic>
      <p:pic>
        <p:nvPicPr>
          <p:cNvPr id="102" name="Google Shape;102;p18"/>
          <p:cNvPicPr preferRelativeResize="0"/>
          <p:nvPr/>
        </p:nvPicPr>
        <p:blipFill>
          <a:blip r:embed="rId4">
            <a:alphaModFix/>
          </a:blip>
          <a:stretch>
            <a:fillRect/>
          </a:stretch>
        </p:blipFill>
        <p:spPr>
          <a:xfrm>
            <a:off x="928090" y="1560637"/>
            <a:ext cx="3147500" cy="2022225"/>
          </a:xfrm>
          <a:prstGeom prst="rect">
            <a:avLst/>
          </a:prstGeom>
          <a:noFill/>
          <a:ln>
            <a:noFill/>
          </a:ln>
        </p:spPr>
      </p:pic>
      <p:sp>
        <p:nvSpPr>
          <p:cNvPr id="103" name="Google Shape;103;p18"/>
          <p:cNvSpPr txBox="1"/>
          <p:nvPr>
            <p:ph idx="4294967295" type="title"/>
          </p:nvPr>
        </p:nvSpPr>
        <p:spPr>
          <a:xfrm>
            <a:off x="311700" y="445025"/>
            <a:ext cx="491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ratings overall</a:t>
            </a:r>
            <a:r>
              <a:rPr lang="en"/>
              <a:t>.</a:t>
            </a:r>
            <a:endParaRPr/>
          </a:p>
        </p:txBody>
      </p:sp>
      <p:sp>
        <p:nvSpPr>
          <p:cNvPr id="104" name="Google Shape;104;p18"/>
          <p:cNvSpPr txBox="1"/>
          <p:nvPr/>
        </p:nvSpPr>
        <p:spPr>
          <a:xfrm>
            <a:off x="539450" y="3832925"/>
            <a:ext cx="69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swald"/>
                <a:ea typeface="Oswald"/>
                <a:cs typeface="Oswald"/>
                <a:sym typeface="Oswald"/>
              </a:rPr>
              <a:t>Students </a:t>
            </a:r>
            <a:r>
              <a:rPr lang="en">
                <a:solidFill>
                  <a:srgbClr val="FFFFFF"/>
                </a:solidFill>
                <a:latin typeface="Oswald"/>
                <a:ea typeface="Oswald"/>
                <a:cs typeface="Oswald"/>
                <a:sym typeface="Oswald"/>
              </a:rPr>
              <a:t>overwhelmingly feel well treated at Glenn.</a:t>
            </a:r>
            <a:r>
              <a:rPr lang="en">
                <a:solidFill>
                  <a:srgbClr val="FFFFFF"/>
                </a:solidFill>
                <a:latin typeface="Oswald"/>
                <a:ea typeface="Oswald"/>
                <a:cs typeface="Oswald"/>
                <a:sym typeface="Oswald"/>
              </a:rPr>
              <a:t> </a:t>
            </a:r>
            <a:endParaRPr>
              <a:solidFill>
                <a:srgbClr val="FFFFF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5630225" y="459800"/>
            <a:ext cx="2930650" cy="1946475"/>
          </a:xfrm>
          <a:prstGeom prst="rect">
            <a:avLst/>
          </a:prstGeom>
          <a:noFill/>
          <a:ln>
            <a:noFill/>
          </a:ln>
        </p:spPr>
      </p:pic>
      <p:pic>
        <p:nvPicPr>
          <p:cNvPr id="110" name="Google Shape;110;p19"/>
          <p:cNvPicPr preferRelativeResize="0"/>
          <p:nvPr/>
        </p:nvPicPr>
        <p:blipFill>
          <a:blip r:embed="rId4">
            <a:alphaModFix/>
          </a:blip>
          <a:stretch>
            <a:fillRect/>
          </a:stretch>
        </p:blipFill>
        <p:spPr>
          <a:xfrm>
            <a:off x="5921200" y="2800075"/>
            <a:ext cx="2844700" cy="2035050"/>
          </a:xfrm>
          <a:prstGeom prst="rect">
            <a:avLst/>
          </a:prstGeom>
          <a:noFill/>
          <a:ln>
            <a:noFill/>
          </a:ln>
        </p:spPr>
      </p:pic>
      <p:pic>
        <p:nvPicPr>
          <p:cNvPr id="111" name="Google Shape;111;p19"/>
          <p:cNvPicPr preferRelativeResize="0"/>
          <p:nvPr/>
        </p:nvPicPr>
        <p:blipFill>
          <a:blip r:embed="rId5">
            <a:alphaModFix/>
          </a:blip>
          <a:stretch>
            <a:fillRect/>
          </a:stretch>
        </p:blipFill>
        <p:spPr>
          <a:xfrm>
            <a:off x="2409125" y="2800075"/>
            <a:ext cx="2656600" cy="2077875"/>
          </a:xfrm>
          <a:prstGeom prst="rect">
            <a:avLst/>
          </a:prstGeom>
          <a:noFill/>
          <a:ln>
            <a:noFill/>
          </a:ln>
        </p:spPr>
      </p:pic>
      <p:sp>
        <p:nvSpPr>
          <p:cNvPr id="112" name="Google Shape;112;p19"/>
          <p:cNvSpPr txBox="1"/>
          <p:nvPr/>
        </p:nvSpPr>
        <p:spPr>
          <a:xfrm>
            <a:off x="603750" y="1061850"/>
            <a:ext cx="321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swald"/>
                <a:ea typeface="Oswald"/>
                <a:cs typeface="Oswald"/>
                <a:sym typeface="Oswald"/>
              </a:rPr>
              <a:t>Ratings in Grade, Race, and Virtual/In Person are very similar.  The only thing that stands out is the Asian Race did not rank any 1's.</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20/851 students selected Asian.</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 </a:t>
            </a:r>
            <a:endParaRPr>
              <a:solidFill>
                <a:srgbClr val="FFFFFF"/>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4511500" y="1277550"/>
            <a:ext cx="3657600" cy="2447925"/>
          </a:xfrm>
          <a:prstGeom prst="rect">
            <a:avLst/>
          </a:prstGeom>
          <a:noFill/>
          <a:ln>
            <a:noFill/>
          </a:ln>
        </p:spPr>
      </p:pic>
      <p:sp>
        <p:nvSpPr>
          <p:cNvPr id="118" name="Google Shape;118;p20"/>
          <p:cNvSpPr txBox="1"/>
          <p:nvPr/>
        </p:nvSpPr>
        <p:spPr>
          <a:xfrm>
            <a:off x="603750" y="1061850"/>
            <a:ext cx="3214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swald"/>
                <a:ea typeface="Oswald"/>
                <a:cs typeface="Oswald"/>
                <a:sym typeface="Oswald"/>
              </a:rPr>
              <a:t>This is virtually the same.  It's nice to see that the rating of 1 is considered and 'outlier'.</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This is one of the reasons why I did not focus on ratings.  The boxplots on all categories were identical and </a:t>
            </a:r>
            <a:r>
              <a:rPr lang="en">
                <a:solidFill>
                  <a:srgbClr val="FFFFFF"/>
                </a:solidFill>
                <a:latin typeface="Oswald"/>
                <a:ea typeface="Oswald"/>
                <a:cs typeface="Oswald"/>
                <a:sym typeface="Oswald"/>
              </a:rPr>
              <a:t>statistically not interesting.</a:t>
            </a:r>
            <a:r>
              <a:rPr lang="en">
                <a:solidFill>
                  <a:srgbClr val="FFFFFF"/>
                </a:solidFill>
                <a:latin typeface="Oswald"/>
                <a:ea typeface="Oswald"/>
                <a:cs typeface="Oswald"/>
                <a:sym typeface="Oswald"/>
              </a:rPr>
              <a:t>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However, the lack of differences should be noted as well.</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 </a:t>
            </a:r>
            <a:endParaRPr>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Count</a:t>
            </a:r>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mean word count for the population of the survey is 10.565 words per comment.  No comment counted as 0 words.</a:t>
            </a:r>
            <a:endParaRPr/>
          </a:p>
          <a:p>
            <a:pPr indent="0" lvl="0" marL="0" rtl="0" algn="l">
              <a:spcBef>
                <a:spcPts val="1200"/>
              </a:spcBef>
              <a:spcAft>
                <a:spcPts val="1200"/>
              </a:spcAft>
              <a:buNone/>
            </a:pPr>
            <a:r>
              <a:rPr lang="en"/>
              <a:t>There were 125 no comments</a:t>
            </a:r>
            <a:endParaRPr/>
          </a:p>
        </p:txBody>
      </p:sp>
      <p:pic>
        <p:nvPicPr>
          <p:cNvPr id="125" name="Google Shape;125;p21"/>
          <p:cNvPicPr preferRelativeResize="0"/>
          <p:nvPr/>
        </p:nvPicPr>
        <p:blipFill>
          <a:blip r:embed="rId3">
            <a:alphaModFix/>
          </a:blip>
          <a:stretch>
            <a:fillRect/>
          </a:stretch>
        </p:blipFill>
        <p:spPr>
          <a:xfrm>
            <a:off x="6539638" y="1647225"/>
            <a:ext cx="2164613" cy="1472375"/>
          </a:xfrm>
          <a:prstGeom prst="rect">
            <a:avLst/>
          </a:prstGeom>
          <a:noFill/>
          <a:ln>
            <a:noFill/>
          </a:ln>
        </p:spPr>
      </p:pic>
      <p:pic>
        <p:nvPicPr>
          <p:cNvPr id="126" name="Google Shape;126;p21"/>
          <p:cNvPicPr preferRelativeResize="0"/>
          <p:nvPr/>
        </p:nvPicPr>
        <p:blipFill>
          <a:blip r:embed="rId4">
            <a:alphaModFix/>
          </a:blip>
          <a:stretch>
            <a:fillRect/>
          </a:stretch>
        </p:blipFill>
        <p:spPr>
          <a:xfrm>
            <a:off x="6557975" y="3423675"/>
            <a:ext cx="2127950" cy="1472375"/>
          </a:xfrm>
          <a:prstGeom prst="rect">
            <a:avLst/>
          </a:prstGeom>
          <a:noFill/>
          <a:ln>
            <a:noFill/>
          </a:ln>
        </p:spPr>
      </p:pic>
      <p:pic>
        <p:nvPicPr>
          <p:cNvPr id="127" name="Google Shape;127;p21"/>
          <p:cNvPicPr preferRelativeResize="0"/>
          <p:nvPr/>
        </p:nvPicPr>
        <p:blipFill>
          <a:blip r:embed="rId5">
            <a:alphaModFix/>
          </a:blip>
          <a:stretch>
            <a:fillRect/>
          </a:stretch>
        </p:blipFill>
        <p:spPr>
          <a:xfrm>
            <a:off x="283600" y="2571750"/>
            <a:ext cx="3010725" cy="2150525"/>
          </a:xfrm>
          <a:prstGeom prst="rect">
            <a:avLst/>
          </a:prstGeom>
          <a:noFill/>
          <a:ln>
            <a:noFill/>
          </a:ln>
        </p:spPr>
      </p:pic>
      <p:sp>
        <p:nvSpPr>
          <p:cNvPr id="128" name="Google Shape;128;p21"/>
          <p:cNvSpPr txBox="1"/>
          <p:nvPr/>
        </p:nvSpPr>
        <p:spPr>
          <a:xfrm>
            <a:off x="3489750" y="2533250"/>
            <a:ext cx="2656200" cy="205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accent3"/>
                </a:solidFill>
                <a:latin typeface="Average"/>
                <a:ea typeface="Average"/>
                <a:cs typeface="Average"/>
                <a:sym typeface="Average"/>
              </a:rPr>
              <a:t>Why did 24% of Black/AA students not comment?  Why did 23% of 2+ not comment?</a:t>
            </a:r>
            <a:endParaRPr sz="1500">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 sz="1500">
                <a:solidFill>
                  <a:schemeClr val="accent3"/>
                </a:solidFill>
                <a:latin typeface="Average"/>
                <a:ea typeface="Average"/>
                <a:cs typeface="Average"/>
                <a:sym typeface="Average"/>
              </a:rPr>
              <a:t>There are 54 Black/AA students.  </a:t>
            </a:r>
            <a:r>
              <a:rPr lang="en" sz="1500">
                <a:solidFill>
                  <a:schemeClr val="accent3"/>
                </a:solidFill>
                <a:latin typeface="Average"/>
                <a:ea typeface="Average"/>
                <a:cs typeface="Average"/>
                <a:sym typeface="Average"/>
              </a:rPr>
              <a:t>13/54</a:t>
            </a:r>
            <a:endParaRPr sz="15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500">
                <a:solidFill>
                  <a:schemeClr val="accent3"/>
                </a:solidFill>
                <a:latin typeface="Average"/>
                <a:ea typeface="Average"/>
                <a:cs typeface="Average"/>
                <a:sym typeface="Average"/>
              </a:rPr>
              <a:t>There are 48 2+ students. 11/48</a:t>
            </a:r>
            <a:endParaRPr sz="15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