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Lst>
  <p:sldSz cy="6858000" cx="12192000"/>
  <p:notesSz cx="6858000" cy="9144000"/>
  <p:embeddedFontLst>
    <p:embeddedFont>
      <p:font typeface="Libre Franklin"/>
      <p:regular r:id="rId46"/>
      <p:bold r:id="rId47"/>
      <p:italic r:id="rId48"/>
      <p:boldItalic r:id="rId49"/>
    </p:embeddedFont>
    <p:embeddedFont>
      <p:font typeface="Palatino Linotype"/>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4" roundtripDataSignature="AMtx7mgETDPyhw6sEoq9BK82dXZulYzz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font" Target="fonts/LibreFranklin-regular.fntdata"/><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LibreFranklin-italic.fntdata"/><Relationship Id="rId47" Type="http://schemas.openxmlformats.org/officeDocument/2006/relationships/font" Target="fonts/LibreFranklin-bold.fntdata"/><Relationship Id="rId49" Type="http://schemas.openxmlformats.org/officeDocument/2006/relationships/font" Target="fonts/LibreFranklin-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PalatinoLinotype-bold.fntdata"/><Relationship Id="rId50" Type="http://schemas.openxmlformats.org/officeDocument/2006/relationships/font" Target="fonts/PalatinoLinotype-regular.fntdata"/><Relationship Id="rId53" Type="http://schemas.openxmlformats.org/officeDocument/2006/relationships/font" Target="fonts/PalatinoLinotype-boldItalic.fntdata"/><Relationship Id="rId52" Type="http://schemas.openxmlformats.org/officeDocument/2006/relationships/font" Target="fonts/PalatinoLinotype-italic.fntdata"/><Relationship Id="rId11" Type="http://schemas.openxmlformats.org/officeDocument/2006/relationships/slide" Target="slides/slide7.xml"/><Relationship Id="rId10" Type="http://schemas.openxmlformats.org/officeDocument/2006/relationships/slide" Target="slides/slide6.xml"/><Relationship Id="rId54"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8994f2203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8994f220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8994f22030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8994f2203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8994f22030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8994f2203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8994f22030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8994f2203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8994f22030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8994f2203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8994f22030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8994f2203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8994f22030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8994f2203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8994f22030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8994f2203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8994f22030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8994f2203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8994f22030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8994f2203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b68918dd98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b68918dd9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b68918dd98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b68918dd9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8994f22030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8994f2203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8994f22030_0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8994f2203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b68918dd98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b68918dd9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Διαφάνεια τίτλου" showMasterSp="0" type="title">
  <p:cSld name="TITLE">
    <p:bg>
      <p:bgPr>
        <a:solidFill>
          <a:schemeClr val="lt2"/>
        </a:solidFill>
      </p:bgPr>
    </p:bg>
    <p:spTree>
      <p:nvGrpSpPr>
        <p:cNvPr id="12" name="Shape 12"/>
        <p:cNvGrpSpPr/>
        <p:nvPr/>
      </p:nvGrpSpPr>
      <p:grpSpPr>
        <a:xfrm>
          <a:off x="0" y="0"/>
          <a:ext cx="0" cy="0"/>
          <a:chOff x="0" y="0"/>
          <a:chExt cx="0" cy="0"/>
        </a:xfrm>
      </p:grpSpPr>
      <p:sp>
        <p:nvSpPr>
          <p:cNvPr id="13" name="Google Shape;13;p29"/>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noAutofit/>
          </a:bodyPr>
          <a:lstStyle>
            <a:lvl1pPr lvl="0" algn="ctr">
              <a:lnSpc>
                <a:spcPct val="89000"/>
              </a:lnSpc>
              <a:spcBef>
                <a:spcPts val="0"/>
              </a:spcBef>
              <a:spcAft>
                <a:spcPts val="0"/>
              </a:spcAft>
              <a:buClr>
                <a:schemeClr val="dk2"/>
              </a:buClr>
              <a:buSzPts val="7200"/>
              <a:buFont typeface="Libre Franklin"/>
              <a:buNone/>
              <a:defRPr sz="7200"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9"/>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normAutofit/>
          </a:bodyPr>
          <a:lstStyle>
            <a:lvl1pPr lvl="0" algn="ctr">
              <a:lnSpc>
                <a:spcPct val="112000"/>
              </a:lnSpc>
              <a:spcBef>
                <a:spcPts val="0"/>
              </a:spcBef>
              <a:spcAft>
                <a:spcPts val="0"/>
              </a:spcAft>
              <a:buClr>
                <a:schemeClr val="dk2"/>
              </a:buClr>
              <a:buSzPts val="2300"/>
              <a:buNone/>
              <a:defRPr sz="2300"/>
            </a:lvl1pPr>
            <a:lvl2pPr lvl="1" algn="ctr">
              <a:lnSpc>
                <a:spcPct val="94000"/>
              </a:lnSpc>
              <a:spcBef>
                <a:spcPts val="500"/>
              </a:spcBef>
              <a:spcAft>
                <a:spcPts val="0"/>
              </a:spcAft>
              <a:buClr>
                <a:schemeClr val="dk2"/>
              </a:buClr>
              <a:buSzPts val="2000"/>
              <a:buNone/>
              <a:defRPr sz="2000"/>
            </a:lvl2pPr>
            <a:lvl3pPr lvl="2" algn="ctr">
              <a:lnSpc>
                <a:spcPct val="94000"/>
              </a:lnSpc>
              <a:spcBef>
                <a:spcPts val="500"/>
              </a:spcBef>
              <a:spcAft>
                <a:spcPts val="0"/>
              </a:spcAft>
              <a:buClr>
                <a:schemeClr val="dk2"/>
              </a:buClr>
              <a:buSzPts val="1800"/>
              <a:buNone/>
              <a:defRPr sz="1800"/>
            </a:lvl3pPr>
            <a:lvl4pPr lvl="3" algn="ctr">
              <a:lnSpc>
                <a:spcPct val="94000"/>
              </a:lnSpc>
              <a:spcBef>
                <a:spcPts val="500"/>
              </a:spcBef>
              <a:spcAft>
                <a:spcPts val="0"/>
              </a:spcAft>
              <a:buClr>
                <a:schemeClr val="dk2"/>
              </a:buClr>
              <a:buSzPts val="1600"/>
              <a:buNone/>
              <a:defRPr sz="1600"/>
            </a:lvl4pPr>
            <a:lvl5pPr lvl="4" algn="ctr">
              <a:lnSpc>
                <a:spcPct val="94000"/>
              </a:lnSpc>
              <a:spcBef>
                <a:spcPts val="500"/>
              </a:spcBef>
              <a:spcAft>
                <a:spcPts val="0"/>
              </a:spcAft>
              <a:buClr>
                <a:schemeClr val="dk2"/>
              </a:buClr>
              <a:buSzPts val="1600"/>
              <a:buNone/>
              <a:defRPr sz="1600"/>
            </a:lvl5pPr>
            <a:lvl6pPr lvl="5" algn="ctr">
              <a:lnSpc>
                <a:spcPct val="94000"/>
              </a:lnSpc>
              <a:spcBef>
                <a:spcPts val="500"/>
              </a:spcBef>
              <a:spcAft>
                <a:spcPts val="0"/>
              </a:spcAft>
              <a:buClr>
                <a:schemeClr val="dk2"/>
              </a:buClr>
              <a:buSzPts val="1600"/>
              <a:buNone/>
              <a:defRPr sz="1600"/>
            </a:lvl6pPr>
            <a:lvl7pPr lvl="6" algn="ctr">
              <a:lnSpc>
                <a:spcPct val="94000"/>
              </a:lnSpc>
              <a:spcBef>
                <a:spcPts val="500"/>
              </a:spcBef>
              <a:spcAft>
                <a:spcPts val="0"/>
              </a:spcAft>
              <a:buClr>
                <a:schemeClr val="dk2"/>
              </a:buClr>
              <a:buSzPts val="1600"/>
              <a:buNone/>
              <a:defRPr sz="1600"/>
            </a:lvl7pPr>
            <a:lvl8pPr lvl="7" algn="ctr">
              <a:lnSpc>
                <a:spcPct val="94000"/>
              </a:lnSpc>
              <a:spcBef>
                <a:spcPts val="500"/>
              </a:spcBef>
              <a:spcAft>
                <a:spcPts val="0"/>
              </a:spcAft>
              <a:buClr>
                <a:schemeClr val="dk2"/>
              </a:buClr>
              <a:buSzPts val="1600"/>
              <a:buNone/>
              <a:defRPr sz="1600"/>
            </a:lvl8pPr>
            <a:lvl9pPr lvl="8" algn="ctr">
              <a:lnSpc>
                <a:spcPct val="94000"/>
              </a:lnSpc>
              <a:spcBef>
                <a:spcPts val="500"/>
              </a:spcBef>
              <a:spcAft>
                <a:spcPts val="200"/>
              </a:spcAft>
              <a:buClr>
                <a:schemeClr val="dk2"/>
              </a:buClr>
              <a:buSzPts val="1600"/>
              <a:buNone/>
              <a:defRPr sz="1600"/>
            </a:lvl9pPr>
          </a:lstStyle>
          <a:p/>
        </p:txBody>
      </p:sp>
      <p:sp>
        <p:nvSpPr>
          <p:cNvPr id="15" name="Google Shape;15;p29"/>
          <p:cNvSpPr txBox="1"/>
          <p:nvPr>
            <p:ph idx="10" type="dt"/>
          </p:nvPr>
        </p:nvSpPr>
        <p:spPr>
          <a:xfrm>
            <a:off x="752858" y="6453386"/>
            <a:ext cx="1607944"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9"/>
          <p:cNvSpPr txBox="1"/>
          <p:nvPr>
            <p:ph idx="11" type="ftr"/>
          </p:nvPr>
        </p:nvSpPr>
        <p:spPr>
          <a:xfrm>
            <a:off x="2584054" y="6453386"/>
            <a:ext cx="7023377" cy="40461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9"/>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l-GR"/>
              <a:t>‹#›</a:t>
            </a:fld>
            <a:endParaRPr/>
          </a:p>
        </p:txBody>
      </p:sp>
      <p:grpSp>
        <p:nvGrpSpPr>
          <p:cNvPr id="18" name="Google Shape;18;p29"/>
          <p:cNvGrpSpPr/>
          <p:nvPr/>
        </p:nvGrpSpPr>
        <p:grpSpPr>
          <a:xfrm>
            <a:off x="752858" y="744469"/>
            <a:ext cx="10674117" cy="5349671"/>
            <a:chOff x="752858" y="744469"/>
            <a:chExt cx="10674117" cy="5349671"/>
          </a:xfrm>
        </p:grpSpPr>
        <p:sp>
          <p:nvSpPr>
            <p:cNvPr id="19" name="Google Shape;19;p29"/>
            <p:cNvSpPr/>
            <p:nvPr/>
          </p:nvSpPr>
          <p:spPr>
            <a:xfrm>
              <a:off x="8151962" y="1685652"/>
              <a:ext cx="3275013" cy="4408488"/>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0" name="Google Shape;20;p29"/>
            <p:cNvSpPr/>
            <p:nvPr/>
          </p:nvSpPr>
          <p:spPr>
            <a:xfrm rot="10800000">
              <a:off x="752858" y="744469"/>
              <a:ext cx="3275668" cy="4408488"/>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Τίτλος και Κατακόρυφο κείμενο" type="vertTx">
  <p:cSld name="VERTICAL_TEXT">
    <p:spTree>
      <p:nvGrpSpPr>
        <p:cNvPr id="77" name="Shape 77"/>
        <p:cNvGrpSpPr/>
        <p:nvPr/>
      </p:nvGrpSpPr>
      <p:grpSpPr>
        <a:xfrm>
          <a:off x="0" y="0"/>
          <a:ext cx="0" cy="0"/>
          <a:chOff x="0" y="0"/>
          <a:chExt cx="0" cy="0"/>
        </a:xfrm>
      </p:grpSpPr>
      <p:sp>
        <p:nvSpPr>
          <p:cNvPr id="78" name="Google Shape;78;p38"/>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38"/>
          <p:cNvSpPr txBox="1"/>
          <p:nvPr>
            <p:ph idx="1" type="body"/>
          </p:nvPr>
        </p:nvSpPr>
        <p:spPr>
          <a:xfrm rot="5400000">
            <a:off x="4386263" y="-719137"/>
            <a:ext cx="3571875" cy="96012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80" name="Google Shape;80;p38"/>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8"/>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8"/>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l-G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Κατακόρυφος τίτλος και Κείμενο" type="vertTitleAndTx">
  <p:cSld name="VERTICAL_TITLE_AND_VERTICAL_TEXT">
    <p:spTree>
      <p:nvGrpSpPr>
        <p:cNvPr id="83" name="Shape 83"/>
        <p:cNvGrpSpPr/>
        <p:nvPr/>
      </p:nvGrpSpPr>
      <p:grpSpPr>
        <a:xfrm>
          <a:off x="0" y="0"/>
          <a:ext cx="0" cy="0"/>
          <a:chOff x="0" y="0"/>
          <a:chExt cx="0" cy="0"/>
        </a:xfrm>
      </p:grpSpPr>
      <p:sp>
        <p:nvSpPr>
          <p:cNvPr id="84" name="Google Shape;84;p39"/>
          <p:cNvSpPr txBox="1"/>
          <p:nvPr>
            <p:ph type="title"/>
          </p:nvPr>
        </p:nvSpPr>
        <p:spPr>
          <a:xfrm rot="5400000">
            <a:off x="7757822" y="2462895"/>
            <a:ext cx="5243244" cy="1565766"/>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39"/>
          <p:cNvSpPr txBox="1"/>
          <p:nvPr>
            <p:ph idx="1" type="body"/>
          </p:nvPr>
        </p:nvSpPr>
        <p:spPr>
          <a:xfrm rot="5400000">
            <a:off x="2839799" y="-844042"/>
            <a:ext cx="5243244" cy="8179641"/>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86" name="Google Shape;86;p39"/>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9"/>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9"/>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l-G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Τίτλος και περιεχόμενο" type="obj">
  <p:cSld name="OBJECT">
    <p:spTree>
      <p:nvGrpSpPr>
        <p:cNvPr id="21" name="Shape 21"/>
        <p:cNvGrpSpPr/>
        <p:nvPr/>
      </p:nvGrpSpPr>
      <p:grpSpPr>
        <a:xfrm>
          <a:off x="0" y="0"/>
          <a:ext cx="0" cy="0"/>
          <a:chOff x="0" y="0"/>
          <a:chExt cx="0" cy="0"/>
        </a:xfrm>
      </p:grpSpPr>
      <p:sp>
        <p:nvSpPr>
          <p:cNvPr id="22" name="Google Shape;22;p30"/>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0"/>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24" name="Google Shape;24;p30"/>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0"/>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0"/>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l-G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Δύο περιεχόμενα" type="twoObj">
  <p:cSld name="TWO_OBJECTS">
    <p:spTree>
      <p:nvGrpSpPr>
        <p:cNvPr id="27" name="Shape 27"/>
        <p:cNvGrpSpPr/>
        <p:nvPr/>
      </p:nvGrpSpPr>
      <p:grpSpPr>
        <a:xfrm>
          <a:off x="0" y="0"/>
          <a:ext cx="0" cy="0"/>
          <a:chOff x="0" y="0"/>
          <a:chExt cx="0" cy="0"/>
        </a:xfrm>
      </p:grpSpPr>
      <p:sp>
        <p:nvSpPr>
          <p:cNvPr id="28" name="Google Shape;28;p3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1"/>
          <p:cNvSpPr txBox="1"/>
          <p:nvPr>
            <p:ph idx="1" type="body"/>
          </p:nvPr>
        </p:nvSpPr>
        <p:spPr>
          <a:xfrm>
            <a:off x="1371600"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30" name="Google Shape;30;p31"/>
          <p:cNvSpPr txBox="1"/>
          <p:nvPr>
            <p:ph idx="2" type="body"/>
          </p:nvPr>
        </p:nvSpPr>
        <p:spPr>
          <a:xfrm>
            <a:off x="6525403"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31" name="Google Shape;31;p31"/>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1"/>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1"/>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l-G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Κεφαλίδα ενότητας" showMasterSp="0" type="secHead">
  <p:cSld name="SECTION_HEADER">
    <p:bg>
      <p:bgPr>
        <a:solidFill>
          <a:schemeClr val="dk2"/>
        </a:solidFill>
      </p:bgPr>
    </p:bg>
    <p:spTree>
      <p:nvGrpSpPr>
        <p:cNvPr id="34" name="Shape 34"/>
        <p:cNvGrpSpPr/>
        <p:nvPr/>
      </p:nvGrpSpPr>
      <p:grpSpPr>
        <a:xfrm>
          <a:off x="0" y="0"/>
          <a:ext cx="0" cy="0"/>
          <a:chOff x="0" y="0"/>
          <a:chExt cx="0" cy="0"/>
        </a:xfrm>
      </p:grpSpPr>
      <p:sp>
        <p:nvSpPr>
          <p:cNvPr id="35" name="Google Shape;35;p32"/>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lvl1pPr lvl="0" algn="r">
              <a:lnSpc>
                <a:spcPct val="89000"/>
              </a:lnSpc>
              <a:spcBef>
                <a:spcPts val="0"/>
              </a:spcBef>
              <a:spcAft>
                <a:spcPts val="0"/>
              </a:spcAft>
              <a:buClr>
                <a:schemeClr val="lt2"/>
              </a:buClr>
              <a:buSzPts val="7200"/>
              <a:buFont typeface="Libre Franklin"/>
              <a:buNone/>
              <a:defRPr sz="7200"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32"/>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0"/>
              </a:spcBef>
              <a:spcAft>
                <a:spcPts val="0"/>
              </a:spcAft>
              <a:buClr>
                <a:schemeClr val="lt2"/>
              </a:buClr>
              <a:buSzPts val="2400"/>
              <a:buNone/>
              <a:defRPr sz="2400">
                <a:solidFill>
                  <a:schemeClr val="lt2"/>
                </a:solidFill>
              </a:defRPr>
            </a:lvl1pPr>
            <a:lvl2pPr indent="-228600" lvl="1" marL="914400" algn="l">
              <a:lnSpc>
                <a:spcPct val="94000"/>
              </a:lnSpc>
              <a:spcBef>
                <a:spcPts val="500"/>
              </a:spcBef>
              <a:spcAft>
                <a:spcPts val="0"/>
              </a:spcAft>
              <a:buClr>
                <a:schemeClr val="lt1"/>
              </a:buClr>
              <a:buSzPts val="2000"/>
              <a:buNone/>
              <a:defRPr sz="2000">
                <a:solidFill>
                  <a:schemeClr val="lt1"/>
                </a:solidFill>
              </a:defRPr>
            </a:lvl2pPr>
            <a:lvl3pPr indent="-228600" lvl="2" marL="1371600" algn="l">
              <a:lnSpc>
                <a:spcPct val="94000"/>
              </a:lnSpc>
              <a:spcBef>
                <a:spcPts val="500"/>
              </a:spcBef>
              <a:spcAft>
                <a:spcPts val="0"/>
              </a:spcAft>
              <a:buClr>
                <a:schemeClr val="lt1"/>
              </a:buClr>
              <a:buSzPts val="1800"/>
              <a:buNone/>
              <a:defRPr sz="1800">
                <a:solidFill>
                  <a:schemeClr val="lt1"/>
                </a:solidFill>
              </a:defRPr>
            </a:lvl3pPr>
            <a:lvl4pPr indent="-228600" lvl="3" marL="1828800" algn="l">
              <a:lnSpc>
                <a:spcPct val="94000"/>
              </a:lnSpc>
              <a:spcBef>
                <a:spcPts val="500"/>
              </a:spcBef>
              <a:spcAft>
                <a:spcPts val="0"/>
              </a:spcAft>
              <a:buClr>
                <a:schemeClr val="lt1"/>
              </a:buClr>
              <a:buSzPts val="1600"/>
              <a:buNone/>
              <a:defRPr sz="1600">
                <a:solidFill>
                  <a:schemeClr val="lt1"/>
                </a:solidFill>
              </a:defRPr>
            </a:lvl4pPr>
            <a:lvl5pPr indent="-228600" lvl="4" marL="2286000" algn="l">
              <a:lnSpc>
                <a:spcPct val="94000"/>
              </a:lnSpc>
              <a:spcBef>
                <a:spcPts val="500"/>
              </a:spcBef>
              <a:spcAft>
                <a:spcPts val="0"/>
              </a:spcAft>
              <a:buClr>
                <a:schemeClr val="lt1"/>
              </a:buClr>
              <a:buSzPts val="1600"/>
              <a:buNone/>
              <a:defRPr sz="1600">
                <a:solidFill>
                  <a:schemeClr val="lt1"/>
                </a:solidFill>
              </a:defRPr>
            </a:lvl5pPr>
            <a:lvl6pPr indent="-228600" lvl="5" marL="2743200" algn="l">
              <a:lnSpc>
                <a:spcPct val="94000"/>
              </a:lnSpc>
              <a:spcBef>
                <a:spcPts val="500"/>
              </a:spcBef>
              <a:spcAft>
                <a:spcPts val="0"/>
              </a:spcAft>
              <a:buClr>
                <a:schemeClr val="lt1"/>
              </a:buClr>
              <a:buSzPts val="1600"/>
              <a:buNone/>
              <a:defRPr sz="1600">
                <a:solidFill>
                  <a:schemeClr val="lt1"/>
                </a:solidFill>
              </a:defRPr>
            </a:lvl6pPr>
            <a:lvl7pPr indent="-228600" lvl="6" marL="3200400" algn="l">
              <a:lnSpc>
                <a:spcPct val="94000"/>
              </a:lnSpc>
              <a:spcBef>
                <a:spcPts val="500"/>
              </a:spcBef>
              <a:spcAft>
                <a:spcPts val="0"/>
              </a:spcAft>
              <a:buClr>
                <a:schemeClr val="lt1"/>
              </a:buClr>
              <a:buSzPts val="1600"/>
              <a:buNone/>
              <a:defRPr sz="1600">
                <a:solidFill>
                  <a:schemeClr val="lt1"/>
                </a:solidFill>
              </a:defRPr>
            </a:lvl7pPr>
            <a:lvl8pPr indent="-228600" lvl="7" marL="3657600" algn="l">
              <a:lnSpc>
                <a:spcPct val="94000"/>
              </a:lnSpc>
              <a:spcBef>
                <a:spcPts val="500"/>
              </a:spcBef>
              <a:spcAft>
                <a:spcPts val="0"/>
              </a:spcAft>
              <a:buClr>
                <a:schemeClr val="lt1"/>
              </a:buClr>
              <a:buSzPts val="1600"/>
              <a:buNone/>
              <a:defRPr sz="1600">
                <a:solidFill>
                  <a:schemeClr val="lt1"/>
                </a:solidFill>
              </a:defRPr>
            </a:lvl8pPr>
            <a:lvl9pPr indent="-228600" lvl="8" marL="4114800" algn="l">
              <a:lnSpc>
                <a:spcPct val="94000"/>
              </a:lnSpc>
              <a:spcBef>
                <a:spcPts val="500"/>
              </a:spcBef>
              <a:spcAft>
                <a:spcPts val="200"/>
              </a:spcAft>
              <a:buClr>
                <a:schemeClr val="lt1"/>
              </a:buClr>
              <a:buSzPts val="1600"/>
              <a:buNone/>
              <a:defRPr sz="1600">
                <a:solidFill>
                  <a:schemeClr val="lt1"/>
                </a:solidFill>
              </a:defRPr>
            </a:lvl9pPr>
          </a:lstStyle>
          <a:p/>
        </p:txBody>
      </p:sp>
      <p:sp>
        <p:nvSpPr>
          <p:cNvPr id="37" name="Google Shape;37;p32"/>
          <p:cNvSpPr txBox="1"/>
          <p:nvPr>
            <p:ph idx="10" type="dt"/>
          </p:nvPr>
        </p:nvSpPr>
        <p:spPr>
          <a:xfrm>
            <a:off x="738908" y="6453386"/>
            <a:ext cx="1622409"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2"/>
          <p:cNvSpPr txBox="1"/>
          <p:nvPr>
            <p:ph idx="11" type="ftr"/>
          </p:nvPr>
        </p:nvSpPr>
        <p:spPr>
          <a:xfrm>
            <a:off x="2584312" y="6453386"/>
            <a:ext cx="7023377" cy="40461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2"/>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2"/>
                </a:solidFill>
                <a:latin typeface="Libre Franklin"/>
                <a:ea typeface="Libre Franklin"/>
                <a:cs typeface="Libre Franklin"/>
                <a:sym typeface="Libre Franklin"/>
              </a:defRPr>
            </a:lvl1pPr>
            <a:lvl2pPr indent="0" lvl="1" marL="0" algn="r">
              <a:spcBef>
                <a:spcPts val="0"/>
              </a:spcBef>
              <a:buNone/>
              <a:defRPr b="0" i="0" sz="1200" u="none" cap="none" strike="noStrike">
                <a:solidFill>
                  <a:schemeClr val="lt2"/>
                </a:solidFill>
                <a:latin typeface="Libre Franklin"/>
                <a:ea typeface="Libre Franklin"/>
                <a:cs typeface="Libre Franklin"/>
                <a:sym typeface="Libre Franklin"/>
              </a:defRPr>
            </a:lvl2pPr>
            <a:lvl3pPr indent="0" lvl="2" marL="0" algn="r">
              <a:spcBef>
                <a:spcPts val="0"/>
              </a:spcBef>
              <a:buNone/>
              <a:defRPr b="0" i="0" sz="1200" u="none" cap="none" strike="noStrike">
                <a:solidFill>
                  <a:schemeClr val="lt2"/>
                </a:solidFill>
                <a:latin typeface="Libre Franklin"/>
                <a:ea typeface="Libre Franklin"/>
                <a:cs typeface="Libre Franklin"/>
                <a:sym typeface="Libre Franklin"/>
              </a:defRPr>
            </a:lvl3pPr>
            <a:lvl4pPr indent="0" lvl="3" marL="0" algn="r">
              <a:spcBef>
                <a:spcPts val="0"/>
              </a:spcBef>
              <a:buNone/>
              <a:defRPr b="0" i="0" sz="1200" u="none" cap="none" strike="noStrike">
                <a:solidFill>
                  <a:schemeClr val="lt2"/>
                </a:solidFill>
                <a:latin typeface="Libre Franklin"/>
                <a:ea typeface="Libre Franklin"/>
                <a:cs typeface="Libre Franklin"/>
                <a:sym typeface="Libre Franklin"/>
              </a:defRPr>
            </a:lvl4pPr>
            <a:lvl5pPr indent="0" lvl="4" marL="0" algn="r">
              <a:spcBef>
                <a:spcPts val="0"/>
              </a:spcBef>
              <a:buNone/>
              <a:defRPr b="0" i="0" sz="1200" u="none" cap="none" strike="noStrike">
                <a:solidFill>
                  <a:schemeClr val="lt2"/>
                </a:solidFill>
                <a:latin typeface="Libre Franklin"/>
                <a:ea typeface="Libre Franklin"/>
                <a:cs typeface="Libre Franklin"/>
                <a:sym typeface="Libre Franklin"/>
              </a:defRPr>
            </a:lvl5pPr>
            <a:lvl6pPr indent="0" lvl="5" marL="0" algn="r">
              <a:spcBef>
                <a:spcPts val="0"/>
              </a:spcBef>
              <a:buNone/>
              <a:defRPr b="0" i="0" sz="1200" u="none" cap="none" strike="noStrike">
                <a:solidFill>
                  <a:schemeClr val="lt2"/>
                </a:solidFill>
                <a:latin typeface="Libre Franklin"/>
                <a:ea typeface="Libre Franklin"/>
                <a:cs typeface="Libre Franklin"/>
                <a:sym typeface="Libre Franklin"/>
              </a:defRPr>
            </a:lvl6pPr>
            <a:lvl7pPr indent="0" lvl="6" marL="0" algn="r">
              <a:spcBef>
                <a:spcPts val="0"/>
              </a:spcBef>
              <a:buNone/>
              <a:defRPr b="0" i="0" sz="1200" u="none" cap="none" strike="noStrike">
                <a:solidFill>
                  <a:schemeClr val="lt2"/>
                </a:solidFill>
                <a:latin typeface="Libre Franklin"/>
                <a:ea typeface="Libre Franklin"/>
                <a:cs typeface="Libre Franklin"/>
                <a:sym typeface="Libre Franklin"/>
              </a:defRPr>
            </a:lvl7pPr>
            <a:lvl8pPr indent="0" lvl="7" marL="0" algn="r">
              <a:spcBef>
                <a:spcPts val="0"/>
              </a:spcBef>
              <a:buNone/>
              <a:defRPr b="0" i="0" sz="1200" u="none" cap="none" strike="noStrike">
                <a:solidFill>
                  <a:schemeClr val="lt2"/>
                </a:solidFill>
                <a:latin typeface="Libre Franklin"/>
                <a:ea typeface="Libre Franklin"/>
                <a:cs typeface="Libre Franklin"/>
                <a:sym typeface="Libre Franklin"/>
              </a:defRPr>
            </a:lvl8pPr>
            <a:lvl9pPr indent="0" lvl="8" marL="0" algn="r">
              <a:spcBef>
                <a:spcPts val="0"/>
              </a:spcBef>
              <a:buNone/>
              <a:defRPr b="0" i="0" sz="1200" u="none" cap="none" strike="noStrike">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l-GR"/>
              <a:t>‹#›</a:t>
            </a:fld>
            <a:endParaRPr/>
          </a:p>
        </p:txBody>
      </p:sp>
      <p:sp>
        <p:nvSpPr>
          <p:cNvPr id="40" name="Google Shape;40;p32" title="Crop Mark"/>
          <p:cNvSpPr/>
          <p:nvPr/>
        </p:nvSpPr>
        <p:spPr>
          <a:xfrm>
            <a:off x="8151962" y="1685652"/>
            <a:ext cx="3275013" cy="4408488"/>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Σύγκριση" type="twoTxTwoObj">
  <p:cSld name="TWO_OBJECTS_WITH_TEXT">
    <p:spTree>
      <p:nvGrpSpPr>
        <p:cNvPr id="41" name="Shape 41"/>
        <p:cNvGrpSpPr/>
        <p:nvPr/>
      </p:nvGrpSpPr>
      <p:grpSpPr>
        <a:xfrm>
          <a:off x="0" y="0"/>
          <a:ext cx="0" cy="0"/>
          <a:chOff x="0" y="0"/>
          <a:chExt cx="0" cy="0"/>
        </a:xfrm>
      </p:grpSpPr>
      <p:sp>
        <p:nvSpPr>
          <p:cNvPr id="42" name="Google Shape;42;p3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33"/>
          <p:cNvSpPr txBox="1"/>
          <p:nvPr>
            <p:ph idx="1" type="body"/>
          </p:nvPr>
        </p:nvSpPr>
        <p:spPr>
          <a:xfrm>
            <a:off x="1371600"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44" name="Google Shape;44;p33"/>
          <p:cNvSpPr txBox="1"/>
          <p:nvPr>
            <p:ph idx="2" type="body"/>
          </p:nvPr>
        </p:nvSpPr>
        <p:spPr>
          <a:xfrm>
            <a:off x="1371600"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5" name="Google Shape;45;p33"/>
          <p:cNvSpPr txBox="1"/>
          <p:nvPr>
            <p:ph idx="3" type="body"/>
          </p:nvPr>
        </p:nvSpPr>
        <p:spPr>
          <a:xfrm>
            <a:off x="6525014"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46" name="Google Shape;46;p33"/>
          <p:cNvSpPr txBox="1"/>
          <p:nvPr>
            <p:ph idx="4" type="body"/>
          </p:nvPr>
        </p:nvSpPr>
        <p:spPr>
          <a:xfrm>
            <a:off x="6525014"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7" name="Google Shape;47;p33"/>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3"/>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3"/>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l-G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Μόνο τίτλος" type="titleOnly">
  <p:cSld name="TITLE_ONLY">
    <p:spTree>
      <p:nvGrpSpPr>
        <p:cNvPr id="50" name="Shape 50"/>
        <p:cNvGrpSpPr/>
        <p:nvPr/>
      </p:nvGrpSpPr>
      <p:grpSpPr>
        <a:xfrm>
          <a:off x="0" y="0"/>
          <a:ext cx="0" cy="0"/>
          <a:chOff x="0" y="0"/>
          <a:chExt cx="0" cy="0"/>
        </a:xfrm>
      </p:grpSpPr>
      <p:sp>
        <p:nvSpPr>
          <p:cNvPr id="51" name="Google Shape;51;p34"/>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34"/>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4"/>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4"/>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l-G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Κενό" type="blank">
  <p:cSld name="BLANK">
    <p:spTree>
      <p:nvGrpSpPr>
        <p:cNvPr id="55" name="Shape 55"/>
        <p:cNvGrpSpPr/>
        <p:nvPr/>
      </p:nvGrpSpPr>
      <p:grpSpPr>
        <a:xfrm>
          <a:off x="0" y="0"/>
          <a:ext cx="0" cy="0"/>
          <a:chOff x="0" y="0"/>
          <a:chExt cx="0" cy="0"/>
        </a:xfrm>
      </p:grpSpPr>
      <p:sp>
        <p:nvSpPr>
          <p:cNvPr id="56" name="Google Shape;56;p35"/>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5"/>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5"/>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l-G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Περιεχόμενο με λεζάντα" showMasterSp="0" type="objTx">
  <p:cSld name="OBJECT_WITH_CAPTION_TEXT">
    <p:spTree>
      <p:nvGrpSpPr>
        <p:cNvPr id="59" name="Shape 59"/>
        <p:cNvGrpSpPr/>
        <p:nvPr/>
      </p:nvGrpSpPr>
      <p:grpSpPr>
        <a:xfrm>
          <a:off x="0" y="0"/>
          <a:ext cx="0" cy="0"/>
          <a:chOff x="0" y="0"/>
          <a:chExt cx="0" cy="0"/>
        </a:xfrm>
      </p:grpSpPr>
      <p:sp>
        <p:nvSpPr>
          <p:cNvPr id="60" name="Google Shape;60;p36"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6"/>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Autofit/>
          </a:bodyPr>
          <a:lstStyle>
            <a:lvl1pPr lvl="0" algn="l">
              <a:lnSpc>
                <a:spcPct val="84000"/>
              </a:lnSpc>
              <a:spcBef>
                <a:spcPts val="0"/>
              </a:spcBef>
              <a:spcAft>
                <a:spcPts val="0"/>
              </a:spcAft>
              <a:buClr>
                <a:schemeClr val="dk2"/>
              </a:buClr>
              <a:buSzPts val="4800"/>
              <a:buFont typeface="Libre Franklin"/>
              <a:buNone/>
              <a:defRPr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36"/>
          <p:cNvSpPr txBox="1"/>
          <p:nvPr>
            <p:ph idx="1" type="body"/>
          </p:nvPr>
        </p:nvSpPr>
        <p:spPr>
          <a:xfrm>
            <a:off x="6256020" y="685801"/>
            <a:ext cx="5212080" cy="5175250"/>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sz="2000"/>
            </a:lvl1pPr>
            <a:lvl2pPr indent="-355600" lvl="1" marL="914400" algn="l">
              <a:lnSpc>
                <a:spcPct val="94000"/>
              </a:lnSpc>
              <a:spcBef>
                <a:spcPts val="500"/>
              </a:spcBef>
              <a:spcAft>
                <a:spcPts val="0"/>
              </a:spcAft>
              <a:buClr>
                <a:schemeClr val="dk2"/>
              </a:buClr>
              <a:buSzPts val="2000"/>
              <a:buChar char="–"/>
              <a:defRPr sz="2000"/>
            </a:lvl2pPr>
            <a:lvl3pPr indent="-342900" lvl="2" marL="1371600" algn="l">
              <a:lnSpc>
                <a:spcPct val="94000"/>
              </a:lnSpc>
              <a:spcBef>
                <a:spcPts val="500"/>
              </a:spcBef>
              <a:spcAft>
                <a:spcPts val="0"/>
              </a:spcAft>
              <a:buClr>
                <a:schemeClr val="dk2"/>
              </a:buClr>
              <a:buSzPts val="1800"/>
              <a:buChar char="■"/>
              <a:defRPr sz="1800"/>
            </a:lvl3pPr>
            <a:lvl4pPr indent="-342900" lvl="3" marL="1828800" algn="l">
              <a:lnSpc>
                <a:spcPct val="94000"/>
              </a:lnSpc>
              <a:spcBef>
                <a:spcPts val="500"/>
              </a:spcBef>
              <a:spcAft>
                <a:spcPts val="0"/>
              </a:spcAft>
              <a:buClr>
                <a:schemeClr val="dk2"/>
              </a:buClr>
              <a:buSzPts val="1800"/>
              <a:buChar char="–"/>
              <a:defRPr sz="1800"/>
            </a:lvl4pPr>
            <a:lvl5pPr indent="-330200" lvl="4" marL="2286000" algn="l">
              <a:lnSpc>
                <a:spcPct val="94000"/>
              </a:lnSpc>
              <a:spcBef>
                <a:spcPts val="500"/>
              </a:spcBef>
              <a:spcAft>
                <a:spcPts val="0"/>
              </a:spcAft>
              <a:buClr>
                <a:schemeClr val="dk2"/>
              </a:buClr>
              <a:buSzPts val="1600"/>
              <a:buChar char="■"/>
              <a:defRPr sz="1600"/>
            </a:lvl5pPr>
            <a:lvl6pPr indent="-330200" lvl="5" marL="2743200" algn="l">
              <a:lnSpc>
                <a:spcPct val="94000"/>
              </a:lnSpc>
              <a:spcBef>
                <a:spcPts val="500"/>
              </a:spcBef>
              <a:spcAft>
                <a:spcPts val="0"/>
              </a:spcAft>
              <a:buClr>
                <a:schemeClr val="dk2"/>
              </a:buClr>
              <a:buSzPts val="1600"/>
              <a:buChar char="–"/>
              <a:defRPr sz="1600"/>
            </a:lvl6pPr>
            <a:lvl7pPr indent="-330200" lvl="6" marL="3200400" algn="l">
              <a:lnSpc>
                <a:spcPct val="94000"/>
              </a:lnSpc>
              <a:spcBef>
                <a:spcPts val="500"/>
              </a:spcBef>
              <a:spcAft>
                <a:spcPts val="0"/>
              </a:spcAft>
              <a:buClr>
                <a:schemeClr val="dk2"/>
              </a:buClr>
              <a:buSzPts val="1600"/>
              <a:buChar char="■"/>
              <a:defRPr sz="1600"/>
            </a:lvl7pPr>
            <a:lvl8pPr indent="-330200" lvl="7" marL="3657600" algn="l">
              <a:lnSpc>
                <a:spcPct val="94000"/>
              </a:lnSpc>
              <a:spcBef>
                <a:spcPts val="500"/>
              </a:spcBef>
              <a:spcAft>
                <a:spcPts val="0"/>
              </a:spcAft>
              <a:buClr>
                <a:schemeClr val="dk2"/>
              </a:buClr>
              <a:buSzPts val="1600"/>
              <a:buChar char="–"/>
              <a:defRPr sz="1600"/>
            </a:lvl8pPr>
            <a:lvl9pPr indent="-330200" lvl="8" marL="4114800" algn="l">
              <a:lnSpc>
                <a:spcPct val="94000"/>
              </a:lnSpc>
              <a:spcBef>
                <a:spcPts val="500"/>
              </a:spcBef>
              <a:spcAft>
                <a:spcPts val="200"/>
              </a:spcAft>
              <a:buClr>
                <a:schemeClr val="dk2"/>
              </a:buClr>
              <a:buSzPts val="1600"/>
              <a:buChar char="■"/>
              <a:defRPr sz="1600"/>
            </a:lvl9pPr>
          </a:lstStyle>
          <a:p/>
        </p:txBody>
      </p:sp>
      <p:sp>
        <p:nvSpPr>
          <p:cNvPr id="63" name="Google Shape;63;p36"/>
          <p:cNvSpPr txBox="1"/>
          <p:nvPr>
            <p:ph idx="2" type="body"/>
          </p:nvPr>
        </p:nvSpPr>
        <p:spPr>
          <a:xfrm>
            <a:off x="723900" y="2856344"/>
            <a:ext cx="3855720" cy="3011056"/>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64" name="Google Shape;64;p36"/>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6"/>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6"/>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l-GR"/>
              <a:t>‹#›</a:t>
            </a:fld>
            <a:endParaRPr/>
          </a:p>
        </p:txBody>
      </p:sp>
      <p:sp>
        <p:nvSpPr>
          <p:cNvPr id="67" name="Google Shape;67;p36"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Εικόνα με λεζάντα" showMasterSp="0" type="picTx">
  <p:cSld name="PICTURE_WITH_CAPTION_TEXT">
    <p:spTree>
      <p:nvGrpSpPr>
        <p:cNvPr id="68" name="Shape 68"/>
        <p:cNvGrpSpPr/>
        <p:nvPr/>
      </p:nvGrpSpPr>
      <p:grpSpPr>
        <a:xfrm>
          <a:off x="0" y="0"/>
          <a:ext cx="0" cy="0"/>
          <a:chOff x="0" y="0"/>
          <a:chExt cx="0" cy="0"/>
        </a:xfrm>
      </p:grpSpPr>
      <p:sp>
        <p:nvSpPr>
          <p:cNvPr id="69" name="Google Shape;69;p37"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7"/>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rmAutofit/>
          </a:bodyPr>
          <a:lstStyle>
            <a:lvl1pPr lvl="0" algn="l">
              <a:lnSpc>
                <a:spcPct val="84000"/>
              </a:lnSpc>
              <a:spcBef>
                <a:spcPts val="0"/>
              </a:spcBef>
              <a:spcAft>
                <a:spcPts val="0"/>
              </a:spcAft>
              <a:buClr>
                <a:schemeClr val="dk2"/>
              </a:buClr>
              <a:buSzPts val="4800"/>
              <a:buFont typeface="Libre Franklin"/>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37"/>
          <p:cNvSpPr/>
          <p:nvPr>
            <p:ph idx="2" type="pic"/>
          </p:nvPr>
        </p:nvSpPr>
        <p:spPr>
          <a:xfrm>
            <a:off x="5532120" y="0"/>
            <a:ext cx="6659880" cy="6857999"/>
          </a:xfrm>
          <a:prstGeom prst="rect">
            <a:avLst/>
          </a:prstGeom>
          <a:noFill/>
          <a:ln>
            <a:noFill/>
          </a:ln>
        </p:spPr>
      </p:sp>
      <p:sp>
        <p:nvSpPr>
          <p:cNvPr id="72" name="Google Shape;72;p37"/>
          <p:cNvSpPr txBox="1"/>
          <p:nvPr>
            <p:ph idx="1" type="body"/>
          </p:nvPr>
        </p:nvSpPr>
        <p:spPr>
          <a:xfrm>
            <a:off x="723900" y="2855968"/>
            <a:ext cx="3855720" cy="3011432"/>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73" name="Google Shape;73;p37"/>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7"/>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7"/>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l-GR"/>
              <a:t>‹#›</a:t>
            </a:fld>
            <a:endParaRPr/>
          </a:p>
        </p:txBody>
      </p:sp>
      <p:sp>
        <p:nvSpPr>
          <p:cNvPr id="76" name="Google Shape;76;p37"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marR="0" rtl="0" algn="l">
              <a:lnSpc>
                <a:spcPct val="89000"/>
              </a:lnSpc>
              <a:spcBef>
                <a:spcPts val="0"/>
              </a:spcBef>
              <a:spcAft>
                <a:spcPts val="0"/>
              </a:spcAft>
              <a:buClr>
                <a:schemeClr val="dk2"/>
              </a:buClr>
              <a:buSzPts val="4400"/>
              <a:buFont typeface="Libre Franklin"/>
              <a:buNone/>
              <a:defRPr b="0" i="0" sz="4400" u="none" cap="none" strike="noStrik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8"/>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4000"/>
              </a:lnSpc>
              <a:spcBef>
                <a:spcPts val="1000"/>
              </a:spcBef>
              <a:spcAft>
                <a:spcPts val="0"/>
              </a:spcAft>
              <a:buClr>
                <a:schemeClr val="dk2"/>
              </a:buClr>
              <a:buSzPts val="2000"/>
              <a:buFont typeface="Libre Franklin"/>
              <a:buChar char="■"/>
              <a:defRPr b="0" i="0" sz="2000" u="none" cap="none" strike="noStrike">
                <a:solidFill>
                  <a:schemeClr val="dk2"/>
                </a:solidFill>
                <a:latin typeface="Libre Franklin"/>
                <a:ea typeface="Libre Franklin"/>
                <a:cs typeface="Libre Franklin"/>
                <a:sym typeface="Libre Franklin"/>
              </a:defRPr>
            </a:lvl1pPr>
            <a:lvl2pPr indent="-355600" lvl="1" marL="914400" marR="0" rtl="0" algn="l">
              <a:lnSpc>
                <a:spcPct val="94000"/>
              </a:lnSpc>
              <a:spcBef>
                <a:spcPts val="500"/>
              </a:spcBef>
              <a:spcAft>
                <a:spcPts val="0"/>
              </a:spcAft>
              <a:buClr>
                <a:schemeClr val="dk2"/>
              </a:buClr>
              <a:buSzPts val="2000"/>
              <a:buFont typeface="Libre Franklin"/>
              <a:buChar char="–"/>
              <a:defRPr b="0" i="1" sz="2000" u="none" cap="none" strike="noStrike">
                <a:solidFill>
                  <a:schemeClr val="dk2"/>
                </a:solidFill>
                <a:latin typeface="Libre Franklin"/>
                <a:ea typeface="Libre Franklin"/>
                <a:cs typeface="Libre Franklin"/>
                <a:sym typeface="Libre Franklin"/>
              </a:defRPr>
            </a:lvl2pPr>
            <a:lvl3pPr indent="-342900" lvl="2" marL="1371600" marR="0" rtl="0" algn="l">
              <a:lnSpc>
                <a:spcPct val="94000"/>
              </a:lnSpc>
              <a:spcBef>
                <a:spcPts val="500"/>
              </a:spcBef>
              <a:spcAft>
                <a:spcPts val="0"/>
              </a:spcAft>
              <a:buClr>
                <a:schemeClr val="dk2"/>
              </a:buClr>
              <a:buSzPts val="1800"/>
              <a:buFont typeface="Libre Franklin"/>
              <a:buChar char="■"/>
              <a:defRPr b="0" i="0" sz="1800" u="none" cap="none" strike="noStrike">
                <a:solidFill>
                  <a:schemeClr val="dk2"/>
                </a:solidFill>
                <a:latin typeface="Libre Franklin"/>
                <a:ea typeface="Libre Franklin"/>
                <a:cs typeface="Libre Franklin"/>
                <a:sym typeface="Libre Franklin"/>
              </a:defRPr>
            </a:lvl3pPr>
            <a:lvl4pPr indent="-342900" lvl="3" marL="1828800" marR="0" rtl="0" algn="l">
              <a:lnSpc>
                <a:spcPct val="94000"/>
              </a:lnSpc>
              <a:spcBef>
                <a:spcPts val="500"/>
              </a:spcBef>
              <a:spcAft>
                <a:spcPts val="0"/>
              </a:spcAft>
              <a:buClr>
                <a:schemeClr val="dk2"/>
              </a:buClr>
              <a:buSzPts val="1800"/>
              <a:buFont typeface="Libre Franklin"/>
              <a:buChar char="–"/>
              <a:defRPr b="0" i="1" sz="1800" u="none" cap="none" strike="noStrike">
                <a:solidFill>
                  <a:schemeClr val="dk2"/>
                </a:solidFill>
                <a:latin typeface="Libre Franklin"/>
                <a:ea typeface="Libre Franklin"/>
                <a:cs typeface="Libre Franklin"/>
                <a:sym typeface="Libre Franklin"/>
              </a:defRPr>
            </a:lvl4pPr>
            <a:lvl5pPr indent="-330200" lvl="4" marL="2286000" marR="0" rtl="0" algn="l">
              <a:lnSpc>
                <a:spcPct val="94000"/>
              </a:lnSpc>
              <a:spcBef>
                <a:spcPts val="500"/>
              </a:spcBef>
              <a:spcAft>
                <a:spcPts val="0"/>
              </a:spcAft>
              <a:buClr>
                <a:schemeClr val="dk2"/>
              </a:buClr>
              <a:buSzPts val="1600"/>
              <a:buFont typeface="Libre Franklin"/>
              <a:buChar char="■"/>
              <a:defRPr b="0" i="0" sz="1600" u="none" cap="none" strike="noStrike">
                <a:solidFill>
                  <a:schemeClr val="dk2"/>
                </a:solidFill>
                <a:latin typeface="Libre Franklin"/>
                <a:ea typeface="Libre Franklin"/>
                <a:cs typeface="Libre Franklin"/>
                <a:sym typeface="Libre Franklin"/>
              </a:defRPr>
            </a:lvl5pPr>
            <a:lvl6pPr indent="-330200" lvl="5" marL="2743200" marR="0" rtl="0" algn="l">
              <a:lnSpc>
                <a:spcPct val="94000"/>
              </a:lnSpc>
              <a:spcBef>
                <a:spcPts val="500"/>
              </a:spcBef>
              <a:spcAft>
                <a:spcPts val="0"/>
              </a:spcAft>
              <a:buClr>
                <a:schemeClr val="dk2"/>
              </a:buClr>
              <a:buSzPts val="1600"/>
              <a:buFont typeface="Libre Franklin"/>
              <a:buChar char="–"/>
              <a:defRPr b="0" i="1" sz="1600" u="none" cap="none" strike="noStrike">
                <a:solidFill>
                  <a:schemeClr val="dk2"/>
                </a:solidFill>
                <a:latin typeface="Libre Franklin"/>
                <a:ea typeface="Libre Franklin"/>
                <a:cs typeface="Libre Franklin"/>
                <a:sym typeface="Libre Franklin"/>
              </a:defRPr>
            </a:lvl6pPr>
            <a:lvl7pPr indent="-317500" lvl="6" marL="3200400" marR="0" rtl="0" algn="l">
              <a:lnSpc>
                <a:spcPct val="94000"/>
              </a:lnSpc>
              <a:spcBef>
                <a:spcPts val="500"/>
              </a:spcBef>
              <a:spcAft>
                <a:spcPts val="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7pPr>
            <a:lvl8pPr indent="-317500" lvl="7" marL="3657600" marR="0" rtl="0" algn="l">
              <a:lnSpc>
                <a:spcPct val="94000"/>
              </a:lnSpc>
              <a:spcBef>
                <a:spcPts val="500"/>
              </a:spcBef>
              <a:spcAft>
                <a:spcPts val="0"/>
              </a:spcAft>
              <a:buClr>
                <a:schemeClr val="dk2"/>
              </a:buClr>
              <a:buSzPts val="1400"/>
              <a:buFont typeface="Libre Franklin"/>
              <a:buChar char="–"/>
              <a:defRPr b="0" i="1" sz="1400" u="none" cap="none" strike="noStrike">
                <a:solidFill>
                  <a:schemeClr val="dk2"/>
                </a:solidFill>
                <a:latin typeface="Libre Franklin"/>
                <a:ea typeface="Libre Franklin"/>
                <a:cs typeface="Libre Franklin"/>
                <a:sym typeface="Libre Franklin"/>
              </a:defRPr>
            </a:lvl8pPr>
            <a:lvl9pPr indent="-317500" lvl="8" marL="4114800" marR="0" rtl="0" algn="l">
              <a:lnSpc>
                <a:spcPct val="94000"/>
              </a:lnSpc>
              <a:spcBef>
                <a:spcPts val="500"/>
              </a:spcBef>
              <a:spcAft>
                <a:spcPts val="20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9pPr>
          </a:lstStyle>
          <a:p/>
        </p:txBody>
      </p:sp>
      <p:sp>
        <p:nvSpPr>
          <p:cNvPr id="8" name="Google Shape;8;p28"/>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 name="Google Shape;9;p28"/>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0" name="Google Shape;10;p28"/>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marR="0" rt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marR="0" rt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marR="0" rt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marR="0" rt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marR="0" rt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marR="0" rt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marR="0" rt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marR="0" rt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l-GR"/>
              <a:t>‹#›</a:t>
            </a:fld>
            <a:endParaRPr/>
          </a:p>
        </p:txBody>
      </p:sp>
      <p:sp>
        <p:nvSpPr>
          <p:cNvPr id="11" name="Google Shape;11;p28" title="Side bar"/>
          <p:cNvSpPr/>
          <p:nvPr/>
        </p:nvSpPr>
        <p:spPr>
          <a:xfrm>
            <a:off x="478095"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www.kaggle.com/datasets/atharvaingle/crop-recommendation-datase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8.png"/><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7.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5.png"/><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noAutofit/>
          </a:bodyPr>
          <a:lstStyle/>
          <a:p>
            <a:pPr indent="0" lvl="0" marL="0" rtl="0" algn="ctr">
              <a:lnSpc>
                <a:spcPct val="89000"/>
              </a:lnSpc>
              <a:spcBef>
                <a:spcPts val="0"/>
              </a:spcBef>
              <a:spcAft>
                <a:spcPts val="0"/>
              </a:spcAft>
              <a:buClr>
                <a:schemeClr val="dk2"/>
              </a:buClr>
              <a:buSzPts val="1800"/>
              <a:buFont typeface="Palatino Linotype"/>
              <a:buNone/>
            </a:pPr>
            <a:r>
              <a:rPr b="1" i="1" lang="el-GR" sz="1800">
                <a:latin typeface="Palatino Linotype"/>
                <a:ea typeface="Palatino Linotype"/>
                <a:cs typeface="Palatino Linotype"/>
                <a:sym typeface="Palatino Linotype"/>
              </a:rPr>
              <a:t>ΣΎΓΚΡΙΣΗ ΚΑΙ ΥΛΟΠΟΊΗΣΗ ΕΠΙΛΕΓΜΈΝΩΝ ΑΛΓΟΡΊΘΜΩΝ ΜΗΧΑΝΙΚΉΣ ΜΆΘΗΣΗΣ ΓΙΑ ΙΔΑΝΙΚΉ ΔΙΑΧΕΊΡΙΣΗ ΠΌΡΩΝ ΣΤΗΝ ΓΕΩΡΓΊΑ ΑΚΡΙΒΕΊΑΣ ΜΕ ΣΚΟΠΌ ΤΗΝ ΑΝΤΙΜΕΤΏΠΙΣΗ ΒΑΣΙΚΌΤΕΡΩΝ ΠΡΟΒΛΗΜΆΤΩΝ ΣΕ ΌΛΑ ΤΑ ΣΤΆΔΙΑ ΤΗΣ ΠΑΡΑΓΩΓΙΚΉΣ ΔΙΑΔΙΚΑΣΊΑΣ</a:t>
            </a:r>
            <a:endParaRPr/>
          </a:p>
        </p:txBody>
      </p:sp>
      <p:sp>
        <p:nvSpPr>
          <p:cNvPr id="94" name="Google Shape;94;p1"/>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normAutofit/>
          </a:bodyPr>
          <a:lstStyle/>
          <a:p>
            <a:pPr indent="0" lvl="0" marL="0" rtl="0" algn="ctr">
              <a:lnSpc>
                <a:spcPct val="112000"/>
              </a:lnSpc>
              <a:spcBef>
                <a:spcPts val="0"/>
              </a:spcBef>
              <a:spcAft>
                <a:spcPts val="0"/>
              </a:spcAft>
              <a:buClr>
                <a:schemeClr val="dk2"/>
              </a:buClr>
              <a:buSzPts val="2300"/>
              <a:buNone/>
            </a:pPr>
            <a:r>
              <a:rPr lang="el-GR"/>
              <a:t>ΚΟΥΤΙΚΛΙΑΣ ΚΩΝΣΤΑΝΤΙΝΟΣ</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just">
              <a:lnSpc>
                <a:spcPct val="89000"/>
              </a:lnSpc>
              <a:spcBef>
                <a:spcPts val="0"/>
              </a:spcBef>
              <a:spcAft>
                <a:spcPts val="0"/>
              </a:spcAft>
              <a:buClr>
                <a:schemeClr val="dk2"/>
              </a:buClr>
              <a:buSzPts val="4400"/>
              <a:buFont typeface="Libre Franklin"/>
              <a:buNone/>
            </a:pPr>
            <a:r>
              <a:rPr lang="el-GR"/>
              <a:t>Τεχνικές κατηγοριοποίησης Μηχανικής Μάθησης (1)</a:t>
            </a:r>
            <a:endParaRPr/>
          </a:p>
        </p:txBody>
      </p:sp>
      <p:sp>
        <p:nvSpPr>
          <p:cNvPr id="148" name="Google Shape;148;p11"/>
          <p:cNvSpPr txBox="1"/>
          <p:nvPr>
            <p:ph idx="1" type="body"/>
          </p:nvPr>
        </p:nvSpPr>
        <p:spPr>
          <a:xfrm>
            <a:off x="1371600" y="2286000"/>
            <a:ext cx="9601200" cy="4105922"/>
          </a:xfrm>
          <a:prstGeom prst="rect">
            <a:avLst/>
          </a:prstGeom>
          <a:noFill/>
          <a:ln>
            <a:noFill/>
          </a:ln>
        </p:spPr>
        <p:txBody>
          <a:bodyPr anchorCtr="0" anchor="t" bIns="45700" lIns="91425" spcFirstLastPara="1" rIns="91425" wrap="square" tIns="45700">
            <a:normAutofit/>
          </a:bodyPr>
          <a:lstStyle/>
          <a:p>
            <a:pPr indent="-384048" lvl="0" marL="384048" rtl="0" algn="just">
              <a:lnSpc>
                <a:spcPct val="94000"/>
              </a:lnSpc>
              <a:spcBef>
                <a:spcPts val="0"/>
              </a:spcBef>
              <a:spcAft>
                <a:spcPts val="0"/>
              </a:spcAft>
              <a:buClr>
                <a:schemeClr val="dk2"/>
              </a:buClr>
              <a:buSzPts val="2200"/>
              <a:buChar char="■"/>
            </a:pPr>
            <a:r>
              <a:rPr lang="el-GR" sz="2200"/>
              <a:t>Η ταξινόμηση είναι ένα παράδειγμα κατευθυνόμενης προσέγγισης μηχανικής μάθησης. </a:t>
            </a:r>
            <a:endParaRPr/>
          </a:p>
          <a:p>
            <a:pPr indent="-384048" lvl="0" marL="384048" rtl="0" algn="just">
              <a:lnSpc>
                <a:spcPct val="94000"/>
              </a:lnSpc>
              <a:spcBef>
                <a:spcPts val="1200"/>
              </a:spcBef>
              <a:spcAft>
                <a:spcPts val="0"/>
              </a:spcAft>
              <a:buClr>
                <a:schemeClr val="dk2"/>
              </a:buClr>
              <a:buSzPts val="2200"/>
              <a:buChar char="■"/>
            </a:pPr>
            <a:r>
              <a:rPr lang="el-GR" sz="2200"/>
              <a:t>Οι τεχνικές ταξινόμησης παρέχουν βοήθεια για την πραγματοποίηση προβλέψεων σχετικά με την κατηγορία των τιμών-στόχων με βάση οποιαδήποτε είσοδο που παρέχεται. </a:t>
            </a:r>
            <a:endParaRPr/>
          </a:p>
          <a:p>
            <a:pPr indent="-384048" lvl="0" marL="384048" rtl="0" algn="just">
              <a:lnSpc>
                <a:spcPct val="94000"/>
              </a:lnSpc>
              <a:spcBef>
                <a:spcPts val="1200"/>
              </a:spcBef>
              <a:spcAft>
                <a:spcPts val="0"/>
              </a:spcAft>
              <a:buClr>
                <a:schemeClr val="dk2"/>
              </a:buClr>
              <a:buSzPts val="2200"/>
              <a:buChar char="■"/>
            </a:pPr>
            <a:r>
              <a:rPr lang="el-GR" sz="2200"/>
              <a:t>Υπάρχουν πολλά διαφορετικά είδη ταξινομήσεων, όπως η δυαδική ταξινόμηση και η ταξινόμηση πολλαπλών κατηγοριών, μεταξύ άλλων.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just">
              <a:lnSpc>
                <a:spcPct val="89000"/>
              </a:lnSpc>
              <a:spcBef>
                <a:spcPts val="0"/>
              </a:spcBef>
              <a:spcAft>
                <a:spcPts val="0"/>
              </a:spcAft>
              <a:buClr>
                <a:schemeClr val="dk2"/>
              </a:buClr>
              <a:buSzPts val="4400"/>
              <a:buFont typeface="Libre Franklin"/>
              <a:buNone/>
            </a:pPr>
            <a:r>
              <a:rPr lang="el-GR"/>
              <a:t>Τεχνικές κατηγοριοποίησης Μηχανικής Μάθησης (2)</a:t>
            </a:r>
            <a:endParaRPr/>
          </a:p>
        </p:txBody>
      </p:sp>
      <p:sp>
        <p:nvSpPr>
          <p:cNvPr id="154" name="Google Shape;154;p12"/>
          <p:cNvSpPr txBox="1"/>
          <p:nvPr>
            <p:ph idx="1" type="body"/>
          </p:nvPr>
        </p:nvSpPr>
        <p:spPr>
          <a:xfrm>
            <a:off x="1371600" y="2285999"/>
            <a:ext cx="9601200" cy="4398885"/>
          </a:xfrm>
          <a:prstGeom prst="rect">
            <a:avLst/>
          </a:prstGeom>
          <a:noFill/>
          <a:ln>
            <a:noFill/>
          </a:ln>
        </p:spPr>
        <p:txBody>
          <a:bodyPr anchorCtr="0" anchor="t" bIns="45700" lIns="91425" spcFirstLastPara="1" rIns="91425" wrap="square" tIns="45700">
            <a:normAutofit/>
          </a:bodyPr>
          <a:lstStyle/>
          <a:p>
            <a:pPr indent="-384048" lvl="0" marL="384048" rtl="0" algn="just">
              <a:lnSpc>
                <a:spcPct val="94000"/>
              </a:lnSpc>
              <a:spcBef>
                <a:spcPts val="0"/>
              </a:spcBef>
              <a:spcAft>
                <a:spcPts val="0"/>
              </a:spcAft>
              <a:buClr>
                <a:schemeClr val="dk2"/>
              </a:buClr>
              <a:buSzPts val="2200"/>
              <a:buChar char="■"/>
            </a:pPr>
            <a:r>
              <a:rPr lang="el-GR" sz="2200"/>
              <a:t>Εξαρτάται από το πόσες κλάσεις περιλαμβάνονται στο εσωτερικό των τιμών-στόχων:</a:t>
            </a:r>
            <a:endParaRPr/>
          </a:p>
          <a:p>
            <a:pPr indent="-384048" lvl="1" marL="914400" rtl="0" algn="just">
              <a:lnSpc>
                <a:spcPct val="94000"/>
              </a:lnSpc>
              <a:spcBef>
                <a:spcPts val="700"/>
              </a:spcBef>
              <a:spcAft>
                <a:spcPts val="0"/>
              </a:spcAft>
              <a:buClr>
                <a:schemeClr val="dk2"/>
              </a:buClr>
              <a:buSzPts val="2200"/>
              <a:buChar char="–"/>
            </a:pPr>
            <a:r>
              <a:rPr lang="el-GR" sz="2200"/>
              <a:t>Λογιστική παλινδρόμηση</a:t>
            </a:r>
            <a:endParaRPr/>
          </a:p>
          <a:p>
            <a:pPr indent="-384048" lvl="1" marL="914400" rtl="0" algn="just">
              <a:lnSpc>
                <a:spcPct val="94000"/>
              </a:lnSpc>
              <a:spcBef>
                <a:spcPts val="700"/>
              </a:spcBef>
              <a:spcAft>
                <a:spcPts val="0"/>
              </a:spcAft>
              <a:buClr>
                <a:schemeClr val="dk2"/>
              </a:buClr>
              <a:buSzPts val="2200"/>
              <a:buChar char="–"/>
            </a:pPr>
            <a:r>
              <a:rPr lang="el-GR" sz="2200"/>
              <a:t>Κ-κοντινότεροι γείτονες (kNN)</a:t>
            </a:r>
            <a:endParaRPr sz="2200"/>
          </a:p>
          <a:p>
            <a:pPr indent="-384048" lvl="1" marL="914400" rtl="0" algn="just">
              <a:lnSpc>
                <a:spcPct val="94000"/>
              </a:lnSpc>
              <a:spcBef>
                <a:spcPts val="700"/>
              </a:spcBef>
              <a:spcAft>
                <a:spcPts val="0"/>
              </a:spcAft>
              <a:buClr>
                <a:schemeClr val="dk2"/>
              </a:buClr>
              <a:buSzPts val="2200"/>
              <a:buChar char="–"/>
            </a:pPr>
            <a:r>
              <a:rPr lang="el-GR" sz="2200"/>
              <a:t>Δέντρα απόφασης</a:t>
            </a:r>
            <a:endParaRPr/>
          </a:p>
          <a:p>
            <a:pPr indent="-384048" lvl="1" marL="914400" rtl="0" algn="just">
              <a:lnSpc>
                <a:spcPct val="94000"/>
              </a:lnSpc>
              <a:spcBef>
                <a:spcPts val="700"/>
              </a:spcBef>
              <a:spcAft>
                <a:spcPts val="0"/>
              </a:spcAft>
              <a:buClr>
                <a:schemeClr val="dk2"/>
              </a:buClr>
              <a:buSzPts val="2200"/>
              <a:buChar char="–"/>
            </a:pPr>
            <a:r>
              <a:rPr lang="el-GR" sz="2200"/>
              <a:t>Τυχαίο δάσος</a:t>
            </a:r>
            <a:endParaRPr/>
          </a:p>
          <a:p>
            <a:pPr indent="-384048" lvl="1" marL="914400" rtl="0" algn="just">
              <a:lnSpc>
                <a:spcPct val="94000"/>
              </a:lnSpc>
              <a:spcBef>
                <a:spcPts val="700"/>
              </a:spcBef>
              <a:spcAft>
                <a:spcPts val="0"/>
              </a:spcAft>
              <a:buClr>
                <a:schemeClr val="dk2"/>
              </a:buClr>
              <a:buSzPts val="2200"/>
              <a:buChar char="–"/>
            </a:pPr>
            <a:r>
              <a:rPr lang="el-GR" sz="2200"/>
              <a:t>Naïve Bayes</a:t>
            </a:r>
            <a:endParaRPr sz="2200"/>
          </a:p>
          <a:p>
            <a:pPr indent="-384048" lvl="1" marL="914400" rtl="0" algn="just">
              <a:lnSpc>
                <a:spcPct val="94000"/>
              </a:lnSpc>
              <a:spcBef>
                <a:spcPts val="700"/>
              </a:spcBef>
              <a:spcAft>
                <a:spcPts val="0"/>
              </a:spcAft>
              <a:buClr>
                <a:schemeClr val="dk2"/>
              </a:buClr>
              <a:buSzPts val="2200"/>
              <a:buChar char="–"/>
            </a:pPr>
            <a:r>
              <a:rPr lang="el-GR" sz="2200"/>
              <a:t>Μηχανή διανυσμάτων υποστήριξης</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just">
              <a:lnSpc>
                <a:spcPct val="89000"/>
              </a:lnSpc>
              <a:spcBef>
                <a:spcPts val="0"/>
              </a:spcBef>
              <a:spcAft>
                <a:spcPts val="0"/>
              </a:spcAft>
              <a:buClr>
                <a:schemeClr val="dk2"/>
              </a:buClr>
              <a:buSzPts val="4400"/>
              <a:buFont typeface="Libre Franklin"/>
              <a:buNone/>
            </a:pPr>
            <a:r>
              <a:rPr lang="el-GR"/>
              <a:t>Τεχνικές συσταδοποίησης Μηχανικής Μάθησης</a:t>
            </a:r>
            <a:endParaRPr/>
          </a:p>
        </p:txBody>
      </p:sp>
      <p:sp>
        <p:nvSpPr>
          <p:cNvPr id="160" name="Google Shape;160;p13"/>
          <p:cNvSpPr txBox="1"/>
          <p:nvPr>
            <p:ph idx="1" type="body"/>
          </p:nvPr>
        </p:nvSpPr>
        <p:spPr>
          <a:xfrm>
            <a:off x="1371600" y="2285999"/>
            <a:ext cx="9601200" cy="4572001"/>
          </a:xfrm>
          <a:prstGeom prst="rect">
            <a:avLst/>
          </a:prstGeom>
          <a:noFill/>
          <a:ln>
            <a:noFill/>
          </a:ln>
        </p:spPr>
        <p:txBody>
          <a:bodyPr anchorCtr="0" anchor="t" bIns="45700" lIns="91425" spcFirstLastPara="1" rIns="91425" wrap="square" tIns="45700">
            <a:normAutofit/>
          </a:bodyPr>
          <a:lstStyle/>
          <a:p>
            <a:pPr indent="-384048" lvl="0" marL="384048" rtl="0" algn="just">
              <a:lnSpc>
                <a:spcPct val="94000"/>
              </a:lnSpc>
              <a:spcBef>
                <a:spcPts val="0"/>
              </a:spcBef>
              <a:spcAft>
                <a:spcPts val="0"/>
              </a:spcAft>
              <a:buClr>
                <a:schemeClr val="dk2"/>
              </a:buClr>
              <a:buSzPts val="2000"/>
              <a:buChar char="■"/>
            </a:pPr>
            <a:r>
              <a:rPr lang="el-GR"/>
              <a:t>Η ομαδοποίηση είναι ένα παράδειγμα αλγορίθμου που ανήκει στην κατηγορία της μη επιβλεπόμενης μηχανικής μάθησης. </a:t>
            </a:r>
            <a:endParaRPr/>
          </a:p>
          <a:p>
            <a:pPr indent="-384048" lvl="0" marL="384048" rtl="0" algn="just">
              <a:lnSpc>
                <a:spcPct val="94000"/>
              </a:lnSpc>
              <a:spcBef>
                <a:spcPts val="1200"/>
              </a:spcBef>
              <a:spcAft>
                <a:spcPts val="0"/>
              </a:spcAft>
              <a:buClr>
                <a:schemeClr val="dk2"/>
              </a:buClr>
              <a:buSzPts val="2000"/>
              <a:buChar char="■"/>
            </a:pPr>
            <a:r>
              <a:rPr lang="el-GR"/>
              <a:t>Σκοπός του είναι να δημιουργεί συστάδες από συλλογές σημείων δεδομένων που έχουν ορισμένες ιδιότητες. </a:t>
            </a:r>
            <a:endParaRPr/>
          </a:p>
          <a:p>
            <a:pPr indent="-384048" lvl="0" marL="384048" rtl="0" algn="just">
              <a:lnSpc>
                <a:spcPct val="94000"/>
              </a:lnSpc>
              <a:spcBef>
                <a:spcPts val="1200"/>
              </a:spcBef>
              <a:spcAft>
                <a:spcPts val="0"/>
              </a:spcAft>
              <a:buClr>
                <a:schemeClr val="dk2"/>
              </a:buClr>
              <a:buSzPts val="2000"/>
              <a:buChar char="■"/>
            </a:pPr>
            <a:r>
              <a:rPr lang="el-GR"/>
              <a:t>Η μαλακή ομαδοποίηση και η σκληρή ομαδοποίηση είναι οι δύο κατηγορίες που συνθέτουν τη συνολική έννοια της ομαδοποίησης:</a:t>
            </a:r>
            <a:endParaRPr/>
          </a:p>
          <a:p>
            <a:pPr indent="-384048" lvl="1" marL="914400" rtl="0" algn="just">
              <a:lnSpc>
                <a:spcPct val="94000"/>
              </a:lnSpc>
              <a:spcBef>
                <a:spcPts val="700"/>
              </a:spcBef>
              <a:spcAft>
                <a:spcPts val="0"/>
              </a:spcAft>
              <a:buClr>
                <a:schemeClr val="dk2"/>
              </a:buClr>
              <a:buSzPts val="2000"/>
              <a:buChar char="–"/>
            </a:pPr>
            <a:r>
              <a:rPr lang="el-GR"/>
              <a:t>Συσταδοποίηση K-Means</a:t>
            </a:r>
            <a:endParaRPr/>
          </a:p>
          <a:p>
            <a:pPr indent="-384048" lvl="1" marL="914400" rtl="0" algn="just">
              <a:lnSpc>
                <a:spcPct val="94000"/>
              </a:lnSpc>
              <a:spcBef>
                <a:spcPts val="700"/>
              </a:spcBef>
              <a:spcAft>
                <a:spcPts val="0"/>
              </a:spcAft>
              <a:buClr>
                <a:schemeClr val="dk2"/>
              </a:buClr>
              <a:buSzPts val="2000"/>
              <a:buChar char="–"/>
            </a:pPr>
            <a:r>
              <a:rPr lang="el-GR"/>
              <a:t>Συσσωρευτική ιεραρχική συσταδοποίηση</a:t>
            </a:r>
            <a:endParaRPr/>
          </a:p>
          <a:p>
            <a:pPr indent="-384048" lvl="1" marL="914400" rtl="0" algn="just">
              <a:lnSpc>
                <a:spcPct val="94000"/>
              </a:lnSpc>
              <a:spcBef>
                <a:spcPts val="700"/>
              </a:spcBef>
              <a:spcAft>
                <a:spcPts val="0"/>
              </a:spcAft>
              <a:buClr>
                <a:schemeClr val="dk2"/>
              </a:buClr>
              <a:buSzPts val="2000"/>
              <a:buChar char="–"/>
            </a:pPr>
            <a:r>
              <a:rPr lang="el-GR"/>
              <a:t>Διαχωριστική ιεραρχική συσταδοποίηση</a:t>
            </a:r>
            <a:endParaRPr/>
          </a:p>
          <a:p>
            <a:pPr indent="-384048" lvl="1" marL="914400" rtl="0" algn="just">
              <a:lnSpc>
                <a:spcPct val="94000"/>
              </a:lnSpc>
              <a:spcBef>
                <a:spcPts val="700"/>
              </a:spcBef>
              <a:spcAft>
                <a:spcPts val="0"/>
              </a:spcAft>
              <a:buClr>
                <a:schemeClr val="dk2"/>
              </a:buClr>
              <a:buSzPts val="2000"/>
              <a:buChar char="–"/>
            </a:pPr>
            <a:r>
              <a:rPr lang="el-GR"/>
              <a:t>DBSCAN</a:t>
            </a:r>
            <a:endParaRPr/>
          </a:p>
          <a:p>
            <a:pPr indent="-384048" lvl="1" marL="914400" rtl="0" algn="just">
              <a:lnSpc>
                <a:spcPct val="94000"/>
              </a:lnSpc>
              <a:spcBef>
                <a:spcPts val="700"/>
              </a:spcBef>
              <a:spcAft>
                <a:spcPts val="0"/>
              </a:spcAft>
              <a:buClr>
                <a:schemeClr val="dk2"/>
              </a:buClr>
              <a:buSzPts val="2000"/>
              <a:buChar char="–"/>
            </a:pPr>
            <a:r>
              <a:rPr lang="el-GR"/>
              <a:t>ΟΠΤΙΚΗ</a:t>
            </a:r>
            <a:endParaRPr/>
          </a:p>
          <a:p>
            <a:pPr indent="-384048" lvl="1" marL="914400" rtl="0" algn="just">
              <a:lnSpc>
                <a:spcPct val="94000"/>
              </a:lnSpc>
              <a:spcBef>
                <a:spcPts val="700"/>
              </a:spcBef>
              <a:spcAft>
                <a:spcPts val="0"/>
              </a:spcAft>
              <a:buClr>
                <a:schemeClr val="dk2"/>
              </a:buClr>
              <a:buSzPts val="2000"/>
              <a:buChar char="–"/>
            </a:pPr>
            <a:r>
              <a:rPr lang="el-GR"/>
              <a:t>BIRCH</a:t>
            </a:r>
            <a:endParaRPr/>
          </a:p>
          <a:p>
            <a:pPr indent="-257048" lvl="1" marL="914400" rtl="0" algn="just">
              <a:lnSpc>
                <a:spcPct val="94000"/>
              </a:lnSpc>
              <a:spcBef>
                <a:spcPts val="700"/>
              </a:spcBef>
              <a:spcAft>
                <a:spcPts val="0"/>
              </a:spcAft>
              <a:buClr>
                <a:schemeClr val="dk2"/>
              </a:buClr>
              <a:buSzPts val="2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4"/>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just">
              <a:lnSpc>
                <a:spcPct val="89000"/>
              </a:lnSpc>
              <a:spcBef>
                <a:spcPts val="0"/>
              </a:spcBef>
              <a:spcAft>
                <a:spcPts val="0"/>
              </a:spcAft>
              <a:buClr>
                <a:schemeClr val="dk2"/>
              </a:buClr>
              <a:buSzPts val="4400"/>
              <a:buFont typeface="Libre Franklin"/>
              <a:buNone/>
            </a:pPr>
            <a:r>
              <a:rPr lang="el-GR"/>
              <a:t>Γεωργία Ακριβείας και Μηχανική Μάθηση</a:t>
            </a:r>
            <a:endParaRPr/>
          </a:p>
        </p:txBody>
      </p:sp>
      <p:sp>
        <p:nvSpPr>
          <p:cNvPr id="166" name="Google Shape;166;p14"/>
          <p:cNvSpPr txBox="1"/>
          <p:nvPr>
            <p:ph idx="1" type="body"/>
          </p:nvPr>
        </p:nvSpPr>
        <p:spPr>
          <a:xfrm>
            <a:off x="1371600" y="2286000"/>
            <a:ext cx="9601200" cy="4762870"/>
          </a:xfrm>
          <a:prstGeom prst="rect">
            <a:avLst/>
          </a:prstGeom>
          <a:noFill/>
          <a:ln>
            <a:noFill/>
          </a:ln>
        </p:spPr>
        <p:txBody>
          <a:bodyPr anchorCtr="0" anchor="t" bIns="45700" lIns="91425" spcFirstLastPara="1" rIns="91425" wrap="square" tIns="45700">
            <a:normAutofit/>
          </a:bodyPr>
          <a:lstStyle/>
          <a:p>
            <a:pPr indent="-384048" lvl="0" marL="384048" rtl="0" algn="just">
              <a:lnSpc>
                <a:spcPct val="94000"/>
              </a:lnSpc>
              <a:spcBef>
                <a:spcPts val="0"/>
              </a:spcBef>
              <a:spcAft>
                <a:spcPts val="0"/>
              </a:spcAft>
              <a:buClr>
                <a:schemeClr val="dk2"/>
              </a:buClr>
              <a:buSzPts val="2000"/>
              <a:buChar char="■"/>
            </a:pPr>
            <a:r>
              <a:rPr lang="el-GR"/>
              <a:t>Οι εφαρμογές μηχανικής μάθησης στην ενότητα της διαχείρισης καλλιεργειών χωρίστηκαν σε υποκατηγορίες, όπως η πρόβλεψη της απόδοσης, η ανίχνευση ασθενειών, η ανίχνευση ζιζανίων, η ποιότητα των καλλιεργειών και η αναγνώριση ειδών. </a:t>
            </a:r>
            <a:endParaRPr/>
          </a:p>
          <a:p>
            <a:pPr indent="-384048" lvl="0" marL="384048" rtl="0" algn="just">
              <a:lnSpc>
                <a:spcPct val="94000"/>
              </a:lnSpc>
              <a:spcBef>
                <a:spcPts val="1200"/>
              </a:spcBef>
              <a:spcAft>
                <a:spcPts val="0"/>
              </a:spcAft>
              <a:buClr>
                <a:schemeClr val="dk2"/>
              </a:buClr>
              <a:buSzPts val="2000"/>
              <a:buChar char="■"/>
            </a:pPr>
            <a:r>
              <a:rPr lang="el-GR"/>
              <a:t>Στο τμήμα της κτηνοτροφίας, οι εφαρμογές μηχανικής μάθησης χωρίστηκαν επίσης σε δύο υποκατηγορίες: ευζωία των ζώων και παραγωγή ζώων. </a:t>
            </a:r>
            <a:endParaRPr/>
          </a:p>
          <a:p>
            <a:pPr indent="-384048" lvl="0" marL="384048" rtl="0" algn="just">
              <a:lnSpc>
                <a:spcPct val="94000"/>
              </a:lnSpc>
              <a:spcBef>
                <a:spcPts val="1200"/>
              </a:spcBef>
              <a:spcAft>
                <a:spcPts val="0"/>
              </a:spcAft>
              <a:buClr>
                <a:schemeClr val="dk2"/>
              </a:buClr>
              <a:buSzPts val="2000"/>
              <a:buChar char="■"/>
            </a:pPr>
            <a:r>
              <a:rPr lang="el-GR"/>
              <a:t>Η διαχείριση των συνθηκών του αγρού αποτελείται επίσης από δύο υποκατηγορίες: διαχείριση του νερού και του εδάφους. </a:t>
            </a:r>
            <a:endParaRPr/>
          </a:p>
          <a:p>
            <a:pPr indent="-384048" lvl="0" marL="384048" rtl="0" algn="just">
              <a:lnSpc>
                <a:spcPct val="94000"/>
              </a:lnSpc>
              <a:spcBef>
                <a:spcPts val="1200"/>
              </a:spcBef>
              <a:spcAft>
                <a:spcPts val="0"/>
              </a:spcAft>
              <a:buClr>
                <a:schemeClr val="dk2"/>
              </a:buClr>
              <a:buSzPts val="2000"/>
              <a:buChar char="■"/>
            </a:pPr>
            <a:r>
              <a:rPr lang="el-GR"/>
              <a:t>Παρά το γεγονός ότι η πρόβλεψη του κλίματος είναι πολύ σημαντική για τη γεωργική παραγωγή, δεν ελήφθη υπόψη στην παρούσα διατριβή λόγω του ότι η μηχανική μάθηση στην πρόβλεψη του κλίματος είναι από μόνη της ένας πλήρης τομέας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just">
              <a:lnSpc>
                <a:spcPct val="89000"/>
              </a:lnSpc>
              <a:spcBef>
                <a:spcPts val="0"/>
              </a:spcBef>
              <a:spcAft>
                <a:spcPts val="0"/>
              </a:spcAft>
              <a:buClr>
                <a:schemeClr val="dk2"/>
              </a:buClr>
              <a:buSzPts val="4400"/>
              <a:buFont typeface="Libre Franklin"/>
              <a:buNone/>
            </a:pPr>
            <a:r>
              <a:rPr lang="el-GR"/>
              <a:t>Παραδείγματα εφαρμογής</a:t>
            </a:r>
            <a:endParaRPr/>
          </a:p>
        </p:txBody>
      </p:sp>
      <p:sp>
        <p:nvSpPr>
          <p:cNvPr id="172" name="Google Shape;172;p15"/>
          <p:cNvSpPr txBox="1"/>
          <p:nvPr>
            <p:ph idx="1" type="body"/>
          </p:nvPr>
        </p:nvSpPr>
        <p:spPr>
          <a:xfrm>
            <a:off x="1485900" y="1664553"/>
            <a:ext cx="9601200" cy="5193300"/>
          </a:xfrm>
          <a:prstGeom prst="rect">
            <a:avLst/>
          </a:prstGeom>
          <a:noFill/>
          <a:ln>
            <a:noFill/>
          </a:ln>
        </p:spPr>
        <p:txBody>
          <a:bodyPr anchorCtr="0" anchor="t" bIns="45700" lIns="91425" spcFirstLastPara="1" rIns="91425" wrap="square" tIns="45700">
            <a:normAutofit/>
          </a:bodyPr>
          <a:lstStyle/>
          <a:p>
            <a:pPr indent="-384048" lvl="0" marL="384048" rtl="0" algn="just">
              <a:lnSpc>
                <a:spcPct val="94000"/>
              </a:lnSpc>
              <a:spcBef>
                <a:spcPts val="0"/>
              </a:spcBef>
              <a:spcAft>
                <a:spcPts val="0"/>
              </a:spcAft>
              <a:buClr>
                <a:schemeClr val="dk2"/>
              </a:buClr>
              <a:buSzPts val="2000"/>
              <a:buChar char="■"/>
            </a:pPr>
            <a:r>
              <a:rPr lang="el-GR"/>
              <a:t>Πρόβλεψη απόδοσης</a:t>
            </a:r>
            <a:endParaRPr/>
          </a:p>
          <a:p>
            <a:pPr indent="-384048" lvl="1" marL="384048" rtl="0" algn="just">
              <a:lnSpc>
                <a:spcPct val="94000"/>
              </a:lnSpc>
              <a:spcBef>
                <a:spcPts val="1200"/>
              </a:spcBef>
              <a:spcAft>
                <a:spcPts val="0"/>
              </a:spcAft>
              <a:buClr>
                <a:schemeClr val="dk2"/>
              </a:buClr>
              <a:buSzPts val="2000"/>
              <a:buFont typeface="Libre Franklin"/>
              <a:buChar char="■"/>
            </a:pPr>
            <a:r>
              <a:rPr i="0" lang="el-GR"/>
              <a:t>Ανίχνευση ασθενειών</a:t>
            </a:r>
            <a:endParaRPr i="0"/>
          </a:p>
          <a:p>
            <a:pPr indent="-384048" lvl="1" marL="384048" rtl="0" algn="just">
              <a:lnSpc>
                <a:spcPct val="94000"/>
              </a:lnSpc>
              <a:spcBef>
                <a:spcPts val="1200"/>
              </a:spcBef>
              <a:spcAft>
                <a:spcPts val="0"/>
              </a:spcAft>
              <a:buClr>
                <a:schemeClr val="dk2"/>
              </a:buClr>
              <a:buSzPts val="2000"/>
              <a:buFont typeface="Libre Franklin"/>
              <a:buChar char="■"/>
            </a:pPr>
            <a:r>
              <a:rPr i="0" lang="el-GR"/>
              <a:t>Ανίχνευση ζιζανίων</a:t>
            </a:r>
            <a:endParaRPr i="0"/>
          </a:p>
          <a:p>
            <a:pPr indent="-384048" lvl="1" marL="384048" rtl="0" algn="just">
              <a:lnSpc>
                <a:spcPct val="94000"/>
              </a:lnSpc>
              <a:spcBef>
                <a:spcPts val="1200"/>
              </a:spcBef>
              <a:spcAft>
                <a:spcPts val="0"/>
              </a:spcAft>
              <a:buClr>
                <a:schemeClr val="dk2"/>
              </a:buClr>
              <a:buSzPts val="2000"/>
              <a:buFont typeface="Libre Franklin"/>
              <a:buChar char="■"/>
            </a:pPr>
            <a:r>
              <a:rPr i="0" lang="el-GR"/>
              <a:t>Ποιότητα καλλιέργειας</a:t>
            </a:r>
            <a:endParaRPr i="0"/>
          </a:p>
          <a:p>
            <a:pPr indent="-384048" lvl="1" marL="384048" rtl="0" algn="just">
              <a:lnSpc>
                <a:spcPct val="94000"/>
              </a:lnSpc>
              <a:spcBef>
                <a:spcPts val="1200"/>
              </a:spcBef>
              <a:spcAft>
                <a:spcPts val="0"/>
              </a:spcAft>
              <a:buClr>
                <a:schemeClr val="dk2"/>
              </a:buClr>
              <a:buSzPts val="2000"/>
              <a:buFont typeface="Libre Franklin"/>
              <a:buChar char="■"/>
            </a:pPr>
            <a:r>
              <a:rPr i="0" lang="el-GR"/>
              <a:t>Αναγνώριση ειδών</a:t>
            </a:r>
            <a:endParaRPr i="0"/>
          </a:p>
          <a:p>
            <a:pPr indent="-384048" lvl="1" marL="384048" rtl="0" algn="just">
              <a:lnSpc>
                <a:spcPct val="94000"/>
              </a:lnSpc>
              <a:spcBef>
                <a:spcPts val="1200"/>
              </a:spcBef>
              <a:spcAft>
                <a:spcPts val="0"/>
              </a:spcAft>
              <a:buClr>
                <a:schemeClr val="dk2"/>
              </a:buClr>
              <a:buSzPts val="2000"/>
              <a:buFont typeface="Libre Franklin"/>
              <a:buChar char="■"/>
            </a:pPr>
            <a:r>
              <a:rPr i="0" lang="el-GR"/>
              <a:t>Διαχείριση ζωικού κεφαλαίου</a:t>
            </a:r>
            <a:endParaRPr i="0"/>
          </a:p>
          <a:p>
            <a:pPr indent="-384048" lvl="1" marL="384048" rtl="0" algn="just">
              <a:lnSpc>
                <a:spcPct val="94000"/>
              </a:lnSpc>
              <a:spcBef>
                <a:spcPts val="1200"/>
              </a:spcBef>
              <a:spcAft>
                <a:spcPts val="0"/>
              </a:spcAft>
              <a:buClr>
                <a:schemeClr val="dk2"/>
              </a:buClr>
              <a:buSzPts val="2000"/>
              <a:buFont typeface="Libre Franklin"/>
              <a:buChar char="■"/>
            </a:pPr>
            <a:r>
              <a:rPr i="0" lang="el-GR"/>
              <a:t>Ευημερία των ζώων</a:t>
            </a:r>
            <a:endParaRPr i="0"/>
          </a:p>
          <a:p>
            <a:pPr indent="-384048" lvl="1" marL="384048" rtl="0" algn="just">
              <a:lnSpc>
                <a:spcPct val="94000"/>
              </a:lnSpc>
              <a:spcBef>
                <a:spcPts val="1200"/>
              </a:spcBef>
              <a:spcAft>
                <a:spcPts val="0"/>
              </a:spcAft>
              <a:buClr>
                <a:schemeClr val="dk2"/>
              </a:buClr>
              <a:buSzPts val="2000"/>
              <a:buFont typeface="Libre Franklin"/>
              <a:buChar char="■"/>
            </a:pPr>
            <a:r>
              <a:rPr i="0" lang="el-GR"/>
              <a:t>Κτηνοτροφική παραγωγή</a:t>
            </a:r>
            <a:endParaRPr i="0"/>
          </a:p>
          <a:p>
            <a:pPr indent="-384048" lvl="1" marL="384048" rtl="0" algn="just">
              <a:lnSpc>
                <a:spcPct val="94000"/>
              </a:lnSpc>
              <a:spcBef>
                <a:spcPts val="1200"/>
              </a:spcBef>
              <a:spcAft>
                <a:spcPts val="0"/>
              </a:spcAft>
              <a:buClr>
                <a:schemeClr val="dk2"/>
              </a:buClr>
              <a:buSzPts val="2000"/>
              <a:buFont typeface="Libre Franklin"/>
              <a:buChar char="■"/>
            </a:pPr>
            <a:r>
              <a:rPr i="0" lang="el-GR"/>
              <a:t>Διαχείριση κατάστασης πεδίου</a:t>
            </a:r>
            <a:endParaRPr i="0"/>
          </a:p>
          <a:p>
            <a:pPr indent="-384048" lvl="1" marL="384048" rtl="0" algn="just">
              <a:lnSpc>
                <a:spcPct val="94000"/>
              </a:lnSpc>
              <a:spcBef>
                <a:spcPts val="1200"/>
              </a:spcBef>
              <a:spcAft>
                <a:spcPts val="0"/>
              </a:spcAft>
              <a:buClr>
                <a:schemeClr val="dk2"/>
              </a:buClr>
              <a:buSzPts val="2000"/>
              <a:buFont typeface="Libre Franklin"/>
              <a:buChar char="■"/>
            </a:pPr>
            <a:r>
              <a:rPr i="0" lang="el-GR"/>
              <a:t>Διαχείριση νερού</a:t>
            </a:r>
            <a:endParaRPr i="0"/>
          </a:p>
          <a:p>
            <a:pPr indent="-384048" lvl="1" marL="384048" rtl="0" algn="just">
              <a:lnSpc>
                <a:spcPct val="94000"/>
              </a:lnSpc>
              <a:spcBef>
                <a:spcPts val="1200"/>
              </a:spcBef>
              <a:spcAft>
                <a:spcPts val="0"/>
              </a:spcAft>
              <a:buClr>
                <a:schemeClr val="dk2"/>
              </a:buClr>
              <a:buSzPts val="2000"/>
              <a:buFont typeface="Libre Franklin"/>
              <a:buChar char="■"/>
            </a:pPr>
            <a:r>
              <a:rPr i="0" lang="el-GR"/>
              <a:t>Διαχείριση εδάφους</a:t>
            </a:r>
            <a:endParaRPr i="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just">
              <a:lnSpc>
                <a:spcPct val="89000"/>
              </a:lnSpc>
              <a:spcBef>
                <a:spcPts val="0"/>
              </a:spcBef>
              <a:spcAft>
                <a:spcPts val="0"/>
              </a:spcAft>
              <a:buClr>
                <a:schemeClr val="dk2"/>
              </a:buClr>
              <a:buSzPts val="4400"/>
              <a:buFont typeface="Libre Franklin"/>
              <a:buNone/>
            </a:pPr>
            <a:r>
              <a:rPr lang="el-GR"/>
              <a:t>Συγκρίσεις και αποτελέσματα των παραδειγμάτων εφαρμογής</a:t>
            </a:r>
            <a:endParaRPr/>
          </a:p>
        </p:txBody>
      </p:sp>
      <p:sp>
        <p:nvSpPr>
          <p:cNvPr id="178" name="Google Shape;178;p16"/>
          <p:cNvSpPr txBox="1"/>
          <p:nvPr>
            <p:ph idx="1" type="body"/>
          </p:nvPr>
        </p:nvSpPr>
        <p:spPr>
          <a:xfrm>
            <a:off x="1371600" y="2286000"/>
            <a:ext cx="9601200" cy="4572000"/>
          </a:xfrm>
          <a:prstGeom prst="rect">
            <a:avLst/>
          </a:prstGeom>
          <a:noFill/>
          <a:ln>
            <a:noFill/>
          </a:ln>
        </p:spPr>
        <p:txBody>
          <a:bodyPr anchorCtr="0" anchor="t" bIns="45700" lIns="91425" spcFirstLastPara="1" rIns="91425" wrap="square" tIns="45700">
            <a:normAutofit lnSpcReduction="10000"/>
          </a:bodyPr>
          <a:lstStyle/>
          <a:p>
            <a:pPr indent="-384048" lvl="0" marL="384048" rtl="0" algn="just">
              <a:lnSpc>
                <a:spcPct val="94000"/>
              </a:lnSpc>
              <a:spcBef>
                <a:spcPts val="0"/>
              </a:spcBef>
              <a:spcAft>
                <a:spcPts val="0"/>
              </a:spcAft>
              <a:buClr>
                <a:schemeClr val="dk2"/>
              </a:buClr>
              <a:buSzPts val="2000"/>
              <a:buChar char="■"/>
            </a:pPr>
            <a:r>
              <a:rPr lang="el-GR"/>
              <a:t>Έχουν εφαρμοστεί συνολικά οκτώ γενικές κατηγορίες μοντέλων μηχανικής μάθησης:</a:t>
            </a:r>
            <a:endParaRPr/>
          </a:p>
          <a:p>
            <a:pPr indent="-384048" lvl="1" marL="914400" rtl="0" algn="just">
              <a:lnSpc>
                <a:spcPct val="94000"/>
              </a:lnSpc>
              <a:spcBef>
                <a:spcPts val="700"/>
              </a:spcBef>
              <a:spcAft>
                <a:spcPts val="0"/>
              </a:spcAft>
              <a:buClr>
                <a:schemeClr val="dk2"/>
              </a:buClr>
              <a:buSzPts val="2000"/>
              <a:buChar char="–"/>
            </a:pPr>
            <a:r>
              <a:rPr lang="el-GR"/>
              <a:t>Έξι μοντέλα μηχανικής μάθησης εφαρμόστηκαν στις προσεγγίσεις σχετικά με τη διαχείριση των καλλιεργειών, όπου τα πιο δημοφιλή μοντέλα ήταν τα ANN (τεχνητά νευρωνικά δίκτυα) και τα βαθιά νευρωνικά δίκτυα (DNN) (με πιο συχνή καλλιέργεια στο χέρι το σιτάρι). </a:t>
            </a:r>
            <a:endParaRPr/>
          </a:p>
          <a:p>
            <a:pPr indent="-384048" lvl="1" marL="914400" rtl="0" algn="just">
              <a:lnSpc>
                <a:spcPct val="94000"/>
              </a:lnSpc>
              <a:spcBef>
                <a:spcPts val="700"/>
              </a:spcBef>
              <a:spcAft>
                <a:spcPts val="0"/>
              </a:spcAft>
              <a:buClr>
                <a:schemeClr val="dk2"/>
              </a:buClr>
              <a:buSzPts val="2000"/>
              <a:buChar char="–"/>
            </a:pPr>
            <a:r>
              <a:rPr lang="el-GR"/>
              <a:t>Στην κατηγορία διαχείρισης ζωικού κεφαλαίου, εφαρμόστηκαν τέσσερα μοντέλα μηχανικής μάθησης, με πιο δημοφιλή μοντέλα τα SVM (πιο συχνό είδος ζωικού κεφαλαίου στο χέρι-βοοειδή). </a:t>
            </a:r>
            <a:endParaRPr/>
          </a:p>
          <a:p>
            <a:pPr indent="-384048" lvl="1" marL="914400" rtl="0" algn="just">
              <a:lnSpc>
                <a:spcPct val="94000"/>
              </a:lnSpc>
              <a:spcBef>
                <a:spcPts val="700"/>
              </a:spcBef>
              <a:spcAft>
                <a:spcPts val="0"/>
              </a:spcAft>
              <a:buClr>
                <a:schemeClr val="dk2"/>
              </a:buClr>
              <a:buSzPts val="2000"/>
              <a:buChar char="–"/>
            </a:pPr>
            <a:r>
              <a:rPr lang="el-GR"/>
              <a:t>Για τη διαχείριση των υδάτων και συγκεκριμένα για την εκτίμηση της εξατμισοδιαπνοής, εφαρμόστηκαν δύο μοντέλα μηχανικής μάθησης και τα πιο συχνά εφαρμοζόμενα ήταν ANN. </a:t>
            </a:r>
            <a:endParaRPr/>
          </a:p>
          <a:p>
            <a:pPr indent="-384048" lvl="1" marL="914400" rtl="0" algn="just">
              <a:lnSpc>
                <a:spcPct val="94000"/>
              </a:lnSpc>
              <a:spcBef>
                <a:spcPts val="700"/>
              </a:spcBef>
              <a:spcAft>
                <a:spcPts val="0"/>
              </a:spcAft>
              <a:buClr>
                <a:schemeClr val="dk2"/>
              </a:buClr>
              <a:buSzPts val="2000"/>
              <a:buChar char="–"/>
            </a:pPr>
            <a:r>
              <a:rPr lang="el-GR"/>
              <a:t>Στην κατηγορία διαχείρισης του εδάφους, εφαρμόστηκαν πέντε μοντέλα μηχανικής μάθησης, με πιο δημοφιλή και πάλι τα μοντέλα ANN και DNN. </a:t>
            </a:r>
            <a:endParaRPr/>
          </a:p>
          <a:p>
            <a:pPr indent="-257048" lvl="0" marL="384048" rtl="0" algn="l">
              <a:lnSpc>
                <a:spcPct val="94000"/>
              </a:lnSpc>
              <a:spcBef>
                <a:spcPts val="1200"/>
              </a:spcBef>
              <a:spcAft>
                <a:spcPts val="0"/>
              </a:spcAft>
              <a:buClr>
                <a:schemeClr val="dk2"/>
              </a:buClr>
              <a:buSzPts val="2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just">
              <a:lnSpc>
                <a:spcPct val="89000"/>
              </a:lnSpc>
              <a:spcBef>
                <a:spcPts val="0"/>
              </a:spcBef>
              <a:spcAft>
                <a:spcPts val="0"/>
              </a:spcAft>
              <a:buClr>
                <a:schemeClr val="dk2"/>
              </a:buClr>
              <a:buSzPts val="4400"/>
              <a:buFont typeface="Libre Franklin"/>
              <a:buNone/>
            </a:pPr>
            <a:r>
              <a:rPr lang="el-GR"/>
              <a:t>Πρακτικό μέρος: Βασικά Στοιχεία Υλοποίησης (1)	</a:t>
            </a:r>
            <a:endParaRPr/>
          </a:p>
        </p:txBody>
      </p:sp>
      <p:sp>
        <p:nvSpPr>
          <p:cNvPr id="184" name="Google Shape;184;p17"/>
          <p:cNvSpPr txBox="1"/>
          <p:nvPr>
            <p:ph idx="1" type="body"/>
          </p:nvPr>
        </p:nvSpPr>
        <p:spPr>
          <a:xfrm>
            <a:off x="1371600" y="2285999"/>
            <a:ext cx="9601200" cy="4638583"/>
          </a:xfrm>
          <a:prstGeom prst="rect">
            <a:avLst/>
          </a:prstGeom>
          <a:noFill/>
          <a:ln>
            <a:noFill/>
          </a:ln>
        </p:spPr>
        <p:txBody>
          <a:bodyPr anchorCtr="0" anchor="t" bIns="45700" lIns="91425" spcFirstLastPara="1" rIns="91425" wrap="square" tIns="45700">
            <a:normAutofit/>
          </a:bodyPr>
          <a:lstStyle/>
          <a:p>
            <a:pPr indent="-384048" lvl="0" marL="384048" rtl="0" algn="just">
              <a:lnSpc>
                <a:spcPct val="94000"/>
              </a:lnSpc>
              <a:spcBef>
                <a:spcPts val="0"/>
              </a:spcBef>
              <a:spcAft>
                <a:spcPts val="0"/>
              </a:spcAft>
              <a:buClr>
                <a:schemeClr val="dk2"/>
              </a:buClr>
              <a:buSzPts val="2000"/>
              <a:buChar char="■"/>
            </a:pPr>
            <a:r>
              <a:rPr lang="el-GR"/>
              <a:t>Στόχος του πρακτικού μέρους της διπλωματικής εργασίας είναι η εφαρμογή μοντέλων μηχανικής μάθησης για την πρόβλεψη του κατάλληλου είδους καλλιέργειας με βάση τις περιβαλλοντικές και κλιματικές συνθήκες που επικρατούν. </a:t>
            </a:r>
            <a:endParaRPr/>
          </a:p>
          <a:p>
            <a:pPr indent="-384048" lvl="0" marL="384048" rtl="0" algn="just">
              <a:lnSpc>
                <a:spcPct val="94000"/>
              </a:lnSpc>
              <a:spcBef>
                <a:spcPts val="1200"/>
              </a:spcBef>
              <a:spcAft>
                <a:spcPts val="0"/>
              </a:spcAft>
              <a:buClr>
                <a:schemeClr val="dk2"/>
              </a:buClr>
              <a:buSzPts val="2000"/>
              <a:buChar char="■"/>
            </a:pPr>
            <a:r>
              <a:rPr lang="el-GR"/>
              <a:t>Με τον τρόπο αυτό θα μπορούσε η εφαρμογή μας να αποτελέσει ένα χρήσιμο εργαλείο στον αγροτικό κλάδο, τον οποίο θα μπορούσε να υποβοηθήσει στην λήψη αποφάσεων.</a:t>
            </a:r>
            <a:endParaRPr/>
          </a:p>
          <a:p>
            <a:pPr indent="-384048" lvl="0" marL="384048" rtl="0" algn="just">
              <a:lnSpc>
                <a:spcPct val="94000"/>
              </a:lnSpc>
              <a:spcBef>
                <a:spcPts val="1200"/>
              </a:spcBef>
              <a:spcAft>
                <a:spcPts val="0"/>
              </a:spcAft>
              <a:buClr>
                <a:schemeClr val="dk2"/>
              </a:buClr>
              <a:buSzPts val="2000"/>
              <a:buChar char="■"/>
            </a:pPr>
            <a:r>
              <a:rPr lang="el-GR"/>
              <a:t>Σημαντικό ρόλο προς την συγκεκριμένη κατεύθυνση παίζει η γλώσσα Python, η οποία χρησιμοποιήθηκε ως γλώσσα υλοποίησης του πρακτικού μέρους. </a:t>
            </a:r>
            <a:endParaRPr/>
          </a:p>
          <a:p>
            <a:pPr indent="-384048" lvl="0" marL="384048" rtl="0" algn="just">
              <a:lnSpc>
                <a:spcPct val="94000"/>
              </a:lnSpc>
              <a:spcBef>
                <a:spcPts val="1200"/>
              </a:spcBef>
              <a:spcAft>
                <a:spcPts val="0"/>
              </a:spcAft>
              <a:buClr>
                <a:schemeClr val="dk2"/>
              </a:buClr>
              <a:buSzPts val="2000"/>
              <a:buChar char="■"/>
            </a:pPr>
            <a:r>
              <a:rPr lang="el-GR"/>
              <a:t>Επιπλέον, το εργαλείο το οποίο χρησιμοποιήθηκε για την πραγματοποίηση της πειραματικής διαδικασίας είναι το Anaconda Spyder.</a:t>
            </a:r>
            <a:endParaRPr/>
          </a:p>
          <a:p>
            <a:pPr indent="-257048" lvl="0" marL="384048" rtl="0" algn="just">
              <a:lnSpc>
                <a:spcPct val="94000"/>
              </a:lnSpc>
              <a:spcBef>
                <a:spcPts val="1200"/>
              </a:spcBef>
              <a:spcAft>
                <a:spcPts val="0"/>
              </a:spcAft>
              <a:buClr>
                <a:schemeClr val="dk2"/>
              </a:buClr>
              <a:buSzPts val="2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88" name="Shape 188"/>
        <p:cNvGrpSpPr/>
        <p:nvPr/>
      </p:nvGrpSpPr>
      <p:grpSpPr>
        <a:xfrm>
          <a:off x="0" y="0"/>
          <a:ext cx="0" cy="0"/>
          <a:chOff x="0" y="0"/>
          <a:chExt cx="0" cy="0"/>
        </a:xfrm>
      </p:grpSpPr>
      <p:sp>
        <p:nvSpPr>
          <p:cNvPr id="189" name="Google Shape;189;p18"/>
          <p:cNvSpPr txBox="1"/>
          <p:nvPr>
            <p:ph type="title"/>
          </p:nvPr>
        </p:nvSpPr>
        <p:spPr>
          <a:xfrm>
            <a:off x="1371600" y="685800"/>
            <a:ext cx="3282695" cy="2980678"/>
          </a:xfrm>
          <a:prstGeom prst="rect">
            <a:avLst/>
          </a:prstGeom>
          <a:noFill/>
          <a:ln>
            <a:noFill/>
          </a:ln>
        </p:spPr>
        <p:txBody>
          <a:bodyPr anchorCtr="0" anchor="t" bIns="45700" lIns="91425" spcFirstLastPara="1" rIns="91425" wrap="square" tIns="45700">
            <a:normAutofit fontScale="90000"/>
          </a:bodyPr>
          <a:lstStyle/>
          <a:p>
            <a:pPr indent="0" lvl="0" marL="0" rtl="0" algn="just">
              <a:lnSpc>
                <a:spcPct val="89000"/>
              </a:lnSpc>
              <a:spcBef>
                <a:spcPts val="0"/>
              </a:spcBef>
              <a:spcAft>
                <a:spcPts val="0"/>
              </a:spcAft>
              <a:buClr>
                <a:schemeClr val="dk2"/>
              </a:buClr>
              <a:buSzPct val="100000"/>
              <a:buFont typeface="Libre Franklin"/>
              <a:buNone/>
            </a:pPr>
            <a:r>
              <a:rPr lang="el-GR"/>
              <a:t>Πρακτικό μέρος: Βασικά Στοιχεία Υλοποίησης (2) </a:t>
            </a:r>
            <a:endParaRPr/>
          </a:p>
        </p:txBody>
      </p:sp>
      <p:sp>
        <p:nvSpPr>
          <p:cNvPr id="190" name="Google Shape;190;p18"/>
          <p:cNvSpPr txBox="1"/>
          <p:nvPr>
            <p:ph idx="1" type="body"/>
          </p:nvPr>
        </p:nvSpPr>
        <p:spPr>
          <a:xfrm>
            <a:off x="1371600" y="3901736"/>
            <a:ext cx="3282694" cy="1965663"/>
          </a:xfrm>
          <a:prstGeom prst="rect">
            <a:avLst/>
          </a:prstGeom>
          <a:noFill/>
          <a:ln>
            <a:noFill/>
          </a:ln>
        </p:spPr>
        <p:txBody>
          <a:bodyPr anchorCtr="0" anchor="t" bIns="45700" lIns="91425" spcFirstLastPara="1" rIns="91425" wrap="square" tIns="45700">
            <a:normAutofit/>
          </a:bodyPr>
          <a:lstStyle/>
          <a:p>
            <a:pPr indent="-384048" lvl="0" marL="384048" rtl="0" algn="l">
              <a:lnSpc>
                <a:spcPct val="94000"/>
              </a:lnSpc>
              <a:spcBef>
                <a:spcPts val="0"/>
              </a:spcBef>
              <a:spcAft>
                <a:spcPts val="0"/>
              </a:spcAft>
              <a:buClr>
                <a:schemeClr val="dk2"/>
              </a:buClr>
              <a:buSzPts val="2000"/>
              <a:buChar char="■"/>
            </a:pPr>
            <a:r>
              <a:rPr lang="el-GR"/>
              <a:t>Anaconda Spyder</a:t>
            </a:r>
            <a:endParaRPr/>
          </a:p>
        </p:txBody>
      </p:sp>
      <p:pic>
        <p:nvPicPr>
          <p:cNvPr id="191" name="Google Shape;191;p18"/>
          <p:cNvPicPr preferRelativeResize="0"/>
          <p:nvPr/>
        </p:nvPicPr>
        <p:blipFill rotWithShape="1">
          <a:blip r:embed="rId3">
            <a:alphaModFix/>
          </a:blip>
          <a:srcRect b="0" l="0" r="0" t="0"/>
          <a:stretch/>
        </p:blipFill>
        <p:spPr>
          <a:xfrm>
            <a:off x="5031467" y="1484932"/>
            <a:ext cx="6517065" cy="356809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0"/>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just">
              <a:lnSpc>
                <a:spcPct val="89000"/>
              </a:lnSpc>
              <a:spcBef>
                <a:spcPts val="0"/>
              </a:spcBef>
              <a:spcAft>
                <a:spcPts val="0"/>
              </a:spcAft>
              <a:buClr>
                <a:schemeClr val="dk2"/>
              </a:buClr>
              <a:buSzPts val="4400"/>
              <a:buFont typeface="Libre Franklin"/>
              <a:buNone/>
            </a:pPr>
            <a:r>
              <a:rPr lang="el-GR"/>
              <a:t>Εφαρμογή Μοντέλων Μηχανικής Μάθησης</a:t>
            </a:r>
            <a:endParaRPr/>
          </a:p>
        </p:txBody>
      </p:sp>
      <p:sp>
        <p:nvSpPr>
          <p:cNvPr id="197" name="Google Shape;197;p20"/>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384048" lvl="0" marL="384048" rtl="0" algn="just">
              <a:lnSpc>
                <a:spcPct val="94000"/>
              </a:lnSpc>
              <a:spcBef>
                <a:spcPts val="0"/>
              </a:spcBef>
              <a:spcAft>
                <a:spcPts val="0"/>
              </a:spcAft>
              <a:buClr>
                <a:schemeClr val="dk2"/>
              </a:buClr>
              <a:buSzPts val="2000"/>
              <a:buChar char="■"/>
            </a:pPr>
            <a:r>
              <a:rPr lang="el-GR"/>
              <a:t>Πραγματοποιήθηκε εφαρμογή των αλγορίθμων:</a:t>
            </a:r>
            <a:endParaRPr/>
          </a:p>
          <a:p>
            <a:pPr indent="-384048" lvl="1" marL="914400" rtl="0" algn="just">
              <a:lnSpc>
                <a:spcPct val="94000"/>
              </a:lnSpc>
              <a:spcBef>
                <a:spcPts val="700"/>
              </a:spcBef>
              <a:spcAft>
                <a:spcPts val="0"/>
              </a:spcAft>
              <a:buClr>
                <a:schemeClr val="dk2"/>
              </a:buClr>
              <a:buSzPts val="2000"/>
              <a:buChar char="–"/>
            </a:pPr>
            <a:r>
              <a:rPr lang="el-GR"/>
              <a:t>Logistic regression</a:t>
            </a:r>
            <a:endParaRPr/>
          </a:p>
          <a:p>
            <a:pPr indent="-384048" lvl="1" marL="914400" rtl="0" algn="just">
              <a:lnSpc>
                <a:spcPct val="94000"/>
              </a:lnSpc>
              <a:spcBef>
                <a:spcPts val="700"/>
              </a:spcBef>
              <a:spcAft>
                <a:spcPts val="0"/>
              </a:spcAft>
              <a:buClr>
                <a:schemeClr val="dk2"/>
              </a:buClr>
              <a:buSzPts val="2000"/>
              <a:buChar char="–"/>
            </a:pPr>
            <a:r>
              <a:rPr lang="el-GR"/>
              <a:t>KNN</a:t>
            </a:r>
            <a:endParaRPr/>
          </a:p>
          <a:p>
            <a:pPr indent="-384048" lvl="1" marL="914400" rtl="0" algn="just">
              <a:lnSpc>
                <a:spcPct val="94000"/>
              </a:lnSpc>
              <a:spcBef>
                <a:spcPts val="700"/>
              </a:spcBef>
              <a:spcAft>
                <a:spcPts val="0"/>
              </a:spcAft>
              <a:buClr>
                <a:schemeClr val="dk2"/>
              </a:buClr>
              <a:buSzPts val="2000"/>
              <a:buChar char="–"/>
            </a:pPr>
            <a:r>
              <a:rPr lang="el-GR"/>
              <a:t>Naive Bayes</a:t>
            </a:r>
            <a:endParaRPr/>
          </a:p>
          <a:p>
            <a:pPr indent="-384048" lvl="0" marL="384048" rtl="0" algn="just">
              <a:lnSpc>
                <a:spcPct val="94000"/>
              </a:lnSpc>
              <a:spcBef>
                <a:spcPts val="1200"/>
              </a:spcBef>
              <a:spcAft>
                <a:spcPts val="0"/>
              </a:spcAft>
              <a:buClr>
                <a:schemeClr val="dk2"/>
              </a:buClr>
              <a:buSzPts val="2000"/>
              <a:buChar char="■"/>
            </a:pPr>
            <a:r>
              <a:rPr lang="el-GR"/>
              <a:t>Προκειμένου να μπορέσουμε να προβλέψουμε την πιο κατάλληλη καλλιέργεια δεδομένων των περιβαλλοντικών  και κλιματικών συνθηκών που επικρατούν.</a:t>
            </a:r>
            <a:endParaRPr/>
          </a:p>
          <a:p>
            <a:pPr indent="-257048" lvl="0" marL="384048" rtl="0" algn="l">
              <a:lnSpc>
                <a:spcPct val="94000"/>
              </a:lnSpc>
              <a:spcBef>
                <a:spcPts val="1200"/>
              </a:spcBef>
              <a:spcAft>
                <a:spcPts val="0"/>
              </a:spcAft>
              <a:buClr>
                <a:schemeClr val="dk2"/>
              </a:buClr>
              <a:buSzPts val="2000"/>
              <a:buNone/>
            </a:pPr>
            <a:r>
              <a:t/>
            </a:r>
            <a:endParaRPr/>
          </a:p>
          <a:p>
            <a:pPr indent="-257048" lvl="0" marL="384048" rtl="0" algn="l">
              <a:lnSpc>
                <a:spcPct val="94000"/>
              </a:lnSpc>
              <a:spcBef>
                <a:spcPts val="1200"/>
              </a:spcBef>
              <a:spcAft>
                <a:spcPts val="0"/>
              </a:spcAft>
              <a:buClr>
                <a:schemeClr val="dk2"/>
              </a:buClr>
              <a:buSzPts val="2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9"/>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just">
              <a:lnSpc>
                <a:spcPct val="89000"/>
              </a:lnSpc>
              <a:spcBef>
                <a:spcPts val="0"/>
              </a:spcBef>
              <a:spcAft>
                <a:spcPts val="0"/>
              </a:spcAft>
              <a:buClr>
                <a:schemeClr val="dk2"/>
              </a:buClr>
              <a:buSzPts val="4400"/>
              <a:buFont typeface="Libre Franklin"/>
              <a:buNone/>
            </a:pPr>
            <a:r>
              <a:rPr lang="el-GR"/>
              <a:t>Dataset - Ανάλυση</a:t>
            </a:r>
            <a:endParaRPr/>
          </a:p>
        </p:txBody>
      </p:sp>
      <p:sp>
        <p:nvSpPr>
          <p:cNvPr id="203" name="Google Shape;203;p19"/>
          <p:cNvSpPr txBox="1"/>
          <p:nvPr>
            <p:ph idx="1" type="body"/>
          </p:nvPr>
        </p:nvSpPr>
        <p:spPr>
          <a:xfrm>
            <a:off x="1371600" y="1612250"/>
            <a:ext cx="9601200" cy="4555200"/>
          </a:xfrm>
          <a:prstGeom prst="rect">
            <a:avLst/>
          </a:prstGeom>
          <a:noFill/>
          <a:ln>
            <a:noFill/>
          </a:ln>
        </p:spPr>
        <p:txBody>
          <a:bodyPr anchorCtr="0" anchor="t" bIns="45700" lIns="91425" spcFirstLastPara="1" rIns="91425" wrap="square" tIns="45700">
            <a:normAutofit lnSpcReduction="10000"/>
          </a:bodyPr>
          <a:lstStyle/>
          <a:p>
            <a:pPr indent="-384048" lvl="0" marL="384048" rtl="0" algn="just">
              <a:lnSpc>
                <a:spcPct val="94000"/>
              </a:lnSpc>
              <a:spcBef>
                <a:spcPts val="0"/>
              </a:spcBef>
              <a:spcAft>
                <a:spcPts val="0"/>
              </a:spcAft>
              <a:buClr>
                <a:schemeClr val="dk2"/>
              </a:buClr>
              <a:buSzPts val="2000"/>
              <a:buChar char="■"/>
            </a:pPr>
            <a:r>
              <a:rPr lang="el-GR"/>
              <a:t>To dataset,  το οποίο χρησιμοποιήθηκε για την πραγματοποίηση της πειραματικής διαδικασίας είναι το: </a:t>
            </a:r>
            <a:r>
              <a:rPr lang="el-GR" sz="2108" u="sng">
                <a:solidFill>
                  <a:srgbClr val="1155CC"/>
                </a:solidFill>
                <a:hlinkClick r:id="rId3">
                  <a:extLst>
                    <a:ext uri="{A12FA001-AC4F-418D-AE19-62706E023703}">
                      <ahyp:hlinkClr val="tx"/>
                    </a:ext>
                  </a:extLst>
                </a:hlinkClick>
              </a:rPr>
              <a:t>Crop Recommendation Dataset | Kaggle</a:t>
            </a:r>
            <a:r>
              <a:rPr lang="el-GR"/>
              <a:t> </a:t>
            </a:r>
            <a:r>
              <a:rPr lang="el-GR"/>
              <a:t>(size: 0.14 MB).</a:t>
            </a:r>
            <a:endParaRPr sz="2108" u="sng">
              <a:solidFill>
                <a:srgbClr val="1155CC"/>
              </a:solidFill>
            </a:endParaRPr>
          </a:p>
          <a:p>
            <a:pPr indent="0" lvl="0" marL="384048" rtl="0" algn="just">
              <a:lnSpc>
                <a:spcPct val="94000"/>
              </a:lnSpc>
              <a:spcBef>
                <a:spcPts val="0"/>
              </a:spcBef>
              <a:spcAft>
                <a:spcPts val="0"/>
              </a:spcAft>
              <a:buNone/>
            </a:pPr>
            <a:r>
              <a:t/>
            </a:r>
            <a:endParaRPr/>
          </a:p>
          <a:p>
            <a:pPr indent="-384048" lvl="0" marL="384048" rtl="0" algn="just">
              <a:lnSpc>
                <a:spcPct val="94000"/>
              </a:lnSpc>
              <a:spcBef>
                <a:spcPts val="1200"/>
              </a:spcBef>
              <a:spcAft>
                <a:spcPts val="0"/>
              </a:spcAft>
              <a:buClr>
                <a:schemeClr val="dk2"/>
              </a:buClr>
              <a:buSzPts val="2000"/>
              <a:buChar char="■"/>
            </a:pPr>
            <a:r>
              <a:rPr lang="el-GR"/>
              <a:t>Αποτελείται από 2200 εγγραφές, οι οποίες περιέχουν τα παρακάτω 8 πεδία:</a:t>
            </a:r>
            <a:endParaRPr/>
          </a:p>
          <a:p>
            <a:pPr indent="-384048" lvl="1" marL="914400" rtl="0" algn="just">
              <a:lnSpc>
                <a:spcPct val="94000"/>
              </a:lnSpc>
              <a:spcBef>
                <a:spcPts val="700"/>
              </a:spcBef>
              <a:spcAft>
                <a:spcPts val="0"/>
              </a:spcAft>
              <a:buClr>
                <a:schemeClr val="dk2"/>
              </a:buClr>
              <a:buSzPts val="2000"/>
              <a:buChar char="–"/>
            </a:pPr>
            <a:r>
              <a:rPr lang="el-GR"/>
              <a:t>ποσοστό αζώτου</a:t>
            </a:r>
            <a:endParaRPr/>
          </a:p>
          <a:p>
            <a:pPr indent="-384048" lvl="1" marL="914400" rtl="0" algn="just">
              <a:lnSpc>
                <a:spcPct val="94000"/>
              </a:lnSpc>
              <a:spcBef>
                <a:spcPts val="700"/>
              </a:spcBef>
              <a:spcAft>
                <a:spcPts val="0"/>
              </a:spcAft>
              <a:buClr>
                <a:schemeClr val="dk2"/>
              </a:buClr>
              <a:buSzPts val="2000"/>
              <a:buChar char="–"/>
            </a:pPr>
            <a:r>
              <a:rPr lang="el-GR"/>
              <a:t>ποσοστό φωσφόρου</a:t>
            </a:r>
            <a:endParaRPr/>
          </a:p>
          <a:p>
            <a:pPr indent="-384048" lvl="1" marL="914400" rtl="0" algn="just">
              <a:lnSpc>
                <a:spcPct val="94000"/>
              </a:lnSpc>
              <a:spcBef>
                <a:spcPts val="700"/>
              </a:spcBef>
              <a:spcAft>
                <a:spcPts val="0"/>
              </a:spcAft>
              <a:buClr>
                <a:schemeClr val="dk2"/>
              </a:buClr>
              <a:buSzPts val="2000"/>
              <a:buChar char="–"/>
            </a:pPr>
            <a:r>
              <a:rPr lang="el-GR"/>
              <a:t>ποσοστό καλίου</a:t>
            </a:r>
            <a:endParaRPr/>
          </a:p>
          <a:p>
            <a:pPr indent="-384048" lvl="1" marL="914400" rtl="0" algn="just">
              <a:lnSpc>
                <a:spcPct val="94000"/>
              </a:lnSpc>
              <a:spcBef>
                <a:spcPts val="700"/>
              </a:spcBef>
              <a:spcAft>
                <a:spcPts val="0"/>
              </a:spcAft>
              <a:buClr>
                <a:schemeClr val="dk2"/>
              </a:buClr>
              <a:buSzPts val="2000"/>
              <a:buChar char="–"/>
            </a:pPr>
            <a:r>
              <a:rPr lang="el-GR"/>
              <a:t>θερμοκρασία</a:t>
            </a:r>
            <a:endParaRPr/>
          </a:p>
          <a:p>
            <a:pPr indent="-384048" lvl="1" marL="914400" rtl="0" algn="just">
              <a:lnSpc>
                <a:spcPct val="94000"/>
              </a:lnSpc>
              <a:spcBef>
                <a:spcPts val="700"/>
              </a:spcBef>
              <a:spcAft>
                <a:spcPts val="0"/>
              </a:spcAft>
              <a:buClr>
                <a:schemeClr val="dk2"/>
              </a:buClr>
              <a:buSzPts val="2000"/>
              <a:buChar char="–"/>
            </a:pPr>
            <a:r>
              <a:rPr lang="el-GR"/>
              <a:t>υγρασία</a:t>
            </a:r>
            <a:endParaRPr/>
          </a:p>
          <a:p>
            <a:pPr indent="-384048" lvl="1" marL="914400" rtl="0" algn="just">
              <a:lnSpc>
                <a:spcPct val="94000"/>
              </a:lnSpc>
              <a:spcBef>
                <a:spcPts val="700"/>
              </a:spcBef>
              <a:spcAft>
                <a:spcPts val="0"/>
              </a:spcAft>
              <a:buClr>
                <a:schemeClr val="dk2"/>
              </a:buClr>
              <a:buSzPts val="2000"/>
              <a:buChar char="–"/>
            </a:pPr>
            <a:r>
              <a:rPr lang="el-GR"/>
              <a:t>pH</a:t>
            </a:r>
            <a:endParaRPr/>
          </a:p>
          <a:p>
            <a:pPr indent="-384048" lvl="1" marL="914400" rtl="0" algn="just">
              <a:lnSpc>
                <a:spcPct val="94000"/>
              </a:lnSpc>
              <a:spcBef>
                <a:spcPts val="700"/>
              </a:spcBef>
              <a:spcAft>
                <a:spcPts val="0"/>
              </a:spcAft>
              <a:buClr>
                <a:schemeClr val="dk2"/>
              </a:buClr>
              <a:buSzPts val="2000"/>
              <a:buChar char="–"/>
            </a:pPr>
            <a:r>
              <a:rPr lang="el-GR"/>
              <a:t>βροχόπτωση (σε χιλιοστά)</a:t>
            </a:r>
            <a:endParaRPr/>
          </a:p>
          <a:p>
            <a:pPr indent="-384048" lvl="1" marL="914400" rtl="0" algn="just">
              <a:lnSpc>
                <a:spcPct val="94000"/>
              </a:lnSpc>
              <a:spcBef>
                <a:spcPts val="700"/>
              </a:spcBef>
              <a:spcAft>
                <a:spcPts val="0"/>
              </a:spcAft>
              <a:buClr>
                <a:schemeClr val="dk2"/>
              </a:buClr>
              <a:buSzPts val="2000"/>
              <a:buChar char="–"/>
            </a:pPr>
            <a:r>
              <a:rPr lang="el-GR"/>
              <a:t>είδος καλλιέργειας (θα αποτελέσει την ετικέτα εξόδου)</a:t>
            </a:r>
            <a:endParaRPr/>
          </a:p>
          <a:p>
            <a:pPr indent="-257048" lvl="0" marL="384048" rtl="0" algn="just">
              <a:lnSpc>
                <a:spcPct val="94000"/>
              </a:lnSpc>
              <a:spcBef>
                <a:spcPts val="1200"/>
              </a:spcBef>
              <a:spcAft>
                <a:spcPts val="0"/>
              </a:spcAft>
              <a:buClr>
                <a:schemeClr val="dk2"/>
              </a:buClr>
              <a:buSzPts val="2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just">
              <a:lnSpc>
                <a:spcPct val="89000"/>
              </a:lnSpc>
              <a:spcBef>
                <a:spcPts val="0"/>
              </a:spcBef>
              <a:spcAft>
                <a:spcPts val="0"/>
              </a:spcAft>
              <a:buClr>
                <a:schemeClr val="dk2"/>
              </a:buClr>
              <a:buSzPts val="4400"/>
              <a:buFont typeface="Libre Franklin"/>
              <a:buNone/>
            </a:pPr>
            <a:r>
              <a:rPr lang="el-GR"/>
              <a:t>Γεωργία Ακριβείας (1)</a:t>
            </a:r>
            <a:endParaRPr/>
          </a:p>
        </p:txBody>
      </p:sp>
      <p:sp>
        <p:nvSpPr>
          <p:cNvPr id="100" name="Google Shape;100;p2"/>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384048" lvl="0" marL="384048" rtl="0" algn="just">
              <a:lnSpc>
                <a:spcPct val="94000"/>
              </a:lnSpc>
              <a:spcBef>
                <a:spcPts val="0"/>
              </a:spcBef>
              <a:spcAft>
                <a:spcPts val="0"/>
              </a:spcAft>
              <a:buClr>
                <a:schemeClr val="dk2"/>
              </a:buClr>
              <a:buSzPts val="2000"/>
              <a:buChar char="■"/>
            </a:pPr>
            <a:r>
              <a:rPr lang="el-GR"/>
              <a:t>Η γεωργία ακριβείας συγκροτεί διακριτικά ένα πεδίο, μέσα στο οποίο και μέσω του οποίου το πρακτικό σύστημα και οι τεχνολογίες που δηλώνει μπορούν να κατασκευαστούν και να θεωρηθούν ως ένα συνεκτικό και ουσιαστικό πράγμα, μια πειστική και σημαντική ρητορική, εμπορική και κοινωνικοτεχνική δύναμη.</a:t>
            </a:r>
            <a:endParaRPr/>
          </a:p>
          <a:p>
            <a:pPr indent="-384048" lvl="0" marL="384048" rtl="0" algn="just">
              <a:lnSpc>
                <a:spcPct val="94000"/>
              </a:lnSpc>
              <a:spcBef>
                <a:spcPts val="1200"/>
              </a:spcBef>
              <a:spcAft>
                <a:spcPts val="0"/>
              </a:spcAft>
              <a:buClr>
                <a:schemeClr val="dk2"/>
              </a:buClr>
              <a:buSzPts val="2000"/>
              <a:buChar char="■"/>
            </a:pPr>
            <a:r>
              <a:rPr lang="el-GR"/>
              <a:t>Η διαδικασία της ψηφιοποίησης της γεωργίας εξελίχθηκε άνισα σε διάφορους τομείς της γεωργίας κατά τη διάρκεια του περασμένου αιώνα, και ιδίως τα τελευταία 40 χρόνια. </a:t>
            </a:r>
            <a:endParaRPr/>
          </a:p>
          <a:p>
            <a:pPr indent="-384048" lvl="0" marL="384048" rtl="0" algn="just">
              <a:lnSpc>
                <a:spcPct val="94000"/>
              </a:lnSpc>
              <a:spcBef>
                <a:spcPts val="1200"/>
              </a:spcBef>
              <a:spcAft>
                <a:spcPts val="0"/>
              </a:spcAft>
              <a:buClr>
                <a:schemeClr val="dk2"/>
              </a:buClr>
              <a:buSzPts val="2000"/>
              <a:buChar char="■"/>
            </a:pPr>
            <a:r>
              <a:rPr lang="el-GR"/>
              <a:t>Η διαδικασία αυτή μπορεί να θεωρηθεί ότι εκτυλίσσεται κατά μήκος δύο γενικών γραμμών, της βιολογικής και της μηχανικής .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18994f22030_0_0"/>
          <p:cNvSpPr txBox="1"/>
          <p:nvPr>
            <p:ph idx="1" type="body"/>
          </p:nvPr>
        </p:nvSpPr>
        <p:spPr>
          <a:xfrm>
            <a:off x="1371600" y="474975"/>
            <a:ext cx="9601200" cy="5617500"/>
          </a:xfrm>
          <a:prstGeom prst="rect">
            <a:avLst/>
          </a:prstGeom>
        </p:spPr>
        <p:txBody>
          <a:bodyPr anchorCtr="0" anchor="t" bIns="45700" lIns="91425" spcFirstLastPara="1" rIns="91425" wrap="square" tIns="45700">
            <a:normAutofit lnSpcReduction="20000"/>
          </a:bodyPr>
          <a:lstStyle/>
          <a:p>
            <a:pPr indent="0" lvl="0" marL="0" rtl="0" algn="l">
              <a:lnSpc>
                <a:spcPct val="74000"/>
              </a:lnSpc>
              <a:spcBef>
                <a:spcPts val="1000"/>
              </a:spcBef>
              <a:spcAft>
                <a:spcPts val="0"/>
              </a:spcAft>
              <a:buSzPts val="275"/>
              <a:buNone/>
            </a:pPr>
            <a:r>
              <a:rPr lang="el-GR" sz="2100">
                <a:solidFill>
                  <a:srgbClr val="38761D"/>
                </a:solidFill>
              </a:rPr>
              <a:t>#Εισαγωγή των κατάλληλων βιβλιοθηκών</a:t>
            </a:r>
            <a:endParaRPr sz="2100">
              <a:solidFill>
                <a:srgbClr val="38761D"/>
              </a:solidFill>
            </a:endParaRPr>
          </a:p>
          <a:p>
            <a:pPr indent="0" lvl="0" marL="0" rtl="0" algn="l">
              <a:lnSpc>
                <a:spcPct val="74000"/>
              </a:lnSpc>
              <a:spcBef>
                <a:spcPts val="1000"/>
              </a:spcBef>
              <a:spcAft>
                <a:spcPts val="0"/>
              </a:spcAft>
              <a:buClr>
                <a:schemeClr val="dk1"/>
              </a:buClr>
              <a:buSzPts val="275"/>
              <a:buFont typeface="Arial"/>
              <a:buNone/>
            </a:pPr>
            <a:r>
              <a:rPr lang="el-GR" sz="2100"/>
              <a:t>import numpy as np</a:t>
            </a:r>
            <a:endParaRPr sz="2100"/>
          </a:p>
          <a:p>
            <a:pPr indent="0" lvl="0" marL="0" rtl="0" algn="l">
              <a:lnSpc>
                <a:spcPct val="74000"/>
              </a:lnSpc>
              <a:spcBef>
                <a:spcPts val="1000"/>
              </a:spcBef>
              <a:spcAft>
                <a:spcPts val="0"/>
              </a:spcAft>
              <a:buClr>
                <a:schemeClr val="dk1"/>
              </a:buClr>
              <a:buSzPts val="275"/>
              <a:buFont typeface="Arial"/>
              <a:buNone/>
            </a:pPr>
            <a:r>
              <a:rPr lang="el-GR" sz="2100"/>
              <a:t>import time</a:t>
            </a:r>
            <a:endParaRPr sz="2100"/>
          </a:p>
          <a:p>
            <a:pPr indent="0" lvl="0" marL="0" rtl="0" algn="l">
              <a:lnSpc>
                <a:spcPct val="74000"/>
              </a:lnSpc>
              <a:spcBef>
                <a:spcPts val="1000"/>
              </a:spcBef>
              <a:spcAft>
                <a:spcPts val="0"/>
              </a:spcAft>
              <a:buClr>
                <a:schemeClr val="dk1"/>
              </a:buClr>
              <a:buSzPts val="275"/>
              <a:buFont typeface="Arial"/>
              <a:buNone/>
            </a:pPr>
            <a:r>
              <a:rPr lang="el-GR" sz="2100"/>
              <a:t>import pandas as pd</a:t>
            </a:r>
            <a:endParaRPr sz="2100"/>
          </a:p>
          <a:p>
            <a:pPr indent="0" lvl="0" marL="0" rtl="0" algn="l">
              <a:lnSpc>
                <a:spcPct val="74000"/>
              </a:lnSpc>
              <a:spcBef>
                <a:spcPts val="1000"/>
              </a:spcBef>
              <a:spcAft>
                <a:spcPts val="0"/>
              </a:spcAft>
              <a:buClr>
                <a:schemeClr val="dk1"/>
              </a:buClr>
              <a:buSzPts val="275"/>
              <a:buFont typeface="Arial"/>
              <a:buNone/>
            </a:pPr>
            <a:r>
              <a:rPr lang="el-GR" sz="2100"/>
              <a:t>import seaborn as sns</a:t>
            </a:r>
            <a:endParaRPr sz="2100"/>
          </a:p>
          <a:p>
            <a:pPr indent="0" lvl="0" marL="0" rtl="0" algn="l">
              <a:lnSpc>
                <a:spcPct val="74000"/>
              </a:lnSpc>
              <a:spcBef>
                <a:spcPts val="1000"/>
              </a:spcBef>
              <a:spcAft>
                <a:spcPts val="0"/>
              </a:spcAft>
              <a:buClr>
                <a:schemeClr val="dk1"/>
              </a:buClr>
              <a:buSzPts val="275"/>
              <a:buFont typeface="Arial"/>
              <a:buNone/>
            </a:pPr>
            <a:r>
              <a:rPr lang="el-GR" sz="2100"/>
              <a:t>import matplotlib.pyplot as plt</a:t>
            </a:r>
            <a:endParaRPr sz="2100"/>
          </a:p>
          <a:p>
            <a:pPr indent="0" lvl="0" marL="0" rtl="0" algn="l">
              <a:lnSpc>
                <a:spcPct val="74000"/>
              </a:lnSpc>
              <a:spcBef>
                <a:spcPts val="1000"/>
              </a:spcBef>
              <a:spcAft>
                <a:spcPts val="0"/>
              </a:spcAft>
              <a:buClr>
                <a:schemeClr val="dk1"/>
              </a:buClr>
              <a:buSzPts val="275"/>
              <a:buFont typeface="Arial"/>
              <a:buNone/>
            </a:pPr>
            <a:r>
              <a:rPr lang="el-GR" sz="2100"/>
              <a:t>from sklearn.model_selection import train_test_split</a:t>
            </a:r>
            <a:endParaRPr sz="2100"/>
          </a:p>
          <a:p>
            <a:pPr indent="0" lvl="0" marL="0" rtl="0" algn="l">
              <a:lnSpc>
                <a:spcPct val="74000"/>
              </a:lnSpc>
              <a:spcBef>
                <a:spcPts val="1000"/>
              </a:spcBef>
              <a:spcAft>
                <a:spcPts val="0"/>
              </a:spcAft>
              <a:buClr>
                <a:schemeClr val="dk1"/>
              </a:buClr>
              <a:buSzPts val="275"/>
              <a:buFont typeface="Arial"/>
              <a:buNone/>
            </a:pPr>
            <a:r>
              <a:rPr lang="el-GR" sz="2100"/>
              <a:t>from sklearn.metrics import confusion_matrix</a:t>
            </a:r>
            <a:endParaRPr sz="2100"/>
          </a:p>
          <a:p>
            <a:pPr indent="0" lvl="0" marL="0" rtl="0" algn="l">
              <a:lnSpc>
                <a:spcPct val="74000"/>
              </a:lnSpc>
              <a:spcBef>
                <a:spcPts val="1000"/>
              </a:spcBef>
              <a:spcAft>
                <a:spcPts val="0"/>
              </a:spcAft>
              <a:buClr>
                <a:schemeClr val="dk1"/>
              </a:buClr>
              <a:buSzPts val="275"/>
              <a:buFont typeface="Arial"/>
              <a:buNone/>
            </a:pPr>
            <a:r>
              <a:rPr lang="el-GR" sz="2100"/>
              <a:t>from sklearn.metrics import classification_report</a:t>
            </a:r>
            <a:endParaRPr sz="2100"/>
          </a:p>
          <a:p>
            <a:pPr indent="0" lvl="0" marL="0" rtl="0" algn="l">
              <a:lnSpc>
                <a:spcPct val="74000"/>
              </a:lnSpc>
              <a:spcBef>
                <a:spcPts val="1000"/>
              </a:spcBef>
              <a:spcAft>
                <a:spcPts val="0"/>
              </a:spcAft>
              <a:buClr>
                <a:schemeClr val="dk1"/>
              </a:buClr>
              <a:buSzPts val="275"/>
              <a:buFont typeface="Arial"/>
              <a:buNone/>
            </a:pPr>
            <a:r>
              <a:rPr lang="el-GR" sz="2100"/>
              <a:t>from sklearn.linear_model import LogisticRegression</a:t>
            </a:r>
            <a:endParaRPr sz="2100"/>
          </a:p>
          <a:p>
            <a:pPr indent="0" lvl="0" marL="0" rtl="0" algn="l">
              <a:lnSpc>
                <a:spcPct val="74000"/>
              </a:lnSpc>
              <a:spcBef>
                <a:spcPts val="1000"/>
              </a:spcBef>
              <a:spcAft>
                <a:spcPts val="0"/>
              </a:spcAft>
              <a:buClr>
                <a:schemeClr val="dk1"/>
              </a:buClr>
              <a:buSzPts val="275"/>
              <a:buFont typeface="Arial"/>
              <a:buNone/>
            </a:pPr>
            <a:r>
              <a:rPr lang="el-GR" sz="2100"/>
              <a:t>from sklearn.neighbors import KNeighborsClassifier</a:t>
            </a:r>
            <a:endParaRPr sz="2100"/>
          </a:p>
          <a:p>
            <a:pPr indent="0" lvl="0" marL="0" rtl="0" algn="l">
              <a:lnSpc>
                <a:spcPct val="74000"/>
              </a:lnSpc>
              <a:spcBef>
                <a:spcPts val="1000"/>
              </a:spcBef>
              <a:spcAft>
                <a:spcPts val="0"/>
              </a:spcAft>
              <a:buClr>
                <a:schemeClr val="dk1"/>
              </a:buClr>
              <a:buSzPts val="275"/>
              <a:buFont typeface="Arial"/>
              <a:buNone/>
            </a:pPr>
            <a:r>
              <a:rPr lang="el-GR" sz="2100"/>
              <a:t>from sklearn.naive_bayes import GaussianNB</a:t>
            </a:r>
            <a:endParaRPr sz="2100"/>
          </a:p>
          <a:p>
            <a:pPr indent="0" lvl="0" marL="0" rtl="0" algn="l">
              <a:lnSpc>
                <a:spcPct val="74000"/>
              </a:lnSpc>
              <a:spcBef>
                <a:spcPts val="1000"/>
              </a:spcBef>
              <a:spcAft>
                <a:spcPts val="0"/>
              </a:spcAft>
              <a:buClr>
                <a:schemeClr val="dk1"/>
              </a:buClr>
              <a:buSzPts val="275"/>
              <a:buFont typeface="Arial"/>
              <a:buNone/>
            </a:pPr>
            <a:r>
              <a:t/>
            </a:r>
            <a:endParaRPr sz="2100"/>
          </a:p>
          <a:p>
            <a:pPr indent="0" lvl="0" marL="0" rtl="0" algn="l">
              <a:lnSpc>
                <a:spcPct val="74000"/>
              </a:lnSpc>
              <a:spcBef>
                <a:spcPts val="1000"/>
              </a:spcBef>
              <a:spcAft>
                <a:spcPts val="0"/>
              </a:spcAft>
              <a:buClr>
                <a:schemeClr val="dk1"/>
              </a:buClr>
              <a:buSzPts val="275"/>
              <a:buFont typeface="Arial"/>
              <a:buNone/>
            </a:pPr>
            <a:r>
              <a:rPr lang="el-GR" sz="2100">
                <a:solidFill>
                  <a:srgbClr val="38761D"/>
                </a:solidFill>
              </a:rPr>
              <a:t>#Εισαγωγή και ανάγνωση του αρχείου</a:t>
            </a:r>
            <a:endParaRPr sz="2100">
              <a:solidFill>
                <a:srgbClr val="38761D"/>
              </a:solidFill>
            </a:endParaRPr>
          </a:p>
          <a:p>
            <a:pPr indent="0" lvl="0" marL="0" rtl="0" algn="l">
              <a:lnSpc>
                <a:spcPct val="74000"/>
              </a:lnSpc>
              <a:spcBef>
                <a:spcPts val="1000"/>
              </a:spcBef>
              <a:spcAft>
                <a:spcPts val="0"/>
              </a:spcAft>
              <a:buClr>
                <a:schemeClr val="dk1"/>
              </a:buClr>
              <a:buSzPts val="275"/>
              <a:buFont typeface="Arial"/>
              <a:buNone/>
            </a:pPr>
            <a:r>
              <a:rPr lang="el-GR" sz="2100"/>
              <a:t>data = pd.read_csv('data.csv')</a:t>
            </a:r>
            <a:endParaRPr sz="2100"/>
          </a:p>
          <a:p>
            <a:pPr indent="0" lvl="0" marL="0" rtl="0" algn="l">
              <a:lnSpc>
                <a:spcPct val="74000"/>
              </a:lnSpc>
              <a:spcBef>
                <a:spcPts val="1000"/>
              </a:spcBef>
              <a:spcAft>
                <a:spcPts val="0"/>
              </a:spcAft>
              <a:buClr>
                <a:schemeClr val="dk1"/>
              </a:buClr>
              <a:buSzPts val="275"/>
              <a:buFont typeface="Arial"/>
              <a:buNone/>
            </a:pPr>
            <a:r>
              <a:t/>
            </a:r>
            <a:endParaRPr sz="2100"/>
          </a:p>
          <a:p>
            <a:pPr indent="0" lvl="0" marL="0" rtl="0" algn="l">
              <a:lnSpc>
                <a:spcPct val="74000"/>
              </a:lnSpc>
              <a:spcBef>
                <a:spcPts val="1000"/>
              </a:spcBef>
              <a:spcAft>
                <a:spcPts val="0"/>
              </a:spcAft>
              <a:buClr>
                <a:schemeClr val="dk1"/>
              </a:buClr>
              <a:buSzPts val="275"/>
              <a:buFont typeface="Arial"/>
              <a:buNone/>
            </a:pPr>
            <a:r>
              <a:rPr lang="el-GR" sz="2100">
                <a:solidFill>
                  <a:srgbClr val="38761D"/>
                </a:solidFill>
              </a:rPr>
              <a:t>#Εκτύπωση των διαστάσεων του dataset (πλήθος κλπ)</a:t>
            </a:r>
            <a:endParaRPr sz="2100">
              <a:solidFill>
                <a:srgbClr val="38761D"/>
              </a:solidFill>
            </a:endParaRPr>
          </a:p>
          <a:p>
            <a:pPr indent="0" lvl="0" marL="0" rtl="0" algn="l">
              <a:lnSpc>
                <a:spcPct val="74000"/>
              </a:lnSpc>
              <a:spcBef>
                <a:spcPts val="1000"/>
              </a:spcBef>
              <a:spcAft>
                <a:spcPts val="0"/>
              </a:spcAft>
              <a:buClr>
                <a:schemeClr val="dk1"/>
              </a:buClr>
              <a:buSzPts val="275"/>
              <a:buFont typeface="Arial"/>
              <a:buNone/>
            </a:pPr>
            <a:r>
              <a:rPr lang="el-GR" sz="2100"/>
              <a:t>print("Dataset Dimensions : ", data.shape)</a:t>
            </a:r>
            <a:endParaRPr sz="2100"/>
          </a:p>
          <a:p>
            <a:pPr indent="0" lvl="0" marL="0" rtl="0" algn="l">
              <a:lnSpc>
                <a:spcPct val="74000"/>
              </a:lnSpc>
              <a:spcBef>
                <a:spcPts val="1000"/>
              </a:spcBef>
              <a:spcAft>
                <a:spcPts val="200"/>
              </a:spcAft>
              <a:buSzPts val="275"/>
              <a:buNone/>
            </a:pPr>
            <a:r>
              <a:t/>
            </a:r>
            <a:endParaRPr sz="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18994f22030_0_5"/>
          <p:cNvSpPr txBox="1"/>
          <p:nvPr>
            <p:ph idx="1" type="body"/>
          </p:nvPr>
        </p:nvSpPr>
        <p:spPr>
          <a:xfrm>
            <a:off x="1371600" y="372400"/>
            <a:ext cx="9601200" cy="5495100"/>
          </a:xfrm>
          <a:prstGeom prst="rect">
            <a:avLst/>
          </a:prstGeom>
        </p:spPr>
        <p:txBody>
          <a:bodyPr anchorCtr="0" anchor="t" bIns="45700" lIns="91425" spcFirstLastPara="1" rIns="91425" wrap="square" tIns="45700">
            <a:normAutofit/>
          </a:bodyPr>
          <a:lstStyle/>
          <a:p>
            <a:pPr indent="0" lvl="0" marL="0" rtl="0" algn="l">
              <a:lnSpc>
                <a:spcPct val="74000"/>
              </a:lnSpc>
              <a:spcBef>
                <a:spcPts val="1000"/>
              </a:spcBef>
              <a:spcAft>
                <a:spcPts val="0"/>
              </a:spcAft>
              <a:buClr>
                <a:schemeClr val="dk1"/>
              </a:buClr>
              <a:buSzPts val="275"/>
              <a:buFont typeface="Arial"/>
              <a:buNone/>
            </a:pPr>
            <a:r>
              <a:t/>
            </a:r>
            <a:endParaRPr/>
          </a:p>
          <a:p>
            <a:pPr indent="0" lvl="0" marL="0" rtl="0" algn="l">
              <a:lnSpc>
                <a:spcPct val="74000"/>
              </a:lnSpc>
              <a:spcBef>
                <a:spcPts val="1000"/>
              </a:spcBef>
              <a:spcAft>
                <a:spcPts val="0"/>
              </a:spcAft>
              <a:buClr>
                <a:schemeClr val="dk1"/>
              </a:buClr>
              <a:buSzPts val="275"/>
              <a:buFont typeface="Arial"/>
              <a:buNone/>
            </a:pPr>
            <a:r>
              <a:rPr lang="el-GR">
                <a:solidFill>
                  <a:srgbClr val="38761D"/>
                </a:solidFill>
              </a:rPr>
              <a:t>#Έλεγχος για μηδενικές τιμές στο dataset</a:t>
            </a:r>
            <a:endParaRPr>
              <a:solidFill>
                <a:srgbClr val="38761D"/>
              </a:solidFill>
            </a:endParaRPr>
          </a:p>
          <a:p>
            <a:pPr indent="0" lvl="0" marL="0" rtl="0" algn="l">
              <a:lnSpc>
                <a:spcPct val="74000"/>
              </a:lnSpc>
              <a:spcBef>
                <a:spcPts val="1000"/>
              </a:spcBef>
              <a:spcAft>
                <a:spcPts val="0"/>
              </a:spcAft>
              <a:buClr>
                <a:schemeClr val="dk1"/>
              </a:buClr>
              <a:buSzPts val="275"/>
              <a:buFont typeface="Arial"/>
              <a:buNone/>
            </a:pPr>
            <a:r>
              <a:rPr lang="el-GR"/>
              <a:t>print(data.isnull().sum())</a:t>
            </a:r>
            <a:endParaRPr/>
          </a:p>
          <a:p>
            <a:pPr indent="0" lvl="0" marL="0" rtl="0" algn="l">
              <a:lnSpc>
                <a:spcPct val="74000"/>
              </a:lnSpc>
              <a:spcBef>
                <a:spcPts val="1000"/>
              </a:spcBef>
              <a:spcAft>
                <a:spcPts val="0"/>
              </a:spcAft>
              <a:buClr>
                <a:schemeClr val="dk1"/>
              </a:buClr>
              <a:buSzPts val="275"/>
              <a:buFont typeface="Arial"/>
              <a:buNone/>
            </a:pPr>
            <a:r>
              <a:t/>
            </a:r>
            <a:endParaRPr/>
          </a:p>
          <a:p>
            <a:pPr indent="0" lvl="0" marL="0" rtl="0" algn="l">
              <a:lnSpc>
                <a:spcPct val="74000"/>
              </a:lnSpc>
              <a:spcBef>
                <a:spcPts val="1000"/>
              </a:spcBef>
              <a:spcAft>
                <a:spcPts val="0"/>
              </a:spcAft>
              <a:buClr>
                <a:schemeClr val="dk1"/>
              </a:buClr>
              <a:buSzPts val="275"/>
              <a:buFont typeface="Arial"/>
              <a:buNone/>
            </a:pPr>
            <a:r>
              <a:rPr lang="el-GR">
                <a:solidFill>
                  <a:srgbClr val="38761D"/>
                </a:solidFill>
              </a:rPr>
              <a:t>#πόσες τιμές έχει η κάθε μία ετικέτα του είδους καλλιέργειας</a:t>
            </a:r>
            <a:endParaRPr>
              <a:solidFill>
                <a:srgbClr val="38761D"/>
              </a:solidFill>
            </a:endParaRPr>
          </a:p>
          <a:p>
            <a:pPr indent="0" lvl="0" marL="0" rtl="0" algn="l">
              <a:lnSpc>
                <a:spcPct val="74000"/>
              </a:lnSpc>
              <a:spcBef>
                <a:spcPts val="1000"/>
              </a:spcBef>
              <a:spcAft>
                <a:spcPts val="0"/>
              </a:spcAft>
              <a:buClr>
                <a:schemeClr val="dk1"/>
              </a:buClr>
              <a:buSzPts val="275"/>
              <a:buFont typeface="Arial"/>
              <a:buNone/>
            </a:pPr>
            <a:r>
              <a:rPr lang="el-GR"/>
              <a:t>print(data['label'].value_counts())</a:t>
            </a:r>
            <a:endParaRPr/>
          </a:p>
          <a:p>
            <a:pPr indent="0" lvl="0" marL="0" rtl="0" algn="l">
              <a:lnSpc>
                <a:spcPct val="74000"/>
              </a:lnSpc>
              <a:spcBef>
                <a:spcPts val="1000"/>
              </a:spcBef>
              <a:spcAft>
                <a:spcPts val="0"/>
              </a:spcAft>
              <a:buNone/>
            </a:pPr>
            <a:r>
              <a:t/>
            </a:r>
            <a:endParaRPr/>
          </a:p>
          <a:p>
            <a:pPr indent="0" lvl="0" marL="0" rtl="0" algn="l">
              <a:lnSpc>
                <a:spcPct val="74000"/>
              </a:lnSpc>
              <a:spcBef>
                <a:spcPts val="1000"/>
              </a:spcBef>
              <a:spcAft>
                <a:spcPts val="0"/>
              </a:spcAft>
              <a:buClr>
                <a:schemeClr val="dk1"/>
              </a:buClr>
              <a:buSzPts val="275"/>
              <a:buFont typeface="Arial"/>
              <a:buNone/>
            </a:pPr>
            <a:r>
              <a:rPr lang="el-GR">
                <a:solidFill>
                  <a:srgbClr val="38761D"/>
                </a:solidFill>
              </a:rPr>
              <a:t>#εκτύπωση για κάθε χαρακτηριστικό ξεχωριστά την μικρότερη, μέση και μεγαλύτερη τιμή τους αντίστοιχα</a:t>
            </a:r>
            <a:endParaRPr>
              <a:solidFill>
                <a:srgbClr val="38761D"/>
              </a:solidFill>
            </a:endParaRPr>
          </a:p>
          <a:p>
            <a:pPr indent="0" lvl="0" marL="0" rtl="0" algn="l">
              <a:lnSpc>
                <a:spcPct val="74000"/>
              </a:lnSpc>
              <a:spcBef>
                <a:spcPts val="1000"/>
              </a:spcBef>
              <a:spcAft>
                <a:spcPts val="0"/>
              </a:spcAft>
              <a:buClr>
                <a:schemeClr val="dk1"/>
              </a:buClr>
              <a:buSzPts val="275"/>
              <a:buFont typeface="Arial"/>
              <a:buNone/>
            </a:pPr>
            <a:r>
              <a:rPr lang="el-GR"/>
              <a:t>print("Nitrogen - Statistics")</a:t>
            </a:r>
            <a:endParaRPr/>
          </a:p>
          <a:p>
            <a:pPr indent="0" lvl="0" marL="0" rtl="0" algn="l">
              <a:lnSpc>
                <a:spcPct val="74000"/>
              </a:lnSpc>
              <a:spcBef>
                <a:spcPts val="1000"/>
              </a:spcBef>
              <a:spcAft>
                <a:spcPts val="0"/>
              </a:spcAft>
              <a:buClr>
                <a:schemeClr val="dk1"/>
              </a:buClr>
              <a:buSzPts val="275"/>
              <a:buFont typeface="Arial"/>
              <a:buNone/>
            </a:pPr>
            <a:r>
              <a:rPr lang="el-GR"/>
              <a:t>print("Minimum Nitrogen  : ", data['N'].min())</a:t>
            </a:r>
            <a:endParaRPr/>
          </a:p>
          <a:p>
            <a:pPr indent="0" lvl="0" marL="0" rtl="0" algn="l">
              <a:lnSpc>
                <a:spcPct val="74000"/>
              </a:lnSpc>
              <a:spcBef>
                <a:spcPts val="1000"/>
              </a:spcBef>
              <a:spcAft>
                <a:spcPts val="0"/>
              </a:spcAft>
              <a:buClr>
                <a:schemeClr val="dk1"/>
              </a:buClr>
              <a:buSzPts val="275"/>
              <a:buFont typeface="Arial"/>
              <a:buNone/>
            </a:pPr>
            <a:r>
              <a:rPr lang="el-GR"/>
              <a:t>print("Average Nitrogen  : ", data['N'].mean())</a:t>
            </a:r>
            <a:endParaRPr/>
          </a:p>
          <a:p>
            <a:pPr indent="0" lvl="0" marL="0" rtl="0" algn="l">
              <a:lnSpc>
                <a:spcPct val="74000"/>
              </a:lnSpc>
              <a:spcBef>
                <a:spcPts val="1000"/>
              </a:spcBef>
              <a:spcAft>
                <a:spcPts val="0"/>
              </a:spcAft>
              <a:buClr>
                <a:schemeClr val="dk1"/>
              </a:buClr>
              <a:buSzPts val="275"/>
              <a:buFont typeface="Arial"/>
              <a:buNone/>
            </a:pPr>
            <a:r>
              <a:rPr lang="el-GR"/>
              <a:t>print("Maximum Nitrogen  : ", data['N'].max())</a:t>
            </a:r>
            <a:endParaRPr/>
          </a:p>
          <a:p>
            <a:pPr indent="0" lvl="0" marL="0" rtl="0" algn="l">
              <a:lnSpc>
                <a:spcPct val="74000"/>
              </a:lnSpc>
              <a:spcBef>
                <a:spcPts val="1000"/>
              </a:spcBef>
              <a:spcAft>
                <a:spcPts val="0"/>
              </a:spcAft>
              <a:buClr>
                <a:schemeClr val="dk1"/>
              </a:buClr>
              <a:buSzPts val="275"/>
              <a:buFont typeface="Arial"/>
              <a:buNone/>
            </a:pPr>
            <a:r>
              <a:rPr lang="el-GR"/>
              <a:t>print("-----------------------------------------")</a:t>
            </a:r>
            <a:endParaRPr/>
          </a:p>
          <a:p>
            <a:pPr indent="0" lvl="0" marL="0" rtl="0" algn="l">
              <a:spcBef>
                <a:spcPts val="1000"/>
              </a:spcBef>
              <a:spcAft>
                <a:spcPts val="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18994f22030_0_12"/>
          <p:cNvSpPr txBox="1"/>
          <p:nvPr>
            <p:ph idx="1" type="body"/>
          </p:nvPr>
        </p:nvSpPr>
        <p:spPr>
          <a:xfrm>
            <a:off x="1371600" y="372300"/>
            <a:ext cx="9601200" cy="5847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a:p>
            <a:pPr indent="0" lvl="0" marL="0" rtl="0" algn="l">
              <a:spcBef>
                <a:spcPts val="1000"/>
              </a:spcBef>
              <a:spcAft>
                <a:spcPts val="0"/>
              </a:spcAft>
              <a:buClr>
                <a:schemeClr val="dk1"/>
              </a:buClr>
              <a:buSzPts val="1100"/>
              <a:buFont typeface="Arial"/>
              <a:buNone/>
            </a:pPr>
            <a:r>
              <a:rPr lang="el-GR"/>
              <a:t>print("Phosphorus - Statistics")</a:t>
            </a:r>
            <a:endParaRPr/>
          </a:p>
          <a:p>
            <a:pPr indent="0" lvl="0" marL="0" rtl="0" algn="l">
              <a:spcBef>
                <a:spcPts val="1000"/>
              </a:spcBef>
              <a:spcAft>
                <a:spcPts val="0"/>
              </a:spcAft>
              <a:buClr>
                <a:schemeClr val="dk1"/>
              </a:buClr>
              <a:buSzPts val="1100"/>
              <a:buFont typeface="Arial"/>
              <a:buNone/>
            </a:pPr>
            <a:r>
              <a:rPr lang="el-GR"/>
              <a:t>print("Minimum Phosphorus  : ", data['P'].min())</a:t>
            </a:r>
            <a:endParaRPr/>
          </a:p>
          <a:p>
            <a:pPr indent="0" lvl="0" marL="0" rtl="0" algn="l">
              <a:spcBef>
                <a:spcPts val="1000"/>
              </a:spcBef>
              <a:spcAft>
                <a:spcPts val="0"/>
              </a:spcAft>
              <a:buClr>
                <a:schemeClr val="dk1"/>
              </a:buClr>
              <a:buSzPts val="1100"/>
              <a:buFont typeface="Arial"/>
              <a:buNone/>
            </a:pPr>
            <a:r>
              <a:rPr lang="el-GR"/>
              <a:t>print("Average Phosphorus  : ", data['P'].mean())</a:t>
            </a:r>
            <a:endParaRPr/>
          </a:p>
          <a:p>
            <a:pPr indent="0" lvl="0" marL="0" rtl="0" algn="l">
              <a:spcBef>
                <a:spcPts val="1000"/>
              </a:spcBef>
              <a:spcAft>
                <a:spcPts val="0"/>
              </a:spcAft>
              <a:buClr>
                <a:schemeClr val="dk1"/>
              </a:buClr>
              <a:buSzPts val="1100"/>
              <a:buFont typeface="Arial"/>
              <a:buNone/>
            </a:pPr>
            <a:r>
              <a:rPr lang="el-GR"/>
              <a:t>print("Maximum Phosphorus  : ", data['P'].max())</a:t>
            </a:r>
            <a:endParaRPr/>
          </a:p>
          <a:p>
            <a:pPr indent="0" lvl="0" marL="0" rtl="0" algn="l">
              <a:spcBef>
                <a:spcPts val="1000"/>
              </a:spcBef>
              <a:spcAft>
                <a:spcPts val="0"/>
              </a:spcAft>
              <a:buNone/>
            </a:pPr>
            <a:r>
              <a:rPr lang="el-GR"/>
              <a:t>print("-----------------------------------------")</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lang="el-GR"/>
              <a:t>print("Potassium - Statistics")</a:t>
            </a:r>
            <a:endParaRPr/>
          </a:p>
          <a:p>
            <a:pPr indent="0" lvl="0" marL="0" rtl="0" algn="l">
              <a:spcBef>
                <a:spcPts val="1000"/>
              </a:spcBef>
              <a:spcAft>
                <a:spcPts val="0"/>
              </a:spcAft>
              <a:buClr>
                <a:schemeClr val="dk1"/>
              </a:buClr>
              <a:buSzPts val="1100"/>
              <a:buFont typeface="Arial"/>
              <a:buNone/>
            </a:pPr>
            <a:r>
              <a:rPr lang="el-GR"/>
              <a:t>print("Minimum Potassium  : ", data['K'].min())</a:t>
            </a:r>
            <a:endParaRPr/>
          </a:p>
          <a:p>
            <a:pPr indent="0" lvl="0" marL="0" rtl="0" algn="l">
              <a:spcBef>
                <a:spcPts val="1000"/>
              </a:spcBef>
              <a:spcAft>
                <a:spcPts val="0"/>
              </a:spcAft>
              <a:buClr>
                <a:schemeClr val="dk1"/>
              </a:buClr>
              <a:buSzPts val="1100"/>
              <a:buFont typeface="Arial"/>
              <a:buNone/>
            </a:pPr>
            <a:r>
              <a:rPr lang="el-GR"/>
              <a:t>print("Average Potassium  : ", data['K'].mean())</a:t>
            </a:r>
            <a:endParaRPr/>
          </a:p>
          <a:p>
            <a:pPr indent="0" lvl="0" marL="0" rtl="0" algn="l">
              <a:spcBef>
                <a:spcPts val="1000"/>
              </a:spcBef>
              <a:spcAft>
                <a:spcPts val="0"/>
              </a:spcAft>
              <a:buClr>
                <a:schemeClr val="dk1"/>
              </a:buClr>
              <a:buSzPts val="1100"/>
              <a:buFont typeface="Arial"/>
              <a:buNone/>
            </a:pPr>
            <a:r>
              <a:rPr lang="el-GR"/>
              <a:t>print("Maximum Potassium  : ", data['K'].max())</a:t>
            </a:r>
            <a:endParaRPr/>
          </a:p>
          <a:p>
            <a:pPr indent="0" lvl="0" marL="0" rtl="0" algn="l">
              <a:spcBef>
                <a:spcPts val="1000"/>
              </a:spcBef>
              <a:spcAft>
                <a:spcPts val="0"/>
              </a:spcAft>
              <a:buClr>
                <a:schemeClr val="dk1"/>
              </a:buClr>
              <a:buSzPts val="1100"/>
              <a:buFont typeface="Arial"/>
              <a:buNone/>
            </a:pPr>
            <a:r>
              <a:rPr lang="el-GR"/>
              <a:t>print("-----------------------------------------")</a:t>
            </a:r>
            <a:endParaRPr/>
          </a:p>
          <a:p>
            <a:pPr indent="0" lvl="0" marL="0" rtl="0" algn="l">
              <a:spcBef>
                <a:spcPts val="1000"/>
              </a:spcBef>
              <a:spcAft>
                <a:spcPts val="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18994f22030_0_17"/>
          <p:cNvSpPr txBox="1"/>
          <p:nvPr>
            <p:ph idx="1" type="body"/>
          </p:nvPr>
        </p:nvSpPr>
        <p:spPr>
          <a:xfrm>
            <a:off x="1371600" y="326375"/>
            <a:ext cx="9601200" cy="55410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l-GR">
                <a:solidFill>
                  <a:srgbClr val="38761D"/>
                </a:solidFill>
              </a:rPr>
              <a:t>#</a:t>
            </a:r>
            <a:r>
              <a:rPr lang="el-GR" sz="2100">
                <a:solidFill>
                  <a:srgbClr val="38761D"/>
                </a:solidFill>
              </a:rPr>
              <a:t>το</a:t>
            </a:r>
            <a:r>
              <a:rPr lang="el-GR">
                <a:solidFill>
                  <a:srgbClr val="38761D"/>
                </a:solidFill>
              </a:rPr>
              <a:t> 0.3f </a:t>
            </a:r>
            <a:r>
              <a:rPr lang="el-GR" sz="2100">
                <a:solidFill>
                  <a:srgbClr val="38761D"/>
                </a:solidFill>
              </a:rPr>
              <a:t>για να εμφανιστούν</a:t>
            </a:r>
            <a:r>
              <a:rPr lang="el-GR">
                <a:solidFill>
                  <a:srgbClr val="38761D"/>
                </a:solidFill>
              </a:rPr>
              <a:t> 3 </a:t>
            </a:r>
            <a:r>
              <a:rPr lang="el-GR" sz="2100">
                <a:solidFill>
                  <a:srgbClr val="38761D"/>
                </a:solidFill>
              </a:rPr>
              <a:t>δεκαδικά ψηφία</a:t>
            </a:r>
            <a:endParaRPr sz="2100">
              <a:solidFill>
                <a:srgbClr val="38761D"/>
              </a:solidFill>
            </a:endParaRPr>
          </a:p>
          <a:p>
            <a:pPr indent="0" lvl="0" marL="0" rtl="0" algn="l">
              <a:spcBef>
                <a:spcPts val="1000"/>
              </a:spcBef>
              <a:spcAft>
                <a:spcPts val="0"/>
              </a:spcAft>
              <a:buClr>
                <a:schemeClr val="dk1"/>
              </a:buClr>
              <a:buSzPts val="1100"/>
              <a:buFont typeface="Arial"/>
              <a:buNone/>
            </a:pPr>
            <a:r>
              <a:rPr lang="el-GR"/>
              <a:t>print("Temperature - Statistics")</a:t>
            </a:r>
            <a:endParaRPr/>
          </a:p>
          <a:p>
            <a:pPr indent="0" lvl="0" marL="0" rtl="0" algn="l">
              <a:spcBef>
                <a:spcPts val="1000"/>
              </a:spcBef>
              <a:spcAft>
                <a:spcPts val="0"/>
              </a:spcAft>
              <a:buNone/>
            </a:pPr>
            <a:r>
              <a:rPr lang="el-GR"/>
              <a:t>print("Minimum Temperature  : {0:.3f}".format(data['temperature'].min())) </a:t>
            </a:r>
            <a:endParaRPr/>
          </a:p>
          <a:p>
            <a:pPr indent="0" lvl="0" marL="0" rtl="0" algn="l">
              <a:spcBef>
                <a:spcPts val="1000"/>
              </a:spcBef>
              <a:spcAft>
                <a:spcPts val="0"/>
              </a:spcAft>
              <a:buClr>
                <a:schemeClr val="dk1"/>
              </a:buClr>
              <a:buSzPts val="1100"/>
              <a:buFont typeface="Arial"/>
              <a:buNone/>
            </a:pPr>
            <a:r>
              <a:rPr lang="el-GR"/>
              <a:t>print("Average Temperature  : {0:.3f}".format(data['temperature'].mean()))</a:t>
            </a:r>
            <a:endParaRPr/>
          </a:p>
          <a:p>
            <a:pPr indent="0" lvl="0" marL="0" rtl="0" algn="l">
              <a:spcBef>
                <a:spcPts val="1000"/>
              </a:spcBef>
              <a:spcAft>
                <a:spcPts val="0"/>
              </a:spcAft>
              <a:buClr>
                <a:schemeClr val="dk1"/>
              </a:buClr>
              <a:buSzPts val="1100"/>
              <a:buFont typeface="Arial"/>
              <a:buNone/>
            </a:pPr>
            <a:r>
              <a:rPr lang="el-GR"/>
              <a:t>print("Maximum Temperature  : {0:.3f}".format(data['temperature'].max()))</a:t>
            </a:r>
            <a:endParaRPr/>
          </a:p>
          <a:p>
            <a:pPr indent="0" lvl="0" marL="0" rtl="0" algn="l">
              <a:spcBef>
                <a:spcPts val="1000"/>
              </a:spcBef>
              <a:spcAft>
                <a:spcPts val="0"/>
              </a:spcAft>
              <a:buNone/>
            </a:pPr>
            <a:r>
              <a:rPr lang="el-GR"/>
              <a:t>print("-----------------------------------------")</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lang="el-GR"/>
              <a:t>print("Humidity - Statistics")</a:t>
            </a:r>
            <a:endParaRPr/>
          </a:p>
          <a:p>
            <a:pPr indent="0" lvl="0" marL="0" rtl="0" algn="l">
              <a:spcBef>
                <a:spcPts val="1000"/>
              </a:spcBef>
              <a:spcAft>
                <a:spcPts val="0"/>
              </a:spcAft>
              <a:buClr>
                <a:schemeClr val="dk1"/>
              </a:buClr>
              <a:buSzPts val="1100"/>
              <a:buFont typeface="Arial"/>
              <a:buNone/>
            </a:pPr>
            <a:r>
              <a:rPr lang="el-GR"/>
              <a:t>print("Minimum Humidity  : {0:.3f}".format(data['humidity'].min()))</a:t>
            </a:r>
            <a:endParaRPr/>
          </a:p>
          <a:p>
            <a:pPr indent="0" lvl="0" marL="0" rtl="0" algn="l">
              <a:spcBef>
                <a:spcPts val="1000"/>
              </a:spcBef>
              <a:spcAft>
                <a:spcPts val="0"/>
              </a:spcAft>
              <a:buClr>
                <a:schemeClr val="dk1"/>
              </a:buClr>
              <a:buSzPts val="1100"/>
              <a:buFont typeface="Arial"/>
              <a:buNone/>
            </a:pPr>
            <a:r>
              <a:rPr lang="el-GR"/>
              <a:t>print("Average Humidity  : {0:.3f}".format(data['humidity'].mean()))</a:t>
            </a:r>
            <a:endParaRPr/>
          </a:p>
          <a:p>
            <a:pPr indent="0" lvl="0" marL="0" rtl="0" algn="l">
              <a:spcBef>
                <a:spcPts val="1000"/>
              </a:spcBef>
              <a:spcAft>
                <a:spcPts val="0"/>
              </a:spcAft>
              <a:buClr>
                <a:schemeClr val="dk1"/>
              </a:buClr>
              <a:buSzPts val="1100"/>
              <a:buFont typeface="Arial"/>
              <a:buNone/>
            </a:pPr>
            <a:r>
              <a:rPr lang="el-GR"/>
              <a:t>print("Maximum Humidity  : {0:.3f}".format(data['humidity'].max()))</a:t>
            </a:r>
            <a:endParaRPr/>
          </a:p>
          <a:p>
            <a:pPr indent="0" lvl="0" marL="0" rtl="0" algn="l">
              <a:spcBef>
                <a:spcPts val="1000"/>
              </a:spcBef>
              <a:spcAft>
                <a:spcPts val="0"/>
              </a:spcAft>
              <a:buClr>
                <a:schemeClr val="dk1"/>
              </a:buClr>
              <a:buSzPts val="1100"/>
              <a:buFont typeface="Arial"/>
              <a:buNone/>
            </a:pPr>
            <a:r>
              <a:rPr lang="el-GR"/>
              <a:t>print("-----------------------------------------")</a:t>
            </a:r>
            <a:endParaRPr/>
          </a:p>
          <a:p>
            <a:pPr indent="0" lvl="0" marL="0" rtl="0" algn="l">
              <a:spcBef>
                <a:spcPts val="1000"/>
              </a:spcBef>
              <a:spcAft>
                <a:spcPts val="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18994f22030_0_22"/>
          <p:cNvSpPr txBox="1"/>
          <p:nvPr>
            <p:ph idx="1" type="body"/>
          </p:nvPr>
        </p:nvSpPr>
        <p:spPr>
          <a:xfrm>
            <a:off x="1371600" y="326375"/>
            <a:ext cx="9601200" cy="6077400"/>
          </a:xfrm>
          <a:prstGeom prst="rect">
            <a:avLst/>
          </a:prstGeom>
        </p:spPr>
        <p:txBody>
          <a:bodyPr anchorCtr="0" anchor="t" bIns="45700" lIns="91425" spcFirstLastPara="1" rIns="91425" wrap="square" tIns="45700">
            <a:normAutofit fontScale="92500" lnSpcReduction="20000"/>
          </a:bodyPr>
          <a:lstStyle/>
          <a:p>
            <a:pPr indent="0" lvl="0" marL="0" rtl="0" algn="l">
              <a:spcBef>
                <a:spcPts val="1000"/>
              </a:spcBef>
              <a:spcAft>
                <a:spcPts val="0"/>
              </a:spcAft>
              <a:buClr>
                <a:schemeClr val="dk1"/>
              </a:buClr>
              <a:buSzPct val="55000"/>
              <a:buFont typeface="Arial"/>
              <a:buNone/>
            </a:pPr>
            <a:r>
              <a:rPr lang="el-GR"/>
              <a:t>print("ph - Statistics")</a:t>
            </a:r>
            <a:endParaRPr/>
          </a:p>
          <a:p>
            <a:pPr indent="0" lvl="0" marL="0" rtl="0" algn="l">
              <a:spcBef>
                <a:spcPts val="1000"/>
              </a:spcBef>
              <a:spcAft>
                <a:spcPts val="0"/>
              </a:spcAft>
              <a:buClr>
                <a:schemeClr val="dk1"/>
              </a:buClr>
              <a:buSzPct val="55000"/>
              <a:buFont typeface="Arial"/>
              <a:buNone/>
            </a:pPr>
            <a:r>
              <a:rPr lang="el-GR"/>
              <a:t>print("Minimum ph  : {0:.3f}".format(data['ph'].min()))</a:t>
            </a:r>
            <a:endParaRPr/>
          </a:p>
          <a:p>
            <a:pPr indent="0" lvl="0" marL="0" rtl="0" algn="l">
              <a:spcBef>
                <a:spcPts val="1000"/>
              </a:spcBef>
              <a:spcAft>
                <a:spcPts val="0"/>
              </a:spcAft>
              <a:buClr>
                <a:schemeClr val="dk1"/>
              </a:buClr>
              <a:buSzPct val="55000"/>
              <a:buFont typeface="Arial"/>
              <a:buNone/>
            </a:pPr>
            <a:r>
              <a:rPr lang="el-GR"/>
              <a:t>print("Average ph  : {0:.3f}".format(data['ph'].mean()))</a:t>
            </a:r>
            <a:endParaRPr/>
          </a:p>
          <a:p>
            <a:pPr indent="0" lvl="0" marL="0" rtl="0" algn="l">
              <a:spcBef>
                <a:spcPts val="1000"/>
              </a:spcBef>
              <a:spcAft>
                <a:spcPts val="0"/>
              </a:spcAft>
              <a:buClr>
                <a:schemeClr val="dk1"/>
              </a:buClr>
              <a:buSzPct val="55000"/>
              <a:buFont typeface="Arial"/>
              <a:buNone/>
            </a:pPr>
            <a:r>
              <a:rPr lang="el-GR"/>
              <a:t>print("Maximum ph  : {0:.3f}".format(data['ph'].max()))</a:t>
            </a:r>
            <a:endParaRPr/>
          </a:p>
          <a:p>
            <a:pPr indent="0" lvl="0" marL="0" rtl="0" algn="l">
              <a:spcBef>
                <a:spcPts val="1000"/>
              </a:spcBef>
              <a:spcAft>
                <a:spcPts val="0"/>
              </a:spcAft>
              <a:buNone/>
            </a:pPr>
            <a:r>
              <a:rPr lang="el-GR"/>
              <a:t>print("-----------------------------------------")</a:t>
            </a:r>
            <a:endParaRPr/>
          </a:p>
          <a:p>
            <a:pPr indent="0" lvl="0" marL="0" rtl="0" algn="l">
              <a:spcBef>
                <a:spcPts val="1000"/>
              </a:spcBef>
              <a:spcAft>
                <a:spcPts val="0"/>
              </a:spcAft>
              <a:buClr>
                <a:schemeClr val="dk1"/>
              </a:buClr>
              <a:buSzPct val="55000"/>
              <a:buFont typeface="Arial"/>
              <a:buNone/>
            </a:pPr>
            <a:r>
              <a:t/>
            </a:r>
            <a:endParaRPr/>
          </a:p>
          <a:p>
            <a:pPr indent="0" lvl="0" marL="0" rtl="0" algn="l">
              <a:spcBef>
                <a:spcPts val="1000"/>
              </a:spcBef>
              <a:spcAft>
                <a:spcPts val="0"/>
              </a:spcAft>
              <a:buClr>
                <a:schemeClr val="dk1"/>
              </a:buClr>
              <a:buSzPct val="55000"/>
              <a:buFont typeface="Arial"/>
              <a:buNone/>
            </a:pPr>
            <a:r>
              <a:rPr lang="el-GR"/>
              <a:t>print("Rainfall - Statistics")</a:t>
            </a:r>
            <a:endParaRPr/>
          </a:p>
          <a:p>
            <a:pPr indent="0" lvl="0" marL="0" rtl="0" algn="l">
              <a:spcBef>
                <a:spcPts val="1000"/>
              </a:spcBef>
              <a:spcAft>
                <a:spcPts val="0"/>
              </a:spcAft>
              <a:buClr>
                <a:schemeClr val="dk1"/>
              </a:buClr>
              <a:buSzPct val="55000"/>
              <a:buFont typeface="Arial"/>
              <a:buNone/>
            </a:pPr>
            <a:r>
              <a:rPr lang="el-GR"/>
              <a:t>print("Minimum Rainfall  : {0:.3f}".format(data['rainfall'].min()))</a:t>
            </a:r>
            <a:endParaRPr/>
          </a:p>
          <a:p>
            <a:pPr indent="0" lvl="0" marL="0" rtl="0" algn="l">
              <a:spcBef>
                <a:spcPts val="1000"/>
              </a:spcBef>
              <a:spcAft>
                <a:spcPts val="0"/>
              </a:spcAft>
              <a:buClr>
                <a:schemeClr val="dk1"/>
              </a:buClr>
              <a:buSzPct val="55000"/>
              <a:buFont typeface="Arial"/>
              <a:buNone/>
            </a:pPr>
            <a:r>
              <a:rPr lang="el-GR"/>
              <a:t>print("Average Rainfall  : {0:.3f}".format(data['rainfall'].mean()))</a:t>
            </a:r>
            <a:endParaRPr/>
          </a:p>
          <a:p>
            <a:pPr indent="0" lvl="0" marL="0" rtl="0" algn="l">
              <a:spcBef>
                <a:spcPts val="1000"/>
              </a:spcBef>
              <a:spcAft>
                <a:spcPts val="0"/>
              </a:spcAft>
              <a:buClr>
                <a:schemeClr val="dk1"/>
              </a:buClr>
              <a:buSzPct val="55000"/>
              <a:buFont typeface="Arial"/>
              <a:buNone/>
            </a:pPr>
            <a:r>
              <a:rPr lang="el-GR"/>
              <a:t>print("Maximum Rainfall  : {0:.3f}".format(data['rainfall'].max()))</a:t>
            </a:r>
            <a:endParaRPr/>
          </a:p>
          <a:p>
            <a:pPr indent="0" lvl="0" marL="0" rtl="0" algn="l">
              <a:spcBef>
                <a:spcPts val="1000"/>
              </a:spcBef>
              <a:spcAft>
                <a:spcPts val="0"/>
              </a:spcAft>
              <a:buNone/>
            </a:pPr>
            <a:r>
              <a:t/>
            </a:r>
            <a:endParaRPr/>
          </a:p>
          <a:p>
            <a:pPr indent="0" lvl="0" marL="0" rtl="0" algn="l">
              <a:spcBef>
                <a:spcPts val="1000"/>
              </a:spcBef>
              <a:spcAft>
                <a:spcPts val="0"/>
              </a:spcAft>
              <a:buClr>
                <a:schemeClr val="dk1"/>
              </a:buClr>
              <a:buSzPct val="55000"/>
              <a:buFont typeface="Arial"/>
              <a:buNone/>
            </a:pPr>
            <a:r>
              <a:rPr lang="el-GR">
                <a:solidFill>
                  <a:srgbClr val="38761D"/>
                </a:solidFill>
              </a:rPr>
              <a:t>#Δημιουργία plot για το καθε ενα χαρακτηριστικό ξεχωριστά</a:t>
            </a:r>
            <a:endParaRPr>
              <a:solidFill>
                <a:srgbClr val="38761D"/>
              </a:solidFill>
            </a:endParaRPr>
          </a:p>
          <a:p>
            <a:pPr indent="0" lvl="0" marL="0" rtl="0" algn="l">
              <a:spcBef>
                <a:spcPts val="1000"/>
              </a:spcBef>
              <a:spcAft>
                <a:spcPts val="0"/>
              </a:spcAft>
              <a:buClr>
                <a:schemeClr val="dk1"/>
              </a:buClr>
              <a:buSzPct val="55000"/>
              <a:buFont typeface="Arial"/>
              <a:buNone/>
            </a:pPr>
            <a:r>
              <a:rPr lang="el-GR"/>
              <a:t>plt.subplot(5,5,1)</a:t>
            </a:r>
            <a:endParaRPr/>
          </a:p>
          <a:p>
            <a:pPr indent="0" lvl="0" marL="0" rtl="0" algn="l">
              <a:spcBef>
                <a:spcPts val="1000"/>
              </a:spcBef>
              <a:spcAft>
                <a:spcPts val="0"/>
              </a:spcAft>
              <a:buClr>
                <a:schemeClr val="dk1"/>
              </a:buClr>
              <a:buSzPct val="55000"/>
              <a:buFont typeface="Arial"/>
              <a:buNone/>
            </a:pPr>
            <a:r>
              <a:rPr lang="el-GR"/>
              <a:t>sns.distplot(data['N'],color ='blue')</a:t>
            </a:r>
            <a:endParaRPr/>
          </a:p>
          <a:p>
            <a:pPr indent="0" lvl="0" marL="0" rtl="0" algn="l">
              <a:spcBef>
                <a:spcPts val="1000"/>
              </a:spcBef>
              <a:spcAft>
                <a:spcPts val="0"/>
              </a:spcAft>
              <a:buClr>
                <a:schemeClr val="dk1"/>
              </a:buClr>
              <a:buSzPct val="55000"/>
              <a:buFont typeface="Arial"/>
              <a:buNone/>
            </a:pPr>
            <a:r>
              <a:rPr lang="el-GR"/>
              <a:t>plt.xlabel('Ratio of Nitrogen',fontsize=12)</a:t>
            </a:r>
            <a:endParaRPr/>
          </a:p>
          <a:p>
            <a:pPr indent="0" lvl="0" marL="0" rtl="0" algn="l">
              <a:spcBef>
                <a:spcPts val="1000"/>
              </a:spcBef>
              <a:spcAft>
                <a:spcPts val="0"/>
              </a:spcAft>
              <a:buClr>
                <a:schemeClr val="dk1"/>
              </a:buClr>
              <a:buSzPct val="55000"/>
              <a:buFont typeface="Arial"/>
              <a:buNone/>
            </a:pPr>
            <a:r>
              <a:rPr lang="el-GR"/>
              <a:t>plt.ylabel('Density',fontsize=12)</a:t>
            </a:r>
            <a:endParaRPr/>
          </a:p>
          <a:p>
            <a:pPr indent="0" lvl="0" marL="0" rtl="0" algn="l">
              <a:spcBef>
                <a:spcPts val="1000"/>
              </a:spcBef>
              <a:spcAft>
                <a:spcPts val="0"/>
              </a:spcAft>
              <a:buClr>
                <a:schemeClr val="dk1"/>
              </a:buClr>
              <a:buSzPct val="55000"/>
              <a:buFont typeface="Arial"/>
              <a:buNone/>
            </a:pPr>
            <a:r>
              <a:rPr lang="el-GR"/>
              <a:t>plt.grid()</a:t>
            </a:r>
            <a:endParaRPr/>
          </a:p>
          <a:p>
            <a:pPr indent="0" lvl="0" marL="0" rtl="0" algn="l">
              <a:spcBef>
                <a:spcPts val="1000"/>
              </a:spcBef>
              <a:spcAft>
                <a:spcPts val="200"/>
              </a:spcAft>
              <a:buNone/>
            </a:pPr>
            <a:r>
              <a:t/>
            </a:r>
            <a:endParaRPr/>
          </a:p>
        </p:txBody>
      </p:sp>
      <p:pic>
        <p:nvPicPr>
          <p:cNvPr id="229" name="Google Shape;229;g18994f22030_0_22"/>
          <p:cNvPicPr preferRelativeResize="0"/>
          <p:nvPr/>
        </p:nvPicPr>
        <p:blipFill>
          <a:blip r:embed="rId3">
            <a:alphaModFix/>
          </a:blip>
          <a:stretch>
            <a:fillRect/>
          </a:stretch>
        </p:blipFill>
        <p:spPr>
          <a:xfrm>
            <a:off x="7946450" y="4781025"/>
            <a:ext cx="3199375" cy="1913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18994f22030_0_27"/>
          <p:cNvSpPr txBox="1"/>
          <p:nvPr>
            <p:ph idx="1" type="body"/>
          </p:nvPr>
        </p:nvSpPr>
        <p:spPr>
          <a:xfrm>
            <a:off x="1295400" y="510100"/>
            <a:ext cx="9601200" cy="5617500"/>
          </a:xfrm>
          <a:prstGeom prst="rect">
            <a:avLst/>
          </a:prstGeom>
        </p:spPr>
        <p:txBody>
          <a:bodyPr anchorCtr="0" anchor="t" bIns="45700" lIns="91425" spcFirstLastPara="1" rIns="91425" wrap="square" tIns="45700">
            <a:noAutofit/>
          </a:bodyPr>
          <a:lstStyle/>
          <a:p>
            <a:pPr indent="0" lvl="0" marL="0" rtl="0" algn="l">
              <a:lnSpc>
                <a:spcPct val="74000"/>
              </a:lnSpc>
              <a:spcBef>
                <a:spcPts val="1000"/>
              </a:spcBef>
              <a:spcAft>
                <a:spcPts val="0"/>
              </a:spcAft>
              <a:buClr>
                <a:schemeClr val="dk1"/>
              </a:buClr>
              <a:buSzPts val="852"/>
              <a:buFont typeface="Arial"/>
              <a:buNone/>
            </a:pPr>
            <a:r>
              <a:rPr lang="el-GR" sz="1750"/>
              <a:t>plt.subplot(5,5,3)</a:t>
            </a:r>
            <a:endParaRPr sz="1750"/>
          </a:p>
          <a:p>
            <a:pPr indent="0" lvl="0" marL="0" rtl="0" algn="l">
              <a:lnSpc>
                <a:spcPct val="74000"/>
              </a:lnSpc>
              <a:spcBef>
                <a:spcPts val="1000"/>
              </a:spcBef>
              <a:spcAft>
                <a:spcPts val="0"/>
              </a:spcAft>
              <a:buClr>
                <a:schemeClr val="dk1"/>
              </a:buClr>
              <a:buSzPts val="852"/>
              <a:buFont typeface="Arial"/>
              <a:buNone/>
            </a:pPr>
            <a:r>
              <a:rPr lang="el-GR" sz="1750"/>
              <a:t>sns.distplot(data['P'],color ='pink')</a:t>
            </a:r>
            <a:endParaRPr sz="1750"/>
          </a:p>
          <a:p>
            <a:pPr indent="0" lvl="0" marL="0" rtl="0" algn="l">
              <a:lnSpc>
                <a:spcPct val="74000"/>
              </a:lnSpc>
              <a:spcBef>
                <a:spcPts val="1000"/>
              </a:spcBef>
              <a:spcAft>
                <a:spcPts val="0"/>
              </a:spcAft>
              <a:buClr>
                <a:schemeClr val="dk1"/>
              </a:buClr>
              <a:buSzPts val="852"/>
              <a:buFont typeface="Arial"/>
              <a:buNone/>
            </a:pPr>
            <a:r>
              <a:rPr lang="el-GR" sz="1750"/>
              <a:t>plt.xlabel('Ratio of Phosphorus',fontsize=12)</a:t>
            </a:r>
            <a:endParaRPr sz="1750"/>
          </a:p>
          <a:p>
            <a:pPr indent="0" lvl="0" marL="0" rtl="0" algn="l">
              <a:lnSpc>
                <a:spcPct val="74000"/>
              </a:lnSpc>
              <a:spcBef>
                <a:spcPts val="1000"/>
              </a:spcBef>
              <a:spcAft>
                <a:spcPts val="0"/>
              </a:spcAft>
              <a:buClr>
                <a:schemeClr val="dk1"/>
              </a:buClr>
              <a:buSzPts val="852"/>
              <a:buFont typeface="Arial"/>
              <a:buNone/>
            </a:pPr>
            <a:r>
              <a:rPr lang="el-GR" sz="1750"/>
              <a:t>plt.ylabel('Density',fontsize=12)</a:t>
            </a:r>
            <a:endParaRPr sz="1750"/>
          </a:p>
          <a:p>
            <a:pPr indent="0" lvl="0" marL="0" rtl="0" algn="l">
              <a:lnSpc>
                <a:spcPct val="74000"/>
              </a:lnSpc>
              <a:spcBef>
                <a:spcPts val="1000"/>
              </a:spcBef>
              <a:spcAft>
                <a:spcPts val="0"/>
              </a:spcAft>
              <a:buClr>
                <a:schemeClr val="dk1"/>
              </a:buClr>
              <a:buSzPts val="852"/>
              <a:buFont typeface="Arial"/>
              <a:buNone/>
            </a:pPr>
            <a:r>
              <a:rPr lang="el-GR" sz="1750"/>
              <a:t>plt.grid()</a:t>
            </a:r>
            <a:endParaRPr sz="1750"/>
          </a:p>
          <a:p>
            <a:pPr indent="0" lvl="0" marL="0" rtl="0" algn="l">
              <a:lnSpc>
                <a:spcPct val="74000"/>
              </a:lnSpc>
              <a:spcBef>
                <a:spcPts val="1000"/>
              </a:spcBef>
              <a:spcAft>
                <a:spcPts val="0"/>
              </a:spcAft>
              <a:buClr>
                <a:schemeClr val="dk1"/>
              </a:buClr>
              <a:buSzPts val="852"/>
              <a:buFont typeface="Arial"/>
              <a:buNone/>
            </a:pPr>
            <a:r>
              <a:t/>
            </a:r>
            <a:endParaRPr sz="1750"/>
          </a:p>
          <a:p>
            <a:pPr indent="0" lvl="0" marL="0" rtl="0" algn="l">
              <a:lnSpc>
                <a:spcPct val="74000"/>
              </a:lnSpc>
              <a:spcBef>
                <a:spcPts val="1000"/>
              </a:spcBef>
              <a:spcAft>
                <a:spcPts val="0"/>
              </a:spcAft>
              <a:buClr>
                <a:schemeClr val="dk1"/>
              </a:buClr>
              <a:buSzPts val="852"/>
              <a:buFont typeface="Arial"/>
              <a:buNone/>
            </a:pPr>
            <a:r>
              <a:rPr lang="el-GR" sz="1750"/>
              <a:t>plt.subplot(5,5,5)</a:t>
            </a:r>
            <a:endParaRPr sz="1750"/>
          </a:p>
          <a:p>
            <a:pPr indent="0" lvl="0" marL="0" rtl="0" algn="l">
              <a:lnSpc>
                <a:spcPct val="74000"/>
              </a:lnSpc>
              <a:spcBef>
                <a:spcPts val="1000"/>
              </a:spcBef>
              <a:spcAft>
                <a:spcPts val="0"/>
              </a:spcAft>
              <a:buClr>
                <a:schemeClr val="dk1"/>
              </a:buClr>
              <a:buSzPts val="852"/>
              <a:buFont typeface="Arial"/>
              <a:buNone/>
            </a:pPr>
            <a:r>
              <a:rPr lang="el-GR" sz="1750"/>
              <a:t>sns.distplot(data['K'],color ='darkblue')</a:t>
            </a:r>
            <a:endParaRPr sz="1750"/>
          </a:p>
          <a:p>
            <a:pPr indent="0" lvl="0" marL="0" rtl="0" algn="l">
              <a:lnSpc>
                <a:spcPct val="74000"/>
              </a:lnSpc>
              <a:spcBef>
                <a:spcPts val="1000"/>
              </a:spcBef>
              <a:spcAft>
                <a:spcPts val="0"/>
              </a:spcAft>
              <a:buClr>
                <a:schemeClr val="dk1"/>
              </a:buClr>
              <a:buSzPts val="852"/>
              <a:buFont typeface="Arial"/>
              <a:buNone/>
            </a:pPr>
            <a:r>
              <a:rPr lang="el-GR" sz="1750"/>
              <a:t>plt.xlabel('Ratio of Potassium',fontsize=12)</a:t>
            </a:r>
            <a:endParaRPr sz="1750"/>
          </a:p>
          <a:p>
            <a:pPr indent="0" lvl="0" marL="0" rtl="0" algn="l">
              <a:lnSpc>
                <a:spcPct val="74000"/>
              </a:lnSpc>
              <a:spcBef>
                <a:spcPts val="1000"/>
              </a:spcBef>
              <a:spcAft>
                <a:spcPts val="0"/>
              </a:spcAft>
              <a:buClr>
                <a:schemeClr val="dk1"/>
              </a:buClr>
              <a:buSzPts val="852"/>
              <a:buFont typeface="Arial"/>
              <a:buNone/>
            </a:pPr>
            <a:r>
              <a:rPr lang="el-GR" sz="1750"/>
              <a:t>plt.ylabel('Density',fontsize=12)</a:t>
            </a:r>
            <a:endParaRPr sz="1750"/>
          </a:p>
          <a:p>
            <a:pPr indent="0" lvl="0" marL="0" rtl="0" algn="l">
              <a:lnSpc>
                <a:spcPct val="74000"/>
              </a:lnSpc>
              <a:spcBef>
                <a:spcPts val="1000"/>
              </a:spcBef>
              <a:spcAft>
                <a:spcPts val="0"/>
              </a:spcAft>
              <a:buClr>
                <a:schemeClr val="dk1"/>
              </a:buClr>
              <a:buSzPts val="852"/>
              <a:buFont typeface="Arial"/>
              <a:buNone/>
            </a:pPr>
            <a:r>
              <a:rPr lang="el-GR" sz="1750"/>
              <a:t>plt.grid()</a:t>
            </a:r>
            <a:endParaRPr sz="1750"/>
          </a:p>
          <a:p>
            <a:pPr indent="0" lvl="0" marL="0" rtl="0" algn="l">
              <a:lnSpc>
                <a:spcPct val="74000"/>
              </a:lnSpc>
              <a:spcBef>
                <a:spcPts val="1000"/>
              </a:spcBef>
              <a:spcAft>
                <a:spcPts val="0"/>
              </a:spcAft>
              <a:buClr>
                <a:schemeClr val="dk1"/>
              </a:buClr>
              <a:buSzPts val="852"/>
              <a:buFont typeface="Arial"/>
              <a:buNone/>
            </a:pPr>
            <a:r>
              <a:t/>
            </a:r>
            <a:endParaRPr sz="1750"/>
          </a:p>
          <a:p>
            <a:pPr indent="0" lvl="0" marL="0" rtl="0" algn="l">
              <a:lnSpc>
                <a:spcPct val="74000"/>
              </a:lnSpc>
              <a:spcBef>
                <a:spcPts val="1000"/>
              </a:spcBef>
              <a:spcAft>
                <a:spcPts val="0"/>
              </a:spcAft>
              <a:buClr>
                <a:schemeClr val="dk1"/>
              </a:buClr>
              <a:buSzPts val="852"/>
              <a:buFont typeface="Arial"/>
              <a:buNone/>
            </a:pPr>
            <a:r>
              <a:rPr lang="el-GR" sz="1750"/>
              <a:t>plt.subplot(5,5,11)</a:t>
            </a:r>
            <a:endParaRPr sz="1750"/>
          </a:p>
          <a:p>
            <a:pPr indent="0" lvl="0" marL="0" rtl="0" algn="l">
              <a:lnSpc>
                <a:spcPct val="74000"/>
              </a:lnSpc>
              <a:spcBef>
                <a:spcPts val="1000"/>
              </a:spcBef>
              <a:spcAft>
                <a:spcPts val="0"/>
              </a:spcAft>
              <a:buClr>
                <a:schemeClr val="dk1"/>
              </a:buClr>
              <a:buSzPts val="852"/>
              <a:buFont typeface="Arial"/>
              <a:buNone/>
            </a:pPr>
            <a:r>
              <a:rPr lang="el-GR" sz="1750"/>
              <a:t>sns.distplot(data['temperature'],color ='black')</a:t>
            </a:r>
            <a:endParaRPr sz="1750"/>
          </a:p>
          <a:p>
            <a:pPr indent="0" lvl="0" marL="0" rtl="0" algn="l">
              <a:lnSpc>
                <a:spcPct val="74000"/>
              </a:lnSpc>
              <a:spcBef>
                <a:spcPts val="1000"/>
              </a:spcBef>
              <a:spcAft>
                <a:spcPts val="0"/>
              </a:spcAft>
              <a:buClr>
                <a:schemeClr val="dk1"/>
              </a:buClr>
              <a:buSzPts val="852"/>
              <a:buFont typeface="Arial"/>
              <a:buNone/>
            </a:pPr>
            <a:r>
              <a:rPr lang="el-GR" sz="1750"/>
              <a:t>plt.xlabel('Temperature',fontsize=12)</a:t>
            </a:r>
            <a:endParaRPr sz="1750"/>
          </a:p>
          <a:p>
            <a:pPr indent="0" lvl="0" marL="0" rtl="0" algn="l">
              <a:lnSpc>
                <a:spcPct val="74000"/>
              </a:lnSpc>
              <a:spcBef>
                <a:spcPts val="1000"/>
              </a:spcBef>
              <a:spcAft>
                <a:spcPts val="0"/>
              </a:spcAft>
              <a:buClr>
                <a:schemeClr val="dk1"/>
              </a:buClr>
              <a:buSzPts val="852"/>
              <a:buFont typeface="Arial"/>
              <a:buNone/>
            </a:pPr>
            <a:r>
              <a:rPr lang="el-GR" sz="1750"/>
              <a:t>plt.ylabel('Density',fontsize=12)</a:t>
            </a:r>
            <a:endParaRPr sz="1750"/>
          </a:p>
          <a:p>
            <a:pPr indent="0" lvl="0" marL="0" rtl="0" algn="l">
              <a:lnSpc>
                <a:spcPct val="74000"/>
              </a:lnSpc>
              <a:spcBef>
                <a:spcPts val="1000"/>
              </a:spcBef>
              <a:spcAft>
                <a:spcPts val="0"/>
              </a:spcAft>
              <a:buClr>
                <a:schemeClr val="dk1"/>
              </a:buClr>
              <a:buSzPts val="852"/>
              <a:buFont typeface="Arial"/>
              <a:buNone/>
            </a:pPr>
            <a:r>
              <a:rPr lang="el-GR" sz="1750"/>
              <a:t>plt.grid()</a:t>
            </a:r>
            <a:endParaRPr sz="1750"/>
          </a:p>
          <a:p>
            <a:pPr indent="0" lvl="0" marL="0" rtl="0" algn="l">
              <a:lnSpc>
                <a:spcPct val="74000"/>
              </a:lnSpc>
              <a:spcBef>
                <a:spcPts val="1000"/>
              </a:spcBef>
              <a:spcAft>
                <a:spcPts val="200"/>
              </a:spcAft>
              <a:buSzPts val="852"/>
              <a:buNone/>
            </a:pPr>
            <a:r>
              <a:t/>
            </a:r>
            <a:endParaRPr sz="155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18994f22030_0_32"/>
          <p:cNvSpPr txBox="1"/>
          <p:nvPr>
            <p:ph idx="1" type="body"/>
          </p:nvPr>
        </p:nvSpPr>
        <p:spPr>
          <a:xfrm>
            <a:off x="1295400" y="540700"/>
            <a:ext cx="9601200" cy="5510400"/>
          </a:xfrm>
          <a:prstGeom prst="rect">
            <a:avLst/>
          </a:prstGeom>
        </p:spPr>
        <p:txBody>
          <a:bodyPr anchorCtr="0" anchor="t" bIns="45700" lIns="91425" spcFirstLastPara="1" rIns="91425" wrap="square" tIns="45700">
            <a:noAutofit/>
          </a:bodyPr>
          <a:lstStyle/>
          <a:p>
            <a:pPr indent="0" lvl="0" marL="0" rtl="0" algn="l">
              <a:lnSpc>
                <a:spcPct val="74000"/>
              </a:lnSpc>
              <a:spcBef>
                <a:spcPts val="1000"/>
              </a:spcBef>
              <a:spcAft>
                <a:spcPts val="0"/>
              </a:spcAft>
              <a:buClr>
                <a:schemeClr val="dk1"/>
              </a:buClr>
              <a:buSzPts val="852"/>
              <a:buFont typeface="Arial"/>
              <a:buNone/>
            </a:pPr>
            <a:r>
              <a:rPr lang="el-GR" sz="1750"/>
              <a:t>plt.subplot(5,5,13)</a:t>
            </a:r>
            <a:endParaRPr sz="1750"/>
          </a:p>
          <a:p>
            <a:pPr indent="0" lvl="0" marL="0" rtl="0" algn="l">
              <a:lnSpc>
                <a:spcPct val="74000"/>
              </a:lnSpc>
              <a:spcBef>
                <a:spcPts val="1000"/>
              </a:spcBef>
              <a:spcAft>
                <a:spcPts val="0"/>
              </a:spcAft>
              <a:buClr>
                <a:schemeClr val="dk1"/>
              </a:buClr>
              <a:buSzPts val="852"/>
              <a:buFont typeface="Arial"/>
              <a:buNone/>
            </a:pPr>
            <a:r>
              <a:rPr lang="el-GR" sz="1750"/>
              <a:t>sns.distplot(data['rainfall'],color ='grey')</a:t>
            </a:r>
            <a:endParaRPr sz="1750"/>
          </a:p>
          <a:p>
            <a:pPr indent="0" lvl="0" marL="0" rtl="0" algn="l">
              <a:lnSpc>
                <a:spcPct val="74000"/>
              </a:lnSpc>
              <a:spcBef>
                <a:spcPts val="1000"/>
              </a:spcBef>
              <a:spcAft>
                <a:spcPts val="0"/>
              </a:spcAft>
              <a:buClr>
                <a:schemeClr val="dk1"/>
              </a:buClr>
              <a:buSzPts val="852"/>
              <a:buFont typeface="Arial"/>
              <a:buNone/>
            </a:pPr>
            <a:r>
              <a:rPr lang="el-GR" sz="1750"/>
              <a:t>plt.xlabel('Rainfall',fontsize=12)</a:t>
            </a:r>
            <a:endParaRPr sz="1750"/>
          </a:p>
          <a:p>
            <a:pPr indent="0" lvl="0" marL="0" rtl="0" algn="l">
              <a:lnSpc>
                <a:spcPct val="74000"/>
              </a:lnSpc>
              <a:spcBef>
                <a:spcPts val="1000"/>
              </a:spcBef>
              <a:spcAft>
                <a:spcPts val="0"/>
              </a:spcAft>
              <a:buClr>
                <a:schemeClr val="dk1"/>
              </a:buClr>
              <a:buSzPts val="852"/>
              <a:buFont typeface="Arial"/>
              <a:buNone/>
            </a:pPr>
            <a:r>
              <a:rPr lang="el-GR" sz="1750"/>
              <a:t>plt.ylabel('Density',fontsize=12)</a:t>
            </a:r>
            <a:endParaRPr sz="1750"/>
          </a:p>
          <a:p>
            <a:pPr indent="0" lvl="0" marL="0" rtl="0" algn="l">
              <a:lnSpc>
                <a:spcPct val="74000"/>
              </a:lnSpc>
              <a:spcBef>
                <a:spcPts val="1000"/>
              </a:spcBef>
              <a:spcAft>
                <a:spcPts val="0"/>
              </a:spcAft>
              <a:buClr>
                <a:schemeClr val="dk1"/>
              </a:buClr>
              <a:buSzPts val="852"/>
              <a:buFont typeface="Arial"/>
              <a:buNone/>
            </a:pPr>
            <a:r>
              <a:rPr lang="el-GR" sz="1750"/>
              <a:t>plt.grid()</a:t>
            </a:r>
            <a:endParaRPr sz="1750"/>
          </a:p>
          <a:p>
            <a:pPr indent="0" lvl="0" marL="0" rtl="0" algn="l">
              <a:lnSpc>
                <a:spcPct val="74000"/>
              </a:lnSpc>
              <a:spcBef>
                <a:spcPts val="1000"/>
              </a:spcBef>
              <a:spcAft>
                <a:spcPts val="0"/>
              </a:spcAft>
              <a:buClr>
                <a:schemeClr val="dk1"/>
              </a:buClr>
              <a:buSzPts val="852"/>
              <a:buFont typeface="Arial"/>
              <a:buNone/>
            </a:pPr>
            <a:r>
              <a:t/>
            </a:r>
            <a:endParaRPr sz="1750"/>
          </a:p>
          <a:p>
            <a:pPr indent="0" lvl="0" marL="0" rtl="0" algn="l">
              <a:lnSpc>
                <a:spcPct val="74000"/>
              </a:lnSpc>
              <a:spcBef>
                <a:spcPts val="1000"/>
              </a:spcBef>
              <a:spcAft>
                <a:spcPts val="0"/>
              </a:spcAft>
              <a:buClr>
                <a:schemeClr val="dk1"/>
              </a:buClr>
              <a:buSzPts val="852"/>
              <a:buFont typeface="Arial"/>
              <a:buNone/>
            </a:pPr>
            <a:r>
              <a:rPr lang="el-GR" sz="1750"/>
              <a:t>plt.subplot(5,5,15)</a:t>
            </a:r>
            <a:endParaRPr sz="1750"/>
          </a:p>
          <a:p>
            <a:pPr indent="0" lvl="0" marL="0" rtl="0" algn="l">
              <a:lnSpc>
                <a:spcPct val="74000"/>
              </a:lnSpc>
              <a:spcBef>
                <a:spcPts val="1000"/>
              </a:spcBef>
              <a:spcAft>
                <a:spcPts val="0"/>
              </a:spcAft>
              <a:buClr>
                <a:schemeClr val="dk1"/>
              </a:buClr>
              <a:buSzPts val="852"/>
              <a:buFont typeface="Arial"/>
              <a:buNone/>
            </a:pPr>
            <a:r>
              <a:rPr lang="el-GR" sz="1750"/>
              <a:t>sns.distplot(data['humidity'],color ='lightgreen')</a:t>
            </a:r>
            <a:endParaRPr sz="1750"/>
          </a:p>
          <a:p>
            <a:pPr indent="0" lvl="0" marL="0" rtl="0" algn="l">
              <a:lnSpc>
                <a:spcPct val="74000"/>
              </a:lnSpc>
              <a:spcBef>
                <a:spcPts val="1000"/>
              </a:spcBef>
              <a:spcAft>
                <a:spcPts val="0"/>
              </a:spcAft>
              <a:buClr>
                <a:schemeClr val="dk1"/>
              </a:buClr>
              <a:buSzPts val="852"/>
              <a:buFont typeface="Arial"/>
              <a:buNone/>
            </a:pPr>
            <a:r>
              <a:rPr lang="el-GR" sz="1750"/>
              <a:t>plt.xlabel('Humidity',fontsize=12)</a:t>
            </a:r>
            <a:endParaRPr sz="1750"/>
          </a:p>
          <a:p>
            <a:pPr indent="0" lvl="0" marL="0" rtl="0" algn="l">
              <a:lnSpc>
                <a:spcPct val="74000"/>
              </a:lnSpc>
              <a:spcBef>
                <a:spcPts val="1000"/>
              </a:spcBef>
              <a:spcAft>
                <a:spcPts val="0"/>
              </a:spcAft>
              <a:buClr>
                <a:schemeClr val="dk1"/>
              </a:buClr>
              <a:buSzPts val="852"/>
              <a:buFont typeface="Arial"/>
              <a:buNone/>
            </a:pPr>
            <a:r>
              <a:rPr lang="el-GR" sz="1750"/>
              <a:t>plt.ylabel('Density',fontsize=12)</a:t>
            </a:r>
            <a:endParaRPr sz="1750"/>
          </a:p>
          <a:p>
            <a:pPr indent="0" lvl="0" marL="0" rtl="0" algn="l">
              <a:lnSpc>
                <a:spcPct val="74000"/>
              </a:lnSpc>
              <a:spcBef>
                <a:spcPts val="1000"/>
              </a:spcBef>
              <a:spcAft>
                <a:spcPts val="0"/>
              </a:spcAft>
              <a:buClr>
                <a:schemeClr val="dk1"/>
              </a:buClr>
              <a:buSzPts val="852"/>
              <a:buFont typeface="Arial"/>
              <a:buNone/>
            </a:pPr>
            <a:r>
              <a:rPr lang="el-GR" sz="1750"/>
              <a:t>plt.grid()</a:t>
            </a:r>
            <a:endParaRPr sz="1750"/>
          </a:p>
          <a:p>
            <a:pPr indent="0" lvl="0" marL="0" rtl="0" algn="l">
              <a:lnSpc>
                <a:spcPct val="74000"/>
              </a:lnSpc>
              <a:spcBef>
                <a:spcPts val="1000"/>
              </a:spcBef>
              <a:spcAft>
                <a:spcPts val="0"/>
              </a:spcAft>
              <a:buClr>
                <a:schemeClr val="dk1"/>
              </a:buClr>
              <a:buSzPts val="852"/>
              <a:buFont typeface="Arial"/>
              <a:buNone/>
            </a:pPr>
            <a:r>
              <a:t/>
            </a:r>
            <a:endParaRPr sz="1750"/>
          </a:p>
          <a:p>
            <a:pPr indent="0" lvl="0" marL="0" rtl="0" algn="l">
              <a:lnSpc>
                <a:spcPct val="74000"/>
              </a:lnSpc>
              <a:spcBef>
                <a:spcPts val="1000"/>
              </a:spcBef>
              <a:spcAft>
                <a:spcPts val="0"/>
              </a:spcAft>
              <a:buClr>
                <a:schemeClr val="dk1"/>
              </a:buClr>
              <a:buSzPts val="852"/>
              <a:buFont typeface="Arial"/>
              <a:buNone/>
            </a:pPr>
            <a:r>
              <a:rPr lang="el-GR" sz="1750"/>
              <a:t>plt.subplot(5,5,21)</a:t>
            </a:r>
            <a:endParaRPr sz="1750"/>
          </a:p>
          <a:p>
            <a:pPr indent="0" lvl="0" marL="0" rtl="0" algn="l">
              <a:lnSpc>
                <a:spcPct val="74000"/>
              </a:lnSpc>
              <a:spcBef>
                <a:spcPts val="1000"/>
              </a:spcBef>
              <a:spcAft>
                <a:spcPts val="0"/>
              </a:spcAft>
              <a:buClr>
                <a:schemeClr val="dk1"/>
              </a:buClr>
              <a:buSzPts val="852"/>
              <a:buFont typeface="Arial"/>
              <a:buNone/>
            </a:pPr>
            <a:r>
              <a:rPr lang="el-GR" sz="1750"/>
              <a:t>sns.distplot(data['ph'],color ='darkgreen')</a:t>
            </a:r>
            <a:endParaRPr sz="1750"/>
          </a:p>
          <a:p>
            <a:pPr indent="0" lvl="0" marL="0" rtl="0" algn="l">
              <a:lnSpc>
                <a:spcPct val="74000"/>
              </a:lnSpc>
              <a:spcBef>
                <a:spcPts val="1000"/>
              </a:spcBef>
              <a:spcAft>
                <a:spcPts val="0"/>
              </a:spcAft>
              <a:buClr>
                <a:schemeClr val="dk1"/>
              </a:buClr>
              <a:buSzPts val="852"/>
              <a:buFont typeface="Arial"/>
              <a:buNone/>
            </a:pPr>
            <a:r>
              <a:rPr lang="el-GR" sz="1750"/>
              <a:t>plt.xlabel('ph level',fontsize=12)</a:t>
            </a:r>
            <a:endParaRPr sz="1750"/>
          </a:p>
          <a:p>
            <a:pPr indent="0" lvl="0" marL="0" rtl="0" algn="l">
              <a:lnSpc>
                <a:spcPct val="74000"/>
              </a:lnSpc>
              <a:spcBef>
                <a:spcPts val="1000"/>
              </a:spcBef>
              <a:spcAft>
                <a:spcPts val="0"/>
              </a:spcAft>
              <a:buClr>
                <a:schemeClr val="dk1"/>
              </a:buClr>
              <a:buSzPts val="852"/>
              <a:buFont typeface="Arial"/>
              <a:buNone/>
            </a:pPr>
            <a:r>
              <a:rPr lang="el-GR" sz="1750"/>
              <a:t>plt.ylabel('Density',fontsize=12)</a:t>
            </a:r>
            <a:endParaRPr sz="1750"/>
          </a:p>
          <a:p>
            <a:pPr indent="0" lvl="0" marL="0" rtl="0" algn="l">
              <a:lnSpc>
                <a:spcPct val="74000"/>
              </a:lnSpc>
              <a:spcBef>
                <a:spcPts val="1000"/>
              </a:spcBef>
              <a:spcAft>
                <a:spcPts val="0"/>
              </a:spcAft>
              <a:buClr>
                <a:schemeClr val="dk1"/>
              </a:buClr>
              <a:buSzPts val="852"/>
              <a:buFont typeface="Arial"/>
              <a:buNone/>
            </a:pPr>
            <a:r>
              <a:rPr lang="el-GR" sz="1750"/>
              <a:t>plt.grid()</a:t>
            </a:r>
            <a:endParaRPr sz="1750"/>
          </a:p>
          <a:p>
            <a:pPr indent="0" lvl="0" marL="0" rtl="0" algn="l">
              <a:lnSpc>
                <a:spcPct val="74000"/>
              </a:lnSpc>
              <a:spcBef>
                <a:spcPts val="1000"/>
              </a:spcBef>
              <a:spcAft>
                <a:spcPts val="200"/>
              </a:spcAft>
              <a:buSzPts val="852"/>
              <a:buNone/>
            </a:pPr>
            <a:r>
              <a:t/>
            </a:r>
            <a:endParaRPr sz="155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18994f22030_0_37"/>
          <p:cNvSpPr txBox="1"/>
          <p:nvPr>
            <p:ph idx="1" type="body"/>
          </p:nvPr>
        </p:nvSpPr>
        <p:spPr>
          <a:xfrm>
            <a:off x="1371600" y="234525"/>
            <a:ext cx="9601200" cy="5632800"/>
          </a:xfrm>
          <a:prstGeom prst="rect">
            <a:avLst/>
          </a:prstGeom>
        </p:spPr>
        <p:txBody>
          <a:bodyPr anchorCtr="0" anchor="t" bIns="45700" lIns="91425" spcFirstLastPara="1" rIns="91425" wrap="square" tIns="45700">
            <a:normAutofit/>
          </a:bodyPr>
          <a:lstStyle/>
          <a:p>
            <a:pPr indent="0" lvl="0" marL="0" rtl="0" algn="l">
              <a:lnSpc>
                <a:spcPct val="74000"/>
              </a:lnSpc>
              <a:spcBef>
                <a:spcPts val="1000"/>
              </a:spcBef>
              <a:spcAft>
                <a:spcPts val="0"/>
              </a:spcAft>
              <a:buClr>
                <a:schemeClr val="dk1"/>
              </a:buClr>
              <a:buSzPts val="1018"/>
              <a:buFont typeface="Arial"/>
              <a:buNone/>
            </a:pPr>
            <a:r>
              <a:rPr lang="el-GR" sz="1700"/>
              <a:t>plt.suptitle('Distribution for Agricultural conditions', fontsize =20)</a:t>
            </a:r>
            <a:endParaRPr sz="1700"/>
          </a:p>
          <a:p>
            <a:pPr indent="0" lvl="0" marL="0" rtl="0" algn="l">
              <a:lnSpc>
                <a:spcPct val="74000"/>
              </a:lnSpc>
              <a:spcBef>
                <a:spcPts val="1000"/>
              </a:spcBef>
              <a:spcAft>
                <a:spcPts val="0"/>
              </a:spcAft>
              <a:buClr>
                <a:schemeClr val="dk1"/>
              </a:buClr>
              <a:buSzPts val="1018"/>
              <a:buFont typeface="Arial"/>
              <a:buNone/>
            </a:pPr>
            <a:r>
              <a:rPr lang="el-GR" sz="1700"/>
              <a:t>plt.show()</a:t>
            </a:r>
            <a:endParaRPr sz="1700"/>
          </a:p>
          <a:p>
            <a:pPr indent="0" lvl="0" marL="0" rtl="0" algn="l">
              <a:lnSpc>
                <a:spcPct val="74000"/>
              </a:lnSpc>
              <a:spcBef>
                <a:spcPts val="1000"/>
              </a:spcBef>
              <a:spcAft>
                <a:spcPts val="0"/>
              </a:spcAft>
              <a:buClr>
                <a:schemeClr val="dk1"/>
              </a:buClr>
              <a:buSzPts val="1018"/>
              <a:buFont typeface="Arial"/>
              <a:buNone/>
            </a:pPr>
            <a:r>
              <a:t/>
            </a:r>
            <a:endParaRPr sz="100"/>
          </a:p>
          <a:p>
            <a:pPr indent="0" lvl="0" marL="0" rtl="0" algn="l">
              <a:lnSpc>
                <a:spcPct val="74000"/>
              </a:lnSpc>
              <a:spcBef>
                <a:spcPts val="1000"/>
              </a:spcBef>
              <a:spcAft>
                <a:spcPts val="0"/>
              </a:spcAft>
              <a:buSzPts val="1018"/>
              <a:buNone/>
            </a:pPr>
            <a:r>
              <a:rPr lang="el-GR" sz="1700">
                <a:solidFill>
                  <a:srgbClr val="38761D"/>
                </a:solidFill>
              </a:rPr>
              <a:t>#Εκτύπωση των ετικετών που χρειάζονται μεγαλύτερη τιμή αζώτου από το 120</a:t>
            </a:r>
            <a:endParaRPr sz="1700">
              <a:solidFill>
                <a:srgbClr val="38761D"/>
              </a:solidFill>
            </a:endParaRPr>
          </a:p>
          <a:p>
            <a:pPr indent="0" lvl="0" marL="0" rtl="0" algn="l">
              <a:lnSpc>
                <a:spcPct val="74000"/>
              </a:lnSpc>
              <a:spcBef>
                <a:spcPts val="1000"/>
              </a:spcBef>
              <a:spcAft>
                <a:spcPts val="0"/>
              </a:spcAft>
              <a:buClr>
                <a:schemeClr val="dk1"/>
              </a:buClr>
              <a:buSzPts val="1018"/>
              <a:buFont typeface="Arial"/>
              <a:buNone/>
            </a:pPr>
            <a:r>
              <a:t/>
            </a:r>
            <a:endParaRPr sz="100"/>
          </a:p>
          <a:p>
            <a:pPr indent="0" lvl="0" marL="0" rtl="0" algn="l">
              <a:lnSpc>
                <a:spcPct val="74000"/>
              </a:lnSpc>
              <a:spcBef>
                <a:spcPts val="1000"/>
              </a:spcBef>
              <a:spcAft>
                <a:spcPts val="0"/>
              </a:spcAft>
              <a:buSzPts val="1018"/>
              <a:buNone/>
            </a:pPr>
            <a:r>
              <a:rPr lang="el-GR" sz="1700"/>
              <a:t>print("Crops needing very high ratio of Nitrogen :", data[data['N']&gt;120]['label'].unique())</a:t>
            </a:r>
            <a:endParaRPr sz="1700"/>
          </a:p>
          <a:p>
            <a:pPr indent="0" lvl="0" marL="0" rtl="0" algn="l">
              <a:lnSpc>
                <a:spcPct val="74000"/>
              </a:lnSpc>
              <a:spcBef>
                <a:spcPts val="1000"/>
              </a:spcBef>
              <a:spcAft>
                <a:spcPts val="0"/>
              </a:spcAft>
              <a:buClr>
                <a:schemeClr val="dk1"/>
              </a:buClr>
              <a:buSzPts val="1018"/>
              <a:buFont typeface="Arial"/>
              <a:buNone/>
            </a:pPr>
            <a:r>
              <a:t/>
            </a:r>
            <a:endParaRPr sz="100"/>
          </a:p>
          <a:p>
            <a:pPr indent="0" lvl="0" marL="0" rtl="0" algn="l">
              <a:lnSpc>
                <a:spcPct val="74000"/>
              </a:lnSpc>
              <a:spcBef>
                <a:spcPts val="1000"/>
              </a:spcBef>
              <a:spcAft>
                <a:spcPts val="0"/>
              </a:spcAft>
              <a:buSzPts val="1018"/>
              <a:buNone/>
            </a:pPr>
            <a:r>
              <a:rPr lang="el-GR" sz="1700"/>
              <a:t>print("Crops needing very high ratio of Phosphorus :", data[data['P']&gt;100]['label'].unique())</a:t>
            </a:r>
            <a:endParaRPr sz="1700"/>
          </a:p>
          <a:p>
            <a:pPr indent="0" lvl="0" marL="0" rtl="0" algn="l">
              <a:lnSpc>
                <a:spcPct val="74000"/>
              </a:lnSpc>
              <a:spcBef>
                <a:spcPts val="1000"/>
              </a:spcBef>
              <a:spcAft>
                <a:spcPts val="0"/>
              </a:spcAft>
              <a:buClr>
                <a:schemeClr val="dk1"/>
              </a:buClr>
              <a:buSzPts val="1018"/>
              <a:buFont typeface="Arial"/>
              <a:buNone/>
            </a:pPr>
            <a:r>
              <a:t/>
            </a:r>
            <a:endParaRPr sz="100"/>
          </a:p>
          <a:p>
            <a:pPr indent="0" lvl="0" marL="0" rtl="0" algn="l">
              <a:lnSpc>
                <a:spcPct val="74000"/>
              </a:lnSpc>
              <a:spcBef>
                <a:spcPts val="1000"/>
              </a:spcBef>
              <a:spcAft>
                <a:spcPts val="0"/>
              </a:spcAft>
              <a:buSzPts val="1018"/>
              <a:buNone/>
            </a:pPr>
            <a:r>
              <a:rPr lang="el-GR" sz="1700"/>
              <a:t>print("Crops needing very high ratio of Potassium :", data[data['K']&gt;200]['label'].unique())</a:t>
            </a:r>
            <a:endParaRPr sz="1700"/>
          </a:p>
          <a:p>
            <a:pPr indent="0" lvl="0" marL="0" rtl="0" algn="l">
              <a:lnSpc>
                <a:spcPct val="74000"/>
              </a:lnSpc>
              <a:spcBef>
                <a:spcPts val="1000"/>
              </a:spcBef>
              <a:spcAft>
                <a:spcPts val="0"/>
              </a:spcAft>
              <a:buClr>
                <a:schemeClr val="dk1"/>
              </a:buClr>
              <a:buSzPts val="1018"/>
              <a:buFont typeface="Arial"/>
              <a:buNone/>
            </a:pPr>
            <a:r>
              <a:t/>
            </a:r>
            <a:endParaRPr sz="100"/>
          </a:p>
          <a:p>
            <a:pPr indent="0" lvl="0" marL="0" rtl="0" algn="l">
              <a:lnSpc>
                <a:spcPct val="74000"/>
              </a:lnSpc>
              <a:spcBef>
                <a:spcPts val="1000"/>
              </a:spcBef>
              <a:spcAft>
                <a:spcPts val="0"/>
              </a:spcAft>
              <a:buSzPts val="1018"/>
              <a:buNone/>
            </a:pPr>
            <a:r>
              <a:rPr lang="el-GR" sz="1700"/>
              <a:t>print("Crops needing very high Rainfall : ", data[data['rainfall']&gt;200]['label'].unique())</a:t>
            </a:r>
            <a:endParaRPr sz="1700"/>
          </a:p>
          <a:p>
            <a:pPr indent="0" lvl="0" marL="0" rtl="0" algn="l">
              <a:lnSpc>
                <a:spcPct val="74000"/>
              </a:lnSpc>
              <a:spcBef>
                <a:spcPts val="1000"/>
              </a:spcBef>
              <a:spcAft>
                <a:spcPts val="0"/>
              </a:spcAft>
              <a:buClr>
                <a:schemeClr val="dk1"/>
              </a:buClr>
              <a:buSzPts val="1018"/>
              <a:buFont typeface="Arial"/>
              <a:buNone/>
            </a:pPr>
            <a:r>
              <a:t/>
            </a:r>
            <a:endParaRPr sz="100"/>
          </a:p>
          <a:p>
            <a:pPr indent="0" lvl="0" marL="0" rtl="0" algn="l">
              <a:lnSpc>
                <a:spcPct val="74000"/>
              </a:lnSpc>
              <a:spcBef>
                <a:spcPts val="1000"/>
              </a:spcBef>
              <a:spcAft>
                <a:spcPts val="0"/>
              </a:spcAft>
              <a:buSzPts val="1018"/>
              <a:buNone/>
            </a:pPr>
            <a:r>
              <a:rPr lang="el-GR" sz="1700"/>
              <a:t>print("Crops needing very low temperature : ", data[data['temperature']&lt;10]['label'].unique())</a:t>
            </a:r>
            <a:endParaRPr sz="1700"/>
          </a:p>
          <a:p>
            <a:pPr indent="0" lvl="0" marL="0" rtl="0" algn="l">
              <a:lnSpc>
                <a:spcPct val="74000"/>
              </a:lnSpc>
              <a:spcBef>
                <a:spcPts val="1000"/>
              </a:spcBef>
              <a:spcAft>
                <a:spcPts val="0"/>
              </a:spcAft>
              <a:buClr>
                <a:schemeClr val="dk1"/>
              </a:buClr>
              <a:buSzPts val="1018"/>
              <a:buFont typeface="Arial"/>
              <a:buNone/>
            </a:pPr>
            <a:r>
              <a:t/>
            </a:r>
            <a:endParaRPr sz="100"/>
          </a:p>
          <a:p>
            <a:pPr indent="0" lvl="0" marL="0" rtl="0" algn="l">
              <a:lnSpc>
                <a:spcPct val="74000"/>
              </a:lnSpc>
              <a:spcBef>
                <a:spcPts val="1000"/>
              </a:spcBef>
              <a:spcAft>
                <a:spcPts val="0"/>
              </a:spcAft>
              <a:buSzPts val="1018"/>
              <a:buNone/>
            </a:pPr>
            <a:r>
              <a:rPr lang="el-GR" sz="1700"/>
              <a:t>print("Crops needing very high temperature : ", data[data['temperature']&gt;40]['label'].unique())</a:t>
            </a:r>
            <a:endParaRPr sz="1700"/>
          </a:p>
          <a:p>
            <a:pPr indent="0" lvl="0" marL="0" rtl="0" algn="l">
              <a:lnSpc>
                <a:spcPct val="74000"/>
              </a:lnSpc>
              <a:spcBef>
                <a:spcPts val="1000"/>
              </a:spcBef>
              <a:spcAft>
                <a:spcPts val="0"/>
              </a:spcAft>
              <a:buClr>
                <a:schemeClr val="dk1"/>
              </a:buClr>
              <a:buSzPts val="1018"/>
              <a:buFont typeface="Arial"/>
              <a:buNone/>
            </a:pPr>
            <a:r>
              <a:t/>
            </a:r>
            <a:endParaRPr sz="100"/>
          </a:p>
          <a:p>
            <a:pPr indent="0" lvl="0" marL="0" rtl="0" algn="l">
              <a:lnSpc>
                <a:spcPct val="74000"/>
              </a:lnSpc>
              <a:spcBef>
                <a:spcPts val="1000"/>
              </a:spcBef>
              <a:spcAft>
                <a:spcPts val="0"/>
              </a:spcAft>
              <a:buSzPts val="1018"/>
              <a:buNone/>
            </a:pPr>
            <a:r>
              <a:rPr lang="el-GR" sz="1700"/>
              <a:t>print("Crops needing very low humidity : ", data[data['humidity']&lt;20]['label'].unique())</a:t>
            </a:r>
            <a:endParaRPr sz="1700"/>
          </a:p>
          <a:p>
            <a:pPr indent="0" lvl="0" marL="0" rtl="0" algn="l">
              <a:lnSpc>
                <a:spcPct val="74000"/>
              </a:lnSpc>
              <a:spcBef>
                <a:spcPts val="1000"/>
              </a:spcBef>
              <a:spcAft>
                <a:spcPts val="0"/>
              </a:spcAft>
              <a:buClr>
                <a:schemeClr val="dk1"/>
              </a:buClr>
              <a:buSzPts val="1018"/>
              <a:buFont typeface="Arial"/>
              <a:buNone/>
            </a:pPr>
            <a:r>
              <a:t/>
            </a:r>
            <a:endParaRPr sz="100"/>
          </a:p>
          <a:p>
            <a:pPr indent="0" lvl="0" marL="0" rtl="0" algn="l">
              <a:lnSpc>
                <a:spcPct val="74000"/>
              </a:lnSpc>
              <a:spcBef>
                <a:spcPts val="1000"/>
              </a:spcBef>
              <a:spcAft>
                <a:spcPts val="0"/>
              </a:spcAft>
              <a:buSzPts val="1018"/>
              <a:buNone/>
            </a:pPr>
            <a:r>
              <a:rPr lang="el-GR" sz="1700"/>
              <a:t>print("Crops needing very low ph :", data[data['ph']&lt;4]['label'].unique())</a:t>
            </a:r>
            <a:endParaRPr sz="1700"/>
          </a:p>
          <a:p>
            <a:pPr indent="0" lvl="0" marL="0" rtl="0" algn="l">
              <a:lnSpc>
                <a:spcPct val="74000"/>
              </a:lnSpc>
              <a:spcBef>
                <a:spcPts val="1000"/>
              </a:spcBef>
              <a:spcAft>
                <a:spcPts val="0"/>
              </a:spcAft>
              <a:buClr>
                <a:schemeClr val="dk1"/>
              </a:buClr>
              <a:buSzPts val="1018"/>
              <a:buFont typeface="Arial"/>
              <a:buNone/>
            </a:pPr>
            <a:r>
              <a:t/>
            </a:r>
            <a:endParaRPr sz="100"/>
          </a:p>
          <a:p>
            <a:pPr indent="0" lvl="0" marL="0" rtl="0" algn="l">
              <a:lnSpc>
                <a:spcPct val="74000"/>
              </a:lnSpc>
              <a:spcBef>
                <a:spcPts val="1000"/>
              </a:spcBef>
              <a:spcAft>
                <a:spcPts val="0"/>
              </a:spcAft>
              <a:buClr>
                <a:schemeClr val="dk1"/>
              </a:buClr>
              <a:buSzPts val="1018"/>
              <a:buFont typeface="Arial"/>
              <a:buNone/>
            </a:pPr>
            <a:r>
              <a:rPr lang="el-GR" sz="1700"/>
              <a:t>print("Crops needing very high ph : ", data[data['ph']&gt;9]['label'].unique())</a:t>
            </a:r>
            <a:endParaRPr sz="1700"/>
          </a:p>
          <a:p>
            <a:pPr indent="0" lvl="0" marL="0" rtl="0" algn="l">
              <a:lnSpc>
                <a:spcPct val="74000"/>
              </a:lnSpc>
              <a:spcBef>
                <a:spcPts val="1000"/>
              </a:spcBef>
              <a:spcAft>
                <a:spcPts val="200"/>
              </a:spcAft>
              <a:buSzPts val="1018"/>
              <a:buNone/>
            </a:pPr>
            <a:r>
              <a:t/>
            </a:r>
            <a:endParaRPr sz="1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18994f22030_0_42"/>
          <p:cNvSpPr txBox="1"/>
          <p:nvPr>
            <p:ph idx="1" type="body"/>
          </p:nvPr>
        </p:nvSpPr>
        <p:spPr>
          <a:xfrm>
            <a:off x="1371600" y="525375"/>
            <a:ext cx="9601200" cy="56481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Clr>
                <a:schemeClr val="dk1"/>
              </a:buClr>
              <a:buSzPts val="1100"/>
              <a:buFont typeface="Arial"/>
              <a:buNone/>
            </a:pPr>
            <a:r>
              <a:rPr lang="el-GR" sz="1800"/>
              <a:t>print("Crops suitable for Summmer")</a:t>
            </a:r>
            <a:endParaRPr sz="1800"/>
          </a:p>
          <a:p>
            <a:pPr indent="0" lvl="0" marL="0" rtl="0" algn="l">
              <a:spcBef>
                <a:spcPts val="1000"/>
              </a:spcBef>
              <a:spcAft>
                <a:spcPts val="0"/>
              </a:spcAft>
              <a:buClr>
                <a:schemeClr val="dk1"/>
              </a:buClr>
              <a:buSzPts val="1100"/>
              <a:buFont typeface="Arial"/>
              <a:buNone/>
            </a:pPr>
            <a:r>
              <a:rPr lang="el-GR" sz="1800"/>
              <a:t>print(data[(data['temperature']&gt;30) &amp; (data['humidity'] &gt; 50)]['label'].unique())</a:t>
            </a:r>
            <a:endParaRPr sz="1800"/>
          </a:p>
          <a:p>
            <a:pPr indent="0" lvl="0" marL="0" rtl="0" algn="l">
              <a:spcBef>
                <a:spcPts val="1000"/>
              </a:spcBef>
              <a:spcAft>
                <a:spcPts val="0"/>
              </a:spcAft>
              <a:buClr>
                <a:schemeClr val="dk1"/>
              </a:buClr>
              <a:buSzPts val="1100"/>
              <a:buFont typeface="Arial"/>
              <a:buNone/>
            </a:pPr>
            <a:r>
              <a:rPr lang="el-GR" sz="1800"/>
              <a:t>print("-----------------------------------")</a:t>
            </a:r>
            <a:endParaRPr sz="1800"/>
          </a:p>
          <a:p>
            <a:pPr indent="0" lvl="0" marL="0" rtl="0" algn="l">
              <a:spcBef>
                <a:spcPts val="1000"/>
              </a:spcBef>
              <a:spcAft>
                <a:spcPts val="0"/>
              </a:spcAft>
              <a:buClr>
                <a:schemeClr val="dk1"/>
              </a:buClr>
              <a:buSzPts val="1100"/>
              <a:buFont typeface="Arial"/>
              <a:buNone/>
            </a:pPr>
            <a:r>
              <a:rPr lang="el-GR" sz="1800"/>
              <a:t>print("Crops suitable for Winter")</a:t>
            </a:r>
            <a:endParaRPr sz="1800"/>
          </a:p>
          <a:p>
            <a:pPr indent="0" lvl="0" marL="0" rtl="0" algn="l">
              <a:spcBef>
                <a:spcPts val="1000"/>
              </a:spcBef>
              <a:spcAft>
                <a:spcPts val="0"/>
              </a:spcAft>
              <a:buClr>
                <a:schemeClr val="dk1"/>
              </a:buClr>
              <a:buSzPts val="1100"/>
              <a:buFont typeface="Arial"/>
              <a:buNone/>
            </a:pPr>
            <a:r>
              <a:rPr lang="el-GR" sz="1800"/>
              <a:t>print(data[(data['temperature']&lt;20) &amp; (data['humidity'] &gt; 30)]['label'].unique())</a:t>
            </a:r>
            <a:endParaRPr sz="1800"/>
          </a:p>
          <a:p>
            <a:pPr indent="0" lvl="0" marL="0" rtl="0" algn="l">
              <a:spcBef>
                <a:spcPts val="1000"/>
              </a:spcBef>
              <a:spcAft>
                <a:spcPts val="0"/>
              </a:spcAft>
              <a:buClr>
                <a:schemeClr val="dk1"/>
              </a:buClr>
              <a:buSzPts val="1100"/>
              <a:buFont typeface="Arial"/>
              <a:buNone/>
            </a:pPr>
            <a:r>
              <a:rPr lang="el-GR" sz="1800"/>
              <a:t>print("-----------------------------------")</a:t>
            </a:r>
            <a:endParaRPr sz="1800"/>
          </a:p>
          <a:p>
            <a:pPr indent="0" lvl="0" marL="0" rtl="0" algn="l">
              <a:spcBef>
                <a:spcPts val="1000"/>
              </a:spcBef>
              <a:spcAft>
                <a:spcPts val="0"/>
              </a:spcAft>
              <a:buClr>
                <a:schemeClr val="dk1"/>
              </a:buClr>
              <a:buSzPts val="1100"/>
              <a:buFont typeface="Arial"/>
              <a:buNone/>
            </a:pPr>
            <a:r>
              <a:rPr lang="el-GR" sz="1800"/>
              <a:t>print("Crops suitable for Rain")</a:t>
            </a:r>
            <a:endParaRPr sz="1800"/>
          </a:p>
          <a:p>
            <a:pPr indent="0" lvl="0" marL="0" rtl="0" algn="l">
              <a:spcBef>
                <a:spcPts val="1000"/>
              </a:spcBef>
              <a:spcAft>
                <a:spcPts val="0"/>
              </a:spcAft>
              <a:buClr>
                <a:schemeClr val="dk1"/>
              </a:buClr>
              <a:buSzPts val="1100"/>
              <a:buFont typeface="Arial"/>
              <a:buNone/>
            </a:pPr>
            <a:r>
              <a:rPr lang="el-GR" sz="1800"/>
              <a:t>print(data[(data['rainfall']&gt;200) &amp; (data['humidity'] &gt; 30)]['label'].unique())</a:t>
            </a:r>
            <a:endParaRPr sz="1800"/>
          </a:p>
          <a:p>
            <a:pPr indent="0" lvl="0" marL="0" rtl="0" algn="l">
              <a:spcBef>
                <a:spcPts val="1000"/>
              </a:spcBef>
              <a:spcAft>
                <a:spcPts val="0"/>
              </a:spcAft>
              <a:buClr>
                <a:schemeClr val="dk1"/>
              </a:buClr>
              <a:buSzPts val="1100"/>
              <a:buFont typeface="Arial"/>
              <a:buNone/>
            </a:pPr>
            <a:r>
              <a:t/>
            </a:r>
            <a:endParaRPr sz="100"/>
          </a:p>
          <a:p>
            <a:pPr indent="0" lvl="0" marL="0" rtl="0" algn="l">
              <a:spcBef>
                <a:spcPts val="1000"/>
              </a:spcBef>
              <a:spcAft>
                <a:spcPts val="0"/>
              </a:spcAft>
              <a:buClr>
                <a:schemeClr val="dk1"/>
              </a:buClr>
              <a:buSzPts val="1100"/>
              <a:buFont typeface="Arial"/>
              <a:buNone/>
            </a:pPr>
            <a:r>
              <a:rPr lang="el-GR" sz="1800">
                <a:solidFill>
                  <a:srgbClr val="38761D"/>
                </a:solidFill>
              </a:rPr>
              <a:t>#Ορίζουμε ως y την 1η στήλη που είναι και η έξοδος μας</a:t>
            </a:r>
            <a:endParaRPr sz="1800">
              <a:solidFill>
                <a:srgbClr val="38761D"/>
              </a:solidFill>
            </a:endParaRPr>
          </a:p>
          <a:p>
            <a:pPr indent="0" lvl="0" marL="0" rtl="0" algn="l">
              <a:spcBef>
                <a:spcPts val="1000"/>
              </a:spcBef>
              <a:spcAft>
                <a:spcPts val="0"/>
              </a:spcAft>
              <a:buClr>
                <a:schemeClr val="dk1"/>
              </a:buClr>
              <a:buSzPts val="1100"/>
              <a:buFont typeface="Arial"/>
              <a:buNone/>
            </a:pPr>
            <a:r>
              <a:rPr lang="el-GR" sz="1800"/>
              <a:t>y=data['label']</a:t>
            </a:r>
            <a:endParaRPr sz="1800"/>
          </a:p>
          <a:p>
            <a:pPr indent="0" lvl="0" marL="0" rtl="0" algn="l">
              <a:spcBef>
                <a:spcPts val="1000"/>
              </a:spcBef>
              <a:spcAft>
                <a:spcPts val="0"/>
              </a:spcAft>
              <a:buNone/>
            </a:pPr>
            <a:r>
              <a:t/>
            </a:r>
            <a:endParaRPr/>
          </a:p>
          <a:p>
            <a:pPr indent="0" lvl="0" marL="0" rtl="0" algn="l">
              <a:spcBef>
                <a:spcPts val="1000"/>
              </a:spcBef>
              <a:spcAft>
                <a:spcPts val="0"/>
              </a:spcAft>
              <a:buNone/>
            </a:pPr>
            <a:r>
              <a:rPr lang="el-GR" sz="1800">
                <a:solidFill>
                  <a:srgbClr val="38761D"/>
                </a:solidFill>
              </a:rPr>
              <a:t>#Διαγράφουμε την 1η στήλη που είναι οι ετικέτες</a:t>
            </a:r>
            <a:endParaRPr sz="1800">
              <a:solidFill>
                <a:srgbClr val="38761D"/>
              </a:solidFill>
            </a:endParaRPr>
          </a:p>
          <a:p>
            <a:pPr indent="0" lvl="0" marL="0" rtl="0" algn="l">
              <a:spcBef>
                <a:spcPts val="1000"/>
              </a:spcBef>
              <a:spcAft>
                <a:spcPts val="0"/>
              </a:spcAft>
              <a:buNone/>
            </a:pPr>
            <a:r>
              <a:rPr lang="el-GR" sz="1800"/>
              <a:t>x=data.drop(['label'],axis=1)</a:t>
            </a:r>
            <a:endParaRPr sz="1800"/>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18994f22030_0_56"/>
          <p:cNvSpPr txBox="1"/>
          <p:nvPr>
            <p:ph idx="1" type="body"/>
          </p:nvPr>
        </p:nvSpPr>
        <p:spPr>
          <a:xfrm>
            <a:off x="1371600" y="685800"/>
            <a:ext cx="9601200" cy="56106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Clr>
                <a:schemeClr val="dk1"/>
              </a:buClr>
              <a:buSzPts val="1100"/>
              <a:buFont typeface="Arial"/>
              <a:buNone/>
            </a:pPr>
            <a:r>
              <a:rPr lang="el-GR">
                <a:solidFill>
                  <a:srgbClr val="38761D"/>
                </a:solidFill>
              </a:rPr>
              <a:t>#Το train αρχείο και το test αρχείο τα χωρίζουμε σε αναλογία 80% και 20% αντίστοιχα</a:t>
            </a:r>
            <a:r>
              <a:rPr lang="el-GR">
                <a:solidFill>
                  <a:srgbClr val="38761D"/>
                </a:solidFill>
              </a:rPr>
              <a:t> (δουλεύει με τα ίδια ακριβώς αποτελέσματα και στο 75% - 25% ενώ πιο κάτω χάνει λίγο στην ακρίβεια)</a:t>
            </a:r>
            <a:endParaRPr>
              <a:solidFill>
                <a:srgbClr val="38761D"/>
              </a:solidFill>
            </a:endParaRPr>
          </a:p>
          <a:p>
            <a:pPr indent="0" lvl="0" marL="0" rtl="0" algn="l">
              <a:spcBef>
                <a:spcPts val="1000"/>
              </a:spcBef>
              <a:spcAft>
                <a:spcPts val="0"/>
              </a:spcAft>
              <a:buClr>
                <a:schemeClr val="dk1"/>
              </a:buClr>
              <a:buSzPts val="1100"/>
              <a:buFont typeface="Arial"/>
              <a:buNone/>
            </a:pPr>
            <a:r>
              <a:rPr lang="el-GR"/>
              <a:t>x_train, x_test,y_train,y_test = train_test_split(x,y,test_size=0.2,random_state=0)</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lang="el-GR">
                <a:solidFill>
                  <a:srgbClr val="38761D"/>
                </a:solidFill>
              </a:rPr>
              <a:t>#get the current time</a:t>
            </a:r>
            <a:endParaRPr>
              <a:solidFill>
                <a:srgbClr val="38761D"/>
              </a:solidFill>
            </a:endParaRPr>
          </a:p>
          <a:p>
            <a:pPr indent="0" lvl="0" marL="0" rtl="0" algn="l">
              <a:spcBef>
                <a:spcPts val="1000"/>
              </a:spcBef>
              <a:spcAft>
                <a:spcPts val="0"/>
              </a:spcAft>
              <a:buClr>
                <a:schemeClr val="dk1"/>
              </a:buClr>
              <a:buSzPts val="1100"/>
              <a:buFont typeface="Arial"/>
              <a:buNone/>
            </a:pPr>
            <a:r>
              <a:rPr lang="el-GR">
                <a:solidFill>
                  <a:srgbClr val="38761D"/>
                </a:solidFill>
              </a:rPr>
              <a:t>#pairnoume thn trexwn wra</a:t>
            </a:r>
            <a:endParaRPr>
              <a:solidFill>
                <a:srgbClr val="38761D"/>
              </a:solidFill>
            </a:endParaRPr>
          </a:p>
          <a:p>
            <a:pPr indent="0" lvl="0" marL="0" rtl="0" algn="l">
              <a:spcBef>
                <a:spcPts val="1000"/>
              </a:spcBef>
              <a:spcAft>
                <a:spcPts val="0"/>
              </a:spcAft>
              <a:buClr>
                <a:schemeClr val="dk1"/>
              </a:buClr>
              <a:buSzPts val="1100"/>
              <a:buFont typeface="Arial"/>
              <a:buNone/>
            </a:pPr>
            <a:r>
              <a:rPr lang="el-GR"/>
              <a:t>start_time = time.time()</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lang="el-GR">
                <a:solidFill>
                  <a:srgbClr val="38761D"/>
                </a:solidFill>
              </a:rPr>
              <a:t>#logistic regression</a:t>
            </a:r>
            <a:endParaRPr>
              <a:solidFill>
                <a:srgbClr val="38761D"/>
              </a:solidFill>
            </a:endParaRPr>
          </a:p>
          <a:p>
            <a:pPr indent="0" lvl="0" marL="0" rtl="0" algn="l">
              <a:spcBef>
                <a:spcPts val="1000"/>
              </a:spcBef>
              <a:spcAft>
                <a:spcPts val="0"/>
              </a:spcAft>
              <a:buClr>
                <a:schemeClr val="dk1"/>
              </a:buClr>
              <a:buSzPts val="1100"/>
              <a:buFont typeface="Arial"/>
              <a:buNone/>
            </a:pPr>
            <a:r>
              <a:rPr lang="el-GR"/>
              <a:t>model=LogisticRegression()</a:t>
            </a:r>
            <a:endParaRPr/>
          </a:p>
          <a:p>
            <a:pPr indent="0" lvl="0" marL="0" rtl="0" algn="l">
              <a:spcBef>
                <a:spcPts val="1000"/>
              </a:spcBef>
              <a:spcAft>
                <a:spcPts val="0"/>
              </a:spcAft>
              <a:buClr>
                <a:schemeClr val="dk1"/>
              </a:buClr>
              <a:buSzPts val="1100"/>
              <a:buFont typeface="Arial"/>
              <a:buNone/>
            </a:pPr>
            <a:r>
              <a:rPr lang="el-GR"/>
              <a:t>model.fit(x_train,y_train)</a:t>
            </a:r>
            <a:endParaRPr/>
          </a:p>
          <a:p>
            <a:pPr indent="0" lvl="0" marL="0" rtl="0" algn="l">
              <a:spcBef>
                <a:spcPts val="1000"/>
              </a:spcBef>
              <a:spcAft>
                <a:spcPts val="0"/>
              </a:spcAft>
              <a:buClr>
                <a:schemeClr val="dk1"/>
              </a:buClr>
              <a:buSzPts val="1100"/>
              <a:buFont typeface="Arial"/>
              <a:buNone/>
            </a:pPr>
            <a:r>
              <a:rPr lang="el-GR"/>
              <a:t>y_pred =model.predict(x_test)</a:t>
            </a:r>
            <a:endParaRPr/>
          </a:p>
          <a:p>
            <a:pPr indent="0" lvl="0" marL="0" rtl="0" algn="l">
              <a:spcBef>
                <a:spcPts val="1000"/>
              </a:spcBef>
              <a:spcAft>
                <a:spcPts val="0"/>
              </a:spcAft>
              <a:buClr>
                <a:schemeClr val="dk1"/>
              </a:buClr>
              <a:buSzPts val="1100"/>
              <a:buFont typeface="Arial"/>
              <a:buNone/>
            </a:pPr>
            <a:r>
              <a:rPr lang="el-GR"/>
              <a:t>plt.rcParams['figure.figsize']=(10,10)</a:t>
            </a:r>
            <a:endParaRPr/>
          </a:p>
          <a:p>
            <a:pPr indent="0" lvl="0" marL="0" rtl="0" algn="l">
              <a:spcBef>
                <a:spcPts val="1000"/>
              </a:spcBef>
              <a:spcAft>
                <a:spcPts val="200"/>
              </a:spcAft>
              <a:buClr>
                <a:schemeClr val="dk1"/>
              </a:buClr>
              <a:buSzPts val="1100"/>
              <a:buFont typeface="Arial"/>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just">
              <a:lnSpc>
                <a:spcPct val="89000"/>
              </a:lnSpc>
              <a:spcBef>
                <a:spcPts val="0"/>
              </a:spcBef>
              <a:spcAft>
                <a:spcPts val="0"/>
              </a:spcAft>
              <a:buClr>
                <a:schemeClr val="dk2"/>
              </a:buClr>
              <a:buSzPts val="4400"/>
              <a:buFont typeface="Libre Franklin"/>
              <a:buNone/>
            </a:pPr>
            <a:r>
              <a:rPr lang="el-GR"/>
              <a:t>Γεωργία Ακριβείας (2)</a:t>
            </a:r>
            <a:endParaRPr/>
          </a:p>
        </p:txBody>
      </p:sp>
      <p:sp>
        <p:nvSpPr>
          <p:cNvPr id="106" name="Google Shape;106;p3"/>
          <p:cNvSpPr txBox="1"/>
          <p:nvPr>
            <p:ph idx="1" type="body"/>
          </p:nvPr>
        </p:nvSpPr>
        <p:spPr>
          <a:xfrm>
            <a:off x="1371600" y="2285999"/>
            <a:ext cx="9601200" cy="4247965"/>
          </a:xfrm>
          <a:prstGeom prst="rect">
            <a:avLst/>
          </a:prstGeom>
          <a:noFill/>
          <a:ln>
            <a:noFill/>
          </a:ln>
        </p:spPr>
        <p:txBody>
          <a:bodyPr anchorCtr="0" anchor="t" bIns="45700" lIns="91425" spcFirstLastPara="1" rIns="91425" wrap="square" tIns="45700">
            <a:noAutofit/>
          </a:bodyPr>
          <a:lstStyle/>
          <a:p>
            <a:pPr indent="-409447" lvl="0" marL="384048" rtl="0" algn="just">
              <a:lnSpc>
                <a:spcPct val="94000"/>
              </a:lnSpc>
              <a:spcBef>
                <a:spcPts val="0"/>
              </a:spcBef>
              <a:spcAft>
                <a:spcPts val="0"/>
              </a:spcAft>
              <a:buClr>
                <a:schemeClr val="dk2"/>
              </a:buClr>
              <a:buSzPts val="2800"/>
              <a:buChar char="■"/>
            </a:pPr>
            <a:r>
              <a:rPr lang="el-GR" sz="2800"/>
              <a:t>Η μηχανοργάνωση της βιολογικής γεωργίας </a:t>
            </a:r>
            <a:endParaRPr sz="2800"/>
          </a:p>
          <a:p>
            <a:pPr indent="0" lvl="0" marL="0" rtl="0" algn="just">
              <a:lnSpc>
                <a:spcPct val="94000"/>
              </a:lnSpc>
              <a:spcBef>
                <a:spcPts val="0"/>
              </a:spcBef>
              <a:spcAft>
                <a:spcPts val="0"/>
              </a:spcAft>
              <a:buNone/>
            </a:pPr>
            <a:r>
              <a:t/>
            </a:r>
            <a:endParaRPr sz="2400"/>
          </a:p>
          <a:p>
            <a:pPr indent="0" lvl="0" marL="0" rtl="0" algn="just">
              <a:lnSpc>
                <a:spcPct val="94000"/>
              </a:lnSpc>
              <a:spcBef>
                <a:spcPts val="0"/>
              </a:spcBef>
              <a:spcAft>
                <a:spcPts val="0"/>
              </a:spcAft>
              <a:buNone/>
            </a:pPr>
            <a:r>
              <a:t/>
            </a:r>
            <a:endParaRPr sz="2400"/>
          </a:p>
          <a:p>
            <a:pPr indent="-409447" lvl="0" marL="384048" rtl="0" algn="just">
              <a:lnSpc>
                <a:spcPct val="94000"/>
              </a:lnSpc>
              <a:spcBef>
                <a:spcPts val="1200"/>
              </a:spcBef>
              <a:spcAft>
                <a:spcPts val="0"/>
              </a:spcAft>
              <a:buClr>
                <a:schemeClr val="dk2"/>
              </a:buClr>
              <a:buSzPts val="2800"/>
              <a:buChar char="■"/>
            </a:pPr>
            <a:r>
              <a:rPr lang="el-GR" sz="2800"/>
              <a:t>H</a:t>
            </a:r>
            <a:r>
              <a:rPr lang="el-GR" sz="2800"/>
              <a:t> ψηφιοποίηση της γεωργίας </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1b68918dd98_0_6"/>
          <p:cNvSpPr txBox="1"/>
          <p:nvPr>
            <p:ph idx="1" type="body"/>
          </p:nvPr>
        </p:nvSpPr>
        <p:spPr>
          <a:xfrm>
            <a:off x="1295400" y="696750"/>
            <a:ext cx="9601200" cy="5464500"/>
          </a:xfrm>
          <a:prstGeom prst="rect">
            <a:avLst/>
          </a:prstGeom>
        </p:spPr>
        <p:txBody>
          <a:bodyPr anchorCtr="0" anchor="t" bIns="45700" lIns="91425" spcFirstLastPara="1" rIns="91425" wrap="square" tIns="45700">
            <a:normAutofit lnSpcReduction="20000"/>
          </a:bodyPr>
          <a:lstStyle/>
          <a:p>
            <a:pPr indent="0" lvl="0" marL="0" rtl="0" algn="l">
              <a:spcBef>
                <a:spcPts val="1000"/>
              </a:spcBef>
              <a:spcAft>
                <a:spcPts val="0"/>
              </a:spcAft>
              <a:buClr>
                <a:schemeClr val="dk1"/>
              </a:buClr>
              <a:buSzPts val="1100"/>
              <a:buFont typeface="Arial"/>
              <a:buNone/>
            </a:pPr>
            <a:r>
              <a:rPr lang="el-GR"/>
              <a:t>cm=confusion_matrix(y_test,y_pred)</a:t>
            </a:r>
            <a:endParaRPr/>
          </a:p>
          <a:p>
            <a:pPr indent="0" lvl="0" marL="0" rtl="0" algn="l">
              <a:spcBef>
                <a:spcPts val="1000"/>
              </a:spcBef>
              <a:spcAft>
                <a:spcPts val="0"/>
              </a:spcAft>
              <a:buClr>
                <a:schemeClr val="dk1"/>
              </a:buClr>
              <a:buSzPts val="1100"/>
              <a:buFont typeface="Arial"/>
              <a:buNone/>
            </a:pPr>
            <a:r>
              <a:rPr lang="el-GR"/>
              <a:t>sns.heatmap(cm,annot= True, cmap='Wistia')</a:t>
            </a:r>
            <a:endParaRPr/>
          </a:p>
          <a:p>
            <a:pPr indent="0" lvl="0" marL="0" rtl="0" algn="l">
              <a:spcBef>
                <a:spcPts val="1000"/>
              </a:spcBef>
              <a:spcAft>
                <a:spcPts val="0"/>
              </a:spcAft>
              <a:buClr>
                <a:schemeClr val="dk1"/>
              </a:buClr>
              <a:buSzPts val="1100"/>
              <a:buFont typeface="Arial"/>
              <a:buNone/>
            </a:pPr>
            <a:r>
              <a:rPr lang="el-GR"/>
              <a:t>plt.title('Confusion Matrix for Logistic Rregression', fontsize = 15)</a:t>
            </a:r>
            <a:endParaRPr/>
          </a:p>
          <a:p>
            <a:pPr indent="0" lvl="0" marL="0" rtl="0" algn="l">
              <a:spcBef>
                <a:spcPts val="1000"/>
              </a:spcBef>
              <a:spcAft>
                <a:spcPts val="0"/>
              </a:spcAft>
              <a:buClr>
                <a:schemeClr val="dk1"/>
              </a:buClr>
              <a:buSzPts val="1100"/>
              <a:buFont typeface="Arial"/>
              <a:buNone/>
            </a:pPr>
            <a:r>
              <a:rPr lang="el-GR"/>
              <a:t>plt.show()</a:t>
            </a:r>
            <a:endParaRPr/>
          </a:p>
          <a:p>
            <a:pPr indent="0" lvl="0" marL="0" rtl="0" algn="l">
              <a:spcBef>
                <a:spcPts val="1000"/>
              </a:spcBef>
              <a:spcAft>
                <a:spcPts val="0"/>
              </a:spcAft>
              <a:buClr>
                <a:schemeClr val="dk1"/>
              </a:buClr>
              <a:buSzPts val="1100"/>
              <a:buFont typeface="Arial"/>
              <a:buNone/>
            </a:pPr>
            <a:r>
              <a:rPr lang="el-GR"/>
              <a:t>cr=classification_report(y_test,y_pred)</a:t>
            </a:r>
            <a:endParaRPr/>
          </a:p>
          <a:p>
            <a:pPr indent="0" lvl="0" marL="0" rtl="0" algn="l">
              <a:spcBef>
                <a:spcPts val="1000"/>
              </a:spcBef>
              <a:spcAft>
                <a:spcPts val="0"/>
              </a:spcAft>
              <a:buNone/>
            </a:pPr>
            <a:r>
              <a:rPr lang="el-GR"/>
              <a:t>print(cr)</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l-GR">
                <a:solidFill>
                  <a:srgbClr val="38761D"/>
                </a:solidFill>
              </a:rPr>
              <a:t>#get the current time again</a:t>
            </a:r>
            <a:endParaRPr>
              <a:solidFill>
                <a:srgbClr val="38761D"/>
              </a:solidFill>
            </a:endParaRPr>
          </a:p>
          <a:p>
            <a:pPr indent="0" lvl="0" marL="0" rtl="0" algn="l">
              <a:spcBef>
                <a:spcPts val="1000"/>
              </a:spcBef>
              <a:spcAft>
                <a:spcPts val="0"/>
              </a:spcAft>
              <a:buNone/>
            </a:pPr>
            <a:r>
              <a:rPr lang="el-GR">
                <a:solidFill>
                  <a:srgbClr val="38761D"/>
                </a:solidFill>
              </a:rPr>
              <a:t>#pairnoume thn trexwn wra ksana</a:t>
            </a:r>
            <a:endParaRPr>
              <a:solidFill>
                <a:srgbClr val="38761D"/>
              </a:solidFill>
            </a:endParaRPr>
          </a:p>
          <a:p>
            <a:pPr indent="0" lvl="0" marL="0" rtl="0" algn="l">
              <a:spcBef>
                <a:spcPts val="1000"/>
              </a:spcBef>
              <a:spcAft>
                <a:spcPts val="0"/>
              </a:spcAft>
              <a:buNone/>
            </a:pPr>
            <a:r>
              <a:rPr lang="el-GR"/>
              <a:t>end_time = time.time()</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l-GR">
                <a:solidFill>
                  <a:srgbClr val="38761D"/>
                </a:solidFill>
              </a:rPr>
              <a:t>#calculate the elapsed time for logistic regression</a:t>
            </a:r>
            <a:endParaRPr>
              <a:solidFill>
                <a:srgbClr val="38761D"/>
              </a:solidFill>
            </a:endParaRPr>
          </a:p>
          <a:p>
            <a:pPr indent="0" lvl="0" marL="0" rtl="0" algn="l">
              <a:spcBef>
                <a:spcPts val="1000"/>
              </a:spcBef>
              <a:spcAft>
                <a:spcPts val="0"/>
              </a:spcAft>
              <a:buNone/>
            </a:pPr>
            <a:r>
              <a:rPr lang="el-GR">
                <a:solidFill>
                  <a:srgbClr val="38761D"/>
                </a:solidFill>
              </a:rPr>
              <a:t>#ypologizoume thn diafora ths telikhs me thn arxikh wra pou phrame</a:t>
            </a:r>
            <a:endParaRPr>
              <a:solidFill>
                <a:srgbClr val="38761D"/>
              </a:solidFill>
            </a:endParaRPr>
          </a:p>
          <a:p>
            <a:pPr indent="0" lvl="0" marL="0" rtl="0" algn="l">
              <a:spcBef>
                <a:spcPts val="1000"/>
              </a:spcBef>
              <a:spcAft>
                <a:spcPts val="0"/>
              </a:spcAft>
              <a:buNone/>
            </a:pPr>
            <a:r>
              <a:rPr lang="el-GR"/>
              <a:t>elapsed_time_LogReg = end_time - start_time</a:t>
            </a:r>
            <a:endParaRPr/>
          </a:p>
          <a:p>
            <a:pPr indent="0" lvl="0" marL="0" rtl="0" algn="l">
              <a:spcBef>
                <a:spcPts val="1000"/>
              </a:spcBef>
              <a:spcAft>
                <a:spcPts val="200"/>
              </a:spcAft>
              <a:buClr>
                <a:schemeClr val="dk1"/>
              </a:buClr>
              <a:buSzPts val="1100"/>
              <a:buFont typeface="Arial"/>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1b68918dd98_0_13"/>
          <p:cNvSpPr txBox="1"/>
          <p:nvPr>
            <p:ph idx="1" type="body"/>
          </p:nvPr>
        </p:nvSpPr>
        <p:spPr>
          <a:xfrm>
            <a:off x="1371600" y="617225"/>
            <a:ext cx="9601200" cy="5648700"/>
          </a:xfrm>
          <a:prstGeom prst="rect">
            <a:avLst/>
          </a:prstGeom>
        </p:spPr>
        <p:txBody>
          <a:bodyPr anchorCtr="0" anchor="t" bIns="45700" lIns="91425" spcFirstLastPara="1" rIns="91425" wrap="square" tIns="45700">
            <a:noAutofit/>
          </a:bodyPr>
          <a:lstStyle/>
          <a:p>
            <a:pPr indent="0" lvl="0" marL="0" rtl="0" algn="l">
              <a:lnSpc>
                <a:spcPct val="74000"/>
              </a:lnSpc>
              <a:spcBef>
                <a:spcPts val="1000"/>
              </a:spcBef>
              <a:spcAft>
                <a:spcPts val="0"/>
              </a:spcAft>
              <a:buClr>
                <a:schemeClr val="dk1"/>
              </a:buClr>
              <a:buSzPts val="852"/>
              <a:buFont typeface="Arial"/>
              <a:buNone/>
            </a:pPr>
            <a:r>
              <a:t/>
            </a:r>
            <a:endParaRPr sz="1550"/>
          </a:p>
          <a:p>
            <a:pPr indent="0" lvl="0" marL="0" rtl="0" algn="l">
              <a:lnSpc>
                <a:spcPct val="74000"/>
              </a:lnSpc>
              <a:spcBef>
                <a:spcPts val="1000"/>
              </a:spcBef>
              <a:spcAft>
                <a:spcPts val="0"/>
              </a:spcAft>
              <a:buClr>
                <a:schemeClr val="dk1"/>
              </a:buClr>
              <a:buSzPts val="852"/>
              <a:buFont typeface="Arial"/>
              <a:buNone/>
            </a:pPr>
            <a:r>
              <a:rPr lang="el-GR" sz="1943">
                <a:solidFill>
                  <a:srgbClr val="38761D"/>
                </a:solidFill>
              </a:rPr>
              <a:t>#print the elapsed time</a:t>
            </a:r>
            <a:endParaRPr sz="1943">
              <a:solidFill>
                <a:srgbClr val="38761D"/>
              </a:solidFill>
            </a:endParaRPr>
          </a:p>
          <a:p>
            <a:pPr indent="0" lvl="0" marL="0" rtl="0" algn="l">
              <a:lnSpc>
                <a:spcPct val="74000"/>
              </a:lnSpc>
              <a:spcBef>
                <a:spcPts val="1000"/>
              </a:spcBef>
              <a:spcAft>
                <a:spcPts val="0"/>
              </a:spcAft>
              <a:buClr>
                <a:schemeClr val="dk1"/>
              </a:buClr>
              <a:buSzPts val="852"/>
              <a:buFont typeface="Arial"/>
              <a:buNone/>
            </a:pPr>
            <a:r>
              <a:rPr lang="el-GR" sz="1943">
                <a:solidFill>
                  <a:srgbClr val="38761D"/>
                </a:solidFill>
              </a:rPr>
              <a:t>#ektypwse thn wra pou perase gia na ektelestei o algorithmos</a:t>
            </a:r>
            <a:endParaRPr sz="1943">
              <a:solidFill>
                <a:srgbClr val="38761D"/>
              </a:solidFill>
            </a:endParaRPr>
          </a:p>
          <a:p>
            <a:pPr indent="0" lvl="0" marL="0" rtl="0" algn="l">
              <a:lnSpc>
                <a:spcPct val="74000"/>
              </a:lnSpc>
              <a:spcBef>
                <a:spcPts val="1000"/>
              </a:spcBef>
              <a:spcAft>
                <a:spcPts val="0"/>
              </a:spcAft>
              <a:buSzPts val="852"/>
              <a:buNone/>
            </a:pPr>
            <a:r>
              <a:rPr lang="el-GR" sz="1943"/>
              <a:t>print(f"Elapsed time for Logistic Regression: {elapsed_time_LogReg} seconds")</a:t>
            </a:r>
            <a:endParaRPr sz="1943"/>
          </a:p>
          <a:p>
            <a:pPr indent="0" lvl="0" marL="0" rtl="0" algn="l">
              <a:lnSpc>
                <a:spcPct val="74000"/>
              </a:lnSpc>
              <a:spcBef>
                <a:spcPts val="1000"/>
              </a:spcBef>
              <a:spcAft>
                <a:spcPts val="0"/>
              </a:spcAft>
              <a:buSzPts val="852"/>
              <a:buNone/>
            </a:pPr>
            <a:r>
              <a:t/>
            </a:r>
            <a:endParaRPr sz="1943"/>
          </a:p>
          <a:p>
            <a:pPr indent="0" lvl="0" marL="0" rtl="0" algn="l">
              <a:lnSpc>
                <a:spcPct val="74000"/>
              </a:lnSpc>
              <a:spcBef>
                <a:spcPts val="1000"/>
              </a:spcBef>
              <a:spcAft>
                <a:spcPts val="0"/>
              </a:spcAft>
              <a:buClr>
                <a:schemeClr val="dk1"/>
              </a:buClr>
              <a:buSzPts val="1100"/>
              <a:buFont typeface="Arial"/>
              <a:buNone/>
            </a:pPr>
            <a:r>
              <a:rPr lang="el-GR" sz="1943">
                <a:solidFill>
                  <a:srgbClr val="38761D"/>
                </a:solidFill>
              </a:rPr>
              <a:t>#get the current time</a:t>
            </a:r>
            <a:endParaRPr sz="1943">
              <a:solidFill>
                <a:srgbClr val="38761D"/>
              </a:solidFill>
            </a:endParaRPr>
          </a:p>
          <a:p>
            <a:pPr indent="0" lvl="0" marL="0" rtl="0" algn="l">
              <a:lnSpc>
                <a:spcPct val="74000"/>
              </a:lnSpc>
              <a:spcBef>
                <a:spcPts val="1000"/>
              </a:spcBef>
              <a:spcAft>
                <a:spcPts val="0"/>
              </a:spcAft>
              <a:buClr>
                <a:schemeClr val="dk1"/>
              </a:buClr>
              <a:buSzPts val="1100"/>
              <a:buFont typeface="Arial"/>
              <a:buNone/>
            </a:pPr>
            <a:r>
              <a:rPr lang="el-GR" sz="1943">
                <a:solidFill>
                  <a:srgbClr val="38761D"/>
                </a:solidFill>
              </a:rPr>
              <a:t>#pairnoume thn trexwn wra</a:t>
            </a:r>
            <a:endParaRPr sz="1943">
              <a:solidFill>
                <a:srgbClr val="38761D"/>
              </a:solidFill>
            </a:endParaRPr>
          </a:p>
          <a:p>
            <a:pPr indent="0" lvl="0" marL="0" rtl="0" algn="l">
              <a:lnSpc>
                <a:spcPct val="74000"/>
              </a:lnSpc>
              <a:spcBef>
                <a:spcPts val="1000"/>
              </a:spcBef>
              <a:spcAft>
                <a:spcPts val="0"/>
              </a:spcAft>
              <a:buClr>
                <a:schemeClr val="dk1"/>
              </a:buClr>
              <a:buSzPts val="1100"/>
              <a:buFont typeface="Arial"/>
              <a:buNone/>
            </a:pPr>
            <a:r>
              <a:rPr lang="el-GR" sz="1943"/>
              <a:t>start_time = time.time()</a:t>
            </a:r>
            <a:endParaRPr sz="1943"/>
          </a:p>
          <a:p>
            <a:pPr indent="0" lvl="0" marL="0" rtl="0" algn="l">
              <a:lnSpc>
                <a:spcPct val="74000"/>
              </a:lnSpc>
              <a:spcBef>
                <a:spcPts val="1000"/>
              </a:spcBef>
              <a:spcAft>
                <a:spcPts val="0"/>
              </a:spcAft>
              <a:buSzPts val="852"/>
              <a:buNone/>
            </a:pPr>
            <a:r>
              <a:t/>
            </a:r>
            <a:endParaRPr sz="1943"/>
          </a:p>
          <a:p>
            <a:pPr indent="0" lvl="0" marL="0" rtl="0" algn="l">
              <a:lnSpc>
                <a:spcPct val="74000"/>
              </a:lnSpc>
              <a:spcBef>
                <a:spcPts val="1000"/>
              </a:spcBef>
              <a:spcAft>
                <a:spcPts val="0"/>
              </a:spcAft>
              <a:buSzPts val="852"/>
              <a:buNone/>
            </a:pPr>
            <a:r>
              <a:rPr lang="el-GR" sz="1943">
                <a:solidFill>
                  <a:srgbClr val="38761D"/>
                </a:solidFill>
              </a:rPr>
              <a:t>#Ο ΚΝΝ</a:t>
            </a:r>
            <a:endParaRPr sz="1943">
              <a:solidFill>
                <a:srgbClr val="38761D"/>
              </a:solidFill>
            </a:endParaRPr>
          </a:p>
          <a:p>
            <a:pPr indent="0" lvl="0" marL="0" rtl="0" algn="l">
              <a:lnSpc>
                <a:spcPct val="74000"/>
              </a:lnSpc>
              <a:spcBef>
                <a:spcPts val="1000"/>
              </a:spcBef>
              <a:spcAft>
                <a:spcPts val="0"/>
              </a:spcAft>
              <a:buSzPts val="852"/>
              <a:buNone/>
            </a:pPr>
            <a:r>
              <a:rPr lang="el-GR" sz="1943"/>
              <a:t>model = KNeighborsClassifier(n_neighbors=3)</a:t>
            </a:r>
            <a:endParaRPr sz="1943"/>
          </a:p>
          <a:p>
            <a:pPr indent="0" lvl="0" marL="0" rtl="0" algn="l">
              <a:lnSpc>
                <a:spcPct val="74000"/>
              </a:lnSpc>
              <a:spcBef>
                <a:spcPts val="1000"/>
              </a:spcBef>
              <a:spcAft>
                <a:spcPts val="0"/>
              </a:spcAft>
              <a:buSzPts val="852"/>
              <a:buNone/>
            </a:pPr>
            <a:r>
              <a:rPr lang="el-GR" sz="1943"/>
              <a:t>model.fit(x_train,y_train)</a:t>
            </a:r>
            <a:endParaRPr sz="1943"/>
          </a:p>
          <a:p>
            <a:pPr indent="0" lvl="0" marL="0" rtl="0" algn="l">
              <a:lnSpc>
                <a:spcPct val="74000"/>
              </a:lnSpc>
              <a:spcBef>
                <a:spcPts val="1000"/>
              </a:spcBef>
              <a:spcAft>
                <a:spcPts val="0"/>
              </a:spcAft>
              <a:buSzPts val="852"/>
              <a:buNone/>
            </a:pPr>
            <a:r>
              <a:rPr lang="el-GR" sz="1943"/>
              <a:t>y_pred =model.predict(x_test)</a:t>
            </a:r>
            <a:endParaRPr sz="1943"/>
          </a:p>
          <a:p>
            <a:pPr indent="0" lvl="0" marL="0" rtl="0" algn="l">
              <a:lnSpc>
                <a:spcPct val="74000"/>
              </a:lnSpc>
              <a:spcBef>
                <a:spcPts val="1000"/>
              </a:spcBef>
              <a:spcAft>
                <a:spcPts val="0"/>
              </a:spcAft>
              <a:buSzPts val="852"/>
              <a:buNone/>
            </a:pPr>
            <a:r>
              <a:rPr lang="el-GR" sz="1943"/>
              <a:t>plt.rcParams['figure.figsize']=(10,10)</a:t>
            </a:r>
            <a:endParaRPr sz="1943"/>
          </a:p>
          <a:p>
            <a:pPr indent="0" lvl="0" marL="0" rtl="0" algn="l">
              <a:lnSpc>
                <a:spcPct val="74000"/>
              </a:lnSpc>
              <a:spcBef>
                <a:spcPts val="1000"/>
              </a:spcBef>
              <a:spcAft>
                <a:spcPts val="200"/>
              </a:spcAft>
              <a:buClr>
                <a:schemeClr val="dk1"/>
              </a:buClr>
              <a:buSzPts val="852"/>
              <a:buFont typeface="Arial"/>
              <a:buNone/>
            </a:pPr>
            <a:r>
              <a:rPr lang="el-GR" sz="1943"/>
              <a:t>cm=confusion_matrix(y_test,y_pred)</a:t>
            </a:r>
            <a:endParaRPr sz="2125"/>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18994f22030_0_61"/>
          <p:cNvSpPr txBox="1"/>
          <p:nvPr>
            <p:ph idx="1" type="body"/>
          </p:nvPr>
        </p:nvSpPr>
        <p:spPr>
          <a:xfrm>
            <a:off x="1371600" y="443850"/>
            <a:ext cx="9601200" cy="5970300"/>
          </a:xfrm>
          <a:prstGeom prst="rect">
            <a:avLst/>
          </a:prstGeom>
        </p:spPr>
        <p:txBody>
          <a:bodyPr anchorCtr="0" anchor="t" bIns="45700" lIns="91425" spcFirstLastPara="1" rIns="91425" wrap="square" tIns="45700">
            <a:normAutofit lnSpcReduction="10000"/>
          </a:bodyPr>
          <a:lstStyle/>
          <a:p>
            <a:pPr indent="0" lvl="0" marL="0" rtl="0" algn="l">
              <a:lnSpc>
                <a:spcPct val="74000"/>
              </a:lnSpc>
              <a:spcBef>
                <a:spcPts val="1000"/>
              </a:spcBef>
              <a:spcAft>
                <a:spcPts val="0"/>
              </a:spcAft>
              <a:buClr>
                <a:schemeClr val="dk1"/>
              </a:buClr>
              <a:buSzPts val="852"/>
              <a:buFont typeface="Arial"/>
              <a:buNone/>
            </a:pPr>
            <a:r>
              <a:rPr lang="el-GR" sz="1943"/>
              <a:t>sns.heatmap(cm,annot= True, cmap='Wistia')</a:t>
            </a:r>
            <a:endParaRPr sz="1943"/>
          </a:p>
          <a:p>
            <a:pPr indent="0" lvl="0" marL="0" rtl="0" algn="l">
              <a:lnSpc>
                <a:spcPct val="74000"/>
              </a:lnSpc>
              <a:spcBef>
                <a:spcPts val="1000"/>
              </a:spcBef>
              <a:spcAft>
                <a:spcPts val="0"/>
              </a:spcAft>
              <a:buClr>
                <a:schemeClr val="dk1"/>
              </a:buClr>
              <a:buSzPts val="852"/>
              <a:buFont typeface="Arial"/>
              <a:buNone/>
            </a:pPr>
            <a:r>
              <a:rPr lang="el-GR" sz="1943"/>
              <a:t>plt.title('Confusion Matrix for KNN', fontsize = 15)</a:t>
            </a:r>
            <a:endParaRPr sz="1943"/>
          </a:p>
          <a:p>
            <a:pPr indent="0" lvl="0" marL="0" rtl="0" algn="l">
              <a:lnSpc>
                <a:spcPct val="74000"/>
              </a:lnSpc>
              <a:spcBef>
                <a:spcPts val="1000"/>
              </a:spcBef>
              <a:spcAft>
                <a:spcPts val="0"/>
              </a:spcAft>
              <a:buClr>
                <a:schemeClr val="dk1"/>
              </a:buClr>
              <a:buSzPts val="852"/>
              <a:buFont typeface="Arial"/>
              <a:buNone/>
            </a:pPr>
            <a:r>
              <a:rPr lang="el-GR" sz="1943"/>
              <a:t>plt.show()</a:t>
            </a:r>
            <a:endParaRPr sz="1943"/>
          </a:p>
          <a:p>
            <a:pPr indent="0" lvl="0" marL="0" rtl="0" algn="l">
              <a:lnSpc>
                <a:spcPct val="74000"/>
              </a:lnSpc>
              <a:spcBef>
                <a:spcPts val="1000"/>
              </a:spcBef>
              <a:spcAft>
                <a:spcPts val="0"/>
              </a:spcAft>
              <a:buClr>
                <a:schemeClr val="dk1"/>
              </a:buClr>
              <a:buSzPts val="852"/>
              <a:buFont typeface="Arial"/>
              <a:buNone/>
            </a:pPr>
            <a:r>
              <a:rPr lang="el-GR" sz="1943"/>
              <a:t>cr=classification_report(y_test,y_pred)</a:t>
            </a:r>
            <a:endParaRPr sz="1943"/>
          </a:p>
          <a:p>
            <a:pPr indent="0" lvl="0" marL="0" rtl="0" algn="l">
              <a:lnSpc>
                <a:spcPct val="74000"/>
              </a:lnSpc>
              <a:spcBef>
                <a:spcPts val="1000"/>
              </a:spcBef>
              <a:spcAft>
                <a:spcPts val="0"/>
              </a:spcAft>
              <a:buNone/>
            </a:pPr>
            <a:r>
              <a:rPr lang="el-GR" sz="1943"/>
              <a:t>print(cr)</a:t>
            </a:r>
            <a:endParaRPr sz="1943"/>
          </a:p>
          <a:p>
            <a:pPr indent="0" lvl="0" marL="0" rtl="0" algn="l">
              <a:lnSpc>
                <a:spcPct val="74000"/>
              </a:lnSpc>
              <a:spcBef>
                <a:spcPts val="1000"/>
              </a:spcBef>
              <a:spcAft>
                <a:spcPts val="0"/>
              </a:spcAft>
              <a:buNone/>
            </a:pPr>
            <a:r>
              <a:t/>
            </a:r>
            <a:endParaRPr sz="1943"/>
          </a:p>
          <a:p>
            <a:pPr indent="0" lvl="0" marL="0" rtl="0" algn="l">
              <a:lnSpc>
                <a:spcPct val="74000"/>
              </a:lnSpc>
              <a:spcBef>
                <a:spcPts val="1000"/>
              </a:spcBef>
              <a:spcAft>
                <a:spcPts val="0"/>
              </a:spcAft>
              <a:buClr>
                <a:schemeClr val="dk1"/>
              </a:buClr>
              <a:buSzPts val="1100"/>
              <a:buFont typeface="Arial"/>
              <a:buNone/>
            </a:pPr>
            <a:r>
              <a:rPr lang="el-GR" sz="1943">
                <a:solidFill>
                  <a:srgbClr val="38761D"/>
                </a:solidFill>
              </a:rPr>
              <a:t>#get the current time again</a:t>
            </a:r>
            <a:endParaRPr sz="1943">
              <a:solidFill>
                <a:srgbClr val="38761D"/>
              </a:solidFill>
            </a:endParaRPr>
          </a:p>
          <a:p>
            <a:pPr indent="0" lvl="0" marL="0" rtl="0" algn="l">
              <a:lnSpc>
                <a:spcPct val="74000"/>
              </a:lnSpc>
              <a:spcBef>
                <a:spcPts val="1000"/>
              </a:spcBef>
              <a:spcAft>
                <a:spcPts val="0"/>
              </a:spcAft>
              <a:buClr>
                <a:schemeClr val="dk1"/>
              </a:buClr>
              <a:buSzPts val="1100"/>
              <a:buFont typeface="Arial"/>
              <a:buNone/>
            </a:pPr>
            <a:r>
              <a:rPr lang="el-GR" sz="1943">
                <a:solidFill>
                  <a:srgbClr val="38761D"/>
                </a:solidFill>
              </a:rPr>
              <a:t>#pairnoume thn trexwn wra ksana</a:t>
            </a:r>
            <a:endParaRPr sz="1943">
              <a:solidFill>
                <a:srgbClr val="38761D"/>
              </a:solidFill>
            </a:endParaRPr>
          </a:p>
          <a:p>
            <a:pPr indent="0" lvl="0" marL="0" rtl="0" algn="l">
              <a:lnSpc>
                <a:spcPct val="74000"/>
              </a:lnSpc>
              <a:spcBef>
                <a:spcPts val="1000"/>
              </a:spcBef>
              <a:spcAft>
                <a:spcPts val="0"/>
              </a:spcAft>
              <a:buClr>
                <a:schemeClr val="dk1"/>
              </a:buClr>
              <a:buSzPts val="1100"/>
              <a:buFont typeface="Arial"/>
              <a:buNone/>
            </a:pPr>
            <a:r>
              <a:rPr lang="el-GR" sz="1943"/>
              <a:t>end_time = time.time()</a:t>
            </a:r>
            <a:endParaRPr sz="1943"/>
          </a:p>
          <a:p>
            <a:pPr indent="0" lvl="0" marL="0" rtl="0" algn="l">
              <a:lnSpc>
                <a:spcPct val="74000"/>
              </a:lnSpc>
              <a:spcBef>
                <a:spcPts val="1000"/>
              </a:spcBef>
              <a:spcAft>
                <a:spcPts val="0"/>
              </a:spcAft>
              <a:buClr>
                <a:schemeClr val="dk1"/>
              </a:buClr>
              <a:buSzPts val="1100"/>
              <a:buFont typeface="Arial"/>
              <a:buNone/>
            </a:pPr>
            <a:r>
              <a:t/>
            </a:r>
            <a:endParaRPr sz="1943"/>
          </a:p>
          <a:p>
            <a:pPr indent="0" lvl="0" marL="0" rtl="0" algn="l">
              <a:lnSpc>
                <a:spcPct val="74000"/>
              </a:lnSpc>
              <a:spcBef>
                <a:spcPts val="1000"/>
              </a:spcBef>
              <a:spcAft>
                <a:spcPts val="0"/>
              </a:spcAft>
              <a:buClr>
                <a:schemeClr val="dk1"/>
              </a:buClr>
              <a:buSzPts val="1100"/>
              <a:buFont typeface="Arial"/>
              <a:buNone/>
            </a:pPr>
            <a:r>
              <a:rPr lang="el-GR" sz="1943">
                <a:solidFill>
                  <a:srgbClr val="38761D"/>
                </a:solidFill>
              </a:rPr>
              <a:t>#calculate the elapsed time for KNN</a:t>
            </a:r>
            <a:endParaRPr sz="1943">
              <a:solidFill>
                <a:srgbClr val="38761D"/>
              </a:solidFill>
            </a:endParaRPr>
          </a:p>
          <a:p>
            <a:pPr indent="0" lvl="0" marL="0" rtl="0" algn="l">
              <a:lnSpc>
                <a:spcPct val="74000"/>
              </a:lnSpc>
              <a:spcBef>
                <a:spcPts val="1000"/>
              </a:spcBef>
              <a:spcAft>
                <a:spcPts val="0"/>
              </a:spcAft>
              <a:buClr>
                <a:schemeClr val="dk1"/>
              </a:buClr>
              <a:buSzPts val="1100"/>
              <a:buFont typeface="Arial"/>
              <a:buNone/>
            </a:pPr>
            <a:r>
              <a:rPr lang="el-GR" sz="1943">
                <a:solidFill>
                  <a:srgbClr val="38761D"/>
                </a:solidFill>
              </a:rPr>
              <a:t>#ypologizoume thn diafora ths telikhs me thn arxikh wra pou phrame</a:t>
            </a:r>
            <a:endParaRPr sz="1943">
              <a:solidFill>
                <a:srgbClr val="38761D"/>
              </a:solidFill>
            </a:endParaRPr>
          </a:p>
          <a:p>
            <a:pPr indent="0" lvl="0" marL="0" rtl="0" algn="l">
              <a:lnSpc>
                <a:spcPct val="74000"/>
              </a:lnSpc>
              <a:spcBef>
                <a:spcPts val="1000"/>
              </a:spcBef>
              <a:spcAft>
                <a:spcPts val="0"/>
              </a:spcAft>
              <a:buClr>
                <a:schemeClr val="dk1"/>
              </a:buClr>
              <a:buSzPts val="1100"/>
              <a:buFont typeface="Arial"/>
              <a:buNone/>
            </a:pPr>
            <a:r>
              <a:rPr lang="el-GR" sz="1943"/>
              <a:t>elapsed_time_KNN = end_time - start_time</a:t>
            </a:r>
            <a:endParaRPr sz="1943"/>
          </a:p>
          <a:p>
            <a:pPr indent="0" lvl="0" marL="0" rtl="0" algn="l">
              <a:lnSpc>
                <a:spcPct val="74000"/>
              </a:lnSpc>
              <a:spcBef>
                <a:spcPts val="1000"/>
              </a:spcBef>
              <a:spcAft>
                <a:spcPts val="0"/>
              </a:spcAft>
              <a:buClr>
                <a:schemeClr val="dk1"/>
              </a:buClr>
              <a:buSzPts val="1100"/>
              <a:buFont typeface="Arial"/>
              <a:buNone/>
            </a:pPr>
            <a:r>
              <a:t/>
            </a:r>
            <a:endParaRPr sz="1943"/>
          </a:p>
          <a:p>
            <a:pPr indent="0" lvl="0" marL="0" rtl="0" algn="l">
              <a:lnSpc>
                <a:spcPct val="74000"/>
              </a:lnSpc>
              <a:spcBef>
                <a:spcPts val="1000"/>
              </a:spcBef>
              <a:spcAft>
                <a:spcPts val="0"/>
              </a:spcAft>
              <a:buClr>
                <a:schemeClr val="dk1"/>
              </a:buClr>
              <a:buSzPts val="1100"/>
              <a:buFont typeface="Arial"/>
              <a:buNone/>
            </a:pPr>
            <a:r>
              <a:rPr lang="el-GR" sz="1943">
                <a:solidFill>
                  <a:srgbClr val="38761D"/>
                </a:solidFill>
              </a:rPr>
              <a:t>#print the elapsed time for KNN</a:t>
            </a:r>
            <a:endParaRPr sz="1943">
              <a:solidFill>
                <a:srgbClr val="38761D"/>
              </a:solidFill>
            </a:endParaRPr>
          </a:p>
          <a:p>
            <a:pPr indent="0" lvl="0" marL="0" rtl="0" algn="l">
              <a:lnSpc>
                <a:spcPct val="74000"/>
              </a:lnSpc>
              <a:spcBef>
                <a:spcPts val="1000"/>
              </a:spcBef>
              <a:spcAft>
                <a:spcPts val="0"/>
              </a:spcAft>
              <a:buClr>
                <a:schemeClr val="dk1"/>
              </a:buClr>
              <a:buSzPts val="1100"/>
              <a:buFont typeface="Arial"/>
              <a:buNone/>
            </a:pPr>
            <a:r>
              <a:rPr lang="el-GR" sz="1943">
                <a:solidFill>
                  <a:srgbClr val="38761D"/>
                </a:solidFill>
              </a:rPr>
              <a:t>#ektypwse thn wra pou perase gia na ektelestei o algorithmos</a:t>
            </a:r>
            <a:endParaRPr sz="1943">
              <a:solidFill>
                <a:srgbClr val="38761D"/>
              </a:solidFill>
            </a:endParaRPr>
          </a:p>
          <a:p>
            <a:pPr indent="0" lvl="0" marL="0" rtl="0" algn="l">
              <a:lnSpc>
                <a:spcPct val="74000"/>
              </a:lnSpc>
              <a:spcBef>
                <a:spcPts val="1000"/>
              </a:spcBef>
              <a:spcAft>
                <a:spcPts val="0"/>
              </a:spcAft>
              <a:buClr>
                <a:schemeClr val="dk1"/>
              </a:buClr>
              <a:buSzPts val="1100"/>
              <a:buFont typeface="Arial"/>
              <a:buNone/>
            </a:pPr>
            <a:r>
              <a:rPr lang="el-GR" sz="1943"/>
              <a:t>print(f"Elapsed time for KNN: {elapsed_time_KNN} seconds")</a:t>
            </a:r>
            <a:endParaRPr sz="1943"/>
          </a:p>
          <a:p>
            <a:pPr indent="0" lvl="0" marL="0" rtl="0" algn="l">
              <a:lnSpc>
                <a:spcPct val="74000"/>
              </a:lnSpc>
              <a:spcBef>
                <a:spcPts val="1000"/>
              </a:spcBef>
              <a:spcAft>
                <a:spcPts val="200"/>
              </a:spcAft>
              <a:buClr>
                <a:schemeClr val="dk1"/>
              </a:buClr>
              <a:buSzPts val="852"/>
              <a:buFont typeface="Arial"/>
              <a:buNone/>
            </a:pPr>
            <a:r>
              <a:t/>
            </a:r>
            <a:endParaRPr sz="1943"/>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18994f22030_0_66"/>
          <p:cNvSpPr txBox="1"/>
          <p:nvPr>
            <p:ph idx="1" type="body"/>
          </p:nvPr>
        </p:nvSpPr>
        <p:spPr>
          <a:xfrm>
            <a:off x="1295400" y="420900"/>
            <a:ext cx="9601200" cy="60162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Clr>
                <a:schemeClr val="dk1"/>
              </a:buClr>
              <a:buSzPts val="1100"/>
              <a:buFont typeface="Arial"/>
              <a:buNone/>
            </a:pPr>
            <a:r>
              <a:rPr lang="el-GR">
                <a:solidFill>
                  <a:srgbClr val="38761D"/>
                </a:solidFill>
              </a:rPr>
              <a:t>#get the current time</a:t>
            </a:r>
            <a:endParaRPr>
              <a:solidFill>
                <a:srgbClr val="38761D"/>
              </a:solidFill>
            </a:endParaRPr>
          </a:p>
          <a:p>
            <a:pPr indent="0" lvl="0" marL="0" rtl="0" algn="l">
              <a:spcBef>
                <a:spcPts val="1000"/>
              </a:spcBef>
              <a:spcAft>
                <a:spcPts val="0"/>
              </a:spcAft>
              <a:buClr>
                <a:schemeClr val="dk1"/>
              </a:buClr>
              <a:buSzPts val="1100"/>
              <a:buFont typeface="Arial"/>
              <a:buNone/>
            </a:pPr>
            <a:r>
              <a:rPr lang="el-GR">
                <a:solidFill>
                  <a:srgbClr val="38761D"/>
                </a:solidFill>
              </a:rPr>
              <a:t>#pairnoume thn trexwn wra</a:t>
            </a:r>
            <a:endParaRPr>
              <a:solidFill>
                <a:srgbClr val="38761D"/>
              </a:solidFill>
            </a:endParaRPr>
          </a:p>
          <a:p>
            <a:pPr indent="0" lvl="0" marL="0" rtl="0" algn="l">
              <a:spcBef>
                <a:spcPts val="1000"/>
              </a:spcBef>
              <a:spcAft>
                <a:spcPts val="0"/>
              </a:spcAft>
              <a:buClr>
                <a:schemeClr val="dk1"/>
              </a:buClr>
              <a:buSzPts val="1100"/>
              <a:buFont typeface="Arial"/>
              <a:buNone/>
            </a:pPr>
            <a:r>
              <a:rPr lang="el-GR">
                <a:solidFill>
                  <a:schemeClr val="dk1"/>
                </a:solidFill>
              </a:rPr>
              <a:t>start_time = time.time()</a:t>
            </a:r>
            <a:endParaRPr>
              <a:solidFill>
                <a:schemeClr val="dk1"/>
              </a:solidFill>
            </a:endParaRPr>
          </a:p>
          <a:p>
            <a:pPr indent="0" lvl="0" marL="0" rtl="0" algn="l">
              <a:spcBef>
                <a:spcPts val="1000"/>
              </a:spcBef>
              <a:spcAft>
                <a:spcPts val="0"/>
              </a:spcAft>
              <a:buClr>
                <a:schemeClr val="dk1"/>
              </a:buClr>
              <a:buSzPts val="1100"/>
              <a:buFont typeface="Arial"/>
              <a:buNone/>
            </a:pPr>
            <a:r>
              <a:t/>
            </a:r>
            <a:endParaRPr>
              <a:solidFill>
                <a:srgbClr val="38761D"/>
              </a:solidFill>
            </a:endParaRPr>
          </a:p>
          <a:p>
            <a:pPr indent="0" lvl="0" marL="0" rtl="0" algn="l">
              <a:spcBef>
                <a:spcPts val="1000"/>
              </a:spcBef>
              <a:spcAft>
                <a:spcPts val="0"/>
              </a:spcAft>
              <a:buClr>
                <a:schemeClr val="dk1"/>
              </a:buClr>
              <a:buSzPts val="1100"/>
              <a:buFont typeface="Arial"/>
              <a:buNone/>
            </a:pPr>
            <a:r>
              <a:rPr lang="el-GR">
                <a:solidFill>
                  <a:srgbClr val="38761D"/>
                </a:solidFill>
              </a:rPr>
              <a:t>#Naive Bayes</a:t>
            </a:r>
            <a:endParaRPr sz="500"/>
          </a:p>
          <a:p>
            <a:pPr indent="0" lvl="0" marL="0" rtl="0" algn="l">
              <a:spcBef>
                <a:spcPts val="1000"/>
              </a:spcBef>
              <a:spcAft>
                <a:spcPts val="0"/>
              </a:spcAft>
              <a:buClr>
                <a:schemeClr val="dk1"/>
              </a:buClr>
              <a:buSzPts val="1100"/>
              <a:buFont typeface="Arial"/>
              <a:buNone/>
            </a:pPr>
            <a:r>
              <a:rPr lang="el-GR"/>
              <a:t>model = GaussianNB()</a:t>
            </a:r>
            <a:endParaRPr/>
          </a:p>
          <a:p>
            <a:pPr indent="0" lvl="0" marL="0" rtl="0" algn="l">
              <a:spcBef>
                <a:spcPts val="1000"/>
              </a:spcBef>
              <a:spcAft>
                <a:spcPts val="0"/>
              </a:spcAft>
              <a:buClr>
                <a:schemeClr val="dk1"/>
              </a:buClr>
              <a:buSzPts val="1100"/>
              <a:buFont typeface="Arial"/>
              <a:buNone/>
            </a:pPr>
            <a:r>
              <a:rPr lang="el-GR"/>
              <a:t>model.fit(x_train,y_train)</a:t>
            </a:r>
            <a:endParaRPr/>
          </a:p>
          <a:p>
            <a:pPr indent="0" lvl="0" marL="0" rtl="0" algn="l">
              <a:spcBef>
                <a:spcPts val="1000"/>
              </a:spcBef>
              <a:spcAft>
                <a:spcPts val="0"/>
              </a:spcAft>
              <a:buClr>
                <a:schemeClr val="dk1"/>
              </a:buClr>
              <a:buSzPts val="1100"/>
              <a:buFont typeface="Arial"/>
              <a:buNone/>
            </a:pPr>
            <a:r>
              <a:rPr lang="el-GR"/>
              <a:t>y_pred =model.predict(x_test)</a:t>
            </a:r>
            <a:endParaRPr/>
          </a:p>
          <a:p>
            <a:pPr indent="0" lvl="0" marL="0" rtl="0" algn="l">
              <a:spcBef>
                <a:spcPts val="1000"/>
              </a:spcBef>
              <a:spcAft>
                <a:spcPts val="0"/>
              </a:spcAft>
              <a:buClr>
                <a:schemeClr val="dk1"/>
              </a:buClr>
              <a:buSzPts val="1100"/>
              <a:buFont typeface="Arial"/>
              <a:buNone/>
            </a:pPr>
            <a:r>
              <a:rPr lang="el-GR"/>
              <a:t>plt.rcParams['figure.figsize']=(10,10)</a:t>
            </a:r>
            <a:endParaRPr/>
          </a:p>
          <a:p>
            <a:pPr indent="0" lvl="0" marL="0" rtl="0" algn="l">
              <a:spcBef>
                <a:spcPts val="1000"/>
              </a:spcBef>
              <a:spcAft>
                <a:spcPts val="0"/>
              </a:spcAft>
              <a:buClr>
                <a:schemeClr val="dk1"/>
              </a:buClr>
              <a:buSzPts val="1100"/>
              <a:buFont typeface="Arial"/>
              <a:buNone/>
            </a:pPr>
            <a:r>
              <a:rPr lang="el-GR"/>
              <a:t>cm=confusion_matrix(y_test,y_pred)</a:t>
            </a:r>
            <a:endParaRPr/>
          </a:p>
          <a:p>
            <a:pPr indent="0" lvl="0" marL="0" rtl="0" algn="l">
              <a:spcBef>
                <a:spcPts val="1000"/>
              </a:spcBef>
              <a:spcAft>
                <a:spcPts val="0"/>
              </a:spcAft>
              <a:buClr>
                <a:schemeClr val="dk1"/>
              </a:buClr>
              <a:buSzPts val="1100"/>
              <a:buFont typeface="Arial"/>
              <a:buNone/>
            </a:pPr>
            <a:r>
              <a:rPr lang="el-GR"/>
              <a:t>sns.heatmap(cm,annot= True, cmap='Wistia')</a:t>
            </a:r>
            <a:endParaRPr/>
          </a:p>
          <a:p>
            <a:pPr indent="0" lvl="0" marL="0" rtl="0" algn="l">
              <a:spcBef>
                <a:spcPts val="1000"/>
              </a:spcBef>
              <a:spcAft>
                <a:spcPts val="0"/>
              </a:spcAft>
              <a:buClr>
                <a:schemeClr val="dk1"/>
              </a:buClr>
              <a:buSzPts val="1100"/>
              <a:buFont typeface="Arial"/>
              <a:buNone/>
            </a:pPr>
            <a:r>
              <a:rPr lang="el-GR"/>
              <a:t>plt.title('Confusion Matrix for Gaussian NB', fontsize = 15)</a:t>
            </a:r>
            <a:endParaRPr/>
          </a:p>
          <a:p>
            <a:pPr indent="0" lvl="0" marL="0" rtl="0" algn="l">
              <a:spcBef>
                <a:spcPts val="1000"/>
              </a:spcBef>
              <a:spcAft>
                <a:spcPts val="0"/>
              </a:spcAft>
              <a:buClr>
                <a:schemeClr val="dk1"/>
              </a:buClr>
              <a:buSzPts val="1100"/>
              <a:buFont typeface="Arial"/>
              <a:buNone/>
            </a:pPr>
            <a:r>
              <a:rPr lang="el-GR"/>
              <a:t>plt.show()</a:t>
            </a:r>
            <a:endParaRPr/>
          </a:p>
          <a:p>
            <a:pPr indent="0" lvl="0" marL="0" rtl="0" algn="l">
              <a:spcBef>
                <a:spcPts val="1000"/>
              </a:spcBef>
              <a:spcAft>
                <a:spcPts val="0"/>
              </a:spcAft>
              <a:buClr>
                <a:schemeClr val="dk1"/>
              </a:buClr>
              <a:buSzPts val="1100"/>
              <a:buFont typeface="Arial"/>
              <a:buNone/>
            </a:pPr>
            <a:r>
              <a:rPr lang="el-GR"/>
              <a:t>cr=classification_report(y_test,y_pred)</a:t>
            </a:r>
            <a:endParaRPr/>
          </a:p>
          <a:p>
            <a:pPr indent="0" lvl="0" marL="0" rtl="0" algn="l">
              <a:spcBef>
                <a:spcPts val="1000"/>
              </a:spcBef>
              <a:spcAft>
                <a:spcPts val="200"/>
              </a:spcAft>
              <a:buClr>
                <a:schemeClr val="dk1"/>
              </a:buClr>
              <a:buSzPts val="1100"/>
              <a:buFont typeface="Arial"/>
              <a:buNone/>
            </a:pPr>
            <a:r>
              <a:rPr lang="el-GR"/>
              <a:t>print(cr)</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1b68918dd98_0_1"/>
          <p:cNvSpPr txBox="1"/>
          <p:nvPr>
            <p:ph idx="1" type="body"/>
          </p:nvPr>
        </p:nvSpPr>
        <p:spPr>
          <a:xfrm>
            <a:off x="1295400" y="742650"/>
            <a:ext cx="9601200" cy="53727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l-GR">
                <a:solidFill>
                  <a:srgbClr val="38761D"/>
                </a:solidFill>
              </a:rPr>
              <a:t>#get the current time again</a:t>
            </a:r>
            <a:endParaRPr>
              <a:solidFill>
                <a:srgbClr val="38761D"/>
              </a:solidFill>
            </a:endParaRPr>
          </a:p>
          <a:p>
            <a:pPr indent="0" lvl="0" marL="0" rtl="0" algn="l">
              <a:spcBef>
                <a:spcPts val="1000"/>
              </a:spcBef>
              <a:spcAft>
                <a:spcPts val="0"/>
              </a:spcAft>
              <a:buClr>
                <a:schemeClr val="dk1"/>
              </a:buClr>
              <a:buSzPts val="1100"/>
              <a:buFont typeface="Arial"/>
              <a:buNone/>
            </a:pPr>
            <a:r>
              <a:rPr lang="el-GR">
                <a:solidFill>
                  <a:srgbClr val="38761D"/>
                </a:solidFill>
              </a:rPr>
              <a:t>#pairnoume thn trexwn wra ksana</a:t>
            </a:r>
            <a:endParaRPr>
              <a:solidFill>
                <a:srgbClr val="38761D"/>
              </a:solidFill>
            </a:endParaRPr>
          </a:p>
          <a:p>
            <a:pPr indent="0" lvl="0" marL="0" rtl="0" algn="l">
              <a:spcBef>
                <a:spcPts val="1000"/>
              </a:spcBef>
              <a:spcAft>
                <a:spcPts val="0"/>
              </a:spcAft>
              <a:buClr>
                <a:schemeClr val="dk1"/>
              </a:buClr>
              <a:buSzPts val="1100"/>
              <a:buFont typeface="Arial"/>
              <a:buNone/>
            </a:pPr>
            <a:r>
              <a:rPr lang="el-GR"/>
              <a:t>end_time = time.time()</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lang="el-GR">
                <a:solidFill>
                  <a:srgbClr val="38761D"/>
                </a:solidFill>
              </a:rPr>
              <a:t>#calculate the elapsed time </a:t>
            </a:r>
            <a:r>
              <a:rPr lang="el-GR">
                <a:solidFill>
                  <a:srgbClr val="38761D"/>
                </a:solidFill>
              </a:rPr>
              <a:t>for Naive Bayes</a:t>
            </a:r>
            <a:endParaRPr>
              <a:solidFill>
                <a:srgbClr val="38761D"/>
              </a:solidFill>
            </a:endParaRPr>
          </a:p>
          <a:p>
            <a:pPr indent="0" lvl="0" marL="0" rtl="0" algn="l">
              <a:spcBef>
                <a:spcPts val="1000"/>
              </a:spcBef>
              <a:spcAft>
                <a:spcPts val="0"/>
              </a:spcAft>
              <a:buClr>
                <a:schemeClr val="dk1"/>
              </a:buClr>
              <a:buSzPts val="1100"/>
              <a:buFont typeface="Arial"/>
              <a:buNone/>
            </a:pPr>
            <a:r>
              <a:rPr lang="el-GR">
                <a:solidFill>
                  <a:srgbClr val="38761D"/>
                </a:solidFill>
              </a:rPr>
              <a:t>#ypologizoume thn diafora ths telikhs me thn arxikh wra pou phrame</a:t>
            </a:r>
            <a:endParaRPr>
              <a:solidFill>
                <a:srgbClr val="38761D"/>
              </a:solidFill>
            </a:endParaRPr>
          </a:p>
          <a:p>
            <a:pPr indent="0" lvl="0" marL="0" rtl="0" algn="l">
              <a:spcBef>
                <a:spcPts val="1000"/>
              </a:spcBef>
              <a:spcAft>
                <a:spcPts val="0"/>
              </a:spcAft>
              <a:buClr>
                <a:schemeClr val="dk1"/>
              </a:buClr>
              <a:buSzPts val="1100"/>
              <a:buFont typeface="Arial"/>
              <a:buNone/>
            </a:pPr>
            <a:r>
              <a:rPr lang="el-GR"/>
              <a:t>elapsed_time_NaiveBayes = end_time - start_time</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lang="el-GR">
                <a:solidFill>
                  <a:srgbClr val="38761D"/>
                </a:solidFill>
              </a:rPr>
              <a:t>#print the elapsed time  </a:t>
            </a:r>
            <a:r>
              <a:rPr lang="el-GR">
                <a:solidFill>
                  <a:srgbClr val="38761D"/>
                </a:solidFill>
              </a:rPr>
              <a:t>for Naive Bayes</a:t>
            </a:r>
            <a:endParaRPr>
              <a:solidFill>
                <a:srgbClr val="38761D"/>
              </a:solidFill>
            </a:endParaRPr>
          </a:p>
          <a:p>
            <a:pPr indent="0" lvl="0" marL="0" rtl="0" algn="l">
              <a:spcBef>
                <a:spcPts val="1000"/>
              </a:spcBef>
              <a:spcAft>
                <a:spcPts val="0"/>
              </a:spcAft>
              <a:buClr>
                <a:schemeClr val="dk1"/>
              </a:buClr>
              <a:buSzPts val="1100"/>
              <a:buFont typeface="Arial"/>
              <a:buNone/>
            </a:pPr>
            <a:r>
              <a:rPr lang="el-GR">
                <a:solidFill>
                  <a:srgbClr val="38761D"/>
                </a:solidFill>
              </a:rPr>
              <a:t>#ektypwse thn wra pou perase gia na ektelestei o algorithmos</a:t>
            </a:r>
            <a:endParaRPr>
              <a:solidFill>
                <a:srgbClr val="38761D"/>
              </a:solidFill>
            </a:endParaRPr>
          </a:p>
          <a:p>
            <a:pPr indent="0" lvl="0" marL="0" rtl="0" algn="l">
              <a:spcBef>
                <a:spcPts val="1000"/>
              </a:spcBef>
              <a:spcAft>
                <a:spcPts val="0"/>
              </a:spcAft>
              <a:buClr>
                <a:schemeClr val="dk1"/>
              </a:buClr>
              <a:buSzPts val="1100"/>
              <a:buFont typeface="Arial"/>
              <a:buNone/>
            </a:pPr>
            <a:r>
              <a:rPr lang="el-GR"/>
              <a:t>print(f"Elapsed time for NaiveBayes: {elapsed_time_NaiveBayes} seconds")</a:t>
            </a:r>
            <a:endParaRPr/>
          </a:p>
          <a:p>
            <a:pPr indent="0" lvl="0" marL="0" rtl="0" algn="l">
              <a:spcBef>
                <a:spcPts val="1000"/>
              </a:spcBef>
              <a:spcAft>
                <a:spcPts val="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1"/>
          <p:cNvSpPr txBox="1"/>
          <p:nvPr>
            <p:ph type="title"/>
          </p:nvPr>
        </p:nvSpPr>
        <p:spPr>
          <a:xfrm>
            <a:off x="1371600" y="295775"/>
            <a:ext cx="9601200" cy="1875900"/>
          </a:xfrm>
          <a:prstGeom prst="rect">
            <a:avLst/>
          </a:prstGeom>
          <a:noFill/>
          <a:ln>
            <a:noFill/>
          </a:ln>
        </p:spPr>
        <p:txBody>
          <a:bodyPr anchorCtr="0" anchor="t" bIns="45700" lIns="91425" spcFirstLastPara="1" rIns="91425" wrap="square" tIns="45700">
            <a:normAutofit/>
          </a:bodyPr>
          <a:lstStyle/>
          <a:p>
            <a:pPr indent="0" lvl="0" marL="0" rtl="0" algn="just">
              <a:lnSpc>
                <a:spcPct val="89000"/>
              </a:lnSpc>
              <a:spcBef>
                <a:spcPts val="0"/>
              </a:spcBef>
              <a:spcAft>
                <a:spcPts val="0"/>
              </a:spcAft>
              <a:buClr>
                <a:schemeClr val="dk2"/>
              </a:buClr>
              <a:buSzPts val="4400"/>
              <a:buFont typeface="Libre Franklin"/>
              <a:buNone/>
            </a:pPr>
            <a:r>
              <a:rPr lang="el-GR"/>
              <a:t>Για το μοντέλο Logistic Regression</a:t>
            </a:r>
            <a:endParaRPr/>
          </a:p>
          <a:p>
            <a:pPr indent="0" lvl="0" marL="0" rtl="0" algn="just">
              <a:lnSpc>
                <a:spcPct val="89000"/>
              </a:lnSpc>
              <a:spcBef>
                <a:spcPts val="0"/>
              </a:spcBef>
              <a:spcAft>
                <a:spcPts val="0"/>
              </a:spcAft>
              <a:buClr>
                <a:schemeClr val="dk2"/>
              </a:buClr>
              <a:buSzPts val="4400"/>
              <a:buFont typeface="Libre Franklin"/>
              <a:buNone/>
            </a:pPr>
            <a:r>
              <a:t/>
            </a:r>
            <a:endParaRPr/>
          </a:p>
          <a:p>
            <a:pPr indent="0" lvl="0" marL="0" rtl="0" algn="ctr">
              <a:lnSpc>
                <a:spcPct val="89000"/>
              </a:lnSpc>
              <a:spcBef>
                <a:spcPts val="0"/>
              </a:spcBef>
              <a:spcAft>
                <a:spcPts val="0"/>
              </a:spcAft>
              <a:buClr>
                <a:schemeClr val="dk2"/>
              </a:buClr>
              <a:buSzPts val="4400"/>
              <a:buFont typeface="Libre Franklin"/>
              <a:buNone/>
            </a:pPr>
            <a:r>
              <a:t/>
            </a:r>
            <a:endParaRPr sz="2000"/>
          </a:p>
          <a:p>
            <a:pPr indent="0" lvl="0" marL="0" rtl="0" algn="ctr">
              <a:lnSpc>
                <a:spcPct val="89000"/>
              </a:lnSpc>
              <a:spcBef>
                <a:spcPts val="0"/>
              </a:spcBef>
              <a:spcAft>
                <a:spcPts val="0"/>
              </a:spcAft>
              <a:buClr>
                <a:schemeClr val="dk2"/>
              </a:buClr>
              <a:buSzPts val="4400"/>
              <a:buFont typeface="Libre Franklin"/>
              <a:buNone/>
            </a:pPr>
            <a:r>
              <a:rPr lang="el-GR" sz="2000"/>
              <a:t>Elapsed time for Logistic Regression: 2.2810862064361572 seconds</a:t>
            </a:r>
            <a:endParaRPr sz="2000"/>
          </a:p>
        </p:txBody>
      </p:sp>
      <p:pic>
        <p:nvPicPr>
          <p:cNvPr id="285" name="Google Shape;285;p21"/>
          <p:cNvPicPr preferRelativeResize="0"/>
          <p:nvPr>
            <p:ph idx="1" type="body"/>
          </p:nvPr>
        </p:nvPicPr>
        <p:blipFill rotWithShape="1">
          <a:blip r:embed="rId3">
            <a:alphaModFix/>
          </a:blip>
          <a:srcRect b="0" l="0" r="0" t="0"/>
          <a:stretch/>
        </p:blipFill>
        <p:spPr>
          <a:xfrm>
            <a:off x="1980259" y="2286000"/>
            <a:ext cx="3534715" cy="3918230"/>
          </a:xfrm>
          <a:prstGeom prst="rect">
            <a:avLst/>
          </a:prstGeom>
          <a:noFill/>
          <a:ln>
            <a:noFill/>
          </a:ln>
        </p:spPr>
      </p:pic>
      <p:pic>
        <p:nvPicPr>
          <p:cNvPr id="286" name="Google Shape;286;p21"/>
          <p:cNvPicPr preferRelativeResize="0"/>
          <p:nvPr>
            <p:ph idx="2" type="body"/>
          </p:nvPr>
        </p:nvPicPr>
        <p:blipFill rotWithShape="1">
          <a:blip r:embed="rId4">
            <a:alphaModFix/>
          </a:blip>
          <a:srcRect b="0" l="0" r="0" t="0"/>
          <a:stretch/>
        </p:blipFill>
        <p:spPr>
          <a:xfrm>
            <a:off x="6851731" y="2286000"/>
            <a:ext cx="4121069" cy="389017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2"/>
          <p:cNvSpPr txBox="1"/>
          <p:nvPr>
            <p:ph type="title"/>
          </p:nvPr>
        </p:nvSpPr>
        <p:spPr>
          <a:xfrm>
            <a:off x="1295400" y="349025"/>
            <a:ext cx="9601200" cy="1485900"/>
          </a:xfrm>
          <a:prstGeom prst="rect">
            <a:avLst/>
          </a:prstGeom>
          <a:noFill/>
          <a:ln>
            <a:noFill/>
          </a:ln>
        </p:spPr>
        <p:txBody>
          <a:bodyPr anchorCtr="0" anchor="t" bIns="45700" lIns="91425" spcFirstLastPara="1" rIns="91425" wrap="square" tIns="45700">
            <a:normAutofit/>
          </a:bodyPr>
          <a:lstStyle/>
          <a:p>
            <a:pPr indent="0" lvl="0" marL="0" rtl="0" algn="just">
              <a:lnSpc>
                <a:spcPct val="89000"/>
              </a:lnSpc>
              <a:spcBef>
                <a:spcPts val="0"/>
              </a:spcBef>
              <a:spcAft>
                <a:spcPts val="0"/>
              </a:spcAft>
              <a:buClr>
                <a:schemeClr val="dk2"/>
              </a:buClr>
              <a:buSzPts val="4400"/>
              <a:buFont typeface="Libre Franklin"/>
              <a:buNone/>
            </a:pPr>
            <a:r>
              <a:rPr lang="el-GR"/>
              <a:t>Για τον αλγόριθμο KNN</a:t>
            </a:r>
            <a:endParaRPr/>
          </a:p>
          <a:p>
            <a:pPr indent="0" lvl="0" marL="0" rtl="0" algn="just">
              <a:lnSpc>
                <a:spcPct val="89000"/>
              </a:lnSpc>
              <a:spcBef>
                <a:spcPts val="0"/>
              </a:spcBef>
              <a:spcAft>
                <a:spcPts val="0"/>
              </a:spcAft>
              <a:buClr>
                <a:schemeClr val="dk2"/>
              </a:buClr>
              <a:buSzPts val="4400"/>
              <a:buFont typeface="Libre Franklin"/>
              <a:buNone/>
            </a:pPr>
            <a:r>
              <a:t/>
            </a:r>
            <a:endParaRPr sz="1800"/>
          </a:p>
          <a:p>
            <a:pPr indent="0" lvl="0" marL="0" rtl="0" algn="ctr">
              <a:lnSpc>
                <a:spcPct val="89000"/>
              </a:lnSpc>
              <a:spcBef>
                <a:spcPts val="0"/>
              </a:spcBef>
              <a:spcAft>
                <a:spcPts val="0"/>
              </a:spcAft>
              <a:buClr>
                <a:schemeClr val="dk2"/>
              </a:buClr>
              <a:buSzPts val="4400"/>
              <a:buFont typeface="Libre Franklin"/>
              <a:buNone/>
            </a:pPr>
            <a:r>
              <a:t/>
            </a:r>
            <a:endParaRPr sz="1800"/>
          </a:p>
          <a:p>
            <a:pPr indent="0" lvl="0" marL="0" rtl="0" algn="ctr">
              <a:lnSpc>
                <a:spcPct val="89000"/>
              </a:lnSpc>
              <a:spcBef>
                <a:spcPts val="0"/>
              </a:spcBef>
              <a:spcAft>
                <a:spcPts val="0"/>
              </a:spcAft>
              <a:buClr>
                <a:schemeClr val="dk2"/>
              </a:buClr>
              <a:buSzPts val="4400"/>
              <a:buFont typeface="Libre Franklin"/>
              <a:buNone/>
            </a:pPr>
            <a:r>
              <a:rPr lang="el-GR" sz="2000"/>
              <a:t>Elapsed time for KNN: 2.0848686695098877 seconds</a:t>
            </a:r>
            <a:endParaRPr sz="2000"/>
          </a:p>
        </p:txBody>
      </p:sp>
      <p:pic>
        <p:nvPicPr>
          <p:cNvPr id="292" name="Google Shape;292;p22"/>
          <p:cNvPicPr preferRelativeResize="0"/>
          <p:nvPr>
            <p:ph idx="1" type="body"/>
          </p:nvPr>
        </p:nvPicPr>
        <p:blipFill rotWithShape="1">
          <a:blip r:embed="rId3">
            <a:alphaModFix/>
          </a:blip>
          <a:srcRect b="0" l="0" r="0" t="0"/>
          <a:stretch/>
        </p:blipFill>
        <p:spPr>
          <a:xfrm>
            <a:off x="1790700" y="1944583"/>
            <a:ext cx="3234623" cy="3820855"/>
          </a:xfrm>
          <a:prstGeom prst="rect">
            <a:avLst/>
          </a:prstGeom>
          <a:noFill/>
          <a:ln>
            <a:noFill/>
          </a:ln>
        </p:spPr>
      </p:pic>
      <p:pic>
        <p:nvPicPr>
          <p:cNvPr id="293" name="Google Shape;293;p22"/>
          <p:cNvPicPr preferRelativeResize="0"/>
          <p:nvPr>
            <p:ph idx="2" type="body"/>
          </p:nvPr>
        </p:nvPicPr>
        <p:blipFill rotWithShape="1">
          <a:blip r:embed="rId4">
            <a:alphaModFix/>
          </a:blip>
          <a:srcRect b="0" l="0" r="0" t="0"/>
          <a:stretch/>
        </p:blipFill>
        <p:spPr>
          <a:xfrm>
            <a:off x="6543675" y="1952386"/>
            <a:ext cx="3787086" cy="364844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3"/>
          <p:cNvSpPr txBox="1"/>
          <p:nvPr>
            <p:ph type="title"/>
          </p:nvPr>
        </p:nvSpPr>
        <p:spPr>
          <a:xfrm>
            <a:off x="1371600" y="287800"/>
            <a:ext cx="9601200" cy="1485900"/>
          </a:xfrm>
          <a:prstGeom prst="rect">
            <a:avLst/>
          </a:prstGeom>
          <a:noFill/>
          <a:ln>
            <a:noFill/>
          </a:ln>
        </p:spPr>
        <p:txBody>
          <a:bodyPr anchorCtr="0" anchor="t" bIns="45700" lIns="91425" spcFirstLastPara="1" rIns="91425" wrap="square" tIns="45700">
            <a:normAutofit/>
          </a:bodyPr>
          <a:lstStyle/>
          <a:p>
            <a:pPr indent="0" lvl="0" marL="0" rtl="0" algn="just">
              <a:lnSpc>
                <a:spcPct val="89000"/>
              </a:lnSpc>
              <a:spcBef>
                <a:spcPts val="0"/>
              </a:spcBef>
              <a:spcAft>
                <a:spcPts val="0"/>
              </a:spcAft>
              <a:buClr>
                <a:schemeClr val="dk2"/>
              </a:buClr>
              <a:buSzPts val="4400"/>
              <a:buFont typeface="Libre Franklin"/>
              <a:buNone/>
            </a:pPr>
            <a:r>
              <a:rPr lang="el-GR"/>
              <a:t>Για τον Gaussian NB</a:t>
            </a:r>
            <a:endParaRPr/>
          </a:p>
          <a:p>
            <a:pPr indent="0" lvl="0" marL="0" rtl="0" algn="just">
              <a:lnSpc>
                <a:spcPct val="89000"/>
              </a:lnSpc>
              <a:spcBef>
                <a:spcPts val="0"/>
              </a:spcBef>
              <a:spcAft>
                <a:spcPts val="0"/>
              </a:spcAft>
              <a:buClr>
                <a:schemeClr val="dk2"/>
              </a:buClr>
              <a:buSzPts val="4400"/>
              <a:buFont typeface="Libre Franklin"/>
              <a:buNone/>
            </a:pPr>
            <a:r>
              <a:t/>
            </a:r>
            <a:endParaRPr sz="1800"/>
          </a:p>
          <a:p>
            <a:pPr indent="0" lvl="0" marL="0" rtl="0" algn="just">
              <a:lnSpc>
                <a:spcPct val="89000"/>
              </a:lnSpc>
              <a:spcBef>
                <a:spcPts val="0"/>
              </a:spcBef>
              <a:spcAft>
                <a:spcPts val="0"/>
              </a:spcAft>
              <a:buClr>
                <a:schemeClr val="dk2"/>
              </a:buClr>
              <a:buSzPts val="4400"/>
              <a:buFont typeface="Libre Franklin"/>
              <a:buNone/>
            </a:pPr>
            <a:r>
              <a:t/>
            </a:r>
            <a:endParaRPr sz="1800"/>
          </a:p>
          <a:p>
            <a:pPr indent="0" lvl="0" marL="0" rtl="0" algn="ctr">
              <a:lnSpc>
                <a:spcPct val="89000"/>
              </a:lnSpc>
              <a:spcBef>
                <a:spcPts val="0"/>
              </a:spcBef>
              <a:spcAft>
                <a:spcPts val="0"/>
              </a:spcAft>
              <a:buClr>
                <a:schemeClr val="dk2"/>
              </a:buClr>
              <a:buSzPts val="4400"/>
              <a:buFont typeface="Libre Franklin"/>
              <a:buNone/>
            </a:pPr>
            <a:r>
              <a:rPr lang="el-GR" sz="2000"/>
              <a:t>Elapsed time for Naive Bayes: 1.9842371940612793 seconds</a:t>
            </a:r>
            <a:endParaRPr sz="2000"/>
          </a:p>
        </p:txBody>
      </p:sp>
      <p:pic>
        <p:nvPicPr>
          <p:cNvPr id="299" name="Google Shape;299;p23"/>
          <p:cNvPicPr preferRelativeResize="0"/>
          <p:nvPr>
            <p:ph idx="1" type="body"/>
          </p:nvPr>
        </p:nvPicPr>
        <p:blipFill rotWithShape="1">
          <a:blip r:embed="rId3">
            <a:alphaModFix/>
          </a:blip>
          <a:srcRect b="0" l="0" r="0" t="0"/>
          <a:stretch/>
        </p:blipFill>
        <p:spPr>
          <a:xfrm>
            <a:off x="1819275" y="1860700"/>
            <a:ext cx="3999300" cy="4368300"/>
          </a:xfrm>
          <a:prstGeom prst="rect">
            <a:avLst/>
          </a:prstGeom>
          <a:noFill/>
          <a:ln>
            <a:noFill/>
          </a:ln>
        </p:spPr>
      </p:pic>
      <p:pic>
        <p:nvPicPr>
          <p:cNvPr id="300" name="Google Shape;300;p23"/>
          <p:cNvPicPr preferRelativeResize="0"/>
          <p:nvPr>
            <p:ph idx="2" type="body"/>
          </p:nvPr>
        </p:nvPicPr>
        <p:blipFill rotWithShape="1">
          <a:blip r:embed="rId4">
            <a:alphaModFix/>
          </a:blip>
          <a:srcRect b="0" l="0" r="0" t="0"/>
          <a:stretch/>
        </p:blipFill>
        <p:spPr>
          <a:xfrm>
            <a:off x="6507475" y="1866950"/>
            <a:ext cx="4240200" cy="43683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4"/>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just">
              <a:lnSpc>
                <a:spcPct val="89000"/>
              </a:lnSpc>
              <a:spcBef>
                <a:spcPts val="0"/>
              </a:spcBef>
              <a:spcAft>
                <a:spcPts val="0"/>
              </a:spcAft>
              <a:buClr>
                <a:schemeClr val="dk2"/>
              </a:buClr>
              <a:buSzPts val="4400"/>
              <a:buFont typeface="Libre Franklin"/>
              <a:buNone/>
            </a:pPr>
            <a:r>
              <a:rPr lang="el-GR"/>
              <a:t>Συμπεράσματα</a:t>
            </a:r>
            <a:endParaRPr/>
          </a:p>
        </p:txBody>
      </p:sp>
      <p:sp>
        <p:nvSpPr>
          <p:cNvPr id="306" name="Google Shape;306;p24"/>
          <p:cNvSpPr txBox="1"/>
          <p:nvPr>
            <p:ph idx="1" type="body"/>
          </p:nvPr>
        </p:nvSpPr>
        <p:spPr>
          <a:xfrm>
            <a:off x="1371600" y="2286000"/>
            <a:ext cx="9601200" cy="3670917"/>
          </a:xfrm>
          <a:prstGeom prst="rect">
            <a:avLst/>
          </a:prstGeom>
          <a:noFill/>
          <a:ln>
            <a:noFill/>
          </a:ln>
        </p:spPr>
        <p:txBody>
          <a:bodyPr anchorCtr="0" anchor="t" bIns="45700" lIns="91425" spcFirstLastPara="1" rIns="91425" wrap="square" tIns="45700">
            <a:normAutofit lnSpcReduction="10000"/>
          </a:bodyPr>
          <a:lstStyle/>
          <a:p>
            <a:pPr indent="-384048" lvl="0" marL="384048" rtl="0" algn="just">
              <a:lnSpc>
                <a:spcPct val="94000"/>
              </a:lnSpc>
              <a:spcBef>
                <a:spcPts val="0"/>
              </a:spcBef>
              <a:spcAft>
                <a:spcPts val="0"/>
              </a:spcAft>
              <a:buClr>
                <a:schemeClr val="dk2"/>
              </a:buClr>
              <a:buSzPts val="2200"/>
              <a:buChar char="■"/>
            </a:pPr>
            <a:r>
              <a:rPr lang="el-GR" sz="2200"/>
              <a:t>Από την ανάλυση και οπτικοποίηση του dataset, προέκυψαν χρήσιμα συμπεράσματα, τα οποία μπορούν να εμπλουτιστούν ακόμη περισσότερο.</a:t>
            </a:r>
            <a:endParaRPr/>
          </a:p>
          <a:p>
            <a:pPr indent="-384048" lvl="0" marL="384048" rtl="0" algn="just">
              <a:lnSpc>
                <a:spcPct val="94000"/>
              </a:lnSpc>
              <a:spcBef>
                <a:spcPts val="1200"/>
              </a:spcBef>
              <a:spcAft>
                <a:spcPts val="0"/>
              </a:spcAft>
              <a:buClr>
                <a:schemeClr val="dk2"/>
              </a:buClr>
              <a:buSzPts val="2200"/>
              <a:buChar char="■"/>
            </a:pPr>
            <a:r>
              <a:rPr lang="el-GR" sz="2200"/>
              <a:t>Σε όλες τις περιπτώσεις μοντέλων λάβαμε άκρως ικανοποιητικά αποτελέσματα (με τιμές σε όλες τις περιπτώσεις που αγγίζουν το τέλειο).</a:t>
            </a:r>
            <a:endParaRPr/>
          </a:p>
          <a:p>
            <a:pPr indent="-384048" lvl="0" marL="384048" rtl="0" algn="just">
              <a:lnSpc>
                <a:spcPct val="94000"/>
              </a:lnSpc>
              <a:spcBef>
                <a:spcPts val="1200"/>
              </a:spcBef>
              <a:spcAft>
                <a:spcPts val="0"/>
              </a:spcAft>
              <a:buClr>
                <a:schemeClr val="dk2"/>
              </a:buClr>
              <a:buSzPts val="2200"/>
              <a:buChar char="■"/>
            </a:pPr>
            <a:r>
              <a:rPr lang="el-GR" sz="2200"/>
              <a:t>Δεν παρατηρήθηκε διαφοροποίηση της συμπεριφοράς μεταξύ των μοντέλων.</a:t>
            </a:r>
            <a:endParaRPr/>
          </a:p>
          <a:p>
            <a:pPr indent="-384048" lvl="0" marL="384048" rtl="0" algn="just">
              <a:lnSpc>
                <a:spcPct val="94000"/>
              </a:lnSpc>
              <a:spcBef>
                <a:spcPts val="1200"/>
              </a:spcBef>
              <a:spcAft>
                <a:spcPts val="0"/>
              </a:spcAft>
              <a:buClr>
                <a:schemeClr val="dk2"/>
              </a:buClr>
              <a:buSzPts val="2200"/>
              <a:buChar char="■"/>
            </a:pPr>
            <a:r>
              <a:rPr lang="el-GR" sz="2200"/>
              <a:t>Οι χρόνοι εκτέλεσης των αλγορίθμων ήταν πάρα πολύ μικροί, γεγονός το οποίο σε συνδυασμό με τις πολύ καλές τιμές των μετρικών, δημιουργεί μια ευχάριστη έκπληξη.</a:t>
            </a:r>
            <a:endParaRPr/>
          </a:p>
          <a:p>
            <a:pPr indent="-244348" lvl="0" marL="384048" rtl="0" algn="just">
              <a:lnSpc>
                <a:spcPct val="94000"/>
              </a:lnSpc>
              <a:spcBef>
                <a:spcPts val="1200"/>
              </a:spcBef>
              <a:spcAft>
                <a:spcPts val="0"/>
              </a:spcAft>
              <a:buClr>
                <a:schemeClr val="dk2"/>
              </a:buClr>
              <a:buSzPts val="2200"/>
              <a:buNone/>
            </a:pPr>
            <a:r>
              <a:t/>
            </a:r>
            <a:endParaRPr sz="2200"/>
          </a:p>
          <a:p>
            <a:pPr indent="-244348" lvl="0" marL="384048" rtl="0" algn="just">
              <a:lnSpc>
                <a:spcPct val="94000"/>
              </a:lnSpc>
              <a:spcBef>
                <a:spcPts val="1200"/>
              </a:spcBef>
              <a:spcAft>
                <a:spcPts val="0"/>
              </a:spcAft>
              <a:buClr>
                <a:schemeClr val="dk2"/>
              </a:buClr>
              <a:buSzPts val="2200"/>
              <a:buNone/>
            </a:pPr>
            <a:r>
              <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just">
              <a:lnSpc>
                <a:spcPct val="89000"/>
              </a:lnSpc>
              <a:spcBef>
                <a:spcPts val="0"/>
              </a:spcBef>
              <a:spcAft>
                <a:spcPts val="0"/>
              </a:spcAft>
              <a:buClr>
                <a:schemeClr val="dk2"/>
              </a:buClr>
              <a:buSzPts val="4400"/>
              <a:buFont typeface="Libre Franklin"/>
              <a:buNone/>
            </a:pPr>
            <a:r>
              <a:rPr lang="el-GR"/>
              <a:t>Προτάσεις</a:t>
            </a:r>
            <a:endParaRPr/>
          </a:p>
        </p:txBody>
      </p:sp>
      <p:sp>
        <p:nvSpPr>
          <p:cNvPr id="312" name="Google Shape;312;p25"/>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384048" lvl="0" marL="384048" rtl="0" algn="just">
              <a:lnSpc>
                <a:spcPct val="94000"/>
              </a:lnSpc>
              <a:spcBef>
                <a:spcPts val="0"/>
              </a:spcBef>
              <a:spcAft>
                <a:spcPts val="0"/>
              </a:spcAft>
              <a:buClr>
                <a:schemeClr val="dk2"/>
              </a:buClr>
              <a:buSzPts val="2200"/>
              <a:buChar char="■"/>
            </a:pPr>
            <a:r>
              <a:rPr lang="el-GR" sz="2200"/>
              <a:t>Χρήση </a:t>
            </a:r>
            <a:r>
              <a:rPr lang="el-GR" sz="2200"/>
              <a:t>ογκωδέστερου</a:t>
            </a:r>
            <a:r>
              <a:rPr lang="el-GR" sz="2200"/>
              <a:t> dataset τόσο όσο αφορά το πλήθος των εγγραφών όσο και όσο αφορά το πλήθος των χαρακτηριστικών</a:t>
            </a:r>
            <a:endParaRPr/>
          </a:p>
          <a:p>
            <a:pPr indent="-384048" lvl="0" marL="384048" rtl="0" algn="just">
              <a:lnSpc>
                <a:spcPct val="94000"/>
              </a:lnSpc>
              <a:spcBef>
                <a:spcPts val="1200"/>
              </a:spcBef>
              <a:spcAft>
                <a:spcPts val="0"/>
              </a:spcAft>
              <a:buClr>
                <a:schemeClr val="dk2"/>
              </a:buClr>
              <a:buSzPts val="2200"/>
              <a:buChar char="■"/>
            </a:pPr>
            <a:r>
              <a:rPr lang="el-GR" sz="2200"/>
              <a:t>Μελέτη περισσότερων αλγορίθμων μηχανικής μάθησης για δημιουργία συγκριτικών αποτελεσμάτων</a:t>
            </a:r>
            <a:endParaRPr/>
          </a:p>
          <a:p>
            <a:pPr indent="-384048" lvl="0" marL="384048" rtl="0" algn="just">
              <a:lnSpc>
                <a:spcPct val="94000"/>
              </a:lnSpc>
              <a:spcBef>
                <a:spcPts val="1200"/>
              </a:spcBef>
              <a:spcAft>
                <a:spcPts val="0"/>
              </a:spcAft>
              <a:buClr>
                <a:schemeClr val="dk2"/>
              </a:buClr>
              <a:buSzPts val="2200"/>
              <a:buChar char="■"/>
            </a:pPr>
            <a:r>
              <a:rPr lang="el-GR" sz="2200"/>
              <a:t>Πραγματοποίηση περισσότερων στατιστικών αναλύσεων για εξαγωγή ακόμη πιο εξειδικευμένων και χρήσιμων συμπερασμάτων.</a:t>
            </a:r>
            <a:endParaRPr/>
          </a:p>
          <a:p>
            <a:pPr indent="-257048" lvl="0" marL="384048" rtl="0" algn="l">
              <a:lnSpc>
                <a:spcPct val="94000"/>
              </a:lnSpc>
              <a:spcBef>
                <a:spcPts val="1200"/>
              </a:spcBef>
              <a:spcAft>
                <a:spcPts val="0"/>
              </a:spcAft>
              <a:buClr>
                <a:schemeClr val="dk2"/>
              </a:buClr>
              <a:buSzPts val="2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4"/>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just">
              <a:lnSpc>
                <a:spcPct val="89000"/>
              </a:lnSpc>
              <a:spcBef>
                <a:spcPts val="0"/>
              </a:spcBef>
              <a:spcAft>
                <a:spcPts val="0"/>
              </a:spcAft>
              <a:buClr>
                <a:schemeClr val="dk2"/>
              </a:buClr>
              <a:buSzPts val="4400"/>
              <a:buFont typeface="Libre Franklin"/>
              <a:buNone/>
            </a:pPr>
            <a:r>
              <a:rPr lang="el-GR"/>
              <a:t>Συστατικά Γεωργία Ακριβείας (1)</a:t>
            </a:r>
            <a:endParaRPr/>
          </a:p>
        </p:txBody>
      </p:sp>
      <p:sp>
        <p:nvSpPr>
          <p:cNvPr id="112" name="Google Shape;112;p4"/>
          <p:cNvSpPr txBox="1"/>
          <p:nvPr>
            <p:ph idx="1" type="body"/>
          </p:nvPr>
        </p:nvSpPr>
        <p:spPr>
          <a:xfrm>
            <a:off x="1371600" y="2285999"/>
            <a:ext cx="9601200" cy="4070413"/>
          </a:xfrm>
          <a:prstGeom prst="rect">
            <a:avLst/>
          </a:prstGeom>
          <a:noFill/>
          <a:ln>
            <a:noFill/>
          </a:ln>
        </p:spPr>
        <p:txBody>
          <a:bodyPr anchorCtr="0" anchor="t" bIns="45700" lIns="91425" spcFirstLastPara="1" rIns="91425" wrap="square" tIns="45700">
            <a:normAutofit/>
          </a:bodyPr>
          <a:lstStyle/>
          <a:p>
            <a:pPr indent="-384048" lvl="0" marL="384048" rtl="0" algn="just">
              <a:lnSpc>
                <a:spcPct val="94000"/>
              </a:lnSpc>
              <a:spcBef>
                <a:spcPts val="0"/>
              </a:spcBef>
              <a:spcAft>
                <a:spcPts val="0"/>
              </a:spcAft>
              <a:buClr>
                <a:schemeClr val="dk2"/>
              </a:buClr>
              <a:buSzPts val="2400"/>
              <a:buChar char="■"/>
            </a:pPr>
            <a:r>
              <a:rPr lang="el-GR" sz="2400"/>
              <a:t>Η κατανόηση της γεωργίας ακριβείας δεν πρέπει να περιορίζεται στις τεχνολογίες για τη φυτική παραγωγή, όπως συμβαίνει συχνά. </a:t>
            </a:r>
            <a:endParaRPr/>
          </a:p>
          <a:p>
            <a:pPr indent="-384048" lvl="0" marL="384048" rtl="0" algn="just">
              <a:lnSpc>
                <a:spcPct val="94000"/>
              </a:lnSpc>
              <a:spcBef>
                <a:spcPts val="1200"/>
              </a:spcBef>
              <a:spcAft>
                <a:spcPts val="0"/>
              </a:spcAft>
              <a:buClr>
                <a:schemeClr val="dk2"/>
              </a:buClr>
              <a:buSzPts val="2400"/>
              <a:buChar char="■"/>
            </a:pPr>
            <a:r>
              <a:rPr lang="el-GR" sz="2400"/>
              <a:t>Η γεωργία ακριβείας ούτε έχει διαδραματίσει σημαντικό ρόλο μόνο στη βιομηχανική παραγωγή του ζωικού τομέα, δίνοντας μόνο προσοχή στις τεχνολογίες που επιστρατεύονται για να διέπουν και να ελέγχουν τις ζωικές ζωές, τα σώματα, τις δραστηριότητες και τη γενετική των ζώων στο πλαίσιο του λόγου της γεωργίας ακριβείας, αλλά βοήθησε στο να αναδύονται και νέες γνώσεις σχετικά με τη γέννηση και τα παραγωγικά αποτελέσματα αυτού του τεχνολογικού συστήματος.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just">
              <a:lnSpc>
                <a:spcPct val="89000"/>
              </a:lnSpc>
              <a:spcBef>
                <a:spcPts val="0"/>
              </a:spcBef>
              <a:spcAft>
                <a:spcPts val="0"/>
              </a:spcAft>
              <a:buClr>
                <a:schemeClr val="dk2"/>
              </a:buClr>
              <a:buSzPts val="4400"/>
              <a:buFont typeface="Libre Franklin"/>
              <a:buNone/>
            </a:pPr>
            <a:r>
              <a:rPr lang="el-GR"/>
              <a:t>Βιβλιογραφικές Αναφορές (ενδεικτικά)</a:t>
            </a:r>
            <a:endParaRPr/>
          </a:p>
        </p:txBody>
      </p:sp>
      <p:sp>
        <p:nvSpPr>
          <p:cNvPr id="318" name="Google Shape;318;p26"/>
          <p:cNvSpPr txBox="1"/>
          <p:nvPr>
            <p:ph idx="1" type="body"/>
          </p:nvPr>
        </p:nvSpPr>
        <p:spPr>
          <a:xfrm>
            <a:off x="1371600" y="2286000"/>
            <a:ext cx="9601200" cy="4496540"/>
          </a:xfrm>
          <a:prstGeom prst="rect">
            <a:avLst/>
          </a:prstGeom>
          <a:noFill/>
          <a:ln>
            <a:noFill/>
          </a:ln>
        </p:spPr>
        <p:txBody>
          <a:bodyPr anchorCtr="0" anchor="t" bIns="45700" lIns="91425" spcFirstLastPara="1" rIns="91425" wrap="square" tIns="45700">
            <a:normAutofit fontScale="25000" lnSpcReduction="20000"/>
          </a:bodyPr>
          <a:lstStyle/>
          <a:p>
            <a:pPr indent="-384048" lvl="0" marL="384048" rtl="0" algn="just">
              <a:lnSpc>
                <a:spcPct val="94000"/>
              </a:lnSpc>
              <a:spcBef>
                <a:spcPts val="0"/>
              </a:spcBef>
              <a:spcAft>
                <a:spcPts val="0"/>
              </a:spcAft>
              <a:buClr>
                <a:schemeClr val="dk2"/>
              </a:buClr>
              <a:buSzPct val="100000"/>
              <a:buChar char="■"/>
            </a:pPr>
            <a:r>
              <a:rPr lang="el-GR" sz="4800"/>
              <a:t>Ali, I., Cawkwell, F., Dwyer, E., &amp; Green, S. (2016). Modeling managed grassland biomass estimation by using multitemporal remote sensing data—A machine learning approach. IEEE Journal of Selected Topics in Applied Earth Observations and Remote Sensing, 10(7), 3254-3264.</a:t>
            </a:r>
            <a:endParaRPr/>
          </a:p>
          <a:p>
            <a:pPr indent="-384048" lvl="0" marL="384048" rtl="0" algn="just">
              <a:lnSpc>
                <a:spcPct val="94000"/>
              </a:lnSpc>
              <a:spcBef>
                <a:spcPts val="1200"/>
              </a:spcBef>
              <a:spcAft>
                <a:spcPts val="0"/>
              </a:spcAft>
              <a:buClr>
                <a:schemeClr val="dk2"/>
              </a:buClr>
              <a:buSzPct val="100000"/>
              <a:buChar char="■"/>
            </a:pPr>
            <a:r>
              <a:rPr lang="el-GR" sz="4800"/>
              <a:t>Alonso, J., Villa, A., &amp; Bahamonde, A. (2015). Improved estimation of bovine weight trajectories using Support Vector Machine Classification. Computers and electronics in agriculture, 110, 36-41.</a:t>
            </a:r>
            <a:endParaRPr/>
          </a:p>
          <a:p>
            <a:pPr indent="-384048" lvl="0" marL="384048" rtl="0" algn="just">
              <a:lnSpc>
                <a:spcPct val="94000"/>
              </a:lnSpc>
              <a:spcBef>
                <a:spcPts val="1200"/>
              </a:spcBef>
              <a:spcAft>
                <a:spcPts val="0"/>
              </a:spcAft>
              <a:buClr>
                <a:schemeClr val="dk2"/>
              </a:buClr>
              <a:buSzPct val="100000"/>
              <a:buChar char="■"/>
            </a:pPr>
            <a:r>
              <a:rPr lang="el-GR" sz="4800"/>
              <a:t>Chavaltada, C., Pasupa, K., &amp; Hardoon, D. R. (2017, June). A comparative study of machine learning techniques for automatic product categorisation. In International Symposium on Neural Networks (pp. 10-17). Springer, Cham.</a:t>
            </a:r>
            <a:endParaRPr/>
          </a:p>
          <a:p>
            <a:pPr indent="-384048" lvl="0" marL="384048" rtl="0" algn="just">
              <a:lnSpc>
                <a:spcPct val="94000"/>
              </a:lnSpc>
              <a:spcBef>
                <a:spcPts val="1200"/>
              </a:spcBef>
              <a:spcAft>
                <a:spcPts val="0"/>
              </a:spcAft>
              <a:buClr>
                <a:schemeClr val="dk2"/>
              </a:buClr>
              <a:buSzPct val="100000"/>
              <a:buChar char="■"/>
            </a:pPr>
            <a:r>
              <a:rPr lang="el-GR" sz="4800"/>
              <a:t>Chung, C. L., Huang, K. J., Chen, S. Y., Lai, M. H., Chen, Y. C., &amp; Kuo, Y. F. (2016). Detecting Bakanae disease in rice seedlings by machine vision. Computers and electronics in agriculture, 121, 404-411.</a:t>
            </a:r>
            <a:endParaRPr/>
          </a:p>
          <a:p>
            <a:pPr indent="-384048" lvl="0" marL="384048" rtl="0" algn="just">
              <a:lnSpc>
                <a:spcPct val="94000"/>
              </a:lnSpc>
              <a:spcBef>
                <a:spcPts val="1200"/>
              </a:spcBef>
              <a:spcAft>
                <a:spcPts val="0"/>
              </a:spcAft>
              <a:buClr>
                <a:schemeClr val="dk2"/>
              </a:buClr>
              <a:buSzPct val="100000"/>
              <a:buChar char="■"/>
            </a:pPr>
            <a:r>
              <a:rPr lang="el-GR" sz="4800"/>
              <a:t>Dutta, R., Smith, D., Rawnsley, R., Bishop-Hurley, G., Hills, J., Timms, G., &amp; Henry, D. (2015). Dynamic cattle behavioural classification using supervised ensemble classifiers. Computers and electronics in agriculture, 111, 18-28.</a:t>
            </a:r>
            <a:endParaRPr/>
          </a:p>
          <a:p>
            <a:pPr indent="-384048" lvl="0" marL="384048" rtl="0" algn="just">
              <a:lnSpc>
                <a:spcPct val="94000"/>
              </a:lnSpc>
              <a:spcBef>
                <a:spcPts val="1200"/>
              </a:spcBef>
              <a:spcAft>
                <a:spcPts val="0"/>
              </a:spcAft>
              <a:buClr>
                <a:schemeClr val="dk2"/>
              </a:buClr>
              <a:buSzPct val="100000"/>
              <a:buChar char="■"/>
            </a:pPr>
            <a:r>
              <a:rPr lang="el-GR" sz="4800"/>
              <a:t>Ebrahimi, M. A., Khoshtaghaza, M. H., Minaei, S., &amp; Jamshidi, B. (2017). Vision-based pest detection based on SVM classification method. Computers and Electronics in Agriculture, 137, 52-58.</a:t>
            </a:r>
            <a:endParaRPr/>
          </a:p>
          <a:p>
            <a:pPr indent="-384048" lvl="0" marL="384048" rtl="0" algn="just">
              <a:lnSpc>
                <a:spcPct val="94000"/>
              </a:lnSpc>
              <a:spcBef>
                <a:spcPts val="1200"/>
              </a:spcBef>
              <a:spcAft>
                <a:spcPts val="0"/>
              </a:spcAft>
              <a:buClr>
                <a:schemeClr val="dk2"/>
              </a:buClr>
              <a:buSzPct val="100000"/>
              <a:buChar char="■"/>
            </a:pPr>
            <a:r>
              <a:rPr lang="el-GR" sz="4800"/>
              <a:t>Feng, Y., Peng, Y., Cui, N., Gong, D., &amp; Zhang, K. (2017). Modeling reference evapotranspiration using extreme learning machine and generalized regression neural network only with temperature data. Computers and Electronics in Agriculture, 136, 71-78.</a:t>
            </a:r>
            <a:endParaRPr/>
          </a:p>
          <a:p>
            <a:pPr indent="-384048" lvl="0" marL="384048" rtl="0" algn="just">
              <a:lnSpc>
                <a:spcPct val="94000"/>
              </a:lnSpc>
              <a:spcBef>
                <a:spcPts val="1200"/>
              </a:spcBef>
              <a:spcAft>
                <a:spcPts val="0"/>
              </a:spcAft>
              <a:buClr>
                <a:schemeClr val="dk2"/>
              </a:buClr>
              <a:buSzPct val="100000"/>
              <a:buChar char="■"/>
            </a:pPr>
            <a:r>
              <a:rPr lang="el-GR" sz="4800"/>
              <a:t>Grinblat, G. L., Uzal, L. C., Larese, M. G., &amp; Granitto, P. M. (2016). Deep learning for plant identification using vein morphological patterns. Computers and Electronics in Agriculture, 127, 418-424.</a:t>
            </a:r>
            <a:endParaRPr/>
          </a:p>
          <a:p>
            <a:pPr indent="-384048" lvl="0" marL="384048" rtl="0" algn="just">
              <a:lnSpc>
                <a:spcPct val="94000"/>
              </a:lnSpc>
              <a:spcBef>
                <a:spcPts val="1200"/>
              </a:spcBef>
              <a:spcAft>
                <a:spcPts val="0"/>
              </a:spcAft>
              <a:buClr>
                <a:schemeClr val="dk2"/>
              </a:buClr>
              <a:buSzPct val="100000"/>
              <a:buChar char="■"/>
            </a:pPr>
            <a:r>
              <a:rPr lang="el-GR" sz="4800"/>
              <a:t>Hansen, M. F., Smith, M. L., Smith, L. N., Salter, M. G., Baxter, E. M., Farish, M., &amp; Grieve, B. (2018). Towards on-farm pig face recognition using convolutional neural networks. Computers in Industry, 98, 145-152.</a:t>
            </a:r>
            <a:endParaRPr/>
          </a:p>
          <a:p>
            <a:pPr indent="-384048" lvl="0" marL="384048" rtl="0" algn="just">
              <a:lnSpc>
                <a:spcPct val="94000"/>
              </a:lnSpc>
              <a:spcBef>
                <a:spcPts val="1200"/>
              </a:spcBef>
              <a:spcAft>
                <a:spcPts val="0"/>
              </a:spcAft>
              <a:buClr>
                <a:schemeClr val="dk2"/>
              </a:buClr>
              <a:buSzPct val="100000"/>
              <a:buChar char="■"/>
            </a:pPr>
            <a:r>
              <a:rPr lang="el-GR" sz="4800"/>
              <a:t>Kim, N., &amp; Lee, Y. W. (2016). Machine learning approaches to corn yield estimation using satellite images and climate data: a case of Iowa State. Journal of the Korean Society of Surveying, Geodesy, Photogrammetry and Cartography, 34(4), 383-390.</a:t>
            </a:r>
            <a:endParaRPr/>
          </a:p>
          <a:p>
            <a:pPr indent="0" lvl="0" marL="0" rtl="0" algn="l">
              <a:lnSpc>
                <a:spcPct val="94000"/>
              </a:lnSpc>
              <a:spcBef>
                <a:spcPts val="1200"/>
              </a:spcBef>
              <a:spcAft>
                <a:spcPts val="0"/>
              </a:spcAft>
              <a:buClr>
                <a:schemeClr val="dk2"/>
              </a:buClr>
              <a:buSzPct val="100000"/>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just">
              <a:lnSpc>
                <a:spcPct val="89000"/>
              </a:lnSpc>
              <a:spcBef>
                <a:spcPts val="0"/>
              </a:spcBef>
              <a:spcAft>
                <a:spcPts val="0"/>
              </a:spcAft>
              <a:buClr>
                <a:schemeClr val="dk2"/>
              </a:buClr>
              <a:buSzPts val="4400"/>
              <a:buFont typeface="Libre Franklin"/>
              <a:buNone/>
            </a:pPr>
            <a:r>
              <a:rPr lang="el-GR"/>
              <a:t>Βιβλιογραφικές Αναφορές (ενδεικτικά)</a:t>
            </a:r>
            <a:endParaRPr/>
          </a:p>
        </p:txBody>
      </p:sp>
      <p:sp>
        <p:nvSpPr>
          <p:cNvPr id="324" name="Google Shape;324;p27"/>
          <p:cNvSpPr txBox="1"/>
          <p:nvPr>
            <p:ph idx="1" type="body"/>
          </p:nvPr>
        </p:nvSpPr>
        <p:spPr>
          <a:xfrm>
            <a:off x="1371600" y="2285999"/>
            <a:ext cx="9601200" cy="4469907"/>
          </a:xfrm>
          <a:prstGeom prst="rect">
            <a:avLst/>
          </a:prstGeom>
          <a:noFill/>
          <a:ln>
            <a:noFill/>
          </a:ln>
        </p:spPr>
        <p:txBody>
          <a:bodyPr anchorCtr="0" anchor="t" bIns="45700" lIns="91425" spcFirstLastPara="1" rIns="91425" wrap="square" tIns="45700">
            <a:normAutofit fontScale="40000" lnSpcReduction="20000"/>
          </a:bodyPr>
          <a:lstStyle/>
          <a:p>
            <a:pPr indent="-384048" lvl="0" marL="384048" rtl="0" algn="just">
              <a:lnSpc>
                <a:spcPct val="94000"/>
              </a:lnSpc>
              <a:spcBef>
                <a:spcPts val="0"/>
              </a:spcBef>
              <a:spcAft>
                <a:spcPts val="0"/>
              </a:spcAft>
              <a:buClr>
                <a:schemeClr val="dk2"/>
              </a:buClr>
              <a:buSzPct val="100000"/>
              <a:buChar char="■"/>
            </a:pPr>
            <a:r>
              <a:rPr lang="el-GR" sz="2900"/>
              <a:t>Matthews, S. G., Miller, A. L., PlÖtz, T., &amp; Kyriazakis, I. (2017). Automated tracking to measure behavioural changes in pigs for health and welfare monitoring. Scientific reports, 7(1), 1-12.</a:t>
            </a:r>
            <a:endParaRPr/>
          </a:p>
          <a:p>
            <a:pPr indent="-384048" lvl="0" marL="384048" rtl="0" algn="just">
              <a:lnSpc>
                <a:spcPct val="94000"/>
              </a:lnSpc>
              <a:spcBef>
                <a:spcPts val="1200"/>
              </a:spcBef>
              <a:spcAft>
                <a:spcPts val="0"/>
              </a:spcAft>
              <a:buClr>
                <a:schemeClr val="dk2"/>
              </a:buClr>
              <a:buSzPct val="100000"/>
              <a:buChar char="■"/>
            </a:pPr>
            <a:r>
              <a:rPr lang="el-GR" sz="2900"/>
              <a:t>Mulla, D. J. (2013). Twenty five years of remote sensing in precision agriculture: Key advances and remaining knowledge gaps. Biosystems engineering, 114(4), 358-371.</a:t>
            </a:r>
            <a:endParaRPr/>
          </a:p>
          <a:p>
            <a:pPr indent="-384048" lvl="0" marL="384048" rtl="0" algn="just">
              <a:lnSpc>
                <a:spcPct val="94000"/>
              </a:lnSpc>
              <a:spcBef>
                <a:spcPts val="1200"/>
              </a:spcBef>
              <a:spcAft>
                <a:spcPts val="0"/>
              </a:spcAft>
              <a:buClr>
                <a:schemeClr val="dk2"/>
              </a:buClr>
              <a:buSzPct val="100000"/>
              <a:buChar char="■"/>
            </a:pPr>
            <a:r>
              <a:rPr lang="el-GR" sz="2900"/>
              <a:t>Mulla, D., &amp; Khosla, R. (2016). Historical evolution and recent advances in precision farming. Soil-specific farming precision agriculture, 1, 35.</a:t>
            </a:r>
            <a:endParaRPr/>
          </a:p>
          <a:p>
            <a:pPr indent="-384048" lvl="0" marL="384048" rtl="0" algn="just">
              <a:lnSpc>
                <a:spcPct val="94000"/>
              </a:lnSpc>
              <a:spcBef>
                <a:spcPts val="1200"/>
              </a:spcBef>
              <a:spcAft>
                <a:spcPts val="0"/>
              </a:spcAft>
              <a:buClr>
                <a:schemeClr val="dk2"/>
              </a:buClr>
              <a:buSzPct val="100000"/>
              <a:buChar char="■"/>
            </a:pPr>
            <a:r>
              <a:rPr lang="el-GR" sz="2900"/>
              <a:t>Nahvi, B., Habibi, J., Mohammadi, K., Shamshirband, S., &amp; Al Razgan, O. S. (2016). Using self-adaptive evolutionary algorithm to improve the performance of an extreme learning machine for estimating soil temperature. Computers and Electronics in Agriculture, 124, 150-160.</a:t>
            </a:r>
            <a:endParaRPr/>
          </a:p>
          <a:p>
            <a:pPr indent="-384048" lvl="0" marL="384048" rtl="0" algn="just">
              <a:lnSpc>
                <a:spcPct val="94000"/>
              </a:lnSpc>
              <a:spcBef>
                <a:spcPts val="1200"/>
              </a:spcBef>
              <a:spcAft>
                <a:spcPts val="0"/>
              </a:spcAft>
              <a:buClr>
                <a:schemeClr val="dk2"/>
              </a:buClr>
              <a:buSzPct val="100000"/>
              <a:buChar char="■"/>
            </a:pPr>
            <a:r>
              <a:rPr lang="el-GR" sz="2900"/>
              <a:t>Pantazi, X. E., Tamouridou, A. A., Alexandridis, T. K., Lagopodi, A. L., Kontouris, G., &amp; Moshou, D. (2017). Detection of Silybum marianum infection with Microbotryum silybum using VNIR field spectroscopy. Computers and Electronics in Agriculture, 137, 130-137.</a:t>
            </a:r>
            <a:endParaRPr/>
          </a:p>
          <a:p>
            <a:pPr indent="-384048" lvl="0" marL="384048" rtl="0" algn="just">
              <a:lnSpc>
                <a:spcPct val="94000"/>
              </a:lnSpc>
              <a:spcBef>
                <a:spcPts val="1200"/>
              </a:spcBef>
              <a:spcAft>
                <a:spcPts val="0"/>
              </a:spcAft>
              <a:buClr>
                <a:schemeClr val="dk2"/>
              </a:buClr>
              <a:buSzPct val="100000"/>
              <a:buChar char="■"/>
            </a:pPr>
            <a:r>
              <a:rPr lang="el-GR" sz="2900"/>
              <a:t>Ramos, P. J., Prieto, F. A., Montoya, E. C., &amp; Oliveros, C. E. (2017). Automatic fruit count on coffee branches using computer vision. Computers and Electronics in Agriculture, 137, 9-22.</a:t>
            </a:r>
            <a:endParaRPr/>
          </a:p>
          <a:p>
            <a:pPr indent="-384048" lvl="0" marL="384048" rtl="0" algn="just">
              <a:lnSpc>
                <a:spcPct val="94000"/>
              </a:lnSpc>
              <a:spcBef>
                <a:spcPts val="1200"/>
              </a:spcBef>
              <a:spcAft>
                <a:spcPts val="0"/>
              </a:spcAft>
              <a:buClr>
                <a:schemeClr val="dk2"/>
              </a:buClr>
              <a:buSzPct val="100000"/>
              <a:buChar char="■"/>
            </a:pPr>
            <a:r>
              <a:rPr lang="el-GR" sz="2900"/>
              <a:t>Schimmelpfennig, D. (2016). Farm profits and adoption of precision agriculture (No. 1477-2016-121190).</a:t>
            </a:r>
            <a:endParaRPr/>
          </a:p>
          <a:p>
            <a:pPr indent="-384048" lvl="0" marL="384048" rtl="0" algn="just">
              <a:lnSpc>
                <a:spcPct val="94000"/>
              </a:lnSpc>
              <a:spcBef>
                <a:spcPts val="1200"/>
              </a:spcBef>
              <a:spcAft>
                <a:spcPts val="0"/>
              </a:spcAft>
              <a:buClr>
                <a:schemeClr val="dk2"/>
              </a:buClr>
              <a:buSzPct val="100000"/>
              <a:buChar char="■"/>
            </a:pPr>
            <a:r>
              <a:rPr lang="el-GR" sz="2900"/>
              <a:t>van Es, H. M., Woodard, J. D., Glos, M., Chiu, L. V., Dutta, T., &amp; Ristow, A. (2016). Digital agriculture in New York State: report and recommendations. Cornell University, Ithaca, NY.</a:t>
            </a:r>
            <a:endParaRPr/>
          </a:p>
          <a:p>
            <a:pPr indent="-384048" lvl="0" marL="384048" rtl="0" algn="just">
              <a:lnSpc>
                <a:spcPct val="94000"/>
              </a:lnSpc>
              <a:spcBef>
                <a:spcPts val="1200"/>
              </a:spcBef>
              <a:spcAft>
                <a:spcPts val="0"/>
              </a:spcAft>
              <a:buClr>
                <a:schemeClr val="dk2"/>
              </a:buClr>
              <a:buSzPct val="100000"/>
              <a:buChar char="■"/>
            </a:pPr>
            <a:r>
              <a:rPr lang="el-GR" sz="2900"/>
              <a:t>Yao, X., Huang, Y., Shang, G., Zhou, C., Cheng, T., Tian, Y., ... &amp; Zhu, Y. (2015). Evaluation of six algorithms to monitor wheat leaf nitrogen concentration. Remote Sensing, 7(11), 14939-14966.</a:t>
            </a:r>
            <a:endParaRPr/>
          </a:p>
          <a:p>
            <a:pPr indent="-384048" lvl="0" marL="384048" rtl="0" algn="just">
              <a:lnSpc>
                <a:spcPct val="94000"/>
              </a:lnSpc>
              <a:spcBef>
                <a:spcPts val="1200"/>
              </a:spcBef>
              <a:spcAft>
                <a:spcPts val="0"/>
              </a:spcAft>
              <a:buClr>
                <a:schemeClr val="dk2"/>
              </a:buClr>
              <a:buSzPct val="100000"/>
              <a:buChar char="■"/>
            </a:pPr>
            <a:r>
              <a:rPr lang="el-GR" sz="2900"/>
              <a:t>Zhang, M., Li, C., &amp; Yang, F. (2017). Classification of foreign matter embedded inside cotton lint using short wave infrared (SWIR) hyperspectral transmittance imaging. Computers and Electronics in Agriculture, 139, 75-90.</a:t>
            </a:r>
            <a:endParaRPr/>
          </a:p>
          <a:p>
            <a:pPr indent="-333248" lvl="0" marL="384048" rtl="0" algn="l">
              <a:lnSpc>
                <a:spcPct val="94000"/>
              </a:lnSpc>
              <a:spcBef>
                <a:spcPts val="1200"/>
              </a:spcBef>
              <a:spcAft>
                <a:spcPts val="0"/>
              </a:spcAft>
              <a:buClr>
                <a:schemeClr val="dk2"/>
              </a:buClr>
              <a:buSzPct val="100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just">
              <a:lnSpc>
                <a:spcPct val="89000"/>
              </a:lnSpc>
              <a:spcBef>
                <a:spcPts val="0"/>
              </a:spcBef>
              <a:spcAft>
                <a:spcPts val="0"/>
              </a:spcAft>
              <a:buClr>
                <a:schemeClr val="dk2"/>
              </a:buClr>
              <a:buSzPts val="4400"/>
              <a:buFont typeface="Libre Franklin"/>
              <a:buNone/>
            </a:pPr>
            <a:r>
              <a:rPr lang="el-GR"/>
              <a:t>Συστατικά Γεωργία Ακριβείας (2)</a:t>
            </a:r>
            <a:endParaRPr/>
          </a:p>
        </p:txBody>
      </p:sp>
      <p:sp>
        <p:nvSpPr>
          <p:cNvPr id="118" name="Google Shape;118;p5"/>
          <p:cNvSpPr txBox="1"/>
          <p:nvPr>
            <p:ph idx="1" type="body"/>
          </p:nvPr>
        </p:nvSpPr>
        <p:spPr>
          <a:xfrm>
            <a:off x="1371600" y="2285999"/>
            <a:ext cx="9601200" cy="4203577"/>
          </a:xfrm>
          <a:prstGeom prst="rect">
            <a:avLst/>
          </a:prstGeom>
          <a:noFill/>
          <a:ln>
            <a:noFill/>
          </a:ln>
        </p:spPr>
        <p:txBody>
          <a:bodyPr anchorCtr="0" anchor="t" bIns="45700" lIns="91425" spcFirstLastPara="1" rIns="91425" wrap="square" tIns="45700">
            <a:normAutofit/>
          </a:bodyPr>
          <a:lstStyle/>
          <a:p>
            <a:pPr indent="-384048" lvl="0" marL="384048" rtl="0" algn="just">
              <a:lnSpc>
                <a:spcPct val="94000"/>
              </a:lnSpc>
              <a:spcBef>
                <a:spcPts val="0"/>
              </a:spcBef>
              <a:spcAft>
                <a:spcPts val="0"/>
              </a:spcAft>
              <a:buClr>
                <a:srgbClr val="000000"/>
              </a:buClr>
              <a:buSzPts val="2400"/>
              <a:buChar char="■"/>
            </a:pPr>
            <a:r>
              <a:rPr lang="el-GR" sz="2400">
                <a:solidFill>
                  <a:srgbClr val="000000"/>
                </a:solidFill>
              </a:rPr>
              <a:t>Τεχνολογικές καταβολές: χώρος, τόπος και έδαφος </a:t>
            </a:r>
            <a:endParaRPr/>
          </a:p>
          <a:p>
            <a:pPr indent="-384048" lvl="1" marL="914400" rtl="0" algn="just">
              <a:lnSpc>
                <a:spcPct val="94000"/>
              </a:lnSpc>
              <a:spcBef>
                <a:spcPts val="700"/>
              </a:spcBef>
              <a:spcAft>
                <a:spcPts val="0"/>
              </a:spcAft>
              <a:buClr>
                <a:schemeClr val="dk2"/>
              </a:buClr>
              <a:buSzPts val="2400"/>
              <a:buChar char="–"/>
            </a:pPr>
            <a:r>
              <a:rPr lang="el-GR" sz="2400"/>
              <a:t>Χώρος: Landsat-1 </a:t>
            </a:r>
            <a:endParaRPr sz="2400"/>
          </a:p>
          <a:p>
            <a:pPr indent="-384048" lvl="1" marL="914400" rtl="0" algn="just">
              <a:lnSpc>
                <a:spcPct val="94000"/>
              </a:lnSpc>
              <a:spcBef>
                <a:spcPts val="700"/>
              </a:spcBef>
              <a:spcAft>
                <a:spcPts val="0"/>
              </a:spcAft>
              <a:buClr>
                <a:schemeClr val="dk2"/>
              </a:buClr>
              <a:buSzPts val="2400"/>
              <a:buChar char="–"/>
            </a:pPr>
            <a:r>
              <a:rPr lang="el-GR" sz="2400"/>
              <a:t>Έδαφος: Γεωργία με βάση το έδαφος και τις ζώνες διαχείρισης ανά τόπο </a:t>
            </a:r>
            <a:endParaRPr sz="2400"/>
          </a:p>
          <a:p>
            <a:pPr indent="-384048" lvl="1" marL="914400" rtl="0" algn="just">
              <a:lnSpc>
                <a:spcPct val="94000"/>
              </a:lnSpc>
              <a:spcBef>
                <a:spcPts val="700"/>
              </a:spcBef>
              <a:spcAft>
                <a:spcPts val="0"/>
              </a:spcAft>
              <a:buClr>
                <a:schemeClr val="dk2"/>
              </a:buClr>
              <a:buSzPts val="2400"/>
              <a:buChar char="–"/>
            </a:pPr>
            <a:r>
              <a:rPr lang="el-GR" sz="2400"/>
              <a:t>Τόπος: Παγκόσμιο Σύστημα Εντοπισμού Θέσης (GPS)</a:t>
            </a:r>
            <a:endParaRPr sz="2400"/>
          </a:p>
          <a:p>
            <a:pPr indent="-231648" lvl="1" marL="914400" rtl="0" algn="just">
              <a:lnSpc>
                <a:spcPct val="94000"/>
              </a:lnSpc>
              <a:spcBef>
                <a:spcPts val="700"/>
              </a:spcBef>
              <a:spcAft>
                <a:spcPts val="0"/>
              </a:spcAft>
              <a:buClr>
                <a:schemeClr val="dk2"/>
              </a:buClr>
              <a:buSzPts val="2400"/>
              <a:buNone/>
            </a:pPr>
            <a:r>
              <a:t/>
            </a:r>
            <a:endParaRPr sz="2400">
              <a:solidFill>
                <a:srgbClr val="000000"/>
              </a:solidFill>
            </a:endParaRPr>
          </a:p>
          <a:p>
            <a:pPr indent="-384048" lvl="0" marL="384048" rtl="0" algn="just">
              <a:lnSpc>
                <a:spcPct val="94000"/>
              </a:lnSpc>
              <a:spcBef>
                <a:spcPts val="1200"/>
              </a:spcBef>
              <a:spcAft>
                <a:spcPts val="0"/>
              </a:spcAft>
              <a:buClr>
                <a:srgbClr val="000000"/>
              </a:buClr>
              <a:buSzPts val="2400"/>
              <a:buChar char="■"/>
            </a:pPr>
            <a:r>
              <a:rPr lang="el-GR" sz="2400">
                <a:solidFill>
                  <a:srgbClr val="000000"/>
                </a:solidFill>
              </a:rPr>
              <a:t>Καθοδήγηση και έλεγχος, ανίχνευση και παρακολούθηση, και πλατφόρμες και δεδομένα  </a:t>
            </a:r>
            <a:endParaRPr sz="2400">
              <a:solidFill>
                <a:srgbClr val="000000"/>
              </a:solidFill>
            </a:endParaRPr>
          </a:p>
          <a:p>
            <a:pPr indent="-384048" lvl="1" marL="914400" rtl="0" algn="just">
              <a:lnSpc>
                <a:spcPct val="94000"/>
              </a:lnSpc>
              <a:spcBef>
                <a:spcPts val="700"/>
              </a:spcBef>
              <a:spcAft>
                <a:spcPts val="0"/>
              </a:spcAft>
              <a:buClr>
                <a:schemeClr val="dk2"/>
              </a:buClr>
              <a:buSzPts val="2400"/>
              <a:buChar char="–"/>
            </a:pPr>
            <a:r>
              <a:rPr lang="el-GR" sz="2400"/>
              <a:t>Καθοδήγηση και έλεγχος: RTK, VRT </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just">
              <a:lnSpc>
                <a:spcPct val="89000"/>
              </a:lnSpc>
              <a:spcBef>
                <a:spcPts val="0"/>
              </a:spcBef>
              <a:spcAft>
                <a:spcPts val="0"/>
              </a:spcAft>
              <a:buClr>
                <a:schemeClr val="dk2"/>
              </a:buClr>
              <a:buSzPts val="4400"/>
              <a:buFont typeface="Libre Franklin"/>
              <a:buNone/>
            </a:pPr>
            <a:r>
              <a:rPr lang="el-GR"/>
              <a:t>Οφέλη Γεωργία Ακριβείας (1)</a:t>
            </a:r>
            <a:endParaRPr/>
          </a:p>
        </p:txBody>
      </p:sp>
      <p:sp>
        <p:nvSpPr>
          <p:cNvPr id="124" name="Google Shape;124;p6"/>
          <p:cNvSpPr txBox="1"/>
          <p:nvPr>
            <p:ph idx="1" type="body"/>
          </p:nvPr>
        </p:nvSpPr>
        <p:spPr>
          <a:xfrm>
            <a:off x="1371600" y="2285999"/>
            <a:ext cx="9601200" cy="4230211"/>
          </a:xfrm>
          <a:prstGeom prst="rect">
            <a:avLst/>
          </a:prstGeom>
          <a:noFill/>
          <a:ln>
            <a:noFill/>
          </a:ln>
        </p:spPr>
        <p:txBody>
          <a:bodyPr anchorCtr="0" anchor="t" bIns="45700" lIns="91425" spcFirstLastPara="1" rIns="91425" wrap="square" tIns="45700">
            <a:normAutofit fontScale="92500" lnSpcReduction="20000"/>
          </a:bodyPr>
          <a:lstStyle/>
          <a:p>
            <a:pPr indent="-384048" lvl="0" marL="384048" rtl="0" algn="just">
              <a:lnSpc>
                <a:spcPct val="94000"/>
              </a:lnSpc>
              <a:spcBef>
                <a:spcPts val="0"/>
              </a:spcBef>
              <a:spcAft>
                <a:spcPts val="0"/>
              </a:spcAft>
              <a:buClr>
                <a:srgbClr val="000000"/>
              </a:buClr>
              <a:buSzPct val="100000"/>
              <a:buChar char="■"/>
            </a:pPr>
            <a:r>
              <a:rPr lang="el-GR" sz="2200">
                <a:solidFill>
                  <a:srgbClr val="000000"/>
                </a:solidFill>
              </a:rPr>
              <a:t>Η γεωργία ακριβείας είναι χρήσιμη τόσο για τους καλλιεργητές όσο και για το περιβάλλον.</a:t>
            </a:r>
            <a:endParaRPr/>
          </a:p>
          <a:p>
            <a:pPr indent="-342900" lvl="1" marL="873252" rtl="0" algn="just">
              <a:lnSpc>
                <a:spcPct val="107000"/>
              </a:lnSpc>
              <a:spcBef>
                <a:spcPts val="1600"/>
              </a:spcBef>
              <a:spcAft>
                <a:spcPts val="0"/>
              </a:spcAft>
              <a:buClr>
                <a:srgbClr val="000000"/>
              </a:buClr>
              <a:buSzPct val="100000"/>
              <a:buFont typeface="Arial"/>
              <a:buChar char="●"/>
            </a:pPr>
            <a:r>
              <a:rPr lang="el-GR" sz="2200">
                <a:solidFill>
                  <a:srgbClr val="000000"/>
                </a:solidFill>
              </a:rPr>
              <a:t>Ελαχιστοποίηση του κόστους των υλικών και των πόρων, όπως το νερό, οι σπόροι, τα καύσιμα κ.λπ,</a:t>
            </a:r>
            <a:endParaRPr sz="2200"/>
          </a:p>
          <a:p>
            <a:pPr indent="-342900" lvl="1" marL="873252" rtl="0" algn="just">
              <a:lnSpc>
                <a:spcPct val="107000"/>
              </a:lnSpc>
              <a:spcBef>
                <a:spcPts val="1300"/>
              </a:spcBef>
              <a:spcAft>
                <a:spcPts val="0"/>
              </a:spcAft>
              <a:buClr>
                <a:srgbClr val="000000"/>
              </a:buClr>
              <a:buSzPct val="100000"/>
              <a:buFont typeface="Arial"/>
              <a:buChar char="●"/>
            </a:pPr>
            <a:r>
              <a:rPr lang="el-GR" sz="2200">
                <a:solidFill>
                  <a:srgbClr val="000000"/>
                </a:solidFill>
              </a:rPr>
              <a:t>Διατήρηση της υγείας του εδάφους με τη μείωση του αριθμού των φυτοφαρμάκων,</a:t>
            </a:r>
            <a:endParaRPr sz="2200"/>
          </a:p>
          <a:p>
            <a:pPr indent="-342900" lvl="1" marL="873252" rtl="0" algn="just">
              <a:lnSpc>
                <a:spcPct val="107000"/>
              </a:lnSpc>
              <a:spcBef>
                <a:spcPts val="1300"/>
              </a:spcBef>
              <a:spcAft>
                <a:spcPts val="0"/>
              </a:spcAft>
              <a:buClr>
                <a:srgbClr val="000000"/>
              </a:buClr>
              <a:buSzPct val="100000"/>
              <a:buFont typeface="Arial"/>
              <a:buChar char="●"/>
            </a:pPr>
            <a:r>
              <a:rPr lang="el-GR" sz="2200">
                <a:solidFill>
                  <a:srgbClr val="000000"/>
                </a:solidFill>
              </a:rPr>
              <a:t>Μείωση της εξάρτησης της γεωργίας από τις καιρικές συνθήκες,</a:t>
            </a:r>
            <a:endParaRPr sz="2200"/>
          </a:p>
          <a:p>
            <a:pPr indent="-342900" lvl="1" marL="873252" rtl="0" algn="just">
              <a:lnSpc>
                <a:spcPct val="107000"/>
              </a:lnSpc>
              <a:spcBef>
                <a:spcPts val="1300"/>
              </a:spcBef>
              <a:spcAft>
                <a:spcPts val="0"/>
              </a:spcAft>
              <a:buClr>
                <a:srgbClr val="000000"/>
              </a:buClr>
              <a:buSzPct val="100000"/>
              <a:buFont typeface="Arial"/>
              <a:buChar char="●"/>
            </a:pPr>
            <a:r>
              <a:rPr lang="el-GR" sz="2200">
                <a:solidFill>
                  <a:srgbClr val="000000"/>
                </a:solidFill>
              </a:rPr>
              <a:t>Μέγιστη αξιοποίηση του γενετικού δυναμικού των παραγόμενων καλλιεργειών.</a:t>
            </a:r>
            <a:endParaRPr sz="2200"/>
          </a:p>
          <a:p>
            <a:pPr indent="-384048" lvl="1" marL="384048" rtl="0" algn="just">
              <a:lnSpc>
                <a:spcPct val="104000"/>
              </a:lnSpc>
              <a:spcBef>
                <a:spcPts val="2400"/>
              </a:spcBef>
              <a:spcAft>
                <a:spcPts val="0"/>
              </a:spcAft>
              <a:buClr>
                <a:srgbClr val="000000"/>
              </a:buClr>
              <a:buSzPct val="100000"/>
              <a:buFont typeface="Libre Franklin"/>
              <a:buChar char="■"/>
            </a:pPr>
            <a:r>
              <a:rPr i="0" lang="el-GR" sz="2200">
                <a:solidFill>
                  <a:srgbClr val="000000"/>
                </a:solidFill>
              </a:rPr>
              <a:t>Όλα αυτά τα πλεονεκτήματα της γεωργίας ακριβείας επιτρέπουν στους αγρότες να βελτιώσουν σημαντικά την ποιότητα των προϊόντων και, ταυτόχρονα, να μειώσουν το κόστος τους.</a:t>
            </a:r>
            <a:endParaRPr/>
          </a:p>
          <a:p>
            <a:pPr indent="0" lvl="1" marL="530352" rtl="0" algn="just">
              <a:lnSpc>
                <a:spcPct val="94000"/>
              </a:lnSpc>
              <a:spcBef>
                <a:spcPts val="700"/>
              </a:spcBef>
              <a:spcAft>
                <a:spcPts val="0"/>
              </a:spcAft>
              <a:buClr>
                <a:schemeClr val="dk2"/>
              </a:buClr>
              <a:buSzPct val="100000"/>
              <a:buNone/>
            </a:pPr>
            <a:r>
              <a:t/>
            </a:r>
            <a:endParaRPr sz="1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just">
              <a:lnSpc>
                <a:spcPct val="89000"/>
              </a:lnSpc>
              <a:spcBef>
                <a:spcPts val="0"/>
              </a:spcBef>
              <a:spcAft>
                <a:spcPts val="0"/>
              </a:spcAft>
              <a:buClr>
                <a:schemeClr val="dk2"/>
              </a:buClr>
              <a:buSzPts val="4400"/>
              <a:buFont typeface="Libre Franklin"/>
              <a:buNone/>
            </a:pPr>
            <a:r>
              <a:rPr lang="el-GR"/>
              <a:t>Οφέλη Γεωργία Ακριβείας (2)</a:t>
            </a:r>
            <a:endParaRPr/>
          </a:p>
        </p:txBody>
      </p:sp>
      <p:sp>
        <p:nvSpPr>
          <p:cNvPr id="130" name="Google Shape;130;p7"/>
          <p:cNvSpPr txBox="1"/>
          <p:nvPr>
            <p:ph idx="1" type="body"/>
          </p:nvPr>
        </p:nvSpPr>
        <p:spPr>
          <a:xfrm>
            <a:off x="1371600" y="2285999"/>
            <a:ext cx="9601200" cy="4452151"/>
          </a:xfrm>
          <a:prstGeom prst="rect">
            <a:avLst/>
          </a:prstGeom>
          <a:noFill/>
          <a:ln>
            <a:noFill/>
          </a:ln>
        </p:spPr>
        <p:txBody>
          <a:bodyPr anchorCtr="0" anchor="t" bIns="45700" lIns="91425" spcFirstLastPara="1" rIns="91425" wrap="square" tIns="45700">
            <a:normAutofit/>
          </a:bodyPr>
          <a:lstStyle/>
          <a:p>
            <a:pPr indent="-384048" lvl="0" marL="384048" rtl="0" algn="l">
              <a:lnSpc>
                <a:spcPct val="94000"/>
              </a:lnSpc>
              <a:spcBef>
                <a:spcPts val="0"/>
              </a:spcBef>
              <a:spcAft>
                <a:spcPts val="0"/>
              </a:spcAft>
              <a:buClr>
                <a:schemeClr val="dk2"/>
              </a:buClr>
              <a:buSzPts val="2000"/>
              <a:buChar char="■"/>
            </a:pPr>
            <a:r>
              <a:rPr lang="el-GR"/>
              <a:t>Γιατί η γεωργία ακριβείας:</a:t>
            </a:r>
            <a:endParaRPr/>
          </a:p>
          <a:p>
            <a:pPr indent="-384048" lvl="1" marL="914400" rtl="0" algn="just">
              <a:lnSpc>
                <a:spcPct val="94000"/>
              </a:lnSpc>
              <a:spcBef>
                <a:spcPts val="700"/>
              </a:spcBef>
              <a:spcAft>
                <a:spcPts val="0"/>
              </a:spcAft>
              <a:buClr>
                <a:schemeClr val="dk2"/>
              </a:buClr>
              <a:buSzPts val="2000"/>
              <a:buChar char="–"/>
            </a:pPr>
            <a:r>
              <a:rPr lang="el-GR"/>
              <a:t>Αυξάνει την παραγωγικότητα της γεωργίας.</a:t>
            </a:r>
            <a:endParaRPr/>
          </a:p>
          <a:p>
            <a:pPr indent="-384048" lvl="1" marL="914400" rtl="0" algn="just">
              <a:lnSpc>
                <a:spcPct val="94000"/>
              </a:lnSpc>
              <a:spcBef>
                <a:spcPts val="700"/>
              </a:spcBef>
              <a:spcAft>
                <a:spcPts val="0"/>
              </a:spcAft>
              <a:buClr>
                <a:schemeClr val="dk2"/>
              </a:buClr>
              <a:buSzPts val="2000"/>
              <a:buChar char="–"/>
            </a:pPr>
            <a:r>
              <a:rPr lang="el-GR"/>
              <a:t>Αποτρέπει την υποβάθμιση του εδάφους.</a:t>
            </a:r>
            <a:endParaRPr/>
          </a:p>
          <a:p>
            <a:pPr indent="-384048" lvl="1" marL="914400" rtl="0" algn="just">
              <a:lnSpc>
                <a:spcPct val="94000"/>
              </a:lnSpc>
              <a:spcBef>
                <a:spcPts val="700"/>
              </a:spcBef>
              <a:spcAft>
                <a:spcPts val="0"/>
              </a:spcAft>
              <a:buClr>
                <a:schemeClr val="dk2"/>
              </a:buClr>
              <a:buSzPts val="2000"/>
              <a:buChar char="–"/>
            </a:pPr>
            <a:r>
              <a:rPr lang="el-GR"/>
              <a:t>Μειώνει την εφαρμογή χημικών στην παραγωγή καλλιεργειών.</a:t>
            </a:r>
            <a:endParaRPr/>
          </a:p>
          <a:p>
            <a:pPr indent="-384048" lvl="1" marL="914400" rtl="0" algn="just">
              <a:lnSpc>
                <a:spcPct val="94000"/>
              </a:lnSpc>
              <a:spcBef>
                <a:spcPts val="700"/>
              </a:spcBef>
              <a:spcAft>
                <a:spcPts val="0"/>
              </a:spcAft>
              <a:buClr>
                <a:schemeClr val="dk2"/>
              </a:buClr>
              <a:buSzPts val="2000"/>
              <a:buChar char="–"/>
            </a:pPr>
            <a:r>
              <a:rPr lang="el-GR"/>
              <a:t>Γίνεται αποτελεσματική χρήση των υδάτινων πόρων.</a:t>
            </a:r>
            <a:endParaRPr/>
          </a:p>
          <a:p>
            <a:pPr indent="-384048" lvl="1" marL="914400" rtl="0" algn="just">
              <a:lnSpc>
                <a:spcPct val="94000"/>
              </a:lnSpc>
              <a:spcBef>
                <a:spcPts val="700"/>
              </a:spcBef>
              <a:spcAft>
                <a:spcPts val="0"/>
              </a:spcAft>
              <a:buClr>
                <a:schemeClr val="dk2"/>
              </a:buClr>
              <a:buSzPts val="2000"/>
              <a:buChar char="–"/>
            </a:pPr>
            <a:r>
              <a:rPr lang="el-GR"/>
              <a:t>Υπάρχει διάδοση σύγχρονων γεωργικών πρακτικών για τη βελτίωση της ποιότητας, της ποσότητας και τη μείωση του κόστους παραγωγής.</a:t>
            </a:r>
            <a:endParaRPr/>
          </a:p>
          <a:p>
            <a:pPr indent="-384048" lvl="1" marL="914400" rtl="0" algn="just">
              <a:lnSpc>
                <a:spcPct val="94000"/>
              </a:lnSpc>
              <a:spcBef>
                <a:spcPts val="700"/>
              </a:spcBef>
              <a:spcAft>
                <a:spcPts val="0"/>
              </a:spcAft>
              <a:buClr>
                <a:schemeClr val="dk2"/>
              </a:buClr>
              <a:buSzPts val="2000"/>
              <a:buChar char="–"/>
            </a:pPr>
            <a:r>
              <a:rPr lang="el-GR"/>
              <a:t>Αναπτύσσει ευνοϊκές στάσεις.</a:t>
            </a:r>
            <a:endParaRPr/>
          </a:p>
          <a:p>
            <a:pPr indent="-384048" lvl="1" marL="914400" rtl="0" algn="just">
              <a:lnSpc>
                <a:spcPct val="94000"/>
              </a:lnSpc>
              <a:spcBef>
                <a:spcPts val="700"/>
              </a:spcBef>
              <a:spcAft>
                <a:spcPts val="0"/>
              </a:spcAft>
              <a:buClr>
                <a:schemeClr val="dk2"/>
              </a:buClr>
              <a:buSzPts val="2000"/>
              <a:buChar char="–"/>
            </a:pPr>
            <a:r>
              <a:rPr lang="el-GR"/>
              <a:t>Η γεωργία ακριβείας αλλάζει την κοινωνικοοικονομική κατάσταση των γεωργών.</a:t>
            </a:r>
            <a:endParaRPr/>
          </a:p>
          <a:p>
            <a:pPr indent="-257048" lvl="0" marL="384048" rtl="0" algn="l">
              <a:lnSpc>
                <a:spcPct val="94000"/>
              </a:lnSpc>
              <a:spcBef>
                <a:spcPts val="1200"/>
              </a:spcBef>
              <a:spcAft>
                <a:spcPts val="0"/>
              </a:spcAft>
              <a:buClr>
                <a:schemeClr val="dk2"/>
              </a:buClr>
              <a:buSzPts val="2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9"/>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just">
              <a:lnSpc>
                <a:spcPct val="89000"/>
              </a:lnSpc>
              <a:spcBef>
                <a:spcPts val="0"/>
              </a:spcBef>
              <a:spcAft>
                <a:spcPts val="0"/>
              </a:spcAft>
              <a:buClr>
                <a:schemeClr val="dk2"/>
              </a:buClr>
              <a:buSzPts val="4400"/>
              <a:buFont typeface="Libre Franklin"/>
              <a:buNone/>
            </a:pPr>
            <a:r>
              <a:rPr lang="el-GR"/>
              <a:t>Μηχανική Μάθηση (1)</a:t>
            </a:r>
            <a:endParaRPr/>
          </a:p>
        </p:txBody>
      </p:sp>
      <p:sp>
        <p:nvSpPr>
          <p:cNvPr id="136" name="Google Shape;136;p9"/>
          <p:cNvSpPr txBox="1"/>
          <p:nvPr>
            <p:ph idx="1" type="body"/>
          </p:nvPr>
        </p:nvSpPr>
        <p:spPr>
          <a:xfrm>
            <a:off x="1371600" y="2285999"/>
            <a:ext cx="9601200" cy="4381131"/>
          </a:xfrm>
          <a:prstGeom prst="rect">
            <a:avLst/>
          </a:prstGeom>
          <a:noFill/>
          <a:ln>
            <a:noFill/>
          </a:ln>
        </p:spPr>
        <p:txBody>
          <a:bodyPr anchorCtr="0" anchor="t" bIns="45700" lIns="91425" spcFirstLastPara="1" rIns="91425" wrap="square" tIns="45700">
            <a:normAutofit/>
          </a:bodyPr>
          <a:lstStyle/>
          <a:p>
            <a:pPr indent="-384048" lvl="0" marL="384048" rtl="0" algn="just">
              <a:lnSpc>
                <a:spcPct val="100000"/>
              </a:lnSpc>
              <a:spcBef>
                <a:spcPts val="0"/>
              </a:spcBef>
              <a:spcAft>
                <a:spcPts val="0"/>
              </a:spcAft>
              <a:buClr>
                <a:schemeClr val="dk2"/>
              </a:buClr>
              <a:buSzPts val="2200"/>
              <a:buChar char="■"/>
            </a:pPr>
            <a:r>
              <a:rPr lang="el-GR" sz="2200"/>
              <a:t>Η μηχανική μάθηση (Machine learning - ML) είναι η επιστημονική μελέτη των αλγορίθμων και των στατιστικών μοντέλων που χρησιμοποιούν τα υπολογιστικά συστήματα για να εκτελέσουν μια συγκεκριμένη εργασία χωρίς να χρησιμοποιούν ρητές οδηγίες, βασιζόμενα σε πρότυπα και συμπεράσματα. </a:t>
            </a:r>
            <a:endParaRPr/>
          </a:p>
          <a:p>
            <a:pPr indent="-384048" lvl="0" marL="384048" rtl="0" algn="just">
              <a:lnSpc>
                <a:spcPct val="100000"/>
              </a:lnSpc>
              <a:spcBef>
                <a:spcPts val="1200"/>
              </a:spcBef>
              <a:spcAft>
                <a:spcPts val="0"/>
              </a:spcAft>
              <a:buClr>
                <a:schemeClr val="dk2"/>
              </a:buClr>
              <a:buSzPts val="2200"/>
              <a:buChar char="■"/>
            </a:pPr>
            <a:r>
              <a:rPr lang="el-GR" sz="2200"/>
              <a:t>Οι αλγόριθμοι μηχανικής μάθησης δημιουργούν ένα μαθηματικό μοντέλο με βάση δειγματικά δεδομένα, γνωστά ως "δεδομένα εκπαίδευσης", προκειμένου να κάνουν προβλέψεις ή να λαμβάνουν αποφάσεις χωρίς να έχουν προγραμματιστεί ρητά για την εκτέλεση της εργασίας. </a:t>
            </a:r>
            <a:endParaRPr/>
          </a:p>
          <a:p>
            <a:pPr indent="-257048" lvl="0" marL="384048" rtl="0" algn="l">
              <a:lnSpc>
                <a:spcPct val="94000"/>
              </a:lnSpc>
              <a:spcBef>
                <a:spcPts val="1200"/>
              </a:spcBef>
              <a:spcAft>
                <a:spcPts val="0"/>
              </a:spcAft>
              <a:buClr>
                <a:schemeClr val="dk2"/>
              </a:buClr>
              <a:buSzPts val="2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0"/>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just">
              <a:lnSpc>
                <a:spcPct val="89000"/>
              </a:lnSpc>
              <a:spcBef>
                <a:spcPts val="0"/>
              </a:spcBef>
              <a:spcAft>
                <a:spcPts val="0"/>
              </a:spcAft>
              <a:buClr>
                <a:schemeClr val="dk2"/>
              </a:buClr>
              <a:buSzPts val="4400"/>
              <a:buFont typeface="Libre Franklin"/>
              <a:buNone/>
            </a:pPr>
            <a:r>
              <a:rPr lang="el-GR"/>
              <a:t>Πεδία εφαρμογής Μηχανικής Μάθησης</a:t>
            </a:r>
            <a:endParaRPr/>
          </a:p>
        </p:txBody>
      </p:sp>
      <p:sp>
        <p:nvSpPr>
          <p:cNvPr id="142" name="Google Shape;142;p10"/>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fontScale="92500" lnSpcReduction="20000"/>
          </a:bodyPr>
          <a:lstStyle/>
          <a:p>
            <a:pPr indent="-374523" lvl="0" marL="384048" rtl="0" algn="just">
              <a:lnSpc>
                <a:spcPct val="94000"/>
              </a:lnSpc>
              <a:spcBef>
                <a:spcPts val="0"/>
              </a:spcBef>
              <a:spcAft>
                <a:spcPts val="0"/>
              </a:spcAft>
              <a:buClr>
                <a:schemeClr val="dk2"/>
              </a:buClr>
              <a:buSzPct val="100000"/>
              <a:buChar char="■"/>
            </a:pPr>
            <a:r>
              <a:rPr lang="el-GR"/>
              <a:t>Ενώ οι εργασίες μηχανικής μάθησης ταξινομούνται σε διάφορες ευρείες κατηγορίες, δύο από αυτές θεωρούνται οι κυριότερες : </a:t>
            </a:r>
            <a:endParaRPr/>
          </a:p>
          <a:p>
            <a:pPr indent="-447675" lvl="1" marL="987552" rtl="0" algn="just">
              <a:lnSpc>
                <a:spcPct val="94000"/>
              </a:lnSpc>
              <a:spcBef>
                <a:spcPts val="700"/>
              </a:spcBef>
              <a:spcAft>
                <a:spcPts val="0"/>
              </a:spcAft>
              <a:buClr>
                <a:schemeClr val="dk2"/>
              </a:buClr>
              <a:buSzPct val="100000"/>
              <a:buFont typeface="Libre Franklin"/>
              <a:buAutoNum type="arabicPeriod"/>
            </a:pPr>
            <a:r>
              <a:rPr lang="el-GR"/>
              <a:t>η μάθηση με επίβλεψη</a:t>
            </a:r>
            <a:endParaRPr/>
          </a:p>
          <a:p>
            <a:pPr indent="-447675" lvl="1" marL="987552" rtl="0" algn="just">
              <a:lnSpc>
                <a:spcPct val="94000"/>
              </a:lnSpc>
              <a:spcBef>
                <a:spcPts val="700"/>
              </a:spcBef>
              <a:spcAft>
                <a:spcPts val="0"/>
              </a:spcAft>
              <a:buClr>
                <a:schemeClr val="dk2"/>
              </a:buClr>
              <a:buSzPct val="100000"/>
              <a:buFont typeface="Libre Franklin"/>
              <a:buAutoNum type="arabicPeriod"/>
            </a:pPr>
            <a:r>
              <a:rPr lang="el-GR"/>
              <a:t>η μάθηση χωρίς επίβλεψη. </a:t>
            </a:r>
            <a:endParaRPr/>
          </a:p>
          <a:p>
            <a:pPr indent="-374523" lvl="0" marL="384048" rtl="0" algn="just">
              <a:lnSpc>
                <a:spcPct val="94000"/>
              </a:lnSpc>
              <a:spcBef>
                <a:spcPts val="1200"/>
              </a:spcBef>
              <a:spcAft>
                <a:spcPts val="0"/>
              </a:spcAft>
              <a:buClr>
                <a:schemeClr val="dk2"/>
              </a:buClr>
              <a:buSzPct val="100000"/>
              <a:buChar char="■"/>
            </a:pPr>
            <a:r>
              <a:rPr lang="el-GR"/>
              <a:t>Στην επιβλεπόμενη μάθηση ο αλγόριθμος κατασκευάζει ένα μαθηματικό μοντέλο που αντιστοιχίζει τις εισόδους στις εξόδους, από ένα σύνολο δεδομένων που περιέχει τόσο τις εισόδους όσο και τις αντίστοιχες εξόδους. </a:t>
            </a:r>
            <a:endParaRPr/>
          </a:p>
          <a:p>
            <a:pPr indent="-374523" lvl="0" marL="384048" rtl="0" algn="just">
              <a:lnSpc>
                <a:spcPct val="94000"/>
              </a:lnSpc>
              <a:spcBef>
                <a:spcPts val="1200"/>
              </a:spcBef>
              <a:spcAft>
                <a:spcPts val="0"/>
              </a:spcAft>
              <a:buClr>
                <a:schemeClr val="dk2"/>
              </a:buClr>
              <a:buSzPct val="100000"/>
              <a:buChar char="■"/>
            </a:pPr>
            <a:r>
              <a:rPr lang="el-GR"/>
              <a:t>Οι αλγόριθμοι ταξινόμησης και παλινδρόμησης είναι τυπικά παραδείγματα μάθησης με επίβλεψη. </a:t>
            </a:r>
            <a:endParaRPr/>
          </a:p>
          <a:p>
            <a:pPr indent="-374523" lvl="0" marL="384048" rtl="0" algn="just">
              <a:lnSpc>
                <a:spcPct val="94000"/>
              </a:lnSpc>
              <a:spcBef>
                <a:spcPts val="1200"/>
              </a:spcBef>
              <a:spcAft>
                <a:spcPts val="0"/>
              </a:spcAft>
              <a:buClr>
                <a:schemeClr val="dk2"/>
              </a:buClr>
              <a:buSzPct val="100000"/>
              <a:buChar char="■"/>
            </a:pPr>
            <a:r>
              <a:rPr lang="el-GR"/>
              <a:t>Οι αλγόριθμοι μάθησης χωρίς επίβλεψη προσπαθούν να κατασκευάσουν έναν γενικό κανόνα αντιστοίχισης εισόδου-εξόδου από ένα σύνολο δεδομένων χωρίς ετικέτες. </a:t>
            </a:r>
            <a:endParaRPr/>
          </a:p>
          <a:p>
            <a:pPr indent="-257048" lvl="0" marL="384048" rtl="0" algn="just">
              <a:lnSpc>
                <a:spcPct val="94000"/>
              </a:lnSpc>
              <a:spcBef>
                <a:spcPts val="1200"/>
              </a:spcBef>
              <a:spcAft>
                <a:spcPts val="0"/>
              </a:spcAft>
              <a:buClr>
                <a:schemeClr val="dk2"/>
              </a:buClr>
              <a:buSzPct val="100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Περικοπή">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2022-12-04T23:05:14Z</dcterms:created>
</cp:coreProperties>
</file>