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6" r:id="rId25"/>
    <p:sldId id="280" r:id="rId26"/>
    <p:sldId id="281" r:id="rId27"/>
    <p:sldId id="282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CE1C-FC8E-4218-8CD7-9C133E0EB414}" type="datetimeFigureOut">
              <a:rPr lang="pl-PL" smtClean="0"/>
              <a:t>03.02.2021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3F65-5364-40CD-A8A8-2877FCB112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61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88FA89-5330-44BD-B727-486AD188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6724F6-C68B-4C65-B5E9-EFB15E76B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4AA372-6598-48A3-8162-86AAC2BB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366D-8015-4F95-A10D-E811B1896390}" type="datetimeFigureOut">
              <a:rPr lang="pl-PL" smtClean="0"/>
              <a:t>03.02.2021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6F2DCA-84BF-40BC-9FDF-B774FB4E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BABFC3-DDC3-4A62-8429-15F3E634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0FF5-4CE1-440C-93AC-BCA82F64FB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5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pl-P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pl-PL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pl-PL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pl-PL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pl-P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8A81C1F-0829-453C-89EE-FD8DF1FB244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2/3/2021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F636AC1-1FB2-4D40-9832-49BFC24786A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Shape 1"/>
          <p:cNvSpPr txBox="1"/>
          <p:nvPr/>
        </p:nvSpPr>
        <p:spPr>
          <a:xfrm>
            <a:off x="1139044" y="2090114"/>
            <a:ext cx="3382890" cy="248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Stabilność</a:t>
            </a:r>
            <a:r>
              <a:rPr lang="en-US" sz="4400" b="1" strike="noStrike" kern="1200" spc="-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</a:t>
            </a:r>
            <a:r>
              <a:rPr lang="en-US" sz="4400" b="1" strike="noStrike" kern="1200" spc="-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zbiorach</a:t>
            </a:r>
            <a:endParaRPr lang="en-US" sz="4400" b="1" strike="noStrike" kern="1200" spc="-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285014" y="964850"/>
            <a:ext cx="6068786" cy="4928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Pierwszym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krokiem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podjęcie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decyzji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tym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jak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obsłużyć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Decyzja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może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obejmować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ustalenie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obserwacji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zmiennych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nadmiarem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zastąpienie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przypisanych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pominiętymi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wartościami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niepodejmowanie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żadnych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działań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jeżeli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ilość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nieznaczna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prawdopodobnie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wpłynie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analizę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just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każdego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zbioru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 valid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zostało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wybrane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kilkanaście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kolumn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dowolne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kolumny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cały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zbiór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Funkcja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miss_report</a:t>
            </a:r>
            <a:r>
              <a:rPr lang="en-US" sz="16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będzie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tworzyła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gdzie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będzie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przedstawiona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ilość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braków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każdej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zmiennej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Funkcja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miss_report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realizowana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 FREQ.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Funkcja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przyjmuje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nazwa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zbioru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ścieżka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pliku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zwraca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przedstawione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poniżej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formacie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.html.</a:t>
            </a:r>
          </a:p>
          <a:p>
            <a:pPr indent="-228600" algn="just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3251136"/>
            <a:ext cx="7967472" cy="3680016"/>
          </a:xfrm>
          <a:prstGeom prst="rect">
            <a:avLst/>
          </a:prstGeom>
          <a:noFill/>
        </p:spPr>
      </p:pic>
      <p:pic>
        <p:nvPicPr>
          <p:cNvPr id="4" name="Obraz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24" y="0"/>
            <a:ext cx="779068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24" y="-64008"/>
            <a:ext cx="7748016" cy="3675888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68" y="3444176"/>
            <a:ext cx="7510272" cy="34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84FC22-87AA-4337-A30A-D55E359D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Rozstęp ćwiartkowy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6F0A28C-D069-4732-8D8F-370E1ABC7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2332" y="838199"/>
                <a:ext cx="6051468" cy="533876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Wzór na rozstęp ćwiartkowy(IQR):</a:t>
                </a:r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Wzór na dolną granice(</a:t>
                </a:r>
                <a:r>
                  <a:rPr lang="pl-P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000" i="1">
                          <a:latin typeface="Cambria Math" panose="02040503050406030204" pitchFamily="18" charset="0"/>
                        </a:rPr>
                        <m:t>−1,5∗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𝐼𝑄𝑅</m:t>
                      </m:r>
                    </m:oMath>
                  </m:oMathPara>
                </a14:m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Wzór na górną granice(</a:t>
                </a:r>
                <a:r>
                  <a:rPr lang="pl-P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</a:t>
                </a:r>
                <a:r>
                  <a:rPr lang="pl-P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𝑢𝑝𝑝𝑒𝑟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𝑏𝑜𝑢𝑛𝑑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sz="2000" i="1">
                          <a:latin typeface="Cambria Math" panose="02040503050406030204" pitchFamily="18" charset="0"/>
                        </a:rPr>
                        <m:t>+1,5∗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𝐼𝑄𝑅</m:t>
                      </m:r>
                    </m:oMath>
                  </m:oMathPara>
                </a14:m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A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6F0A28C-D069-4732-8D8F-370E1ABC7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2332" y="838199"/>
                <a:ext cx="6051468" cy="5338763"/>
              </a:xfrm>
              <a:blipFill>
                <a:blip r:embed="rId2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9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FA4AC2-6240-4A62-BB29-E328BBF4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ymbol zastępczy zawartości 2">
            <a:extLst>
              <a:ext uri="{FF2B5EF4-FFF2-40B4-BE49-F238E27FC236}">
                <a16:creationId xmlns:a16="http://schemas.microsoft.com/office/drawing/2014/main" id="{ECEBB2D8-A74E-4331-813D-DC668A0D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PSI_2005_2017</a:t>
            </a:r>
          </a:p>
          <a:p>
            <a:pPr>
              <a:lnSpc>
                <a:spcPct val="150000"/>
              </a:lnSpc>
            </a:pP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PSI_old_new</a:t>
            </a:r>
            <a:endParaRPr lang="pl-P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 obliczone w celu porównania stabilności pomiędzy zbiorami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4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23F037-311C-4A39-8518-9D62D5C3E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40197"/>
              </p:ext>
            </p:extLst>
          </p:nvPr>
        </p:nvGraphicFramePr>
        <p:xfrm>
          <a:off x="642938" y="2155825"/>
          <a:ext cx="9236074" cy="19970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0668">
                  <a:extLst>
                    <a:ext uri="{9D8B030D-6E8A-4147-A177-3AD203B41FA5}">
                      <a16:colId xmlns:a16="http://schemas.microsoft.com/office/drawing/2014/main" val="208715089"/>
                    </a:ext>
                  </a:extLst>
                </a:gridCol>
                <a:gridCol w="6215406">
                  <a:extLst>
                    <a:ext uri="{9D8B030D-6E8A-4147-A177-3AD203B41FA5}">
                      <a16:colId xmlns:a16="http://schemas.microsoft.com/office/drawing/2014/main" val="2336928504"/>
                    </a:ext>
                  </a:extLst>
                </a:gridCol>
              </a:tblGrid>
              <a:tr h="39941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Tabela PSI_2005_2017 w zbiorze train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1117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Przedziały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Liczba zmiennych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335939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&lt;0,1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2293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369741318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(0,1; 0,25)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17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423406682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&gt;0,25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257267847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A44395F-FBE0-48FD-AD99-880D94575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50817"/>
              </p:ext>
            </p:extLst>
          </p:nvPr>
        </p:nvGraphicFramePr>
        <p:xfrm>
          <a:off x="642938" y="4216400"/>
          <a:ext cx="9236074" cy="19970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0668">
                  <a:extLst>
                    <a:ext uri="{9D8B030D-6E8A-4147-A177-3AD203B41FA5}">
                      <a16:colId xmlns:a16="http://schemas.microsoft.com/office/drawing/2014/main" val="1550780231"/>
                    </a:ext>
                  </a:extLst>
                </a:gridCol>
                <a:gridCol w="6215406">
                  <a:extLst>
                    <a:ext uri="{9D8B030D-6E8A-4147-A177-3AD203B41FA5}">
                      <a16:colId xmlns:a16="http://schemas.microsoft.com/office/drawing/2014/main" val="239243642"/>
                    </a:ext>
                  </a:extLst>
                </a:gridCol>
              </a:tblGrid>
              <a:tr h="39941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Tabela PSI_2005_2017 w zbiorze valid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184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Przedziały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Liczba zmiennych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461021769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&lt;0,1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2294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3182094246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(0,1; 0,25)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16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89201926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100">
                          <a:effectLst/>
                        </a:rPr>
                        <a:t>&gt;0,25</a:t>
                      </a:r>
                      <a:endParaRPr lang="en-A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100" dirty="0">
                          <a:effectLst/>
                        </a:rPr>
                        <a:t>0</a:t>
                      </a:r>
                      <a:endParaRPr lang="en-A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5" marR="60965" marT="0" marB="0"/>
                </a:tc>
                <a:extLst>
                  <a:ext uri="{0D108BD9-81ED-4DB2-BD59-A6C34878D82A}">
                    <a16:rowId xmlns:a16="http://schemas.microsoft.com/office/drawing/2014/main" val="3436240778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B42AC4BE-74D6-462B-B3B0-76EB90C4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642938"/>
            <a:ext cx="9239250" cy="1373188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PSI_2005_2017</a:t>
            </a: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235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FA8634-899F-4A33-8864-D7E322DC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PSI_old_new</a:t>
            </a: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FFC3FF-E304-4A48-99FD-64BC4CEB1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52483"/>
              </p:ext>
            </p:extLst>
          </p:nvPr>
        </p:nvGraphicFramePr>
        <p:xfrm>
          <a:off x="1445991" y="1845426"/>
          <a:ext cx="9296967" cy="445031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877110">
                  <a:extLst>
                    <a:ext uri="{9D8B030D-6E8A-4147-A177-3AD203B41FA5}">
                      <a16:colId xmlns:a16="http://schemas.microsoft.com/office/drawing/2014/main" val="1188836372"/>
                    </a:ext>
                  </a:extLst>
                </a:gridCol>
                <a:gridCol w="5419857">
                  <a:extLst>
                    <a:ext uri="{9D8B030D-6E8A-4147-A177-3AD203B41FA5}">
                      <a16:colId xmlns:a16="http://schemas.microsoft.com/office/drawing/2014/main" val="3938499531"/>
                    </a:ext>
                  </a:extLst>
                </a:gridCol>
              </a:tblGrid>
              <a:tr h="44503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Tabela PSI_old_new w zbiorze train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70123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Przedziały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 dirty="0">
                          <a:effectLst/>
                        </a:rPr>
                        <a:t>Liczba zmiennych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1102970871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&lt;0,1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2310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2565582349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(0,1; 0,25)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1940466210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&gt;0,25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2531154209"/>
                  </a:ext>
                </a:extLst>
              </a:tr>
              <a:tr h="445031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Tabela PSI_old_new w zbiorze valid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31521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Przedziały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 dirty="0">
                          <a:effectLst/>
                        </a:rPr>
                        <a:t>Liczba zmiennych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1045858752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&lt;0,1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2310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2536088114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(0,1; 0,25)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1226501349"/>
                  </a:ext>
                </a:extLst>
              </a:tr>
              <a:tr h="445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900">
                          <a:effectLst/>
                        </a:rPr>
                        <a:t>&gt;0,25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900" dirty="0">
                          <a:effectLst/>
                        </a:rPr>
                        <a:t>0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470" marR="108470" marT="0" marB="0"/>
                </a:tc>
                <a:extLst>
                  <a:ext uri="{0D108BD9-81ED-4DB2-BD59-A6C34878D82A}">
                    <a16:rowId xmlns:a16="http://schemas.microsoft.com/office/drawing/2014/main" val="7821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53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FE6613-113D-42E8-B243-2AD49DDB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439329"/>
            <a:ext cx="10515600" cy="15058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PSI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obliczone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celu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porównania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stabilności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pomiędzy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zbiorami</a:t>
            </a:r>
            <a:b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82219AC-601A-4A92-8F92-01898CEB5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44235"/>
              </p:ext>
            </p:extLst>
          </p:nvPr>
        </p:nvGraphicFramePr>
        <p:xfrm>
          <a:off x="838200" y="2052807"/>
          <a:ext cx="10512547" cy="403554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656829">
                  <a:extLst>
                    <a:ext uri="{9D8B030D-6E8A-4147-A177-3AD203B41FA5}">
                      <a16:colId xmlns:a16="http://schemas.microsoft.com/office/drawing/2014/main" val="1262387173"/>
                    </a:ext>
                  </a:extLst>
                </a:gridCol>
                <a:gridCol w="5855718">
                  <a:extLst>
                    <a:ext uri="{9D8B030D-6E8A-4147-A177-3AD203B41FA5}">
                      <a16:colId xmlns:a16="http://schemas.microsoft.com/office/drawing/2014/main" val="2334506050"/>
                    </a:ext>
                  </a:extLst>
                </a:gridCol>
              </a:tblGrid>
              <a:tr h="80710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b="1" cap="none" spc="0">
                          <a:solidFill>
                            <a:schemeClr val="tx1"/>
                          </a:solidFill>
                          <a:effectLst/>
                        </a:rPr>
                        <a:t>Tabela PSI porównująca stabilność zmiennych na zbiorach</a:t>
                      </a:r>
                      <a:endParaRPr lang="en-AU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80005"/>
                  </a:ext>
                </a:extLst>
              </a:tr>
              <a:tr h="807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b="1" cap="none" spc="0">
                          <a:solidFill>
                            <a:schemeClr val="tx1"/>
                          </a:solidFill>
                          <a:effectLst/>
                        </a:rPr>
                        <a:t>Przedziały</a:t>
                      </a:r>
                      <a:endParaRPr lang="en-AU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cap="none" spc="0" dirty="0">
                          <a:solidFill>
                            <a:schemeClr val="tx1"/>
                          </a:solidFill>
                          <a:effectLst/>
                        </a:rPr>
                        <a:t>Liczba zmiennych</a:t>
                      </a:r>
                      <a:endParaRPr lang="en-AU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17529"/>
                  </a:ext>
                </a:extLst>
              </a:tr>
              <a:tr h="807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b="1" cap="none" spc="0">
                          <a:solidFill>
                            <a:schemeClr val="tx1"/>
                          </a:solidFill>
                          <a:effectLst/>
                        </a:rPr>
                        <a:t>&lt;0,1</a:t>
                      </a:r>
                      <a:endParaRPr lang="en-AU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2000" cap="none" spc="0">
                          <a:solidFill>
                            <a:schemeClr val="tx1"/>
                          </a:solidFill>
                          <a:effectLst/>
                        </a:rPr>
                        <a:t>2309</a:t>
                      </a:r>
                      <a:endParaRPr lang="en-AU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06628"/>
                  </a:ext>
                </a:extLst>
              </a:tr>
              <a:tr h="807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b="1" cap="none" spc="0">
                          <a:solidFill>
                            <a:schemeClr val="tx1"/>
                          </a:solidFill>
                          <a:effectLst/>
                        </a:rPr>
                        <a:t>(0,1; 0,25)</a:t>
                      </a:r>
                      <a:endParaRPr lang="en-AU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20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975516"/>
                  </a:ext>
                </a:extLst>
              </a:tr>
              <a:tr h="8071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2000" b="1" cap="none" spc="0">
                          <a:solidFill>
                            <a:schemeClr val="tx1"/>
                          </a:solidFill>
                          <a:effectLst/>
                        </a:rPr>
                        <a:t>&gt;0,25</a:t>
                      </a:r>
                      <a:endParaRPr lang="en-AU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20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AU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3188" marT="37275" marB="2795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7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8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BFBB094-B0C4-420C-A797-53F2DED8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6324"/>
              </p:ext>
            </p:extLst>
          </p:nvPr>
        </p:nvGraphicFramePr>
        <p:xfrm>
          <a:off x="642938" y="2155825"/>
          <a:ext cx="9236074" cy="199707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890542">
                  <a:extLst>
                    <a:ext uri="{9D8B030D-6E8A-4147-A177-3AD203B41FA5}">
                      <a16:colId xmlns:a16="http://schemas.microsoft.com/office/drawing/2014/main" val="3126594276"/>
                    </a:ext>
                  </a:extLst>
                </a:gridCol>
                <a:gridCol w="6345532">
                  <a:extLst>
                    <a:ext uri="{9D8B030D-6E8A-4147-A177-3AD203B41FA5}">
                      <a16:colId xmlns:a16="http://schemas.microsoft.com/office/drawing/2014/main" val="1461085720"/>
                    </a:ext>
                  </a:extLst>
                </a:gridCol>
              </a:tblGrid>
              <a:tr h="332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Tabela zmienności w zbiorze train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7647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Przedziały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zmiennych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4167216131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&lt;0,25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1287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428554160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(0,25; 0,45)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300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2194854285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(0,45; 1)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426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4094300707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&gt; 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297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311687444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960B1DF-6280-4A66-B6E6-86B6C9B37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34423"/>
              </p:ext>
            </p:extLst>
          </p:nvPr>
        </p:nvGraphicFramePr>
        <p:xfrm>
          <a:off x="642938" y="4216400"/>
          <a:ext cx="9236074" cy="199707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890542">
                  <a:extLst>
                    <a:ext uri="{9D8B030D-6E8A-4147-A177-3AD203B41FA5}">
                      <a16:colId xmlns:a16="http://schemas.microsoft.com/office/drawing/2014/main" val="3760672441"/>
                    </a:ext>
                  </a:extLst>
                </a:gridCol>
                <a:gridCol w="6345532">
                  <a:extLst>
                    <a:ext uri="{9D8B030D-6E8A-4147-A177-3AD203B41FA5}">
                      <a16:colId xmlns:a16="http://schemas.microsoft.com/office/drawing/2014/main" val="1991639682"/>
                    </a:ext>
                  </a:extLst>
                </a:gridCol>
              </a:tblGrid>
              <a:tr h="332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Tabela zmienności w zbiorze valid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86587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Przedziały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zmiennych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2257665398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&lt;0,25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1282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365950839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(0,25; 0,45)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258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24085627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(0,45; 1)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452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308650498"/>
                  </a:ext>
                </a:extLst>
              </a:tr>
              <a:tr h="3328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&gt; 1</a:t>
                      </a:r>
                      <a:endParaRPr lang="en-A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318</a:t>
                      </a:r>
                      <a:endParaRPr lang="en-A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5628" marR="75628" marT="0" marB="0"/>
                </a:tc>
                <a:extLst>
                  <a:ext uri="{0D108BD9-81ED-4DB2-BD59-A6C34878D82A}">
                    <a16:rowId xmlns:a16="http://schemas.microsoft.com/office/drawing/2014/main" val="1007109313"/>
                  </a:ext>
                </a:extLst>
              </a:tr>
            </a:tbl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0C096F83-233B-40FD-BE60-6C12D73E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642938"/>
            <a:ext cx="9239250" cy="137318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Współczynnik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zmienności</a:t>
            </a:r>
            <a:endParaRPr lang="en-US" sz="2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2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Wizualizacja nietypowych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Wizualizacja została przeprowadzona w celu ułatwienia szybkiej identyfikacji danych nietypowych oraz ich regularności w czasie.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Wskaźnikiem statystycznym, którym posłużono się do wyznaczenia wartości odstających jest rozstęp ćwiartkowy. Wyznaczono dolny i górny próg determinujący przynależność obserwacji do zbioru wartości odstających. Za wartości odstające uznano te, których wartość była mniejsza od progu dolnego lub większa od progu górnego.</a:t>
            </a:r>
          </a:p>
        </p:txBody>
      </p:sp>
    </p:spTree>
    <p:extLst>
      <p:ext uri="{BB962C8B-B14F-4D97-AF65-F5344CB8AC3E}">
        <p14:creationId xmlns:p14="http://schemas.microsoft.com/office/powerpoint/2010/main" val="428083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00" y="778026"/>
            <a:ext cx="10800000" cy="530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21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Obraz 5" descr="Obraz zawierający stół&#10;&#10;Opis wygenerowany automatycznie"/>
          <p:cNvPicPr/>
          <p:nvPr/>
        </p:nvPicPr>
        <p:blipFill>
          <a:blip r:embed="rId2"/>
          <a:stretch/>
        </p:blipFill>
        <p:spPr>
          <a:xfrm>
            <a:off x="1679400" y="643320"/>
            <a:ext cx="3564000" cy="5570640"/>
          </a:xfrm>
          <a:prstGeom prst="rect">
            <a:avLst/>
          </a:prstGeom>
          <a:ln w="0">
            <a:noFill/>
          </a:ln>
        </p:spPr>
      </p:pic>
      <p:pic>
        <p:nvPicPr>
          <p:cNvPr id="88" name="Obraz 4" descr="Obraz zawierający stół&#10;&#10;Opis wygenerowany automatycznie"/>
          <p:cNvPicPr/>
          <p:nvPr/>
        </p:nvPicPr>
        <p:blipFill>
          <a:blip r:embed="rId3"/>
          <a:stretch/>
        </p:blipFill>
        <p:spPr>
          <a:xfrm>
            <a:off x="6851160" y="574920"/>
            <a:ext cx="3823200" cy="555876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042360" y="166680"/>
            <a:ext cx="1190160" cy="39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TRAIN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750160" y="166680"/>
            <a:ext cx="1348200" cy="39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0000"/>
                </a:solidFill>
                <a:latin typeface="Arial"/>
              </a:rPr>
              <a:t>VALID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618920" y="6205320"/>
            <a:ext cx="9500040" cy="3231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l-PL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tablic widać, że ilość brakujących danych w zbiorach </a:t>
            </a:r>
            <a:r>
              <a:rPr lang="pl-PL" sz="15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pl-PL" sz="15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15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l-PL" sz="15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podobna.</a:t>
            </a:r>
            <a:endParaRPr lang="en-GB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00" y="755214"/>
            <a:ext cx="10800000" cy="534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00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00" y="763749"/>
            <a:ext cx="10800000" cy="533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30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00" y="777964"/>
            <a:ext cx="10800000" cy="53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338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00" y="757236"/>
            <a:ext cx="10800000" cy="534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696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27C179F-94A1-4379-9EDA-43656FA32430}"/>
              </a:ext>
            </a:extLst>
          </p:cNvPr>
          <p:cNvSpPr txBox="1"/>
          <p:nvPr/>
        </p:nvSpPr>
        <p:spPr>
          <a:xfrm>
            <a:off x="6545179" y="1472030"/>
            <a:ext cx="3978442" cy="1631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Wskaźnik Giniego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B622D4B-5E3E-487F-8E2C-5947D6E69131}"/>
              </a:ext>
            </a:extLst>
          </p:cNvPr>
          <p:cNvSpPr txBox="1"/>
          <p:nvPr/>
        </p:nvSpPr>
        <p:spPr>
          <a:xfrm>
            <a:off x="6545179" y="3243151"/>
            <a:ext cx="3978442" cy="241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Krokiem po odrzuceniu zmiennych z brakami danych większymi niż 5% było wyliczenie wskaźnika Giniego na wszystkich zmiennych. Tabela obok przedstawia przykładowe wartości wskaźnika. Dla ułatwienia dalszych kroków odrzuciłem wartości poniżej 0,25.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34693C2-A5C6-4034-943A-C8883AAFE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6594"/>
              </p:ext>
            </p:extLst>
          </p:nvPr>
        </p:nvGraphicFramePr>
        <p:xfrm>
          <a:off x="638338" y="1292239"/>
          <a:ext cx="4015955" cy="4276176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141799">
                  <a:extLst>
                    <a:ext uri="{9D8B030D-6E8A-4147-A177-3AD203B41FA5}">
                      <a16:colId xmlns:a16="http://schemas.microsoft.com/office/drawing/2014/main" val="1088964565"/>
                    </a:ext>
                  </a:extLst>
                </a:gridCol>
                <a:gridCol w="1732357">
                  <a:extLst>
                    <a:ext uri="{9D8B030D-6E8A-4147-A177-3AD203B41FA5}">
                      <a16:colId xmlns:a16="http://schemas.microsoft.com/office/drawing/2014/main" val="1444168769"/>
                    </a:ext>
                  </a:extLst>
                </a:gridCol>
                <a:gridCol w="1141799">
                  <a:extLst>
                    <a:ext uri="{9D8B030D-6E8A-4147-A177-3AD203B41FA5}">
                      <a16:colId xmlns:a16="http://schemas.microsoft.com/office/drawing/2014/main" val="1812182555"/>
                    </a:ext>
                  </a:extLst>
                </a:gridCol>
              </a:tblGrid>
              <a:tr h="4457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1" cap="none" spc="0">
                          <a:solidFill>
                            <a:schemeClr val="bg1"/>
                          </a:solidFill>
                          <a:effectLst/>
                        </a:rPr>
                        <a:t>GINI</a:t>
                      </a:r>
                      <a:endParaRPr lang="pl-PL" sz="16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1" cap="none" spc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pl-PL" sz="16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600" b="1" cap="none" spc="0">
                          <a:solidFill>
                            <a:schemeClr val="bg1"/>
                          </a:solidFill>
                          <a:effectLst/>
                        </a:rPr>
                        <a:t>C_STAT</a:t>
                      </a:r>
                      <a:endParaRPr lang="pl-PL" sz="16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2908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0,047473358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act12_Ciev_all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0,523736679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796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0,017071348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act12_Ciev_family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0,508535674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32336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0,004751865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act12_Ciev_health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0,502375932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582553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0,010307535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act12_Ciev_home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0,505153768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875703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0,016246183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act12_Ciev_work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0,508123092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90825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0,016570327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act12_Cncr_taken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0,508285163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72984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0,023911878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act12_n_cind_arrears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0,511955939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558853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0,027142635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act15_Ciev_all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0,513571317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66112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0,010278917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act15_Ciev_family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0,505139459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15480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b="1" cap="none" spc="0">
                          <a:solidFill>
                            <a:schemeClr val="bg1"/>
                          </a:solidFill>
                          <a:effectLst/>
                        </a:rPr>
                        <a:t>0,002335603</a:t>
                      </a:r>
                      <a:endParaRPr lang="pl-PL" sz="12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act15_Ciev_health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200" cap="none" spc="0">
                          <a:solidFill>
                            <a:schemeClr val="bg1"/>
                          </a:solidFill>
                          <a:effectLst/>
                        </a:rPr>
                        <a:t>0,501167802</a:t>
                      </a:r>
                      <a:endParaRPr lang="pl-PL" sz="12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81" marR="75703" marT="18537" marB="13903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38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A0767B-631C-4D48-9C49-3A417D1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Macierz korelacji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671F65-FA8F-4AE0-ACC5-D4974EBF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Następnym krokiem było stworzenie macierzy korelacji, która jest widoczna w pliku </a:t>
            </a:r>
            <a:r>
              <a:rPr lang="pl-P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Następne kroki:</a:t>
            </a: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Wyznaczyłem wartość bezwzględną z otrzymanych wyników </a:t>
            </a: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Odrzuciłem zmienne której były innymi wariantami naszej zmiennej celu </a:t>
            </a: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Następnie przesortowałem otrzymane wyniki</a:t>
            </a:r>
          </a:p>
        </p:txBody>
      </p:sp>
    </p:spTree>
    <p:extLst>
      <p:ext uri="{BB962C8B-B14F-4D97-AF65-F5344CB8AC3E}">
        <p14:creationId xmlns:p14="http://schemas.microsoft.com/office/powerpoint/2010/main" val="89242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3F6FA2-7F9A-4F29-9348-2AA33E5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Regresja 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634B40C-81A6-457E-80C4-E211F222F05B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/>
              <a:t>Następnie</a:t>
            </a:r>
            <a:r>
              <a:rPr lang="en-US" sz="2000" dirty="0"/>
              <a:t> </a:t>
            </a:r>
            <a:r>
              <a:rPr lang="en-US" sz="2000" dirty="0" err="1"/>
              <a:t>wyznaczam</a:t>
            </a:r>
            <a:r>
              <a:rPr lang="en-US" sz="2000" dirty="0"/>
              <a:t> 3 </a:t>
            </a:r>
            <a:r>
              <a:rPr lang="en-US" sz="2000" dirty="0" err="1"/>
              <a:t>najmniej</a:t>
            </a:r>
            <a:r>
              <a:rPr lang="en-US" sz="2000" dirty="0"/>
              <a:t> </a:t>
            </a:r>
            <a:r>
              <a:rPr lang="en-US" sz="2000" dirty="0" err="1"/>
              <a:t>ze</a:t>
            </a:r>
            <a:r>
              <a:rPr lang="en-US" sz="2000" dirty="0"/>
              <a:t> </a:t>
            </a:r>
            <a:r>
              <a:rPr lang="en-US" sz="2000" dirty="0" err="1"/>
              <a:t>sobą</a:t>
            </a:r>
            <a:r>
              <a:rPr lang="en-US" sz="2000" dirty="0"/>
              <a:t> </a:t>
            </a:r>
            <a:r>
              <a:rPr lang="en-US" sz="2000" dirty="0" err="1"/>
              <a:t>skorelowane</a:t>
            </a:r>
            <a:r>
              <a:rPr lang="en-US" sz="2000" dirty="0"/>
              <a:t> </a:t>
            </a:r>
            <a:r>
              <a:rPr lang="en-US" sz="2000" dirty="0" err="1"/>
              <a:t>predyktory</a:t>
            </a:r>
            <a:r>
              <a:rPr lang="en-US" sz="2000" dirty="0"/>
              <a:t> (x)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wyliczam</a:t>
            </a:r>
            <a:r>
              <a:rPr lang="en-US" sz="2000" dirty="0"/>
              <a:t> z </a:t>
            </a:r>
            <a:r>
              <a:rPr lang="en-US" sz="2000" dirty="0" err="1"/>
              <a:t>nich</a:t>
            </a:r>
            <a:r>
              <a:rPr lang="en-US" sz="2000" dirty="0"/>
              <a:t> </a:t>
            </a:r>
            <a:r>
              <a:rPr lang="en-US" sz="2000" dirty="0" err="1"/>
              <a:t>regresje</a:t>
            </a:r>
            <a:r>
              <a:rPr lang="en-US" sz="2000" dirty="0"/>
              <a:t>. Jak </a:t>
            </a:r>
            <a:r>
              <a:rPr lang="en-US" sz="2000" dirty="0" err="1"/>
              <a:t>widać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zmieszczonym</a:t>
            </a:r>
            <a:r>
              <a:rPr lang="en-US" sz="2000" dirty="0"/>
              <a:t> </a:t>
            </a:r>
            <a:r>
              <a:rPr lang="en-US" sz="2000" dirty="0" err="1"/>
              <a:t>zdjęciu</a:t>
            </a:r>
            <a:r>
              <a:rPr lang="en-US" sz="2000" dirty="0"/>
              <a:t> </a:t>
            </a:r>
            <a:r>
              <a:rPr lang="en-US" sz="2000" dirty="0" err="1"/>
              <a:t>wszystkie</a:t>
            </a:r>
            <a:r>
              <a:rPr lang="en-US" sz="2000" dirty="0"/>
              <a:t> </a:t>
            </a:r>
            <a:r>
              <a:rPr lang="en-US" sz="2000" dirty="0" err="1"/>
              <a:t>zmienne</a:t>
            </a:r>
            <a:r>
              <a:rPr lang="en-US" sz="2000" dirty="0"/>
              <a:t> </a:t>
            </a:r>
            <a:r>
              <a:rPr lang="en-US" sz="2000" dirty="0" err="1"/>
              <a:t>łapią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w </a:t>
            </a:r>
            <a:r>
              <a:rPr lang="en-US" sz="2000" dirty="0" err="1"/>
              <a:t>progu</a:t>
            </a:r>
            <a:r>
              <a:rPr lang="en-US" sz="2000" dirty="0"/>
              <a:t> </a:t>
            </a:r>
            <a:r>
              <a:rPr lang="en-US" sz="2000" dirty="0" err="1"/>
              <a:t>istotności</a:t>
            </a:r>
            <a:r>
              <a:rPr lang="en-US" sz="2000" dirty="0"/>
              <a:t>, </a:t>
            </a:r>
            <a:r>
              <a:rPr lang="en-US" sz="2000" dirty="0" err="1"/>
              <a:t>wiec</a:t>
            </a:r>
            <a:r>
              <a:rPr lang="en-US" sz="2000" dirty="0"/>
              <a:t> </a:t>
            </a:r>
            <a:r>
              <a:rPr lang="en-US" sz="2000" dirty="0" err="1"/>
              <a:t>są</a:t>
            </a:r>
            <a:r>
              <a:rPr lang="en-US" sz="2000" dirty="0"/>
              <a:t> </a:t>
            </a:r>
            <a:r>
              <a:rPr lang="en-US" sz="2000" dirty="0" err="1"/>
              <a:t>statystycznie</a:t>
            </a:r>
            <a:r>
              <a:rPr lang="en-US" sz="2000" dirty="0"/>
              <a:t> </a:t>
            </a:r>
            <a:r>
              <a:rPr lang="en-US" sz="2000" dirty="0" err="1"/>
              <a:t>istotne</a:t>
            </a:r>
            <a:r>
              <a:rPr lang="en-US" sz="2000" dirty="0"/>
              <a:t>. Pole pod </a:t>
            </a:r>
            <a:r>
              <a:rPr lang="en-US" sz="2000" dirty="0" err="1"/>
              <a:t>krzywą</a:t>
            </a:r>
            <a:r>
              <a:rPr lang="en-US" sz="2000" dirty="0"/>
              <a:t> </a:t>
            </a:r>
            <a:r>
              <a:rPr lang="en-US" sz="2000" dirty="0" err="1"/>
              <a:t>wynosi</a:t>
            </a:r>
            <a:r>
              <a:rPr lang="en-US" sz="2000" dirty="0"/>
              <a:t> 0,729.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308A52C-D674-4BD7-9987-BCE89A4B3A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0986" y="1271169"/>
            <a:ext cx="4747547" cy="43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6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E8D635-8F16-42B9-90CB-3698A79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uwagę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190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3" name="Obraz 4" descr="Obraz zawierający tekst&#10;&#10;Opis wygenerowany automatycznie"/>
          <p:cNvPicPr/>
          <p:nvPr/>
        </p:nvPicPr>
        <p:blipFill>
          <a:blip r:embed="rId2"/>
          <a:stretch/>
        </p:blipFill>
        <p:spPr>
          <a:xfrm>
            <a:off x="7209412" y="3541867"/>
            <a:ext cx="4309533" cy="1242625"/>
          </a:xfrm>
          <a:prstGeom prst="rect">
            <a:avLst/>
          </a:prstGeom>
        </p:spPr>
      </p:pic>
      <p:sp>
        <p:nvSpPr>
          <p:cNvPr id="92" name="TextShape 1"/>
          <p:cNvSpPr txBox="1"/>
          <p:nvPr/>
        </p:nvSpPr>
        <p:spPr>
          <a:xfrm>
            <a:off x="5913030" y="525211"/>
            <a:ext cx="5827644" cy="357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podstawie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raportu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użytkownik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może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zdecydować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jakie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zmienne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będą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upuszczone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przykład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możemy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opuścić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zmienne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które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wszystkie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określony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procent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obserwacji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brakującymi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wartościami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(50%)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lub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obserwacje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zbyt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dużą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liczbą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wartości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(10%). Za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 SQL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można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stworzyć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listę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upuszczonych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zmiennych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240620" y="4520548"/>
            <a:ext cx="4853856" cy="15254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celu dalszej pracy z danymi warto wypełnić brakujące wartości. Zrobić to można za pomocą procedury PROC MI. Po uruchomieniu tej procedury będziemy mieli zbiór </a:t>
            </a:r>
            <a:r>
              <a:rPr lang="pl-PL" sz="1600" b="0" i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l-PL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już bez brakujących danych. </a:t>
            </a:r>
            <a:endParaRPr lang="en-GB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5" name="TextShape 1"/>
          <p:cNvSpPr txBox="1"/>
          <p:nvPr/>
        </p:nvSpPr>
        <p:spPr>
          <a:xfrm>
            <a:off x="657687" y="1996666"/>
            <a:ext cx="4038600" cy="171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Stabilność</a:t>
            </a:r>
            <a:r>
              <a:rPr lang="en-US" sz="4400" b="1" strike="noStrike" kern="1200" spc="-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 </a:t>
            </a: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czasie</a:t>
            </a:r>
            <a:endParaRPr lang="en-US" sz="4400" b="1" strike="noStrike" kern="1200" spc="-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6095999" y="713313"/>
            <a:ext cx="5257801" cy="1883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oceny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stabilności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zbiorów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czasie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stwórzmy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których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będzie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podana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ilość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brakujących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zgrupowanych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Funkcja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time_stab</a:t>
            </a:r>
            <a:r>
              <a:rPr lang="en-US" sz="16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tworzy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pomocą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procedury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 MEANS. </a:t>
            </a:r>
          </a:p>
        </p:txBody>
      </p:sp>
      <p:sp>
        <p:nvSpPr>
          <p:cNvPr id="97" name="CustomShape 3"/>
          <p:cNvSpPr/>
          <p:nvPr/>
        </p:nvSpPr>
        <p:spPr>
          <a:xfrm>
            <a:off x="6094476" y="2852701"/>
            <a:ext cx="5129721" cy="15254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l-PL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podstawie tych tabel można wywnioskować, że ilość brakujących danych na zbiorach </a:t>
            </a:r>
            <a:r>
              <a:rPr lang="pl-PL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pl-PL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l-PL" sz="16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l-PL" sz="1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 podobna. W roku 2018 mamy mniej brakujących danych, bo ostatnia obserwacja była zrobiona w lipcu tego roku. </a:t>
            </a:r>
            <a:endParaRPr lang="en-GB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716440" y="296280"/>
            <a:ext cx="148356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TRAIN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99" name="Obraz 6" descr="Obraz zawierający stół&#10;&#10;Opis wygenerowany automatycznie"/>
          <p:cNvPicPr/>
          <p:nvPr/>
        </p:nvPicPr>
        <p:blipFill>
          <a:blip r:embed="rId2"/>
          <a:stretch/>
        </p:blipFill>
        <p:spPr>
          <a:xfrm>
            <a:off x="1892160" y="654120"/>
            <a:ext cx="9155160" cy="547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716440" y="296280"/>
            <a:ext cx="94356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Calibri"/>
              </a:rPr>
              <a:t>VALID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01" name="Obraz 6" descr="Obraz zawierający stół&#10;&#10;Opis wygenerowany automatycznie"/>
          <p:cNvPicPr/>
          <p:nvPr/>
        </p:nvPicPr>
        <p:blipFill>
          <a:blip r:embed="rId2"/>
          <a:stretch/>
        </p:blipFill>
        <p:spPr>
          <a:xfrm>
            <a:off x="1892160" y="657720"/>
            <a:ext cx="9155160" cy="549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2" name="TextShape 1"/>
          <p:cNvSpPr txBox="1"/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Podsumowanie</a:t>
            </a:r>
            <a:endParaRPr lang="en-US" sz="4400" b="1" strike="noStrike" kern="1200" spc="-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pokazała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że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braki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dla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zbiorów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podobne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Stworzone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funkcje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i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miss_report</a:t>
            </a:r>
            <a:r>
              <a:rPr lang="en-US" sz="16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i="1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time_stab</a:t>
            </a:r>
            <a:r>
              <a:rPr lang="en-US" sz="1600" b="1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uniwersalne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mogą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być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użyte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dowolnych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zbiorów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dowolnego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rozmiaru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Wizualizacja braków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Wizualizacja została przeprowadzona w celu ułatwienia szybkiej identyfikacji rozkładu braków danych w czasie oraz możliwości porównania braków pomiędzy zbiorami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oraz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wizualizacji zostały wybrane zmienne, dla których braki nie przekraczały progu 20%. Warunek ten został wybrany ze względu na wartościowość danych. Im większe braki tym trudniej przeprowadzić imputację. Wyniki otrzymane podczas uzupełnienia danych z dużą liczbą braków mogą poddać w wątpliwość rzetelność przeprowadzonych badań.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2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0" y="69977"/>
            <a:ext cx="8309016" cy="3642487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68" y="3566160"/>
            <a:ext cx="8098620" cy="333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8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936</Words>
  <Application>Microsoft Office PowerPoint</Application>
  <PresentationFormat>Panoramiczny</PresentationFormat>
  <Paragraphs>149</Paragraphs>
  <Slides>27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Wizualizacja braków danych</vt:lpstr>
      <vt:lpstr>Prezentacja programu PowerPoint</vt:lpstr>
      <vt:lpstr>Prezentacja programu PowerPoint</vt:lpstr>
      <vt:lpstr>Prezentacja programu PowerPoint</vt:lpstr>
      <vt:lpstr>Rozstęp ćwiartkowy</vt:lpstr>
      <vt:lpstr>PSI</vt:lpstr>
      <vt:lpstr>PSI_2005_2017   </vt:lpstr>
      <vt:lpstr>PSI_old_new </vt:lpstr>
      <vt:lpstr>PSI obliczone w celu porównania stabilności pomiędzy zbiorami </vt:lpstr>
      <vt:lpstr>Współczynnik zmienności</vt:lpstr>
      <vt:lpstr>Wizualizacja nietypowych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Macierz korelacji </vt:lpstr>
      <vt:lpstr>Regresja 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Wiśniewski</dc:creator>
  <cp:lastModifiedBy>Maciej Wiśniewski</cp:lastModifiedBy>
  <cp:revision>3</cp:revision>
  <dcterms:created xsi:type="dcterms:W3CDTF">2021-02-03T18:21:15Z</dcterms:created>
  <dcterms:modified xsi:type="dcterms:W3CDTF">2021-02-03T18:33:01Z</dcterms:modified>
</cp:coreProperties>
</file>