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9" r:id="rId5"/>
    <p:sldId id="265" r:id="rId6"/>
    <p:sldId id="317" r:id="rId7"/>
    <p:sldId id="319" r:id="rId8"/>
    <p:sldId id="318" r:id="rId9"/>
    <p:sldId id="320" r:id="rId10"/>
    <p:sldId id="350" r:id="rId11"/>
    <p:sldId id="321" r:id="rId12"/>
    <p:sldId id="368" r:id="rId13"/>
    <p:sldId id="325" r:id="rId14"/>
    <p:sldId id="324" r:id="rId15"/>
    <p:sldId id="328" r:id="rId16"/>
    <p:sldId id="327" r:id="rId17"/>
    <p:sldId id="334" r:id="rId18"/>
    <p:sldId id="351" r:id="rId19"/>
    <p:sldId id="336" r:id="rId20"/>
    <p:sldId id="366" r:id="rId21"/>
    <p:sldId id="267" r:id="rId22"/>
    <p:sldId id="266" r:id="rId23"/>
    <p:sldId id="316" r:id="rId24"/>
    <p:sldId id="338" r:id="rId25"/>
    <p:sldId id="344" r:id="rId26"/>
    <p:sldId id="339" r:id="rId27"/>
    <p:sldId id="340" r:id="rId28"/>
    <p:sldId id="369" r:id="rId29"/>
    <p:sldId id="370" r:id="rId30"/>
    <p:sldId id="341" r:id="rId31"/>
    <p:sldId id="352" r:id="rId32"/>
    <p:sldId id="353" r:id="rId33"/>
    <p:sldId id="342" r:id="rId34"/>
    <p:sldId id="343" r:id="rId35"/>
    <p:sldId id="364" r:id="rId36"/>
    <p:sldId id="363" r:id="rId37"/>
    <p:sldId id="345" r:id="rId38"/>
    <p:sldId id="365" r:id="rId39"/>
    <p:sldId id="346" r:id="rId40"/>
    <p:sldId id="367" r:id="rId41"/>
    <p:sldId id="310" r:id="rId42"/>
    <p:sldId id="305" r:id="rId43"/>
    <p:sldId id="306" r:id="rId44"/>
    <p:sldId id="371" r:id="rId45"/>
    <p:sldId id="354" r:id="rId46"/>
    <p:sldId id="359" r:id="rId47"/>
    <p:sldId id="307" r:id="rId48"/>
    <p:sldId id="355" r:id="rId49"/>
    <p:sldId id="348" r:id="rId50"/>
    <p:sldId id="356" r:id="rId51"/>
    <p:sldId id="362" r:id="rId52"/>
    <p:sldId id="357" r:id="rId53"/>
    <p:sldId id="358" r:id="rId54"/>
    <p:sldId id="360" r:id="rId55"/>
    <p:sldId id="3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349" autoAdjust="0"/>
  </p:normalViewPr>
  <p:slideViewPr>
    <p:cSldViewPr snapToGrid="0" showGuides="1">
      <p:cViewPr varScale="1">
        <p:scale>
          <a:sx n="98" d="100"/>
          <a:sy n="98" d="100"/>
        </p:scale>
        <p:origin x="1014" y="9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03/02/2021</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03/02/2021</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dirty="0"/>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296297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3671151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417357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174297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505433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154647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525314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136966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20</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21</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22</a:t>
            </a:fld>
            <a:endParaRPr lang="en-GB"/>
          </a:p>
        </p:txBody>
      </p:sp>
    </p:spTree>
    <p:extLst>
      <p:ext uri="{BB962C8B-B14F-4D97-AF65-F5344CB8AC3E}">
        <p14:creationId xmlns:p14="http://schemas.microsoft.com/office/powerpoint/2010/main" val="2582726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23</a:t>
            </a:fld>
            <a:endParaRPr lang="en-GB"/>
          </a:p>
        </p:txBody>
      </p:sp>
    </p:spTree>
    <p:extLst>
      <p:ext uri="{BB962C8B-B14F-4D97-AF65-F5344CB8AC3E}">
        <p14:creationId xmlns:p14="http://schemas.microsoft.com/office/powerpoint/2010/main" val="903302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24</a:t>
            </a:fld>
            <a:endParaRPr lang="en-GB"/>
          </a:p>
        </p:txBody>
      </p:sp>
    </p:spTree>
    <p:extLst>
      <p:ext uri="{BB962C8B-B14F-4D97-AF65-F5344CB8AC3E}">
        <p14:creationId xmlns:p14="http://schemas.microsoft.com/office/powerpoint/2010/main" val="3643340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25</a:t>
            </a:fld>
            <a:endParaRPr lang="en-GB" dirty="0"/>
          </a:p>
        </p:txBody>
      </p:sp>
    </p:spTree>
    <p:extLst>
      <p:ext uri="{BB962C8B-B14F-4D97-AF65-F5344CB8AC3E}">
        <p14:creationId xmlns:p14="http://schemas.microsoft.com/office/powerpoint/2010/main" val="3125599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26</a:t>
            </a:fld>
            <a:endParaRPr lang="en-GB" dirty="0"/>
          </a:p>
        </p:txBody>
      </p:sp>
    </p:spTree>
    <p:extLst>
      <p:ext uri="{BB962C8B-B14F-4D97-AF65-F5344CB8AC3E}">
        <p14:creationId xmlns:p14="http://schemas.microsoft.com/office/powerpoint/2010/main" val="2498546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27</a:t>
            </a:fld>
            <a:endParaRPr lang="en-GB"/>
          </a:p>
        </p:txBody>
      </p:sp>
    </p:spTree>
    <p:extLst>
      <p:ext uri="{BB962C8B-B14F-4D97-AF65-F5344CB8AC3E}">
        <p14:creationId xmlns:p14="http://schemas.microsoft.com/office/powerpoint/2010/main" val="732845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28</a:t>
            </a:fld>
            <a:endParaRPr lang="en-GB"/>
          </a:p>
        </p:txBody>
      </p:sp>
    </p:spTree>
    <p:extLst>
      <p:ext uri="{BB962C8B-B14F-4D97-AF65-F5344CB8AC3E}">
        <p14:creationId xmlns:p14="http://schemas.microsoft.com/office/powerpoint/2010/main" val="1575381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29</a:t>
            </a:fld>
            <a:endParaRPr lang="en-GB"/>
          </a:p>
        </p:txBody>
      </p:sp>
    </p:spTree>
    <p:extLst>
      <p:ext uri="{BB962C8B-B14F-4D97-AF65-F5344CB8AC3E}">
        <p14:creationId xmlns:p14="http://schemas.microsoft.com/office/powerpoint/2010/main" val="952754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30</a:t>
            </a:fld>
            <a:endParaRPr lang="en-GB"/>
          </a:p>
        </p:txBody>
      </p:sp>
    </p:spTree>
    <p:extLst>
      <p:ext uri="{BB962C8B-B14F-4D97-AF65-F5344CB8AC3E}">
        <p14:creationId xmlns:p14="http://schemas.microsoft.com/office/powerpoint/2010/main" val="4028090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31</a:t>
            </a:fld>
            <a:endParaRPr lang="en-GB"/>
          </a:p>
        </p:txBody>
      </p:sp>
    </p:spTree>
    <p:extLst>
      <p:ext uri="{BB962C8B-B14F-4D97-AF65-F5344CB8AC3E}">
        <p14:creationId xmlns:p14="http://schemas.microsoft.com/office/powerpoint/2010/main" val="2005055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32</a:t>
            </a:fld>
            <a:endParaRPr lang="en-GB"/>
          </a:p>
        </p:txBody>
      </p:sp>
    </p:spTree>
    <p:extLst>
      <p:ext uri="{BB962C8B-B14F-4D97-AF65-F5344CB8AC3E}">
        <p14:creationId xmlns:p14="http://schemas.microsoft.com/office/powerpoint/2010/main" val="486008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33</a:t>
            </a:fld>
            <a:endParaRPr lang="en-GB"/>
          </a:p>
        </p:txBody>
      </p:sp>
    </p:spTree>
    <p:extLst>
      <p:ext uri="{BB962C8B-B14F-4D97-AF65-F5344CB8AC3E}">
        <p14:creationId xmlns:p14="http://schemas.microsoft.com/office/powerpoint/2010/main" val="427769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34</a:t>
            </a:fld>
            <a:endParaRPr lang="en-GB"/>
          </a:p>
        </p:txBody>
      </p:sp>
    </p:spTree>
    <p:extLst>
      <p:ext uri="{BB962C8B-B14F-4D97-AF65-F5344CB8AC3E}">
        <p14:creationId xmlns:p14="http://schemas.microsoft.com/office/powerpoint/2010/main" val="2435909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35</a:t>
            </a:fld>
            <a:endParaRPr lang="en-GB"/>
          </a:p>
        </p:txBody>
      </p:sp>
    </p:spTree>
    <p:extLst>
      <p:ext uri="{BB962C8B-B14F-4D97-AF65-F5344CB8AC3E}">
        <p14:creationId xmlns:p14="http://schemas.microsoft.com/office/powerpoint/2010/main" val="2315526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36</a:t>
            </a:fld>
            <a:endParaRPr lang="en-GB"/>
          </a:p>
        </p:txBody>
      </p:sp>
    </p:spTree>
    <p:extLst>
      <p:ext uri="{BB962C8B-B14F-4D97-AF65-F5344CB8AC3E}">
        <p14:creationId xmlns:p14="http://schemas.microsoft.com/office/powerpoint/2010/main" val="555430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37</a:t>
            </a:fld>
            <a:endParaRPr lang="en-GB"/>
          </a:p>
        </p:txBody>
      </p:sp>
    </p:spTree>
    <p:extLst>
      <p:ext uri="{BB962C8B-B14F-4D97-AF65-F5344CB8AC3E}">
        <p14:creationId xmlns:p14="http://schemas.microsoft.com/office/powerpoint/2010/main" val="2855126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38</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39</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40</a:t>
            </a:fld>
            <a:endParaRPr lang="en-GB"/>
          </a:p>
        </p:txBody>
      </p:sp>
    </p:spTree>
    <p:extLst>
      <p:ext uri="{BB962C8B-B14F-4D97-AF65-F5344CB8AC3E}">
        <p14:creationId xmlns:p14="http://schemas.microsoft.com/office/powerpoint/2010/main" val="3188560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41</a:t>
            </a:fld>
            <a:endParaRPr lang="en-GB"/>
          </a:p>
        </p:txBody>
      </p:sp>
    </p:spTree>
    <p:extLst>
      <p:ext uri="{BB962C8B-B14F-4D97-AF65-F5344CB8AC3E}">
        <p14:creationId xmlns:p14="http://schemas.microsoft.com/office/powerpoint/2010/main" val="53422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42</a:t>
            </a:fld>
            <a:endParaRPr lang="en-GB"/>
          </a:p>
        </p:txBody>
      </p:sp>
    </p:spTree>
    <p:extLst>
      <p:ext uri="{BB962C8B-B14F-4D97-AF65-F5344CB8AC3E}">
        <p14:creationId xmlns:p14="http://schemas.microsoft.com/office/powerpoint/2010/main" val="41414888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43</a:t>
            </a:fld>
            <a:endParaRPr lang="en-GB"/>
          </a:p>
        </p:txBody>
      </p:sp>
    </p:spTree>
    <p:extLst>
      <p:ext uri="{BB962C8B-B14F-4D97-AF65-F5344CB8AC3E}">
        <p14:creationId xmlns:p14="http://schemas.microsoft.com/office/powerpoint/2010/main" val="412630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44</a:t>
            </a:fld>
            <a:endParaRPr lang="en-GB"/>
          </a:p>
        </p:txBody>
      </p:sp>
    </p:spTree>
    <p:extLst>
      <p:ext uri="{BB962C8B-B14F-4D97-AF65-F5344CB8AC3E}">
        <p14:creationId xmlns:p14="http://schemas.microsoft.com/office/powerpoint/2010/main" val="3188560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45</a:t>
            </a:fld>
            <a:endParaRPr lang="en-GB"/>
          </a:p>
        </p:txBody>
      </p:sp>
    </p:spTree>
    <p:extLst>
      <p:ext uri="{BB962C8B-B14F-4D97-AF65-F5344CB8AC3E}">
        <p14:creationId xmlns:p14="http://schemas.microsoft.com/office/powerpoint/2010/main" val="2075554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46</a:t>
            </a:fld>
            <a:endParaRPr lang="en-GB"/>
          </a:p>
        </p:txBody>
      </p:sp>
    </p:spTree>
    <p:extLst>
      <p:ext uri="{BB962C8B-B14F-4D97-AF65-F5344CB8AC3E}">
        <p14:creationId xmlns:p14="http://schemas.microsoft.com/office/powerpoint/2010/main" val="3439653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47</a:t>
            </a:fld>
            <a:endParaRPr lang="en-GB"/>
          </a:p>
        </p:txBody>
      </p:sp>
    </p:spTree>
    <p:extLst>
      <p:ext uri="{BB962C8B-B14F-4D97-AF65-F5344CB8AC3E}">
        <p14:creationId xmlns:p14="http://schemas.microsoft.com/office/powerpoint/2010/main" val="21833848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48</a:t>
            </a:fld>
            <a:endParaRPr lang="en-GB"/>
          </a:p>
        </p:txBody>
      </p:sp>
    </p:spTree>
    <p:extLst>
      <p:ext uri="{BB962C8B-B14F-4D97-AF65-F5344CB8AC3E}">
        <p14:creationId xmlns:p14="http://schemas.microsoft.com/office/powerpoint/2010/main" val="392443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49</a:t>
            </a:fld>
            <a:endParaRPr lang="en-GB"/>
          </a:p>
        </p:txBody>
      </p:sp>
    </p:spTree>
    <p:extLst>
      <p:ext uri="{BB962C8B-B14F-4D97-AF65-F5344CB8AC3E}">
        <p14:creationId xmlns:p14="http://schemas.microsoft.com/office/powerpoint/2010/main" val="1775906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32951914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50</a:t>
            </a:fld>
            <a:endParaRPr lang="en-GB"/>
          </a:p>
        </p:txBody>
      </p:sp>
    </p:spTree>
    <p:extLst>
      <p:ext uri="{BB962C8B-B14F-4D97-AF65-F5344CB8AC3E}">
        <p14:creationId xmlns:p14="http://schemas.microsoft.com/office/powerpoint/2010/main" val="35356939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51</a:t>
            </a:fld>
            <a:endParaRPr lang="en-GB"/>
          </a:p>
        </p:txBody>
      </p:sp>
    </p:spTree>
    <p:extLst>
      <p:ext uri="{BB962C8B-B14F-4D97-AF65-F5344CB8AC3E}">
        <p14:creationId xmlns:p14="http://schemas.microsoft.com/office/powerpoint/2010/main" val="1990349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52</a:t>
            </a:fld>
            <a:endParaRPr lang="en-GB"/>
          </a:p>
        </p:txBody>
      </p:sp>
    </p:spTree>
    <p:extLst>
      <p:ext uri="{BB962C8B-B14F-4D97-AF65-F5344CB8AC3E}">
        <p14:creationId xmlns:p14="http://schemas.microsoft.com/office/powerpoint/2010/main" val="384309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BitKeeper</a:t>
            </a:r>
            <a:r>
              <a:rPr lang="en-US" dirty="0"/>
              <a:t> 2002-2005</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13471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6256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119681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gist.github.com/joshbuchea/6f47e86d2510bce28f8e7f42ae84c716"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5" Type="http://schemas.openxmlformats.org/officeDocument/2006/relationships/hyperlink" Target="https://www.google.com/" TargetMode="External"/><Relationship Id="rId4" Type="http://schemas.openxmlformats.org/officeDocument/2006/relationships/hyperlink" Target="https://stackoverflow.com/"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79387" y="175098"/>
            <a:ext cx="11829600" cy="6501927"/>
          </a:xfrm>
        </p:spPr>
      </p:sp>
      <p:sp>
        <p:nvSpPr>
          <p:cNvPr id="3" name="Title 2"/>
          <p:cNvSpPr>
            <a:spLocks noGrp="1"/>
          </p:cNvSpPr>
          <p:nvPr>
            <p:ph type="ctrTitle"/>
          </p:nvPr>
        </p:nvSpPr>
        <p:spPr/>
        <p:txBody>
          <a:bodyPr/>
          <a:lstStyle/>
          <a:p>
            <a:r>
              <a:rPr lang="en-US" dirty="0"/>
              <a:t>GIT basics</a:t>
            </a:r>
          </a:p>
        </p:txBody>
      </p:sp>
      <p:sp>
        <p:nvSpPr>
          <p:cNvPr id="9" name="Subtitle 8"/>
          <p:cNvSpPr>
            <a:spLocks noGrp="1"/>
          </p:cNvSpPr>
          <p:nvPr>
            <p:ph type="subTitle" idx="1"/>
          </p:nvPr>
        </p:nvSpPr>
        <p:spPr/>
        <p:txBody>
          <a:bodyPr/>
          <a:lstStyle/>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States</a:t>
            </a:r>
          </a:p>
        </p:txBody>
      </p:sp>
      <p:sp>
        <p:nvSpPr>
          <p:cNvPr id="3" name="Content Placeholder 2"/>
          <p:cNvSpPr>
            <a:spLocks noGrp="1"/>
          </p:cNvSpPr>
          <p:nvPr>
            <p:ph idx="1"/>
          </p:nvPr>
        </p:nvSpPr>
        <p:spPr>
          <a:xfrm>
            <a:off x="564204" y="3980581"/>
            <a:ext cx="10953345" cy="1863628"/>
          </a:xfrm>
        </p:spPr>
        <p:txBody>
          <a:bodyPr/>
          <a:lstStyle/>
          <a:p>
            <a:pPr>
              <a:buFont typeface="Arial" panose="020B0604020202020204" pitchFamily="34" charset="0"/>
              <a:buChar char="•"/>
            </a:pPr>
            <a:r>
              <a:rPr lang="en-US" sz="2400" b="1" dirty="0"/>
              <a:t>Modified</a:t>
            </a:r>
            <a:r>
              <a:rPr lang="en-US" sz="2400" dirty="0"/>
              <a:t> </a:t>
            </a:r>
            <a:r>
              <a:rPr lang="lt-LT" sz="2400" dirty="0"/>
              <a:t>– </a:t>
            </a:r>
            <a:r>
              <a:rPr lang="en-US" sz="2400" dirty="0"/>
              <a:t>means that you have changed the file but have not committed it to your database yet.</a:t>
            </a:r>
          </a:p>
          <a:p>
            <a:pPr>
              <a:buFont typeface="Arial" panose="020B0604020202020204" pitchFamily="34" charset="0"/>
              <a:buChar char="•"/>
            </a:pPr>
            <a:r>
              <a:rPr lang="en-US" sz="2400" b="1" dirty="0"/>
              <a:t>Staged</a:t>
            </a:r>
            <a:r>
              <a:rPr lang="en-US" sz="2400" dirty="0"/>
              <a:t> </a:t>
            </a:r>
            <a:r>
              <a:rPr lang="lt-LT" sz="2400" dirty="0"/>
              <a:t>– </a:t>
            </a:r>
            <a:r>
              <a:rPr lang="en-US" sz="2400" dirty="0"/>
              <a:t>means that you have marked a modified file in its current version to go into your next commit snapshot.</a:t>
            </a:r>
          </a:p>
          <a:p>
            <a:pPr>
              <a:buFont typeface="Arial" panose="020B0604020202020204" pitchFamily="34" charset="0"/>
              <a:buChar char="•"/>
            </a:pPr>
            <a:r>
              <a:rPr lang="en-US" sz="2400" b="1" dirty="0"/>
              <a:t>Committed</a:t>
            </a:r>
            <a:r>
              <a:rPr lang="en-US" sz="2400" dirty="0"/>
              <a:t> </a:t>
            </a:r>
            <a:r>
              <a:rPr lang="lt-LT" sz="2400" dirty="0"/>
              <a:t>– </a:t>
            </a:r>
            <a:r>
              <a:rPr lang="en-US" sz="2400" dirty="0"/>
              <a:t>means that the data is safely stored in your local database.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8" name="Picture 7">
            <a:extLst>
              <a:ext uri="{FF2B5EF4-FFF2-40B4-BE49-F238E27FC236}">
                <a16:creationId xmlns:a16="http://schemas.microsoft.com/office/drawing/2014/main" id="{ADE535EE-978A-4356-AF62-049D3F4F7ADB}"/>
              </a:ext>
            </a:extLst>
          </p:cNvPr>
          <p:cNvPicPr>
            <a:picLocks noChangeAspect="1"/>
          </p:cNvPicPr>
          <p:nvPr/>
        </p:nvPicPr>
        <p:blipFill>
          <a:blip r:embed="rId3"/>
          <a:stretch>
            <a:fillRect/>
          </a:stretch>
        </p:blipFill>
        <p:spPr>
          <a:xfrm>
            <a:off x="2679937" y="1026709"/>
            <a:ext cx="5335655" cy="2878020"/>
          </a:xfrm>
          <a:prstGeom prst="rect">
            <a:avLst/>
          </a:prstGeom>
        </p:spPr>
      </p:pic>
    </p:spTree>
    <p:extLst>
      <p:ext uri="{BB962C8B-B14F-4D97-AF65-F5344CB8AC3E}">
        <p14:creationId xmlns:p14="http://schemas.microsoft.com/office/powerpoint/2010/main" val="73422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Commit</a:t>
            </a:r>
            <a:endParaRPr lang="lt-LT" dirty="0">
              <a:solidFill>
                <a:srgbClr val="0070C0"/>
              </a:solidFill>
            </a:endParaRPr>
          </a:p>
        </p:txBody>
      </p:sp>
      <p:sp>
        <p:nvSpPr>
          <p:cNvPr id="3" name="Content Placeholder 2"/>
          <p:cNvSpPr>
            <a:spLocks noGrp="1"/>
          </p:cNvSpPr>
          <p:nvPr>
            <p:ph idx="1"/>
          </p:nvPr>
        </p:nvSpPr>
        <p:spPr>
          <a:xfrm>
            <a:off x="785018" y="2442226"/>
            <a:ext cx="10621963" cy="3655486"/>
          </a:xfrm>
        </p:spPr>
        <p:txBody>
          <a:bodyPr/>
          <a:lstStyle/>
          <a:p>
            <a:r>
              <a:rPr lang="en-US" sz="3200" dirty="0"/>
              <a:t>Essentially, a project is made up of a bunch of commits</a:t>
            </a:r>
          </a:p>
          <a:p>
            <a:r>
              <a:rPr lang="en-US" sz="3200" dirty="0"/>
              <a:t>Commits contain three pieces of information:</a:t>
            </a:r>
          </a:p>
          <a:p>
            <a:pPr marL="730350" lvl="1" indent="-514350">
              <a:buFont typeface="+mj-lt"/>
              <a:buAutoNum type="arabicPeriod"/>
            </a:pPr>
            <a:r>
              <a:rPr lang="en-US" sz="2800" dirty="0"/>
              <a:t>Information about how the ﬁles changed from previously</a:t>
            </a:r>
          </a:p>
          <a:p>
            <a:pPr marL="730350" lvl="1" indent="-514350">
              <a:buFont typeface="+mj-lt"/>
              <a:buAutoNum type="arabicPeriod"/>
            </a:pPr>
            <a:r>
              <a:rPr lang="en-US" sz="2800" dirty="0"/>
              <a:t>A reference to the commit that came before it</a:t>
            </a:r>
            <a:r>
              <a:rPr lang="lt-LT" sz="2800" dirty="0"/>
              <a:t>.</a:t>
            </a:r>
            <a:r>
              <a:rPr lang="en-US" sz="2800" dirty="0"/>
              <a:t> “parent commit”</a:t>
            </a:r>
          </a:p>
          <a:p>
            <a:pPr marL="730350" lvl="1" indent="-514350">
              <a:buFont typeface="+mj-lt"/>
              <a:buAutoNum type="arabicPeriod"/>
            </a:pPr>
            <a:r>
              <a:rPr lang="en-US" sz="2800" dirty="0"/>
              <a:t>A SHA-1 hash looks something like this:</a:t>
            </a:r>
            <a:r>
              <a:rPr lang="en-US" sz="2400" dirty="0"/>
              <a:t> fb2d2ec5069fc6776c80b3ad6b7cbde3cade4e </a:t>
            </a:r>
            <a:endParaRPr lang="lt-LT" sz="2400" b="1" u="sng" dirty="0">
              <a:solidFill>
                <a:schemeClr val="accent1"/>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11</a:t>
            </a:fld>
            <a:endParaRPr lang="en-GB" noProof="0" dirty="0"/>
          </a:p>
        </p:txBody>
      </p:sp>
      <p:pic>
        <p:nvPicPr>
          <p:cNvPr id="11" name="Picture 10">
            <a:extLst>
              <a:ext uri="{FF2B5EF4-FFF2-40B4-BE49-F238E27FC236}">
                <a16:creationId xmlns:a16="http://schemas.microsoft.com/office/drawing/2014/main" id="{D626020D-F681-4D32-B524-EB33EC6E50F1}"/>
              </a:ext>
            </a:extLst>
          </p:cNvPr>
          <p:cNvPicPr>
            <a:picLocks noChangeAspect="1"/>
          </p:cNvPicPr>
          <p:nvPr/>
        </p:nvPicPr>
        <p:blipFill>
          <a:blip r:embed="rId3"/>
          <a:stretch>
            <a:fillRect/>
          </a:stretch>
        </p:blipFill>
        <p:spPr>
          <a:xfrm>
            <a:off x="3629949" y="1155218"/>
            <a:ext cx="5669278" cy="1033316"/>
          </a:xfrm>
          <a:prstGeom prst="rect">
            <a:avLst/>
          </a:prstGeom>
        </p:spPr>
      </p:pic>
      <p:sp>
        <p:nvSpPr>
          <p:cNvPr id="12" name="Rectangle 1">
            <a:extLst>
              <a:ext uri="{FF2B5EF4-FFF2-40B4-BE49-F238E27FC236}">
                <a16:creationId xmlns:a16="http://schemas.microsoft.com/office/drawing/2014/main" id="{62664F74-B9E6-46A2-8C16-9B2213710F7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24b9da6552252987aa493b52f8696cd6d3b00373</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57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Repositories</a:t>
            </a:r>
            <a:endParaRPr lang="lt-LT" dirty="0">
              <a:solidFill>
                <a:srgbClr val="0070C0"/>
              </a:solidFill>
            </a:endParaRPr>
          </a:p>
        </p:txBody>
      </p:sp>
      <p:sp>
        <p:nvSpPr>
          <p:cNvPr id="3" name="Content Placeholder 2"/>
          <p:cNvSpPr>
            <a:spLocks noGrp="1"/>
          </p:cNvSpPr>
          <p:nvPr>
            <p:ph idx="1"/>
          </p:nvPr>
        </p:nvSpPr>
        <p:spPr>
          <a:xfrm>
            <a:off x="809624" y="1533905"/>
            <a:ext cx="7047707" cy="4310304"/>
          </a:xfrm>
        </p:spPr>
        <p:txBody>
          <a:bodyPr/>
          <a:lstStyle/>
          <a:p>
            <a:r>
              <a:rPr lang="en-US" sz="2800" dirty="0"/>
              <a:t>You typically obtain a Git repository in one of two ways:</a:t>
            </a:r>
          </a:p>
          <a:p>
            <a:pPr lvl="1"/>
            <a:r>
              <a:rPr lang="en-US" sz="2400" dirty="0"/>
              <a:t>You can take a local directory that is currently not under version control, and turn it into a Git repository, or</a:t>
            </a:r>
          </a:p>
          <a:p>
            <a:pPr lvl="1"/>
            <a:r>
              <a:rPr lang="en-US" sz="2400" dirty="0"/>
              <a:t>You can </a:t>
            </a:r>
            <a:r>
              <a:rPr lang="en-US" sz="2400" i="1" dirty="0"/>
              <a:t>clone</a:t>
            </a:r>
            <a:r>
              <a:rPr lang="en-US" sz="2400" dirty="0"/>
              <a:t> an existing Git repository from elsewhere.</a:t>
            </a:r>
          </a:p>
          <a:p>
            <a:r>
              <a:rPr lang="en-US" sz="2800" dirty="0"/>
              <a:t>In either case, you end up with a Git repository on your local machine, ready for work.</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pic>
        <p:nvPicPr>
          <p:cNvPr id="8" name="Picture 7">
            <a:extLst>
              <a:ext uri="{FF2B5EF4-FFF2-40B4-BE49-F238E27FC236}">
                <a16:creationId xmlns:a16="http://schemas.microsoft.com/office/drawing/2014/main" id="{B4CBCE7D-3CEE-4142-B8F1-E9C6090CC9CA}"/>
              </a:ext>
            </a:extLst>
          </p:cNvPr>
          <p:cNvPicPr>
            <a:picLocks noChangeAspect="1"/>
          </p:cNvPicPr>
          <p:nvPr/>
        </p:nvPicPr>
        <p:blipFill>
          <a:blip r:embed="rId3"/>
          <a:stretch>
            <a:fillRect/>
          </a:stretch>
        </p:blipFill>
        <p:spPr>
          <a:xfrm>
            <a:off x="7999462" y="1407205"/>
            <a:ext cx="2755546" cy="4213507"/>
          </a:xfrm>
          <a:prstGeom prst="rect">
            <a:avLst/>
          </a:prstGeom>
        </p:spPr>
      </p:pic>
    </p:spTree>
    <p:extLst>
      <p:ext uri="{BB962C8B-B14F-4D97-AF65-F5344CB8AC3E}">
        <p14:creationId xmlns:p14="http://schemas.microsoft.com/office/powerpoint/2010/main" val="31659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Branching</a:t>
            </a:r>
            <a:endParaRPr lang="lt-LT" dirty="0">
              <a:solidFill>
                <a:srgbClr val="0070C0"/>
              </a:solidFill>
            </a:endParaRPr>
          </a:p>
        </p:txBody>
      </p:sp>
      <p:sp>
        <p:nvSpPr>
          <p:cNvPr id="3" name="Content Placeholder 2"/>
          <p:cNvSpPr>
            <a:spLocks noGrp="1"/>
          </p:cNvSpPr>
          <p:nvPr>
            <p:ph idx="1"/>
          </p:nvPr>
        </p:nvSpPr>
        <p:spPr>
          <a:xfrm>
            <a:off x="785018" y="4070813"/>
            <a:ext cx="10621963" cy="1754044"/>
          </a:xfrm>
        </p:spPr>
        <p:txBody>
          <a:bodyPr/>
          <a:lstStyle/>
          <a:p>
            <a:r>
              <a:rPr lang="en-US" sz="2800" dirty="0"/>
              <a:t>Branching means you diverge from the main line of development and continue to do work without messing with that main line</a:t>
            </a:r>
            <a:endParaRPr lang="lt-LT" sz="2800" dirty="0"/>
          </a:p>
          <a:p>
            <a:r>
              <a:rPr lang="en-US" sz="2800" dirty="0"/>
              <a:t>All commits in git live on some branch</a:t>
            </a:r>
          </a:p>
          <a:p>
            <a:r>
              <a:rPr lang="lt-LT" sz="2800" dirty="0"/>
              <a:t>T</a:t>
            </a:r>
            <a:r>
              <a:rPr lang="en-US" sz="2800" dirty="0"/>
              <a:t>here can be many, many branches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pic>
        <p:nvPicPr>
          <p:cNvPr id="8" name="Picture 7">
            <a:extLst>
              <a:ext uri="{FF2B5EF4-FFF2-40B4-BE49-F238E27FC236}">
                <a16:creationId xmlns:a16="http://schemas.microsoft.com/office/drawing/2014/main" id="{9CBBB341-17D5-4066-AAA4-5903A61CFADE}"/>
              </a:ext>
            </a:extLst>
          </p:cNvPr>
          <p:cNvPicPr>
            <a:picLocks noChangeAspect="1"/>
          </p:cNvPicPr>
          <p:nvPr/>
        </p:nvPicPr>
        <p:blipFill>
          <a:blip r:embed="rId3"/>
          <a:stretch>
            <a:fillRect/>
          </a:stretch>
        </p:blipFill>
        <p:spPr>
          <a:xfrm>
            <a:off x="2996451" y="523831"/>
            <a:ext cx="6572349" cy="3546982"/>
          </a:xfrm>
          <a:prstGeom prst="rect">
            <a:avLst/>
          </a:prstGeom>
        </p:spPr>
      </p:pic>
    </p:spTree>
    <p:extLst>
      <p:ext uri="{BB962C8B-B14F-4D97-AF65-F5344CB8AC3E}">
        <p14:creationId xmlns:p14="http://schemas.microsoft.com/office/powerpoint/2010/main" val="316721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Merging</a:t>
            </a:r>
            <a:endParaRPr lang="lt-LT" dirty="0">
              <a:solidFill>
                <a:srgbClr val="0070C0"/>
              </a:solidFill>
            </a:endParaRPr>
          </a:p>
        </p:txBody>
      </p:sp>
      <p:sp>
        <p:nvSpPr>
          <p:cNvPr id="3" name="Content Placeholder 2"/>
          <p:cNvSpPr>
            <a:spLocks noGrp="1"/>
          </p:cNvSpPr>
          <p:nvPr>
            <p:ph idx="1"/>
          </p:nvPr>
        </p:nvSpPr>
        <p:spPr>
          <a:xfrm>
            <a:off x="840070" y="3931475"/>
            <a:ext cx="10621963" cy="2155151"/>
          </a:xfrm>
        </p:spPr>
        <p:txBody>
          <a:bodyPr/>
          <a:lstStyle/>
          <a:p>
            <a:r>
              <a:rPr lang="en-US" sz="2800" dirty="0"/>
              <a:t>Git creates a new snapshot that results from this three-way merge and automatically creates a new commit that points to it.</a:t>
            </a:r>
            <a:endParaRPr lang="lt-LT" sz="2800" dirty="0"/>
          </a:p>
          <a:p>
            <a:r>
              <a:rPr lang="en-US" sz="2800" dirty="0"/>
              <a:t>This is referred to as a merge commit, and is special in that it has more than one parent.</a:t>
            </a:r>
            <a:endParaRPr lang="lt-LT" sz="2800" b="1" u="sng" dirty="0">
              <a:solidFill>
                <a:schemeClr val="accent1"/>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pic>
        <p:nvPicPr>
          <p:cNvPr id="8" name="Picture 7">
            <a:extLst>
              <a:ext uri="{FF2B5EF4-FFF2-40B4-BE49-F238E27FC236}">
                <a16:creationId xmlns:a16="http://schemas.microsoft.com/office/drawing/2014/main" id="{64B80614-4EB3-4598-9E65-5B9C5AE1479D}"/>
              </a:ext>
            </a:extLst>
          </p:cNvPr>
          <p:cNvPicPr>
            <a:picLocks noChangeAspect="1"/>
          </p:cNvPicPr>
          <p:nvPr/>
        </p:nvPicPr>
        <p:blipFill>
          <a:blip r:embed="rId3"/>
          <a:stretch>
            <a:fillRect/>
          </a:stretch>
        </p:blipFill>
        <p:spPr>
          <a:xfrm>
            <a:off x="1599160" y="1085412"/>
            <a:ext cx="8678818" cy="2603645"/>
          </a:xfrm>
          <a:prstGeom prst="rect">
            <a:avLst/>
          </a:prstGeom>
        </p:spPr>
      </p:pic>
    </p:spTree>
    <p:extLst>
      <p:ext uri="{BB962C8B-B14F-4D97-AF65-F5344CB8AC3E}">
        <p14:creationId xmlns:p14="http://schemas.microsoft.com/office/powerpoint/2010/main" val="270342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Rebasing</a:t>
            </a:r>
            <a:endParaRPr lang="lt-LT" dirty="0">
              <a:solidFill>
                <a:srgbClr val="0070C0"/>
              </a:solidFill>
            </a:endParaRPr>
          </a:p>
        </p:txBody>
      </p:sp>
      <p:sp>
        <p:nvSpPr>
          <p:cNvPr id="3" name="Content Placeholder 2"/>
          <p:cNvSpPr>
            <a:spLocks noGrp="1"/>
          </p:cNvSpPr>
          <p:nvPr>
            <p:ph idx="1"/>
          </p:nvPr>
        </p:nvSpPr>
        <p:spPr>
          <a:xfrm>
            <a:off x="797901" y="3813243"/>
            <a:ext cx="10621963" cy="2030965"/>
          </a:xfrm>
        </p:spPr>
        <p:txBody>
          <a:bodyPr/>
          <a:lstStyle/>
          <a:p>
            <a:r>
              <a:rPr lang="en-US" sz="2800" dirty="0"/>
              <a:t>With the</a:t>
            </a:r>
            <a:r>
              <a:rPr lang="lt-LT" sz="2800" dirty="0"/>
              <a:t> </a:t>
            </a:r>
            <a:r>
              <a:rPr lang="lt-LT" sz="2800" i="1" dirty="0" err="1"/>
              <a:t>rebase</a:t>
            </a:r>
            <a:r>
              <a:rPr lang="lt-LT" sz="2800" i="1" dirty="0"/>
              <a:t> </a:t>
            </a:r>
            <a:r>
              <a:rPr lang="en-US" sz="2800" dirty="0"/>
              <a:t>command, you can take all the changes that were committed on one branch and replay them on a different branch.</a:t>
            </a:r>
            <a:endParaRPr lang="lt-LT" sz="2800" b="1" u="sng" dirty="0">
              <a:solidFill>
                <a:schemeClr val="accent1"/>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pic>
        <p:nvPicPr>
          <p:cNvPr id="8" name="Picture 7">
            <a:extLst>
              <a:ext uri="{FF2B5EF4-FFF2-40B4-BE49-F238E27FC236}">
                <a16:creationId xmlns:a16="http://schemas.microsoft.com/office/drawing/2014/main" id="{5A8597AD-6E4B-48D0-9104-9F4D8DF78F99}"/>
              </a:ext>
            </a:extLst>
          </p:cNvPr>
          <p:cNvPicPr>
            <a:picLocks noChangeAspect="1"/>
          </p:cNvPicPr>
          <p:nvPr/>
        </p:nvPicPr>
        <p:blipFill>
          <a:blip r:embed="rId3"/>
          <a:stretch>
            <a:fillRect/>
          </a:stretch>
        </p:blipFill>
        <p:spPr>
          <a:xfrm>
            <a:off x="1451835" y="1007785"/>
            <a:ext cx="8781701" cy="2457772"/>
          </a:xfrm>
          <a:prstGeom prst="rect">
            <a:avLst/>
          </a:prstGeom>
        </p:spPr>
      </p:pic>
    </p:spTree>
    <p:extLst>
      <p:ext uri="{BB962C8B-B14F-4D97-AF65-F5344CB8AC3E}">
        <p14:creationId xmlns:p14="http://schemas.microsoft.com/office/powerpoint/2010/main" val="184041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workflow</a:t>
            </a:r>
            <a:endParaRPr lang="lt-LT"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pic>
        <p:nvPicPr>
          <p:cNvPr id="20" name="Content Placeholder 19">
            <a:extLst>
              <a:ext uri="{FF2B5EF4-FFF2-40B4-BE49-F238E27FC236}">
                <a16:creationId xmlns:a16="http://schemas.microsoft.com/office/drawing/2014/main" id="{C909A682-DB9C-4955-AB5B-A1955A4359A9}"/>
              </a:ext>
            </a:extLst>
          </p:cNvPr>
          <p:cNvPicPr>
            <a:picLocks noGrp="1" noChangeAspect="1"/>
          </p:cNvPicPr>
          <p:nvPr>
            <p:ph idx="1"/>
          </p:nvPr>
        </p:nvPicPr>
        <p:blipFill>
          <a:blip r:embed="rId3"/>
          <a:stretch>
            <a:fillRect/>
          </a:stretch>
        </p:blipFill>
        <p:spPr>
          <a:xfrm>
            <a:off x="784225" y="1338943"/>
            <a:ext cx="10272443" cy="5201651"/>
          </a:xfrm>
        </p:spPr>
      </p:pic>
    </p:spTree>
    <p:extLst>
      <p:ext uri="{BB962C8B-B14F-4D97-AF65-F5344CB8AC3E}">
        <p14:creationId xmlns:p14="http://schemas.microsoft.com/office/powerpoint/2010/main" val="89189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Commit Messages</a:t>
            </a:r>
          </a:p>
        </p:txBody>
      </p:sp>
      <p:sp>
        <p:nvSpPr>
          <p:cNvPr id="3" name="Content Placeholder 2"/>
          <p:cNvSpPr>
            <a:spLocks noGrp="1"/>
          </p:cNvSpPr>
          <p:nvPr>
            <p:ph idx="1"/>
          </p:nvPr>
        </p:nvSpPr>
        <p:spPr>
          <a:xfrm>
            <a:off x="809624" y="1533905"/>
            <a:ext cx="10621963" cy="4310303"/>
          </a:xfrm>
        </p:spPr>
        <p:txBody>
          <a:bodyPr/>
          <a:lstStyle/>
          <a:p>
            <a:r>
              <a:rPr lang="en-US" sz="2400" dirty="0"/>
              <a:t>    feat: (new feature for the user, not a new feature for build script)</a:t>
            </a:r>
          </a:p>
          <a:p>
            <a:r>
              <a:rPr lang="en-US" sz="2400" dirty="0"/>
              <a:t>    fix: (bug fix for the user, not a fix to a build script)</a:t>
            </a:r>
          </a:p>
          <a:p>
            <a:r>
              <a:rPr lang="en-US" sz="2400" dirty="0"/>
              <a:t>    docs: (changes to the documentation)</a:t>
            </a:r>
          </a:p>
          <a:p>
            <a:r>
              <a:rPr lang="en-US" sz="2400" dirty="0"/>
              <a:t>    style: (formatting, missing semi colons, </a:t>
            </a:r>
            <a:r>
              <a:rPr lang="en-US" sz="2400" dirty="0" err="1"/>
              <a:t>etc</a:t>
            </a:r>
            <a:r>
              <a:rPr lang="en-US" sz="2400" dirty="0"/>
              <a:t>; no production code change)</a:t>
            </a:r>
          </a:p>
          <a:p>
            <a:r>
              <a:rPr lang="en-US" sz="2400" dirty="0"/>
              <a:t>    refactor: (refactoring production code, </a:t>
            </a:r>
            <a:r>
              <a:rPr lang="en-US" sz="2400" dirty="0" err="1"/>
              <a:t>eg.</a:t>
            </a:r>
            <a:r>
              <a:rPr lang="en-US" sz="2400" dirty="0"/>
              <a:t> renaming a variable)</a:t>
            </a:r>
          </a:p>
          <a:p>
            <a:r>
              <a:rPr lang="en-US" sz="2400" dirty="0"/>
              <a:t>    test: (adding missing tests, refactoring tests; no production code change)</a:t>
            </a:r>
          </a:p>
          <a:p>
            <a:r>
              <a:rPr lang="en-US" sz="2400" dirty="0"/>
              <a:t>    chore: (updating grunt tasks </a:t>
            </a:r>
            <a:r>
              <a:rPr lang="en-US" sz="2400" dirty="0" err="1"/>
              <a:t>etc</a:t>
            </a:r>
            <a:r>
              <a:rPr lang="en-US" sz="2400" dirty="0"/>
              <a:t>; no production code change)</a:t>
            </a:r>
            <a:endParaRPr lang="lt-LT" sz="2400" dirty="0"/>
          </a:p>
          <a:p>
            <a:endParaRPr lang="lt-LT" sz="2400" dirty="0"/>
          </a:p>
          <a:p>
            <a:pPr marL="0" indent="0">
              <a:buNone/>
            </a:pPr>
            <a:r>
              <a:rPr lang="lt-LT" sz="2400" dirty="0"/>
              <a:t>	</a:t>
            </a:r>
            <a:r>
              <a:rPr lang="en-US" sz="2400" dirty="0">
                <a:hlinkClick r:id="rId3"/>
              </a:rPr>
              <a:t>Semantic Commit Messages</a:t>
            </a:r>
            <a:r>
              <a:rPr lang="lt-LT" sz="2400" dirty="0"/>
              <a:t> </a:t>
            </a: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17</a:t>
            </a:fld>
            <a:endParaRPr lang="en-GB" noProof="0" dirty="0"/>
          </a:p>
        </p:txBody>
      </p:sp>
    </p:spTree>
    <p:extLst>
      <p:ext uri="{BB962C8B-B14F-4D97-AF65-F5344CB8AC3E}">
        <p14:creationId xmlns:p14="http://schemas.microsoft.com/office/powerpoint/2010/main" val="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lt-LT" dirty="0" err="1"/>
              <a:t>Install</a:t>
            </a:r>
            <a:r>
              <a:rPr lang="lt-LT" dirty="0"/>
              <a:t> </a:t>
            </a:r>
            <a:r>
              <a:rPr lang="lt-LT" dirty="0" err="1"/>
              <a:t>git</a:t>
            </a:r>
            <a:r>
              <a:rPr lang="en-US" dirty="0"/>
              <a:t> and create a GitHub account</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18</a:t>
            </a:fld>
            <a:endParaRPr lang="en-GB" dirty="0"/>
          </a:p>
        </p:txBody>
      </p:sp>
    </p:spTree>
    <p:extLst>
      <p:ext uri="{BB962C8B-B14F-4D97-AF65-F5344CB8AC3E}">
        <p14:creationId xmlns:p14="http://schemas.microsoft.com/office/powerpoint/2010/main" val="295592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Install</a:t>
            </a:r>
            <a:r>
              <a:rPr lang="lt-LT" dirty="0"/>
              <a:t> </a:t>
            </a:r>
            <a:r>
              <a:rPr lang="lt-LT" dirty="0" err="1"/>
              <a:t>git</a:t>
            </a:r>
            <a:endParaRPr lang="lt-LT" dirty="0"/>
          </a:p>
        </p:txBody>
      </p:sp>
      <p:sp>
        <p:nvSpPr>
          <p:cNvPr id="3" name="Content Placeholder 2"/>
          <p:cNvSpPr>
            <a:spLocks noGrp="1"/>
          </p:cNvSpPr>
          <p:nvPr>
            <p:ph idx="1"/>
          </p:nvPr>
        </p:nvSpPr>
        <p:spPr>
          <a:xfrm>
            <a:off x="809624" y="1828801"/>
            <a:ext cx="10621963" cy="4015408"/>
          </a:xfrm>
        </p:spPr>
        <p:txBody>
          <a:bodyPr/>
          <a:lstStyle/>
          <a:p>
            <a:r>
              <a:rPr lang="en-US" dirty="0">
                <a:hlinkClick r:id="rId3"/>
              </a:rPr>
              <a:t>https://git-scm.com/downloads</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19</a:t>
            </a:fld>
            <a:endParaRPr lang="en-GB" noProof="0" dirty="0"/>
          </a:p>
        </p:txBody>
      </p:sp>
    </p:spTree>
    <p:extLst>
      <p:ext uri="{BB962C8B-B14F-4D97-AF65-F5344CB8AC3E}">
        <p14:creationId xmlns:p14="http://schemas.microsoft.com/office/powerpoint/2010/main" val="385740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What is git?</a:t>
            </a:r>
            <a:endParaRPr lang="lt-LT" sz="3600" dirty="0"/>
          </a:p>
          <a:p>
            <a:pPr marL="457200" indent="-457200">
              <a:buFont typeface="+mj-lt"/>
              <a:buAutoNum type="arabicPeriod"/>
            </a:pPr>
            <a:r>
              <a:rPr lang="en-US" sz="3600" dirty="0"/>
              <a:t>How does git work?</a:t>
            </a:r>
          </a:p>
          <a:p>
            <a:pPr marL="457200" indent="-457200">
              <a:buFont typeface="+mj-lt"/>
              <a:buAutoNum type="arabicPeriod"/>
            </a:pPr>
            <a:r>
              <a:rPr lang="en-US" sz="3600" dirty="0"/>
              <a:t>Install git and create a GitHub account</a:t>
            </a:r>
            <a:endParaRPr lang="lt-LT" sz="3600" dirty="0"/>
          </a:p>
          <a:p>
            <a:pPr marL="457200" indent="-457200">
              <a:buFont typeface="+mj-lt"/>
              <a:buAutoNum type="arabicPeriod"/>
            </a:pPr>
            <a:r>
              <a:rPr lang="en-US" sz="3600" dirty="0"/>
              <a:t>Git basics</a:t>
            </a:r>
            <a:endParaRPr lang="lt-LT" sz="3600" dirty="0"/>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GitHub account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600" dirty="0">
                <a:hlinkClick r:id="rId3"/>
              </a:rPr>
              <a:t>https://github.com/</a:t>
            </a:r>
            <a:endParaRPr lang="en-US" sz="3600" dirty="0"/>
          </a:p>
          <a:p>
            <a:r>
              <a:rPr lang="en-US" sz="3600" dirty="0"/>
              <a:t>It’s free!</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20</a:t>
            </a:fld>
            <a:endParaRPr lang="en-GB" noProof="0" dirty="0"/>
          </a:p>
        </p:txBody>
      </p:sp>
      <p:pic>
        <p:nvPicPr>
          <p:cNvPr id="9" name="Picture 8">
            <a:extLst>
              <a:ext uri="{FF2B5EF4-FFF2-40B4-BE49-F238E27FC236}">
                <a16:creationId xmlns:a16="http://schemas.microsoft.com/office/drawing/2014/main" id="{C9B930FA-4309-48EA-AC91-4366A25F006F}"/>
              </a:ext>
            </a:extLst>
          </p:cNvPr>
          <p:cNvPicPr>
            <a:picLocks noChangeAspect="1"/>
          </p:cNvPicPr>
          <p:nvPr/>
        </p:nvPicPr>
        <p:blipFill>
          <a:blip r:embed="rId4"/>
          <a:stretch>
            <a:fillRect/>
          </a:stretch>
        </p:blipFill>
        <p:spPr>
          <a:xfrm>
            <a:off x="5209872" y="1632811"/>
            <a:ext cx="6221715" cy="4464996"/>
          </a:xfrm>
          <a:prstGeom prst="rect">
            <a:avLst/>
          </a:prstGeom>
        </p:spPr>
      </p:pic>
    </p:spTree>
    <p:extLst>
      <p:ext uri="{BB962C8B-B14F-4D97-AF65-F5344CB8AC3E}">
        <p14:creationId xmlns:p14="http://schemas.microsoft.com/office/powerpoint/2010/main" val="310112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Git basics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21</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Tooling</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config --global user.name "[name]"</a:t>
            </a:r>
          </a:p>
          <a:p>
            <a:pPr lvl="1"/>
            <a:r>
              <a:rPr lang="en-US" sz="2400" dirty="0"/>
              <a:t> Sets the name you want attached to your commit transactions</a:t>
            </a:r>
          </a:p>
          <a:p>
            <a:pPr marL="0" indent="0">
              <a:buNone/>
            </a:pPr>
            <a:endParaRPr lang="en-US" sz="2400" dirty="0"/>
          </a:p>
          <a:p>
            <a:pPr marL="0" indent="0">
              <a:buNone/>
            </a:pPr>
            <a:r>
              <a:rPr lang="en-US" sz="2800" b="1" dirty="0"/>
              <a:t>git config --global </a:t>
            </a:r>
            <a:r>
              <a:rPr lang="en-US" sz="2800" b="1" dirty="0" err="1"/>
              <a:t>user.email</a:t>
            </a:r>
            <a:r>
              <a:rPr lang="en-US" sz="2800" b="1" dirty="0"/>
              <a:t> "[email address]"</a:t>
            </a:r>
          </a:p>
          <a:p>
            <a:pPr lvl="1"/>
            <a:r>
              <a:rPr lang="en-US" sz="2400" dirty="0"/>
              <a:t> Sets the email you want attached to your commit transactions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22</a:t>
            </a:fld>
            <a:endParaRPr lang="en-GB" noProof="0" dirty="0"/>
          </a:p>
        </p:txBody>
      </p:sp>
    </p:spTree>
    <p:extLst>
      <p:ext uri="{BB962C8B-B14F-4D97-AF65-F5344CB8AC3E}">
        <p14:creationId xmlns:p14="http://schemas.microsoft.com/office/powerpoint/2010/main" val="71583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Repositories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lt-LT" sz="2800" b="1" dirty="0" err="1"/>
              <a:t>init</a:t>
            </a:r>
            <a:r>
              <a:rPr lang="lt-LT" sz="2800" b="1" dirty="0"/>
              <a:t> [</a:t>
            </a:r>
            <a:r>
              <a:rPr lang="lt-LT" sz="2800" b="1" dirty="0" err="1"/>
              <a:t>project</a:t>
            </a:r>
            <a:r>
              <a:rPr lang="lt-LT" sz="2800" b="1" dirty="0"/>
              <a:t>-name]</a:t>
            </a:r>
            <a:endParaRPr lang="en-US" sz="2800" b="1" dirty="0"/>
          </a:p>
          <a:p>
            <a:pPr lvl="1"/>
            <a:r>
              <a:rPr lang="en-US" sz="2400" dirty="0"/>
              <a:t> Creates a new local repository with the specified name</a:t>
            </a:r>
          </a:p>
          <a:p>
            <a:pPr marL="216000" lvl="1" indent="0">
              <a:buNone/>
            </a:pPr>
            <a:endParaRPr lang="en-US" sz="2400" dirty="0"/>
          </a:p>
          <a:p>
            <a:pPr marL="0" indent="0">
              <a:buNone/>
            </a:pPr>
            <a:r>
              <a:rPr lang="lt-LT" sz="2800" b="1" dirty="0" err="1"/>
              <a:t>git</a:t>
            </a:r>
            <a:r>
              <a:rPr lang="lt-LT" sz="2800" b="1" dirty="0"/>
              <a:t> </a:t>
            </a:r>
            <a:r>
              <a:rPr lang="lt-LT" sz="2800" b="1" dirty="0" err="1"/>
              <a:t>clone</a:t>
            </a:r>
            <a:r>
              <a:rPr lang="lt-LT" sz="2800" b="1" dirty="0"/>
              <a:t> [</a:t>
            </a:r>
            <a:r>
              <a:rPr lang="lt-LT" sz="2800" b="1" dirty="0" err="1"/>
              <a:t>url</a:t>
            </a:r>
            <a:r>
              <a:rPr lang="lt-LT" sz="2800" b="1" dirty="0"/>
              <a:t>]</a:t>
            </a:r>
            <a:endParaRPr lang="en-US" sz="2800" b="1" dirty="0"/>
          </a:p>
          <a:p>
            <a:pPr lvl="1"/>
            <a:r>
              <a:rPr lang="en-US" sz="2400" dirty="0"/>
              <a:t> Downloads a project and its entire version history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23</a:t>
            </a:fld>
            <a:endParaRPr lang="en-GB" noProof="0" dirty="0"/>
          </a:p>
        </p:txBody>
      </p:sp>
    </p:spTree>
    <p:extLst>
      <p:ext uri="{BB962C8B-B14F-4D97-AF65-F5344CB8AC3E}">
        <p14:creationId xmlns:p14="http://schemas.microsoft.com/office/powerpoint/2010/main" val="2231857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1B0640-472A-44E7-B7F0-3E07250E6AE7}"/>
              </a:ext>
            </a:extLst>
          </p:cNvPr>
          <p:cNvPicPr>
            <a:picLocks noChangeAspect="1"/>
          </p:cNvPicPr>
          <p:nvPr/>
        </p:nvPicPr>
        <p:blipFill>
          <a:blip r:embed="rId3"/>
          <a:stretch>
            <a:fillRect/>
          </a:stretch>
        </p:blipFill>
        <p:spPr>
          <a:xfrm>
            <a:off x="6546681" y="2679539"/>
            <a:ext cx="5335655" cy="2878020"/>
          </a:xfrm>
          <a:prstGeom prst="rect">
            <a:avLst/>
          </a:prstGeom>
        </p:spPr>
      </p:pic>
      <p:sp>
        <p:nvSpPr>
          <p:cNvPr id="2" name="Title 1"/>
          <p:cNvSpPr>
            <a:spLocks noGrp="1"/>
          </p:cNvSpPr>
          <p:nvPr>
            <p:ph type="title"/>
          </p:nvPr>
        </p:nvSpPr>
        <p:spPr/>
        <p:txBody>
          <a:bodyPr/>
          <a:lstStyle/>
          <a:p>
            <a:r>
              <a:rPr lang="en-US" dirty="0"/>
              <a:t>Make changes</a:t>
            </a:r>
          </a:p>
        </p:txBody>
      </p:sp>
      <p:sp>
        <p:nvSpPr>
          <p:cNvPr id="3" name="Content Placeholder 2"/>
          <p:cNvSpPr>
            <a:spLocks noGrp="1"/>
          </p:cNvSpPr>
          <p:nvPr>
            <p:ph idx="1"/>
          </p:nvPr>
        </p:nvSpPr>
        <p:spPr>
          <a:xfrm>
            <a:off x="809625" y="1533905"/>
            <a:ext cx="6646252" cy="4310303"/>
          </a:xfrm>
        </p:spPr>
        <p:txBody>
          <a:bodyPr/>
          <a:lstStyle/>
          <a:p>
            <a:pPr marL="0" indent="0">
              <a:buNone/>
            </a:pPr>
            <a:r>
              <a:rPr lang="lt-LT" sz="2800" b="1" dirty="0" err="1"/>
              <a:t>git</a:t>
            </a:r>
            <a:r>
              <a:rPr lang="lt-LT" sz="2800" b="1" dirty="0"/>
              <a:t> status</a:t>
            </a:r>
            <a:endParaRPr lang="en-US" sz="2800" b="1" dirty="0"/>
          </a:p>
          <a:p>
            <a:pPr lvl="1"/>
            <a:r>
              <a:rPr lang="en-US" sz="2400" dirty="0"/>
              <a:t> Lists all new or modified files to be committed</a:t>
            </a:r>
          </a:p>
          <a:p>
            <a:pPr lvl="1"/>
            <a:endParaRPr lang="en-US" sz="2400" dirty="0"/>
          </a:p>
          <a:p>
            <a:pPr marL="0" indent="0">
              <a:buNone/>
            </a:pPr>
            <a:r>
              <a:rPr lang="lt-LT" sz="2800" b="1" dirty="0" err="1"/>
              <a:t>git</a:t>
            </a:r>
            <a:r>
              <a:rPr lang="lt-LT" sz="2800" b="1" dirty="0"/>
              <a:t> </a:t>
            </a:r>
            <a:r>
              <a:rPr lang="lt-LT" sz="2800" b="1" dirty="0" err="1"/>
              <a:t>add</a:t>
            </a:r>
            <a:r>
              <a:rPr lang="lt-LT" sz="2800" b="1" dirty="0"/>
              <a:t> [</a:t>
            </a:r>
            <a:r>
              <a:rPr lang="lt-LT" sz="2800" b="1" dirty="0" err="1"/>
              <a:t>file</a:t>
            </a:r>
            <a:r>
              <a:rPr lang="lt-LT" sz="2800" b="1" dirty="0"/>
              <a:t>]</a:t>
            </a:r>
            <a:endParaRPr lang="en-US" sz="2800" b="1" dirty="0"/>
          </a:p>
          <a:p>
            <a:pPr lvl="1"/>
            <a:r>
              <a:rPr lang="en-US" sz="2400" dirty="0"/>
              <a:t> Snapshots the file in preparation for versioning</a:t>
            </a:r>
          </a:p>
          <a:p>
            <a:pPr lvl="1"/>
            <a:endParaRPr lang="en-US" sz="2400" dirty="0"/>
          </a:p>
          <a:p>
            <a:pPr marL="0" indent="0">
              <a:buNone/>
            </a:pPr>
            <a:r>
              <a:rPr lang="fr-FR" sz="2800" b="1" dirty="0"/>
              <a:t>git commit -m "[descriptive message]"</a:t>
            </a:r>
            <a:endParaRPr lang="en-US" sz="2800" b="1" dirty="0"/>
          </a:p>
          <a:p>
            <a:pPr lvl="1"/>
            <a:r>
              <a:rPr lang="en-US" sz="2400" dirty="0"/>
              <a:t> Records the file snapshots permanently in version history</a:t>
            </a:r>
          </a:p>
          <a:p>
            <a:pPr lvl="1"/>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24</a:t>
            </a:fld>
            <a:endParaRPr lang="en-GB" noProof="0" dirty="0"/>
          </a:p>
        </p:txBody>
      </p:sp>
    </p:spTree>
    <p:extLst>
      <p:ext uri="{BB962C8B-B14F-4D97-AF65-F5344CB8AC3E}">
        <p14:creationId xmlns:p14="http://schemas.microsoft.com/office/powerpoint/2010/main" val="428959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Undoing Things</a:t>
            </a:r>
          </a:p>
        </p:txBody>
      </p:sp>
      <p:sp>
        <p:nvSpPr>
          <p:cNvPr id="3" name="Content Placeholder 2"/>
          <p:cNvSpPr>
            <a:spLocks noGrp="1"/>
          </p:cNvSpPr>
          <p:nvPr>
            <p:ph idx="1"/>
          </p:nvPr>
        </p:nvSpPr>
        <p:spPr>
          <a:xfrm>
            <a:off x="784225" y="1533905"/>
            <a:ext cx="4355762" cy="4310303"/>
          </a:xfrm>
        </p:spPr>
        <p:txBody>
          <a:bodyPr/>
          <a:lstStyle/>
          <a:p>
            <a:pPr marL="0" indent="0">
              <a:buNone/>
            </a:pPr>
            <a:r>
              <a:rPr lang="lt-LT" sz="2800" dirty="0"/>
              <a:t>(</a:t>
            </a:r>
            <a:r>
              <a:rPr lang="lt-LT" sz="2800" dirty="0" err="1"/>
              <a:t>old</a:t>
            </a:r>
            <a:r>
              <a:rPr lang="lt-LT" sz="2800" dirty="0"/>
              <a:t> </a:t>
            </a:r>
            <a:r>
              <a:rPr lang="lt-LT" sz="2800" dirty="0" err="1"/>
              <a:t>way</a:t>
            </a:r>
            <a:r>
              <a:rPr lang="lt-LT" sz="2800" dirty="0"/>
              <a:t>)</a:t>
            </a:r>
          </a:p>
          <a:p>
            <a:pPr marL="0" indent="0">
              <a:buNone/>
            </a:pPr>
            <a:endParaRPr lang="lt-LT" sz="2800" dirty="0"/>
          </a:p>
          <a:p>
            <a:pPr marL="0" indent="0">
              <a:buNone/>
            </a:pPr>
            <a:r>
              <a:rPr lang="lt-LT" sz="2800" b="1" dirty="0" err="1"/>
              <a:t>git</a:t>
            </a:r>
            <a:r>
              <a:rPr lang="lt-LT" sz="2800" b="1" dirty="0"/>
              <a:t> </a:t>
            </a:r>
            <a:r>
              <a:rPr lang="lt-LT" sz="2800" b="1" dirty="0" err="1"/>
              <a:t>reset</a:t>
            </a:r>
            <a:r>
              <a:rPr lang="lt-LT" sz="2800" b="1" dirty="0"/>
              <a:t> HEAD [</a:t>
            </a:r>
            <a:r>
              <a:rPr lang="lt-LT" sz="2800" b="1" dirty="0" err="1"/>
              <a:t>file</a:t>
            </a:r>
            <a:r>
              <a:rPr lang="lt-LT" sz="2800" b="1" dirty="0"/>
              <a:t>]</a:t>
            </a:r>
            <a:endParaRPr lang="en-US" sz="2800" b="1" dirty="0"/>
          </a:p>
          <a:p>
            <a:pPr lvl="1"/>
            <a:r>
              <a:rPr lang="en-US" sz="2400" dirty="0"/>
              <a:t> </a:t>
            </a:r>
            <a:r>
              <a:rPr lang="en-US" sz="2400" dirty="0" err="1"/>
              <a:t>Unstag</a:t>
            </a:r>
            <a:r>
              <a:rPr lang="lt-LT" sz="2400" dirty="0" err="1"/>
              <a:t>es</a:t>
            </a:r>
            <a:r>
              <a:rPr lang="en-US" sz="2400" dirty="0"/>
              <a:t> a </a:t>
            </a:r>
            <a:r>
              <a:rPr lang="lt-LT" sz="2400" dirty="0"/>
              <a:t>s</a:t>
            </a:r>
            <a:r>
              <a:rPr lang="en-US" sz="2400" dirty="0" err="1"/>
              <a:t>taged</a:t>
            </a:r>
            <a:r>
              <a:rPr lang="en-US" sz="2400" dirty="0"/>
              <a:t> </a:t>
            </a:r>
            <a:r>
              <a:rPr lang="lt-LT" sz="2400" dirty="0"/>
              <a:t>f</a:t>
            </a:r>
            <a:r>
              <a:rPr lang="en-US" sz="2400" dirty="0" err="1"/>
              <a:t>ile</a:t>
            </a:r>
            <a:endParaRPr lang="en-US" sz="2400" dirty="0"/>
          </a:p>
          <a:p>
            <a:pPr lvl="1"/>
            <a:endParaRPr lang="en-US" sz="2400" dirty="0"/>
          </a:p>
          <a:p>
            <a:pPr marL="0" indent="0">
              <a:buNone/>
            </a:pPr>
            <a:r>
              <a:rPr lang="lt-LT" sz="2800" b="1" dirty="0" err="1"/>
              <a:t>git</a:t>
            </a:r>
            <a:r>
              <a:rPr lang="lt-LT" sz="2800" b="1" dirty="0"/>
              <a:t> </a:t>
            </a:r>
            <a:r>
              <a:rPr lang="lt-LT" sz="2800" b="1" dirty="0" err="1"/>
              <a:t>checkout</a:t>
            </a:r>
            <a:r>
              <a:rPr lang="lt-LT" sz="2800" b="1" dirty="0"/>
              <a:t> -- [</a:t>
            </a:r>
            <a:r>
              <a:rPr lang="lt-LT" sz="2800" b="1" dirty="0" err="1"/>
              <a:t>file</a:t>
            </a:r>
            <a:r>
              <a:rPr lang="lt-LT" sz="2800" b="1" dirty="0"/>
              <a:t>]</a:t>
            </a:r>
            <a:endParaRPr lang="en-US" sz="2800" b="1" dirty="0"/>
          </a:p>
          <a:p>
            <a:pPr lvl="1"/>
            <a:r>
              <a:rPr lang="en-US" sz="2400" dirty="0"/>
              <a:t> </a:t>
            </a:r>
            <a:r>
              <a:rPr lang="en-US" sz="2400" dirty="0" err="1"/>
              <a:t>Unmodif</a:t>
            </a:r>
            <a:r>
              <a:rPr lang="lt-LT" sz="2400" dirty="0" err="1"/>
              <a:t>ies</a:t>
            </a:r>
            <a:r>
              <a:rPr lang="en-US" sz="2400" dirty="0"/>
              <a:t> a </a:t>
            </a:r>
            <a:r>
              <a:rPr lang="lt-LT" sz="2400" dirty="0"/>
              <a:t>m</a:t>
            </a:r>
            <a:r>
              <a:rPr lang="en-US" sz="2400" dirty="0" err="1"/>
              <a:t>odified</a:t>
            </a:r>
            <a:r>
              <a:rPr lang="en-US" sz="2400" dirty="0"/>
              <a:t> </a:t>
            </a:r>
            <a:r>
              <a:rPr lang="lt-LT" sz="2400" dirty="0"/>
              <a:t>f</a:t>
            </a:r>
            <a:r>
              <a:rPr lang="en-US" sz="2400" dirty="0" err="1"/>
              <a:t>ile</a:t>
            </a:r>
            <a:endParaRPr lang="en-US" sz="2400" dirty="0"/>
          </a:p>
          <a:p>
            <a:pPr marL="216000" lvl="1" indent="0">
              <a:buNone/>
            </a:pP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25</a:t>
            </a:fld>
            <a:endParaRPr lang="en-GB" noProof="0" dirty="0"/>
          </a:p>
        </p:txBody>
      </p:sp>
      <p:sp>
        <p:nvSpPr>
          <p:cNvPr id="13" name="TextBox 12">
            <a:extLst>
              <a:ext uri="{FF2B5EF4-FFF2-40B4-BE49-F238E27FC236}">
                <a16:creationId xmlns:a16="http://schemas.microsoft.com/office/drawing/2014/main" id="{14274095-FC1F-43C3-9C3A-B2B50A3D0697}"/>
              </a:ext>
            </a:extLst>
          </p:cNvPr>
          <p:cNvSpPr txBox="1"/>
          <p:nvPr/>
        </p:nvSpPr>
        <p:spPr>
          <a:xfrm>
            <a:off x="6195978" y="1533905"/>
            <a:ext cx="5447490" cy="3477875"/>
          </a:xfrm>
          <a:prstGeom prst="rect">
            <a:avLst/>
          </a:prstGeom>
          <a:noFill/>
        </p:spPr>
        <p:txBody>
          <a:bodyPr wrap="square">
            <a:spAutoFit/>
          </a:bodyPr>
          <a:lstStyle/>
          <a:p>
            <a:pPr marL="0" indent="0">
              <a:buNone/>
            </a:pPr>
            <a:r>
              <a:rPr lang="lt-LT" sz="2800" dirty="0"/>
              <a:t>(</a:t>
            </a:r>
            <a:r>
              <a:rPr lang="lt-LT" sz="2800" dirty="0" err="1"/>
              <a:t>new</a:t>
            </a:r>
            <a:r>
              <a:rPr lang="lt-LT" sz="2800" dirty="0"/>
              <a:t> </a:t>
            </a:r>
            <a:r>
              <a:rPr lang="lt-LT" sz="2800" dirty="0" err="1"/>
              <a:t>way</a:t>
            </a:r>
            <a:r>
              <a:rPr lang="lt-LT" sz="2800" dirty="0"/>
              <a:t>)</a:t>
            </a:r>
          </a:p>
          <a:p>
            <a:pPr marL="0" indent="0">
              <a:buNone/>
            </a:pPr>
            <a:endParaRPr lang="lt-LT" sz="3600" dirty="0"/>
          </a:p>
          <a:p>
            <a:pPr marL="0" indent="0">
              <a:buNone/>
            </a:pPr>
            <a:r>
              <a:rPr lang="lt-LT" sz="2800" b="1" dirty="0" err="1"/>
              <a:t>git</a:t>
            </a:r>
            <a:r>
              <a:rPr lang="lt-LT" sz="2800" b="1" dirty="0"/>
              <a:t> </a:t>
            </a:r>
            <a:r>
              <a:rPr lang="lt-LT" sz="2800" b="1" dirty="0" err="1"/>
              <a:t>restore</a:t>
            </a:r>
            <a:r>
              <a:rPr lang="lt-LT" sz="2800" b="1" dirty="0"/>
              <a:t> --</a:t>
            </a:r>
            <a:r>
              <a:rPr lang="lt-LT" sz="2800" b="1" dirty="0" err="1"/>
              <a:t>staged</a:t>
            </a:r>
            <a:r>
              <a:rPr lang="lt-LT" sz="2800" b="1" dirty="0"/>
              <a:t> [</a:t>
            </a:r>
            <a:r>
              <a:rPr lang="lt-LT" sz="2800" b="1" dirty="0" err="1"/>
              <a:t>file</a:t>
            </a:r>
            <a:r>
              <a:rPr lang="lt-LT" sz="2800" b="1" dirty="0"/>
              <a:t>]</a:t>
            </a:r>
            <a:endParaRPr lang="en-US" sz="2800" b="1" dirty="0"/>
          </a:p>
          <a:p>
            <a:pPr lvl="1">
              <a:spcBef>
                <a:spcPts val="1200"/>
              </a:spcBef>
            </a:pPr>
            <a:r>
              <a:rPr lang="lt-LT" sz="2400" dirty="0"/>
              <a:t>– </a:t>
            </a:r>
            <a:r>
              <a:rPr lang="en-US" sz="2400" dirty="0" err="1"/>
              <a:t>Unstag</a:t>
            </a:r>
            <a:r>
              <a:rPr lang="lt-LT" sz="2400" dirty="0" err="1"/>
              <a:t>es</a:t>
            </a:r>
            <a:r>
              <a:rPr lang="en-US" sz="2400" dirty="0"/>
              <a:t> a </a:t>
            </a:r>
            <a:r>
              <a:rPr lang="lt-LT" sz="2400" dirty="0"/>
              <a:t>s</a:t>
            </a:r>
            <a:r>
              <a:rPr lang="en-US" sz="2400" dirty="0" err="1"/>
              <a:t>taged</a:t>
            </a:r>
            <a:r>
              <a:rPr lang="en-US" sz="2400" dirty="0"/>
              <a:t> </a:t>
            </a:r>
            <a:r>
              <a:rPr lang="lt-LT" sz="2400" dirty="0"/>
              <a:t>f</a:t>
            </a:r>
            <a:r>
              <a:rPr lang="en-US" sz="2400" dirty="0" err="1"/>
              <a:t>ile</a:t>
            </a:r>
            <a:endParaRPr lang="en-US" sz="2400" dirty="0"/>
          </a:p>
          <a:p>
            <a:pPr lvl="1"/>
            <a:endParaRPr lang="en-US" sz="3200" dirty="0"/>
          </a:p>
          <a:p>
            <a:pPr marL="0" indent="0">
              <a:buNone/>
            </a:pPr>
            <a:r>
              <a:rPr lang="lt-LT" sz="2800" b="1" dirty="0" err="1"/>
              <a:t>git</a:t>
            </a:r>
            <a:r>
              <a:rPr lang="lt-LT" sz="2800" b="1" dirty="0"/>
              <a:t> </a:t>
            </a:r>
            <a:r>
              <a:rPr lang="lt-LT" sz="2800" b="1" dirty="0" err="1"/>
              <a:t>restore</a:t>
            </a:r>
            <a:r>
              <a:rPr lang="lt-LT" sz="2800" b="1" dirty="0"/>
              <a:t> [</a:t>
            </a:r>
            <a:r>
              <a:rPr lang="lt-LT" sz="2800" b="1" dirty="0" err="1"/>
              <a:t>file</a:t>
            </a:r>
            <a:r>
              <a:rPr lang="lt-LT" sz="2800" b="1" dirty="0"/>
              <a:t>]</a:t>
            </a:r>
            <a:endParaRPr lang="en-US" sz="2800" b="1" dirty="0"/>
          </a:p>
          <a:p>
            <a:pPr lvl="1">
              <a:spcBef>
                <a:spcPts val="1200"/>
              </a:spcBef>
            </a:pPr>
            <a:r>
              <a:rPr lang="lt-LT" sz="2400" dirty="0"/>
              <a:t>– </a:t>
            </a:r>
            <a:r>
              <a:rPr lang="en-US" sz="2400" dirty="0" err="1"/>
              <a:t>Unmodif</a:t>
            </a:r>
            <a:r>
              <a:rPr lang="lt-LT" sz="2400" dirty="0" err="1"/>
              <a:t>ies</a:t>
            </a:r>
            <a:r>
              <a:rPr lang="en-US" sz="2400" dirty="0"/>
              <a:t> a </a:t>
            </a:r>
            <a:r>
              <a:rPr lang="lt-LT" sz="2400" dirty="0"/>
              <a:t>m</a:t>
            </a:r>
            <a:r>
              <a:rPr lang="en-US" sz="2400" dirty="0" err="1"/>
              <a:t>odified</a:t>
            </a:r>
            <a:r>
              <a:rPr lang="en-US" sz="2400" dirty="0"/>
              <a:t> </a:t>
            </a:r>
            <a:r>
              <a:rPr lang="lt-LT" sz="2400" dirty="0"/>
              <a:t>f</a:t>
            </a:r>
            <a:r>
              <a:rPr lang="en-US" sz="2400" dirty="0" err="1"/>
              <a:t>ile</a:t>
            </a:r>
            <a:endParaRPr lang="en-US" sz="2400" dirty="0"/>
          </a:p>
        </p:txBody>
      </p:sp>
    </p:spTree>
    <p:extLst>
      <p:ext uri="{BB962C8B-B14F-4D97-AF65-F5344CB8AC3E}">
        <p14:creationId xmlns:p14="http://schemas.microsoft.com/office/powerpoint/2010/main" val="29980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History</a:t>
            </a:r>
            <a:endParaRPr lang="en-US" dirty="0"/>
          </a:p>
        </p:txBody>
      </p:sp>
      <p:sp>
        <p:nvSpPr>
          <p:cNvPr id="3" name="Content Placeholder 2"/>
          <p:cNvSpPr>
            <a:spLocks noGrp="1"/>
          </p:cNvSpPr>
          <p:nvPr>
            <p:ph idx="1"/>
          </p:nvPr>
        </p:nvSpPr>
        <p:spPr>
          <a:xfrm>
            <a:off x="784224" y="1533905"/>
            <a:ext cx="10620376" cy="4310303"/>
          </a:xfrm>
        </p:spPr>
        <p:txBody>
          <a:bodyPr/>
          <a:lstStyle/>
          <a:p>
            <a:pPr marL="0" indent="0">
              <a:buNone/>
            </a:pPr>
            <a:r>
              <a:rPr lang="lt-LT" sz="2800" b="1" dirty="0" err="1"/>
              <a:t>git</a:t>
            </a:r>
            <a:r>
              <a:rPr lang="lt-LT" sz="2800" b="1" dirty="0"/>
              <a:t> </a:t>
            </a:r>
            <a:r>
              <a:rPr lang="lt-LT" sz="2800" b="1" dirty="0" err="1"/>
              <a:t>log</a:t>
            </a:r>
            <a:endParaRPr lang="en-US" sz="2800" b="1" dirty="0"/>
          </a:p>
          <a:p>
            <a:pPr lvl="1"/>
            <a:r>
              <a:rPr lang="en-US" sz="2400" dirty="0"/>
              <a:t> </a:t>
            </a:r>
            <a:r>
              <a:rPr lang="lt-LT" sz="2400" dirty="0" err="1"/>
              <a:t>Prints</a:t>
            </a:r>
            <a:r>
              <a:rPr lang="lt-LT" sz="2400" dirty="0"/>
              <a:t> </a:t>
            </a:r>
            <a:r>
              <a:rPr lang="lt-LT" sz="2400" dirty="0" err="1"/>
              <a:t>history</a:t>
            </a:r>
            <a:endParaRPr lang="en-US" sz="2400" dirty="0"/>
          </a:p>
          <a:p>
            <a:pPr lvl="1"/>
            <a:endParaRPr lang="en-US" sz="2400" dirty="0"/>
          </a:p>
          <a:p>
            <a:pPr marL="0" indent="0">
              <a:buNone/>
            </a:pPr>
            <a:r>
              <a:rPr lang="en-US" sz="2800" b="1" dirty="0"/>
              <a:t>git log --pretty=format:"%h %s" </a:t>
            </a:r>
            <a:r>
              <a:rPr lang="lt-LT" sz="2800" b="1" dirty="0"/>
              <a:t>--</a:t>
            </a:r>
            <a:r>
              <a:rPr lang="en-US" sz="2800" b="1" dirty="0"/>
              <a:t>graph</a:t>
            </a:r>
            <a:endParaRPr lang="lt-LT" sz="2800" b="1" dirty="0"/>
          </a:p>
          <a:p>
            <a:pPr lvl="1"/>
            <a:r>
              <a:rPr lang="en-US" sz="2400" dirty="0"/>
              <a:t> </a:t>
            </a:r>
            <a:r>
              <a:rPr lang="lt-LT" sz="2400" dirty="0" err="1"/>
              <a:t>Pretty</a:t>
            </a:r>
            <a:r>
              <a:rPr lang="lt-LT" sz="2400" dirty="0"/>
              <a:t> </a:t>
            </a:r>
            <a:r>
              <a:rPr lang="lt-LT" sz="2400" dirty="0" err="1"/>
              <a:t>prints</a:t>
            </a:r>
            <a:r>
              <a:rPr lang="lt-LT" sz="2400" dirty="0"/>
              <a:t> </a:t>
            </a:r>
            <a:r>
              <a:rPr lang="lt-LT" sz="2400" dirty="0" err="1"/>
              <a:t>history</a:t>
            </a:r>
            <a:r>
              <a:rPr lang="lt-LT" sz="2400" dirty="0"/>
              <a:t> (</a:t>
            </a:r>
            <a:r>
              <a:rPr lang="lt-LT" sz="2400" dirty="0" err="1"/>
              <a:t>there</a:t>
            </a:r>
            <a:r>
              <a:rPr lang="lt-LT" sz="2400" dirty="0"/>
              <a:t> are </a:t>
            </a:r>
            <a:r>
              <a:rPr lang="lt-LT" sz="2400" dirty="0" err="1"/>
              <a:t>lots</a:t>
            </a:r>
            <a:r>
              <a:rPr lang="lt-LT" sz="2400" dirty="0"/>
              <a:t> </a:t>
            </a:r>
            <a:r>
              <a:rPr lang="lt-LT" sz="2400" dirty="0" err="1"/>
              <a:t>of</a:t>
            </a:r>
            <a:r>
              <a:rPr lang="lt-LT" sz="2400" dirty="0"/>
              <a:t> </a:t>
            </a:r>
            <a:r>
              <a:rPr lang="lt-LT" sz="2400" dirty="0" err="1"/>
              <a:t>different</a:t>
            </a:r>
            <a:r>
              <a:rPr lang="lt-LT" sz="2400" dirty="0"/>
              <a:t> </a:t>
            </a:r>
            <a:r>
              <a:rPr lang="lt-LT" sz="2400" dirty="0" err="1"/>
              <a:t>ways</a:t>
            </a:r>
            <a:r>
              <a:rPr lang="lt-LT" sz="2400" dirty="0"/>
              <a:t> to </a:t>
            </a:r>
            <a:r>
              <a:rPr lang="lt-LT" sz="2400" dirty="0" err="1"/>
              <a:t>format</a:t>
            </a:r>
            <a:r>
              <a:rPr lang="lt-LT" sz="2400" dirty="0"/>
              <a:t> </a:t>
            </a:r>
            <a:r>
              <a:rPr lang="lt-LT" sz="2400" dirty="0" err="1"/>
              <a:t>the</a:t>
            </a:r>
            <a:r>
              <a:rPr lang="lt-LT" sz="2400" dirty="0"/>
              <a:t> </a:t>
            </a:r>
            <a:r>
              <a:rPr lang="lt-LT" sz="2400" dirty="0" err="1"/>
              <a:t>output</a:t>
            </a:r>
            <a:r>
              <a:rPr lang="lt-LT" sz="2400" dirty="0"/>
              <a:t>)</a:t>
            </a:r>
            <a:endParaRPr lang="en-US" sz="2400" dirty="0"/>
          </a:p>
          <a:p>
            <a:pPr marL="216000" lvl="1" indent="0">
              <a:buNone/>
            </a:pPr>
            <a:endParaRPr lang="en-US" sz="24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26</a:t>
            </a:fld>
            <a:endParaRPr lang="en-GB" noProof="0" dirty="0"/>
          </a:p>
        </p:txBody>
      </p:sp>
    </p:spTree>
    <p:extLst>
      <p:ext uri="{BB962C8B-B14F-4D97-AF65-F5344CB8AC3E}">
        <p14:creationId xmlns:p14="http://schemas.microsoft.com/office/powerpoint/2010/main" val="397393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lt-LT" sz="2800" b="1" dirty="0" err="1"/>
              <a:t>branch</a:t>
            </a:r>
            <a:r>
              <a:rPr lang="lt-LT" sz="2800" b="1" dirty="0"/>
              <a:t> [</a:t>
            </a:r>
            <a:r>
              <a:rPr lang="lt-LT" sz="2800" b="1" dirty="0" err="1"/>
              <a:t>branch</a:t>
            </a:r>
            <a:r>
              <a:rPr lang="lt-LT" sz="2800" b="1" dirty="0"/>
              <a:t>-name]</a:t>
            </a:r>
            <a:endParaRPr lang="en-US" sz="2800" b="1" dirty="0"/>
          </a:p>
          <a:p>
            <a:pPr lvl="1"/>
            <a:r>
              <a:rPr lang="en-US" sz="2400" dirty="0"/>
              <a:t> Creates a new branch</a:t>
            </a:r>
          </a:p>
          <a:p>
            <a:pPr marL="216000" lvl="1" indent="0">
              <a:buNone/>
            </a:pPr>
            <a:endParaRPr lang="en-US" sz="2400" dirty="0"/>
          </a:p>
          <a:p>
            <a:pPr marL="0" indent="0">
              <a:buNone/>
            </a:pPr>
            <a:r>
              <a:rPr lang="fr-FR" sz="2800" b="1" dirty="0"/>
              <a:t>git </a:t>
            </a:r>
            <a:r>
              <a:rPr lang="fr-FR" sz="2800" b="1" dirty="0" err="1"/>
              <a:t>checkout</a:t>
            </a:r>
            <a:r>
              <a:rPr lang="fr-FR" sz="2800" b="1" dirty="0"/>
              <a:t> [</a:t>
            </a:r>
            <a:r>
              <a:rPr lang="fr-FR" sz="2800" b="1" dirty="0" err="1"/>
              <a:t>branch-name</a:t>
            </a:r>
            <a:r>
              <a:rPr lang="fr-FR" sz="2800" b="1" dirty="0"/>
              <a:t>]/[commit-id]</a:t>
            </a:r>
            <a:endParaRPr lang="en-US" sz="2800" b="1" dirty="0"/>
          </a:p>
          <a:p>
            <a:pPr lvl="1"/>
            <a:r>
              <a:rPr lang="en-US" sz="2400" dirty="0"/>
              <a:t> Switches to the specified branch/commit and updates the working directory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27</a:t>
            </a:fld>
            <a:endParaRPr lang="en-GB" noProof="0" dirty="0"/>
          </a:p>
        </p:txBody>
      </p:sp>
    </p:spTree>
    <p:extLst>
      <p:ext uri="{BB962C8B-B14F-4D97-AF65-F5344CB8AC3E}">
        <p14:creationId xmlns:p14="http://schemas.microsoft.com/office/powerpoint/2010/main" val="872934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merge [</a:t>
            </a:r>
            <a:r>
              <a:rPr lang="lt-LT" sz="2800" b="1" dirty="0" err="1"/>
              <a:t>branch</a:t>
            </a:r>
            <a:r>
              <a:rPr lang="lt-LT" sz="2800" b="1" dirty="0"/>
              <a:t>]</a:t>
            </a:r>
            <a:endParaRPr lang="en-US" sz="2800" b="1" dirty="0"/>
          </a:p>
          <a:p>
            <a:pPr lvl="1"/>
            <a:r>
              <a:rPr lang="en-US" sz="2400" dirty="0"/>
              <a:t> Combines the specified branch's history into the current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28</a:t>
            </a:fld>
            <a:endParaRPr lang="en-GB" noProof="0" dirty="0"/>
          </a:p>
        </p:txBody>
      </p:sp>
      <p:pic>
        <p:nvPicPr>
          <p:cNvPr id="7" name="Picture 6">
            <a:extLst>
              <a:ext uri="{FF2B5EF4-FFF2-40B4-BE49-F238E27FC236}">
                <a16:creationId xmlns:a16="http://schemas.microsoft.com/office/drawing/2014/main" id="{2918B312-B602-4471-ABB9-AC5449A37AAC}"/>
              </a:ext>
            </a:extLst>
          </p:cNvPr>
          <p:cNvPicPr>
            <a:picLocks noChangeAspect="1"/>
          </p:cNvPicPr>
          <p:nvPr/>
        </p:nvPicPr>
        <p:blipFill>
          <a:blip r:embed="rId3"/>
          <a:stretch>
            <a:fillRect/>
          </a:stretch>
        </p:blipFill>
        <p:spPr>
          <a:xfrm>
            <a:off x="1704017" y="2674286"/>
            <a:ext cx="8782683" cy="3170017"/>
          </a:xfrm>
          <a:prstGeom prst="rect">
            <a:avLst/>
          </a:prstGeom>
        </p:spPr>
      </p:pic>
    </p:spTree>
    <p:extLst>
      <p:ext uri="{BB962C8B-B14F-4D97-AF65-F5344CB8AC3E}">
        <p14:creationId xmlns:p14="http://schemas.microsoft.com/office/powerpoint/2010/main" val="263817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3835B5-8E1B-43EB-A6FD-F7AB563BCF25}"/>
              </a:ext>
            </a:extLst>
          </p:cNvPr>
          <p:cNvPicPr>
            <a:picLocks noChangeAspect="1"/>
          </p:cNvPicPr>
          <p:nvPr/>
        </p:nvPicPr>
        <p:blipFill>
          <a:blip r:embed="rId3"/>
          <a:stretch>
            <a:fillRect/>
          </a:stretch>
        </p:blipFill>
        <p:spPr>
          <a:xfrm>
            <a:off x="1325781" y="3307848"/>
            <a:ext cx="9540437" cy="2536360"/>
          </a:xfrm>
          <a:prstGeom prst="rect">
            <a:avLst/>
          </a:prstGeom>
        </p:spPr>
      </p:pic>
      <p:sp>
        <p:nvSpPr>
          <p:cNvPr id="2" name="Title 1"/>
          <p:cNvSpPr>
            <a:spLocks noGrp="1"/>
          </p:cNvSpPr>
          <p:nvPr>
            <p:ph type="title"/>
          </p:nvPr>
        </p:nvSpPr>
        <p:spPr/>
        <p:txBody>
          <a:bodyPr/>
          <a:lstStyle/>
          <a:p>
            <a:r>
              <a:rPr lang="en-US" dirty="0"/>
              <a:t>Group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lt-LT" sz="2800" b="1" dirty="0" err="1"/>
              <a:t>git</a:t>
            </a:r>
            <a:r>
              <a:rPr lang="lt-LT" sz="2800" b="1" dirty="0"/>
              <a:t> </a:t>
            </a:r>
            <a:r>
              <a:rPr lang="en-US" sz="2800" b="1" dirty="0"/>
              <a:t>rebase</a:t>
            </a:r>
            <a:r>
              <a:rPr lang="lt-LT" sz="2800" b="1" dirty="0"/>
              <a:t> [</a:t>
            </a:r>
            <a:r>
              <a:rPr lang="lt-LT" sz="2800" b="1" dirty="0" err="1"/>
              <a:t>branch</a:t>
            </a:r>
            <a:r>
              <a:rPr lang="lt-LT" sz="2800" b="1" dirty="0"/>
              <a:t>]</a:t>
            </a:r>
            <a:endParaRPr lang="en-US" sz="2800" b="1" dirty="0"/>
          </a:p>
          <a:p>
            <a:pPr lvl="1"/>
            <a:r>
              <a:rPr lang="en-US" sz="2400" dirty="0"/>
              <a:t> Rebases specified branch's history into the current branch</a:t>
            </a:r>
          </a:p>
          <a:p>
            <a:pPr lvl="1"/>
            <a:endParaRPr lang="en-US" sz="2400" dirty="0"/>
          </a:p>
          <a:p>
            <a:pPr marL="0" indent="0">
              <a:buNone/>
            </a:pPr>
            <a:r>
              <a:rPr lang="lt-LT" sz="2800" b="1" dirty="0" err="1"/>
              <a:t>git</a:t>
            </a:r>
            <a:r>
              <a:rPr lang="lt-LT" sz="2800" b="1" dirty="0"/>
              <a:t> </a:t>
            </a:r>
            <a:r>
              <a:rPr lang="en-US" sz="2800" b="1" dirty="0"/>
              <a:t>rebase</a:t>
            </a:r>
            <a:r>
              <a:rPr lang="lt-LT" sz="2800" b="1" dirty="0"/>
              <a:t> </a:t>
            </a:r>
            <a:r>
              <a:rPr lang="en-US" sz="2800" b="1" dirty="0"/>
              <a:t>--continue</a:t>
            </a:r>
          </a:p>
          <a:p>
            <a:pPr lvl="1"/>
            <a:r>
              <a:rPr lang="en-US" sz="2400" dirty="0"/>
              <a:t> Continue to the next conflict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29</a:t>
            </a:fld>
            <a:endParaRPr lang="en-GB" noProof="0" dirty="0"/>
          </a:p>
        </p:txBody>
      </p:sp>
    </p:spTree>
    <p:extLst>
      <p:ext uri="{BB962C8B-B14F-4D97-AF65-F5344CB8AC3E}">
        <p14:creationId xmlns:p14="http://schemas.microsoft.com/office/powerpoint/2010/main" val="338205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1</a:t>
            </a:r>
            <a:r>
              <a:rPr lang="lt-LT" dirty="0"/>
              <a:t>. </a:t>
            </a:r>
            <a:r>
              <a:rPr lang="en-US" dirty="0"/>
              <a:t>What is git?</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a:t>Remotes</a:t>
            </a:r>
            <a:endParaRPr lang="en-US" dirty="0"/>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remote add [remote-name] [</a:t>
            </a:r>
            <a:r>
              <a:rPr lang="en-US" sz="2800" b="1" dirty="0" err="1"/>
              <a:t>url</a:t>
            </a:r>
            <a:r>
              <a:rPr lang="en-US" sz="2800" b="1" dirty="0"/>
              <a:t>]</a:t>
            </a:r>
          </a:p>
          <a:p>
            <a:pPr lvl="1"/>
            <a:r>
              <a:rPr lang="en-US" sz="2400" dirty="0"/>
              <a:t> Add a new remote git repository as a </a:t>
            </a:r>
            <a:r>
              <a:rPr lang="en-US" sz="2400" dirty="0" err="1"/>
              <a:t>shortname</a:t>
            </a:r>
            <a:r>
              <a:rPr lang="en-US" sz="2400" dirty="0"/>
              <a:t> </a:t>
            </a:r>
          </a:p>
          <a:p>
            <a:pPr lvl="1"/>
            <a:endParaRPr lang="en-US" sz="2400" dirty="0"/>
          </a:p>
          <a:p>
            <a:pPr marL="0" indent="0">
              <a:buNone/>
            </a:pPr>
            <a:r>
              <a:rPr lang="fr-FR" sz="2800" b="1" dirty="0"/>
              <a:t>git </a:t>
            </a:r>
            <a:r>
              <a:rPr lang="fr-FR" sz="2800" b="1" dirty="0" err="1"/>
              <a:t>remote</a:t>
            </a:r>
            <a:r>
              <a:rPr lang="fr-FR" sz="2800" b="1" dirty="0"/>
              <a:t> -v</a:t>
            </a:r>
            <a:endParaRPr lang="en-US" sz="2800" b="1" dirty="0"/>
          </a:p>
          <a:p>
            <a:pPr lvl="1"/>
            <a:r>
              <a:rPr lang="en-US" sz="2400" dirty="0"/>
              <a:t> Lists all remote git repositories</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30</a:t>
            </a:fld>
            <a:endParaRPr lang="en-GB" noProof="0" dirty="0"/>
          </a:p>
        </p:txBody>
      </p:sp>
    </p:spTree>
    <p:extLst>
      <p:ext uri="{BB962C8B-B14F-4D97-AF65-F5344CB8AC3E}">
        <p14:creationId xmlns:p14="http://schemas.microsoft.com/office/powerpoint/2010/main" val="193266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367457" cy="4310303"/>
          </a:xfrm>
        </p:spPr>
        <p:txBody>
          <a:bodyPr/>
          <a:lstStyle/>
          <a:p>
            <a:pPr marL="0" indent="0">
              <a:buNone/>
            </a:pPr>
            <a:r>
              <a:rPr lang="en-US" sz="2800" b="1" dirty="0"/>
              <a:t>git push [alias] [branch]</a:t>
            </a:r>
          </a:p>
          <a:p>
            <a:pPr lvl="1"/>
            <a:r>
              <a:rPr lang="en-US" sz="2400" dirty="0"/>
              <a:t> Uploads all local branch commits to remote repo branch</a:t>
            </a:r>
          </a:p>
          <a:p>
            <a:pPr lvl="1"/>
            <a:endParaRPr lang="en-US" sz="2400" dirty="0"/>
          </a:p>
          <a:p>
            <a:pPr marL="0" indent="0">
              <a:buNone/>
            </a:pPr>
            <a:r>
              <a:rPr lang="en-US" sz="2800" b="1" dirty="0"/>
              <a:t>git push -u [alias] [branch]</a:t>
            </a:r>
          </a:p>
          <a:p>
            <a:pPr lvl="1"/>
            <a:r>
              <a:rPr lang="en-US" sz="2400" dirty="0"/>
              <a:t> Sets upstream and uploads all local branch commits to remote repo branch (used only first time pushing a new branch)</a:t>
            </a:r>
          </a:p>
          <a:p>
            <a:pPr lvl="1"/>
            <a:endParaRPr lang="en-US" sz="2400" dirty="0"/>
          </a:p>
          <a:p>
            <a:pPr marL="0" indent="0">
              <a:buNone/>
            </a:pPr>
            <a:r>
              <a:rPr lang="fr-FR" sz="2800" b="1" dirty="0"/>
              <a:t>git pull</a:t>
            </a:r>
            <a:endParaRPr lang="en-US" sz="2800" b="1" dirty="0"/>
          </a:p>
          <a:p>
            <a:pPr lvl="1"/>
            <a:r>
              <a:rPr lang="en-US" sz="2400" dirty="0"/>
              <a:t> Fetches and merges any commits from the tracking remote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31</a:t>
            </a:fld>
            <a:endParaRPr lang="en-GB" noProof="0" dirty="0"/>
          </a:p>
        </p:txBody>
      </p:sp>
    </p:spTree>
    <p:extLst>
      <p:ext uri="{BB962C8B-B14F-4D97-AF65-F5344CB8AC3E}">
        <p14:creationId xmlns:p14="http://schemas.microsoft.com/office/powerpoint/2010/main" val="169781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573322-761F-4425-B195-7FB7D17DDC71}"/>
              </a:ext>
            </a:extLst>
          </p:cNvPr>
          <p:cNvPicPr>
            <a:picLocks noChangeAspect="1"/>
          </p:cNvPicPr>
          <p:nvPr/>
        </p:nvPicPr>
        <p:blipFill>
          <a:blip r:embed="rId3"/>
          <a:stretch>
            <a:fillRect/>
          </a:stretch>
        </p:blipFill>
        <p:spPr>
          <a:xfrm>
            <a:off x="2430684" y="208369"/>
            <a:ext cx="7138116" cy="6272104"/>
          </a:xfrm>
          <a:prstGeom prst="rect">
            <a:avLst/>
          </a:prstGeom>
        </p:spPr>
      </p:pic>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32</a:t>
            </a:fld>
            <a:endParaRPr lang="en-GB" noProof="0" dirty="0"/>
          </a:p>
        </p:txBody>
      </p:sp>
    </p:spTree>
    <p:extLst>
      <p:ext uri="{BB962C8B-B14F-4D97-AF65-F5344CB8AC3E}">
        <p14:creationId xmlns:p14="http://schemas.microsoft.com/office/powerpoint/2010/main" val="2492813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 Changes</a:t>
            </a:r>
          </a:p>
        </p:txBody>
      </p:sp>
      <p:sp>
        <p:nvSpPr>
          <p:cNvPr id="3" name="Content Placeholder 2"/>
          <p:cNvSpPr>
            <a:spLocks noGrp="1"/>
          </p:cNvSpPr>
          <p:nvPr>
            <p:ph idx="1"/>
          </p:nvPr>
        </p:nvSpPr>
        <p:spPr>
          <a:xfrm>
            <a:off x="809624" y="1533905"/>
            <a:ext cx="10621963" cy="4310303"/>
          </a:xfrm>
        </p:spPr>
        <p:txBody>
          <a:bodyPr/>
          <a:lstStyle/>
          <a:p>
            <a:pPr marL="0" indent="0">
              <a:buNone/>
            </a:pPr>
            <a:r>
              <a:rPr lang="fr-FR" sz="2800" b="1" dirty="0"/>
              <a:t>git merge [alias]/[</a:t>
            </a:r>
            <a:r>
              <a:rPr lang="fr-FR" sz="2800" b="1" dirty="0" err="1"/>
              <a:t>branch</a:t>
            </a:r>
            <a:r>
              <a:rPr lang="fr-FR" sz="2800" b="1" dirty="0"/>
              <a:t>]</a:t>
            </a:r>
            <a:endParaRPr lang="en-US" sz="2800" b="1" dirty="0"/>
          </a:p>
          <a:p>
            <a:pPr lvl="1"/>
            <a:r>
              <a:rPr lang="en-US" sz="2400" dirty="0"/>
              <a:t>merges a remote branch into your current branch to bring it up to date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33</a:t>
            </a:fld>
            <a:endParaRPr lang="en-GB" noProof="0" dirty="0"/>
          </a:p>
        </p:txBody>
      </p:sp>
    </p:spTree>
    <p:extLst>
      <p:ext uri="{BB962C8B-B14F-4D97-AF65-F5344CB8AC3E}">
        <p14:creationId xmlns:p14="http://schemas.microsoft.com/office/powerpoint/2010/main" val="3990736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 commits</a:t>
            </a:r>
          </a:p>
        </p:txBody>
      </p:sp>
      <p:sp>
        <p:nvSpPr>
          <p:cNvPr id="3" name="Content Placeholder 2"/>
          <p:cNvSpPr>
            <a:spLocks noGrp="1"/>
          </p:cNvSpPr>
          <p:nvPr>
            <p:ph idx="1"/>
          </p:nvPr>
        </p:nvSpPr>
        <p:spPr>
          <a:xfrm>
            <a:off x="809624" y="1533905"/>
            <a:ext cx="10621963" cy="4310303"/>
          </a:xfrm>
        </p:spPr>
        <p:txBody>
          <a:bodyPr/>
          <a:lstStyle/>
          <a:p>
            <a:pPr marL="0" indent="0">
              <a:buNone/>
            </a:pPr>
            <a:r>
              <a:rPr lang="en-US" sz="2800" b="1" dirty="0"/>
              <a:t>git reset [commit]</a:t>
            </a:r>
          </a:p>
          <a:p>
            <a:pPr lvl="1"/>
            <a:r>
              <a:rPr lang="en-US" sz="2400" dirty="0"/>
              <a:t> Undoes all commits after [commit], preserving changes locally</a:t>
            </a:r>
          </a:p>
          <a:p>
            <a:pPr marL="0" indent="0">
              <a:buNone/>
            </a:pPr>
            <a:endParaRPr lang="en-US" sz="2400" dirty="0"/>
          </a:p>
          <a:p>
            <a:pPr marL="0" indent="0">
              <a:buNone/>
            </a:pPr>
            <a:r>
              <a:rPr lang="fr-FR" sz="2800" b="1" dirty="0"/>
              <a:t>git reset --hard [commit]</a:t>
            </a:r>
            <a:endParaRPr lang="en-US" sz="2800" b="1" dirty="0"/>
          </a:p>
          <a:p>
            <a:pPr lvl="1"/>
            <a:r>
              <a:rPr lang="en-US" sz="2400" dirty="0"/>
              <a:t> Clears staging area, rewrites working tree from specified [commit]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34</a:t>
            </a:fld>
            <a:endParaRPr lang="en-GB" noProof="0" dirty="0"/>
          </a:p>
        </p:txBody>
      </p:sp>
    </p:spTree>
    <p:extLst>
      <p:ext uri="{BB962C8B-B14F-4D97-AF65-F5344CB8AC3E}">
        <p14:creationId xmlns:p14="http://schemas.microsoft.com/office/powerpoint/2010/main" val="136904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stuff</a:t>
            </a:r>
          </a:p>
        </p:txBody>
      </p:sp>
      <p:sp>
        <p:nvSpPr>
          <p:cNvPr id="3" name="Content Placeholder 2"/>
          <p:cNvSpPr>
            <a:spLocks noGrp="1"/>
          </p:cNvSpPr>
          <p:nvPr>
            <p:ph idx="1"/>
          </p:nvPr>
        </p:nvSpPr>
        <p:spPr>
          <a:xfrm>
            <a:off x="809624" y="1533905"/>
            <a:ext cx="10621963" cy="4310303"/>
          </a:xfrm>
        </p:spPr>
        <p:txBody>
          <a:bodyPr/>
          <a:lstStyle/>
          <a:p>
            <a:pPr marL="0" indent="0">
              <a:buNone/>
            </a:pPr>
            <a:r>
              <a:rPr lang="fr-FR" sz="2800" b="1" dirty="0"/>
              <a:t>git config --</a:t>
            </a:r>
            <a:r>
              <a:rPr lang="fr-FR" sz="2800" b="1" dirty="0" err="1"/>
              <a:t>add</a:t>
            </a:r>
            <a:r>
              <a:rPr lang="fr-FR" sz="2800" b="1" dirty="0"/>
              <a:t> --system </a:t>
            </a:r>
            <a:r>
              <a:rPr lang="fr-FR" sz="2800" b="1" dirty="0" err="1"/>
              <a:t>core.editor</a:t>
            </a:r>
            <a:r>
              <a:rPr lang="fr-FR" sz="2800" b="1" dirty="0"/>
              <a:t> </a:t>
            </a:r>
            <a:r>
              <a:rPr lang="fr-FR" sz="2800" b="1" dirty="0" err="1"/>
              <a:t>notepad</a:t>
            </a:r>
            <a:endParaRPr lang="en-US" sz="2800" b="1" dirty="0"/>
          </a:p>
          <a:p>
            <a:pPr lvl="1"/>
            <a:r>
              <a:rPr lang="en-US" sz="2400" dirty="0"/>
              <a:t> sets notepad as a default editor</a:t>
            </a:r>
          </a:p>
          <a:p>
            <a:pPr marL="0" indent="0">
              <a:buNone/>
            </a:pPr>
            <a:endParaRPr lang="en-US" sz="2400" dirty="0"/>
          </a:p>
          <a:p>
            <a:pPr marL="0" indent="0">
              <a:buNone/>
            </a:pPr>
            <a:r>
              <a:rPr lang="fr-FR" sz="2800" b="1" dirty="0"/>
              <a:t>git config --global alias.[alias </a:t>
            </a:r>
            <a:r>
              <a:rPr lang="fr-FR" sz="2800" b="1" dirty="0" err="1"/>
              <a:t>name</a:t>
            </a:r>
            <a:r>
              <a:rPr lang="fr-FR" sz="2800" b="1" dirty="0"/>
              <a:t>] ‘[command]’</a:t>
            </a:r>
            <a:endParaRPr lang="en-US" sz="2800" b="1" dirty="0"/>
          </a:p>
          <a:p>
            <a:pPr lvl="1"/>
            <a:r>
              <a:rPr lang="en-US" sz="2400" dirty="0"/>
              <a:t> creates an alias for specified command</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35</a:t>
            </a:fld>
            <a:endParaRPr lang="en-GB" noProof="0" dirty="0"/>
          </a:p>
        </p:txBody>
      </p:sp>
    </p:spTree>
    <p:extLst>
      <p:ext uri="{BB962C8B-B14F-4D97-AF65-F5344CB8AC3E}">
        <p14:creationId xmlns:p14="http://schemas.microsoft.com/office/powerpoint/2010/main" val="1508846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gitignore</a:t>
            </a:r>
            <a:endParaRPr lang="en-US" dirty="0"/>
          </a:p>
        </p:txBody>
      </p:sp>
      <p:sp>
        <p:nvSpPr>
          <p:cNvPr id="3" name="Content Placeholder 2"/>
          <p:cNvSpPr>
            <a:spLocks noGrp="1"/>
          </p:cNvSpPr>
          <p:nvPr>
            <p:ph idx="1"/>
          </p:nvPr>
        </p:nvSpPr>
        <p:spPr>
          <a:xfrm>
            <a:off x="809624" y="1533905"/>
            <a:ext cx="10621963" cy="4310303"/>
          </a:xfrm>
        </p:spPr>
        <p:txBody>
          <a:bodyPr/>
          <a:lstStyle/>
          <a:p>
            <a:r>
              <a:rPr lang="en-US" sz="3200" dirty="0"/>
              <a:t>.</a:t>
            </a:r>
            <a:r>
              <a:rPr lang="en-US" sz="3200" dirty="0" err="1"/>
              <a:t>gitignore</a:t>
            </a:r>
            <a:r>
              <a:rPr lang="en-US" sz="3200" dirty="0"/>
              <a:t> – file, that tells git which files (or patterns) it should ignore. It's usually used to avoid committing transient files from your working directory that aren't useful to other collaborators, such as compilation products, temporary files IDEs create, etc.</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36</a:t>
            </a:fld>
            <a:endParaRPr lang="en-GB" noProof="0" dirty="0"/>
          </a:p>
        </p:txBody>
      </p:sp>
    </p:spTree>
    <p:extLst>
      <p:ext uri="{BB962C8B-B14F-4D97-AF65-F5344CB8AC3E}">
        <p14:creationId xmlns:p14="http://schemas.microsoft.com/office/powerpoint/2010/main" val="2138177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a:t>
            </a:r>
            <a:r>
              <a:rPr lang="lt-LT" dirty="0"/>
              <a:t> links</a:t>
            </a:r>
            <a:endParaRPr lang="en-US" dirty="0"/>
          </a:p>
        </p:txBody>
      </p:sp>
      <p:sp>
        <p:nvSpPr>
          <p:cNvPr id="3" name="Content Placeholder 2"/>
          <p:cNvSpPr>
            <a:spLocks noGrp="1"/>
          </p:cNvSpPr>
          <p:nvPr>
            <p:ph idx="1"/>
          </p:nvPr>
        </p:nvSpPr>
        <p:spPr>
          <a:xfrm>
            <a:off x="809624" y="1533905"/>
            <a:ext cx="10621963" cy="4310303"/>
          </a:xfrm>
        </p:spPr>
        <p:txBody>
          <a:bodyPr/>
          <a:lstStyle/>
          <a:p>
            <a:r>
              <a:rPr lang="en-US" sz="3200" dirty="0">
                <a:hlinkClick r:id="rId3"/>
              </a:rPr>
              <a:t>https://git-scm.com/book/en/v2</a:t>
            </a:r>
            <a:endParaRPr lang="en-US" sz="3200" dirty="0"/>
          </a:p>
          <a:p>
            <a:r>
              <a:rPr lang="en-US" sz="3200" dirty="0">
                <a:hlinkClick r:id="rId4"/>
              </a:rPr>
              <a:t>https://stackoverflow.com/</a:t>
            </a:r>
            <a:endParaRPr lang="en-US" sz="3200" dirty="0"/>
          </a:p>
          <a:p>
            <a:r>
              <a:rPr lang="en-US" sz="3200" dirty="0">
                <a:hlinkClick r:id="rId5"/>
              </a:rPr>
              <a:t>https://www.google.com/</a:t>
            </a:r>
            <a:endParaRPr lang="en-US" sz="32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37</a:t>
            </a:fld>
            <a:endParaRPr lang="en-GB" noProof="0" dirty="0"/>
          </a:p>
        </p:txBody>
      </p:sp>
    </p:spTree>
    <p:extLst>
      <p:ext uri="{BB962C8B-B14F-4D97-AF65-F5344CB8AC3E}">
        <p14:creationId xmlns:p14="http://schemas.microsoft.com/office/powerpoint/2010/main" val="843837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Thank you!</a:t>
            </a:r>
            <a:br>
              <a:rPr lang="en-US" dirty="0"/>
            </a:br>
            <a:r>
              <a:rPr lang="en-US" dirty="0"/>
              <a:t>Questions?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38</a:t>
            </a:fld>
            <a:endParaRPr lang="en-GB" dirty="0"/>
          </a:p>
        </p:txBody>
      </p:sp>
    </p:spTree>
    <p:extLst>
      <p:ext uri="{BB962C8B-B14F-4D97-AF65-F5344CB8AC3E}">
        <p14:creationId xmlns:p14="http://schemas.microsoft.com/office/powerpoint/2010/main" val="371357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br>
              <a:rPr lang="en-US" dirty="0"/>
            </a:br>
            <a:r>
              <a:rPr lang="en-US" dirty="0"/>
              <a:t>(part 1)</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39</a:t>
            </a:fld>
            <a:endParaRPr lang="en-GB" dirty="0"/>
          </a:p>
        </p:txBody>
      </p:sp>
    </p:spTree>
    <p:extLst>
      <p:ext uri="{BB962C8B-B14F-4D97-AF65-F5344CB8AC3E}">
        <p14:creationId xmlns:p14="http://schemas.microsoft.com/office/powerpoint/2010/main" val="423595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endParaRPr lang="lt-LT" dirty="0"/>
          </a:p>
        </p:txBody>
      </p:sp>
      <p:sp>
        <p:nvSpPr>
          <p:cNvPr id="3" name="Content Placeholder 2"/>
          <p:cNvSpPr>
            <a:spLocks noGrp="1"/>
          </p:cNvSpPr>
          <p:nvPr>
            <p:ph idx="1"/>
          </p:nvPr>
        </p:nvSpPr>
        <p:spPr>
          <a:xfrm>
            <a:off x="809625" y="1533905"/>
            <a:ext cx="5856715" cy="4310304"/>
          </a:xfrm>
        </p:spPr>
        <p:txBody>
          <a:bodyPr/>
          <a:lstStyle/>
          <a:p>
            <a:r>
              <a:rPr lang="en-US" sz="3200" dirty="0"/>
              <a:t>Distributed version control</a:t>
            </a:r>
          </a:p>
          <a:p>
            <a:r>
              <a:rPr lang="en-US" sz="3200" dirty="0"/>
              <a:t>Users keep entire code and history on their location machines</a:t>
            </a:r>
          </a:p>
          <a:p>
            <a:pPr lvl="1"/>
            <a:r>
              <a:rPr lang="en-US" sz="2800" dirty="0"/>
              <a:t> Users can make any changes without internet access</a:t>
            </a:r>
          </a:p>
          <a:p>
            <a:pPr lvl="1"/>
            <a:r>
              <a:rPr lang="en-US" sz="2800" dirty="0"/>
              <a:t> (Except pushing and pulling changes from a remote server)</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7" name="Picture 6">
            <a:extLst>
              <a:ext uri="{FF2B5EF4-FFF2-40B4-BE49-F238E27FC236}">
                <a16:creationId xmlns:a16="http://schemas.microsoft.com/office/drawing/2014/main" id="{F6C2A8EE-BDF4-4982-8FCE-1E1A2E151842}"/>
              </a:ext>
            </a:extLst>
          </p:cNvPr>
          <p:cNvPicPr>
            <a:picLocks noChangeAspect="1"/>
          </p:cNvPicPr>
          <p:nvPr/>
        </p:nvPicPr>
        <p:blipFill>
          <a:blip r:embed="rId3"/>
          <a:stretch>
            <a:fillRect/>
          </a:stretch>
        </p:blipFill>
        <p:spPr>
          <a:xfrm>
            <a:off x="6666340" y="263988"/>
            <a:ext cx="4977128" cy="5940929"/>
          </a:xfrm>
          <a:prstGeom prst="rect">
            <a:avLst/>
          </a:prstGeom>
        </p:spPr>
      </p:pic>
    </p:spTree>
    <p:extLst>
      <p:ext uri="{BB962C8B-B14F-4D97-AF65-F5344CB8AC3E}">
        <p14:creationId xmlns:p14="http://schemas.microsoft.com/office/powerpoint/2010/main" val="338461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a:t>
            </a:r>
            <a:r>
              <a:rPr lang="lt-LT" dirty="0"/>
              <a:t>0</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40</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lt-LT" sz="3200" dirty="0" err="1"/>
              <a:t>Configure</a:t>
            </a:r>
            <a:r>
              <a:rPr lang="lt-LT" sz="3200" dirty="0"/>
              <a:t> </a:t>
            </a:r>
            <a:r>
              <a:rPr lang="lt-LT" sz="3200" dirty="0" err="1"/>
              <a:t>git</a:t>
            </a:r>
            <a:endParaRPr lang="lt-LT" sz="3200" dirty="0"/>
          </a:p>
          <a:p>
            <a:pPr lvl="1"/>
            <a:r>
              <a:rPr lang="lt-LT" sz="2800" dirty="0"/>
              <a:t> </a:t>
            </a:r>
            <a:r>
              <a:rPr lang="lt-LT" sz="2800" dirty="0" err="1"/>
              <a:t>set</a:t>
            </a:r>
            <a:r>
              <a:rPr lang="lt-LT" sz="2800" dirty="0"/>
              <a:t> </a:t>
            </a:r>
            <a:r>
              <a:rPr lang="lt-LT" sz="2800" dirty="0" err="1"/>
              <a:t>user</a:t>
            </a:r>
            <a:r>
              <a:rPr lang="lt-LT" sz="2800" dirty="0"/>
              <a:t> name</a:t>
            </a:r>
          </a:p>
          <a:p>
            <a:pPr lvl="1"/>
            <a:r>
              <a:rPr lang="lt-LT" sz="2800" dirty="0"/>
              <a:t> </a:t>
            </a:r>
            <a:r>
              <a:rPr lang="lt-LT" sz="2800" dirty="0" err="1"/>
              <a:t>set</a:t>
            </a:r>
            <a:r>
              <a:rPr lang="lt-LT" sz="2800" dirty="0"/>
              <a:t> </a:t>
            </a:r>
            <a:r>
              <a:rPr lang="lt-LT" sz="2800" dirty="0" err="1"/>
              <a:t>email</a:t>
            </a:r>
            <a:endParaRPr lang="lt-LT" sz="2800" dirty="0"/>
          </a:p>
          <a:p>
            <a:pPr lvl="1"/>
            <a:r>
              <a:rPr lang="lt-LT" sz="2800" dirty="0"/>
              <a:t> </a:t>
            </a:r>
            <a:r>
              <a:rPr lang="lt-LT" sz="2800" dirty="0" err="1"/>
              <a:t>set</a:t>
            </a:r>
            <a:r>
              <a:rPr lang="lt-LT" sz="2800" dirty="0"/>
              <a:t> </a:t>
            </a:r>
            <a:r>
              <a:rPr lang="lt-LT" sz="2800" dirty="0" err="1"/>
              <a:t>default</a:t>
            </a:r>
            <a:r>
              <a:rPr lang="lt-LT" sz="2800" dirty="0"/>
              <a:t> </a:t>
            </a:r>
            <a:r>
              <a:rPr lang="lt-LT" sz="2800" dirty="0" err="1"/>
              <a:t>text</a:t>
            </a:r>
            <a:r>
              <a:rPr lang="lt-LT" sz="2800" dirty="0"/>
              <a:t> </a:t>
            </a:r>
            <a:r>
              <a:rPr lang="lt-LT" sz="2800"/>
              <a:t>editor</a:t>
            </a:r>
            <a:endParaRPr lang="lt-LT" sz="2800" dirty="0"/>
          </a:p>
        </p:txBody>
      </p:sp>
    </p:spTree>
    <p:extLst>
      <p:ext uri="{BB962C8B-B14F-4D97-AF65-F5344CB8AC3E}">
        <p14:creationId xmlns:p14="http://schemas.microsoft.com/office/powerpoint/2010/main" val="1977380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41</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en-US" sz="3200" dirty="0"/>
              <a:t>Initialize a new git project</a:t>
            </a:r>
          </a:p>
          <a:p>
            <a:r>
              <a:rPr lang="en-US" sz="3200" dirty="0"/>
              <a:t>Create a new file “readme.txt”</a:t>
            </a:r>
          </a:p>
          <a:p>
            <a:r>
              <a:rPr lang="en-US" sz="3200" dirty="0"/>
              <a:t>Commit changes to local repo</a:t>
            </a:r>
            <a:endParaRPr lang="lt-LT" sz="3200" dirty="0"/>
          </a:p>
        </p:txBody>
      </p:sp>
    </p:spTree>
    <p:extLst>
      <p:ext uri="{BB962C8B-B14F-4D97-AF65-F5344CB8AC3E}">
        <p14:creationId xmlns:p14="http://schemas.microsoft.com/office/powerpoint/2010/main" val="1204573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#2</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42</a:t>
            </a:fld>
            <a:endParaRPr lang="en-GB" noProof="0" dirty="0"/>
          </a:p>
        </p:txBody>
      </p:sp>
      <p:sp>
        <p:nvSpPr>
          <p:cNvPr id="9" name="Content Placeholder 2">
            <a:extLst>
              <a:ext uri="{FF2B5EF4-FFF2-40B4-BE49-F238E27FC236}">
                <a16:creationId xmlns:a16="http://schemas.microsoft.com/office/drawing/2014/main" id="{6FBA3C69-E815-40A0-901C-A5E3695FC5A5}"/>
              </a:ext>
            </a:extLst>
          </p:cNvPr>
          <p:cNvSpPr>
            <a:spLocks noGrp="1"/>
          </p:cNvSpPr>
          <p:nvPr>
            <p:ph idx="1"/>
          </p:nvPr>
        </p:nvSpPr>
        <p:spPr>
          <a:xfrm>
            <a:off x="809624" y="1533905"/>
            <a:ext cx="10621963" cy="4310303"/>
          </a:xfrm>
        </p:spPr>
        <p:txBody>
          <a:bodyPr/>
          <a:lstStyle/>
          <a:p>
            <a:r>
              <a:rPr lang="en-US" sz="3200" dirty="0"/>
              <a:t>Create a new directory “unwanted”</a:t>
            </a:r>
          </a:p>
          <a:p>
            <a:r>
              <a:rPr lang="en-US" sz="3200" dirty="0"/>
              <a:t>Create a new directory “important”</a:t>
            </a:r>
          </a:p>
          <a:p>
            <a:r>
              <a:rPr lang="en-US" sz="3200" dirty="0"/>
              <a:t>Create new files in each directories “file.txt”</a:t>
            </a:r>
          </a:p>
          <a:p>
            <a:r>
              <a:rPr lang="en-US" sz="3200" dirty="0"/>
              <a:t>Ignore “unwanted” </a:t>
            </a:r>
            <a:r>
              <a:rPr lang="en-US" sz="3200" dirty="0" err="1"/>
              <a:t>dir</a:t>
            </a:r>
            <a:endParaRPr lang="en-US" sz="3200" dirty="0"/>
          </a:p>
          <a:p>
            <a:r>
              <a:rPr lang="en-US" sz="3200" dirty="0"/>
              <a:t>Commit changes to local repo</a:t>
            </a:r>
          </a:p>
        </p:txBody>
      </p:sp>
    </p:spTree>
    <p:extLst>
      <p:ext uri="{BB962C8B-B14F-4D97-AF65-F5344CB8AC3E}">
        <p14:creationId xmlns:p14="http://schemas.microsoft.com/office/powerpoint/2010/main" val="134737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#3</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43</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1879522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#4</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44</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Merge master with branch (resolve conflict)</a:t>
            </a:r>
          </a:p>
        </p:txBody>
      </p:sp>
    </p:spTree>
    <p:extLst>
      <p:ext uri="{BB962C8B-B14F-4D97-AF65-F5344CB8AC3E}">
        <p14:creationId xmlns:p14="http://schemas.microsoft.com/office/powerpoint/2010/main" val="2318876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#4 extra</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45</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another conflicting commit in master and “conflicts” branch</a:t>
            </a:r>
          </a:p>
          <a:p>
            <a:r>
              <a:rPr lang="en-US" sz="3200" dirty="0"/>
              <a:t>Rebase master with branch</a:t>
            </a:r>
          </a:p>
        </p:txBody>
      </p:sp>
    </p:spTree>
    <p:extLst>
      <p:ext uri="{BB962C8B-B14F-4D97-AF65-F5344CB8AC3E}">
        <p14:creationId xmlns:p14="http://schemas.microsoft.com/office/powerpoint/2010/main" val="359725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#5</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46</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repository in GitHub</a:t>
            </a:r>
          </a:p>
          <a:p>
            <a:r>
              <a:rPr lang="en-US" sz="3200" dirty="0"/>
              <a:t>Setup remote in your local git project</a:t>
            </a:r>
          </a:p>
          <a:p>
            <a:r>
              <a:rPr lang="en-US" sz="3200" dirty="0"/>
              <a:t>Push changes to GitHub</a:t>
            </a:r>
            <a:endParaRPr lang="lt-LT" sz="3200" dirty="0"/>
          </a:p>
        </p:txBody>
      </p:sp>
    </p:spTree>
    <p:extLst>
      <p:ext uri="{BB962C8B-B14F-4D97-AF65-F5344CB8AC3E}">
        <p14:creationId xmlns:p14="http://schemas.microsoft.com/office/powerpoint/2010/main" val="289100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a:t>
            </a:r>
            <a:r>
              <a:rPr lang="lt-LT" dirty="0"/>
              <a:t>5 </a:t>
            </a:r>
            <a:r>
              <a:rPr lang="lt-LT" dirty="0" err="1"/>
              <a:t>extra</a:t>
            </a:r>
            <a:r>
              <a:rPr lang="en-US" dirty="0"/>
              <a:t> (write in chat, we’ll try to find you a colleague)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47</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809624"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Fork your colleagues GitHub repo</a:t>
            </a:r>
          </a:p>
          <a:p>
            <a:r>
              <a:rPr lang="en-US" sz="3200" dirty="0"/>
              <a:t>Clone</a:t>
            </a:r>
          </a:p>
          <a:p>
            <a:r>
              <a:rPr lang="en-US" sz="3200" dirty="0"/>
              <a:t>Create a new branch from “master” in git bash –  “collaborate”</a:t>
            </a:r>
          </a:p>
          <a:p>
            <a:r>
              <a:rPr lang="en-US" sz="3200" dirty="0"/>
              <a:t>Change something</a:t>
            </a:r>
          </a:p>
          <a:p>
            <a:r>
              <a:rPr lang="en-US" sz="3200" dirty="0"/>
              <a:t>Push it to remote “collaborate” branch</a:t>
            </a:r>
          </a:p>
          <a:p>
            <a:r>
              <a:rPr lang="en-US" sz="3200" dirty="0"/>
              <a:t>Create a pull request</a:t>
            </a:r>
          </a:p>
          <a:p>
            <a:r>
              <a:rPr lang="en-US" sz="3200" dirty="0"/>
              <a:t>Ask colleague to review and merge pull request</a:t>
            </a:r>
            <a:endParaRPr lang="lt-LT" sz="3200" dirty="0"/>
          </a:p>
        </p:txBody>
      </p:sp>
    </p:spTree>
    <p:extLst>
      <p:ext uri="{BB962C8B-B14F-4D97-AF65-F5344CB8AC3E}">
        <p14:creationId xmlns:p14="http://schemas.microsoft.com/office/powerpoint/2010/main" val="1156307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br>
              <a:rPr lang="en-US" dirty="0"/>
            </a:br>
            <a:r>
              <a:rPr lang="en-US" dirty="0"/>
              <a:t>(part 2)</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48</a:t>
            </a:fld>
            <a:endParaRPr lang="en-GB" dirty="0"/>
          </a:p>
        </p:txBody>
      </p:sp>
    </p:spTree>
    <p:extLst>
      <p:ext uri="{BB962C8B-B14F-4D97-AF65-F5344CB8AC3E}">
        <p14:creationId xmlns:p14="http://schemas.microsoft.com/office/powerpoint/2010/main" val="1693456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#7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49</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“Hello world!” project in </a:t>
            </a:r>
            <a:r>
              <a:rPr lang="en-US" sz="3200" dirty="0" err="1"/>
              <a:t>Intellij</a:t>
            </a:r>
            <a:endParaRPr lang="en-US" sz="3200" dirty="0"/>
          </a:p>
          <a:p>
            <a:r>
              <a:rPr lang="en-US" sz="3200" dirty="0"/>
              <a:t>Run it!</a:t>
            </a:r>
          </a:p>
          <a:p>
            <a:r>
              <a:rPr lang="en-US" sz="3200" dirty="0"/>
              <a:t>Init git repo</a:t>
            </a:r>
          </a:p>
          <a:p>
            <a:r>
              <a:rPr lang="en-US" sz="3200" dirty="0"/>
              <a:t>Ignore compiled files including the directories they’re in</a:t>
            </a:r>
          </a:p>
          <a:p>
            <a:r>
              <a:rPr lang="en-US" sz="3200" dirty="0"/>
              <a:t>Commit changes</a:t>
            </a:r>
          </a:p>
          <a:p>
            <a:endParaRPr lang="lt-LT" sz="3200" dirty="0"/>
          </a:p>
        </p:txBody>
      </p:sp>
    </p:spTree>
    <p:extLst>
      <p:ext uri="{BB962C8B-B14F-4D97-AF65-F5344CB8AC3E}">
        <p14:creationId xmlns:p14="http://schemas.microsoft.com/office/powerpoint/2010/main" val="248009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version control?</a:t>
            </a:r>
            <a:endParaRPr lang="lt-LT" dirty="0"/>
          </a:p>
        </p:txBody>
      </p:sp>
      <p:sp>
        <p:nvSpPr>
          <p:cNvPr id="3" name="Content Placeholder 2"/>
          <p:cNvSpPr>
            <a:spLocks noGrp="1"/>
          </p:cNvSpPr>
          <p:nvPr>
            <p:ph idx="1"/>
          </p:nvPr>
        </p:nvSpPr>
        <p:spPr>
          <a:xfrm>
            <a:off x="809624" y="1533905"/>
            <a:ext cx="6439315" cy="4310304"/>
          </a:xfrm>
        </p:spPr>
        <p:txBody>
          <a:bodyPr/>
          <a:lstStyle/>
          <a:p>
            <a:r>
              <a:rPr lang="en-US" sz="3200" dirty="0"/>
              <a:t>A system that keeps records of your changes</a:t>
            </a:r>
          </a:p>
          <a:p>
            <a:r>
              <a:rPr lang="en-US" sz="3200" dirty="0"/>
              <a:t>Allows for collaborative development</a:t>
            </a:r>
          </a:p>
          <a:p>
            <a:r>
              <a:rPr lang="en-US" sz="3200" dirty="0"/>
              <a:t>Allows you to know who made what changes and when</a:t>
            </a:r>
          </a:p>
          <a:p>
            <a:r>
              <a:rPr lang="en-US" sz="3200" b="1" u="sng" dirty="0"/>
              <a:t>Allows you to revert any changes and go back to a previous state</a:t>
            </a:r>
            <a:endParaRPr lang="lt-LT" sz="3200" b="1" u="sng"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7" name="Picture 6">
            <a:extLst>
              <a:ext uri="{FF2B5EF4-FFF2-40B4-BE49-F238E27FC236}">
                <a16:creationId xmlns:a16="http://schemas.microsoft.com/office/drawing/2014/main" id="{30A31608-A389-4876-B960-0282FFAA0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800" y="1489942"/>
            <a:ext cx="492442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562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#8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50</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“feature”</a:t>
            </a:r>
          </a:p>
          <a:p>
            <a:r>
              <a:rPr lang="en-US" sz="3200" dirty="0"/>
              <a:t>Make some changes in that branch</a:t>
            </a:r>
          </a:p>
          <a:p>
            <a:r>
              <a:rPr lang="en-US" sz="3200" dirty="0"/>
              <a:t>Merge master with branch</a:t>
            </a:r>
          </a:p>
        </p:txBody>
      </p:sp>
    </p:spTree>
    <p:extLst>
      <p:ext uri="{BB962C8B-B14F-4D97-AF65-F5344CB8AC3E}">
        <p14:creationId xmlns:p14="http://schemas.microsoft.com/office/powerpoint/2010/main" val="3812996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#9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51</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Create a new branch “conflicts” from master</a:t>
            </a:r>
          </a:p>
          <a:p>
            <a:r>
              <a:rPr lang="en-US" sz="3200" dirty="0"/>
              <a:t>Create conflicting commits in master and new branch</a:t>
            </a:r>
          </a:p>
          <a:p>
            <a:r>
              <a:rPr lang="en-US" sz="3200" dirty="0"/>
              <a:t>Rebase master with branch (resolve conflict)</a:t>
            </a:r>
          </a:p>
        </p:txBody>
      </p:sp>
    </p:spTree>
    <p:extLst>
      <p:ext uri="{BB962C8B-B14F-4D97-AF65-F5344CB8AC3E}">
        <p14:creationId xmlns:p14="http://schemas.microsoft.com/office/powerpoint/2010/main" val="2199777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0671175" cy="1052240"/>
          </a:xfrm>
        </p:spPr>
        <p:txBody>
          <a:bodyPr/>
          <a:lstStyle/>
          <a:p>
            <a:r>
              <a:rPr lang="en-US" dirty="0"/>
              <a:t>Task</a:t>
            </a:r>
            <a:r>
              <a:rPr lang="lt-LT" dirty="0"/>
              <a:t> </a:t>
            </a:r>
            <a:r>
              <a:rPr lang="en-US" dirty="0"/>
              <a:t>#10 (using </a:t>
            </a:r>
            <a:r>
              <a:rPr lang="en-US" dirty="0" err="1"/>
              <a:t>Intellij</a:t>
            </a:r>
            <a:r>
              <a:rPr lang="en-US" dirty="0"/>
              <a:t> IDE)</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52</a:t>
            </a:fld>
            <a:endParaRPr lang="en-GB" noProof="0" dirty="0"/>
          </a:p>
        </p:txBody>
      </p:sp>
      <p:sp>
        <p:nvSpPr>
          <p:cNvPr id="7" name="Content Placeholder 2">
            <a:extLst>
              <a:ext uri="{FF2B5EF4-FFF2-40B4-BE49-F238E27FC236}">
                <a16:creationId xmlns:a16="http://schemas.microsoft.com/office/drawing/2014/main" id="{236D5AD3-798D-4235-9534-A03E209C626B}"/>
              </a:ext>
            </a:extLst>
          </p:cNvPr>
          <p:cNvSpPr txBox="1">
            <a:spLocks/>
          </p:cNvSpPr>
          <p:nvPr/>
        </p:nvSpPr>
        <p:spPr>
          <a:xfrm>
            <a:off x="788368" y="1533905"/>
            <a:ext cx="10621963" cy="4310303"/>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r>
              <a:rPr lang="en-US" sz="3200" dirty="0"/>
              <a:t>Share project on GitHub</a:t>
            </a:r>
          </a:p>
          <a:p>
            <a:r>
              <a:rPr lang="en-US" sz="3200" dirty="0"/>
              <a:t>Create some changes on a new branch</a:t>
            </a:r>
          </a:p>
          <a:p>
            <a:r>
              <a:rPr lang="en-US" sz="3200" dirty="0"/>
              <a:t>Create a pull request</a:t>
            </a:r>
          </a:p>
          <a:p>
            <a:r>
              <a:rPr lang="en-US" sz="3200" dirty="0"/>
              <a:t>Merge PR (in the browser)</a:t>
            </a:r>
          </a:p>
        </p:txBody>
      </p:sp>
    </p:spTree>
    <p:extLst>
      <p:ext uri="{BB962C8B-B14F-4D97-AF65-F5344CB8AC3E}">
        <p14:creationId xmlns:p14="http://schemas.microsoft.com/office/powerpoint/2010/main" val="104556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endParaRPr lang="lt-LT" dirty="0"/>
          </a:p>
        </p:txBody>
      </p:sp>
      <p:sp>
        <p:nvSpPr>
          <p:cNvPr id="3" name="Content Placeholder 2"/>
          <p:cNvSpPr>
            <a:spLocks noGrp="1"/>
          </p:cNvSpPr>
          <p:nvPr>
            <p:ph idx="1"/>
          </p:nvPr>
        </p:nvSpPr>
        <p:spPr>
          <a:xfrm>
            <a:off x="809625" y="1533905"/>
            <a:ext cx="4305714" cy="4310304"/>
          </a:xfrm>
        </p:spPr>
        <p:txBody>
          <a:bodyPr/>
          <a:lstStyle/>
          <a:p>
            <a:r>
              <a:rPr lang="en-US" sz="3200" dirty="0"/>
              <a:t>Started in 2005</a:t>
            </a:r>
          </a:p>
          <a:p>
            <a:r>
              <a:rPr lang="en-US" sz="3200" dirty="0"/>
              <a:t>Created by Linus </a:t>
            </a:r>
            <a:r>
              <a:rPr lang="en-US" sz="3200" dirty="0" err="1"/>
              <a:t>Torvald</a:t>
            </a:r>
            <a:r>
              <a:rPr lang="en-US" sz="3200" dirty="0"/>
              <a:t> to aid in Linux kernel development</a:t>
            </a:r>
            <a:endParaRPr lang="en-US" sz="28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8" name="Picture 7">
            <a:extLst>
              <a:ext uri="{FF2B5EF4-FFF2-40B4-BE49-F238E27FC236}">
                <a16:creationId xmlns:a16="http://schemas.microsoft.com/office/drawing/2014/main" id="{4C465D11-7581-404F-9B1D-626A7FD25FA4}"/>
              </a:ext>
            </a:extLst>
          </p:cNvPr>
          <p:cNvPicPr>
            <a:picLocks noChangeAspect="1"/>
          </p:cNvPicPr>
          <p:nvPr/>
        </p:nvPicPr>
        <p:blipFill>
          <a:blip r:embed="rId3"/>
          <a:stretch>
            <a:fillRect/>
          </a:stretch>
        </p:blipFill>
        <p:spPr>
          <a:xfrm>
            <a:off x="1743282" y="3689057"/>
            <a:ext cx="2438400" cy="2438400"/>
          </a:xfrm>
          <a:prstGeom prst="rect">
            <a:avLst/>
          </a:prstGeom>
        </p:spPr>
      </p:pic>
      <p:pic>
        <p:nvPicPr>
          <p:cNvPr id="9" name="Picture 8">
            <a:extLst>
              <a:ext uri="{FF2B5EF4-FFF2-40B4-BE49-F238E27FC236}">
                <a16:creationId xmlns:a16="http://schemas.microsoft.com/office/drawing/2014/main" id="{4A701E21-03CB-43DC-8E6E-9B4C793A5830}"/>
              </a:ext>
            </a:extLst>
          </p:cNvPr>
          <p:cNvPicPr>
            <a:picLocks noChangeAspect="1"/>
          </p:cNvPicPr>
          <p:nvPr/>
        </p:nvPicPr>
        <p:blipFill>
          <a:blip r:embed="rId4"/>
          <a:stretch>
            <a:fillRect/>
          </a:stretch>
        </p:blipFill>
        <p:spPr>
          <a:xfrm>
            <a:off x="5160286" y="1647561"/>
            <a:ext cx="6722050" cy="4450246"/>
          </a:xfrm>
          <a:prstGeom prst="rect">
            <a:avLst/>
          </a:prstGeom>
        </p:spPr>
      </p:pic>
    </p:spTree>
    <p:extLst>
      <p:ext uri="{BB962C8B-B14F-4D97-AF65-F5344CB8AC3E}">
        <p14:creationId xmlns:p14="http://schemas.microsoft.com/office/powerpoint/2010/main" val="70340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endParaRPr lang="lt-LT" dirty="0"/>
          </a:p>
        </p:txBody>
      </p:sp>
      <p:sp>
        <p:nvSpPr>
          <p:cNvPr id="3" name="Content Placeholder 2"/>
          <p:cNvSpPr>
            <a:spLocks noGrp="1"/>
          </p:cNvSpPr>
          <p:nvPr>
            <p:ph idx="1"/>
          </p:nvPr>
        </p:nvSpPr>
        <p:spPr>
          <a:xfrm>
            <a:off x="809624" y="1533905"/>
            <a:ext cx="10621963" cy="4310304"/>
          </a:xfrm>
        </p:spPr>
        <p:txBody>
          <a:bodyPr/>
          <a:lstStyle/>
          <a:p>
            <a:r>
              <a:rPr lang="en-US" sz="3200" dirty="0"/>
              <a:t>Git isn’t the only version control system</a:t>
            </a:r>
            <a:endParaRPr lang="en-US" sz="28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7" name="Picture 6">
            <a:extLst>
              <a:ext uri="{FF2B5EF4-FFF2-40B4-BE49-F238E27FC236}">
                <a16:creationId xmlns:a16="http://schemas.microsoft.com/office/drawing/2014/main" id="{534B2624-37C7-41CF-BD65-12C3B2CCE924}"/>
              </a:ext>
            </a:extLst>
          </p:cNvPr>
          <p:cNvPicPr>
            <a:picLocks noChangeAspect="1"/>
          </p:cNvPicPr>
          <p:nvPr/>
        </p:nvPicPr>
        <p:blipFill>
          <a:blip r:embed="rId3"/>
          <a:stretch>
            <a:fillRect/>
          </a:stretch>
        </p:blipFill>
        <p:spPr>
          <a:xfrm>
            <a:off x="4385142" y="2561431"/>
            <a:ext cx="6302828" cy="2202527"/>
          </a:xfrm>
          <a:prstGeom prst="rect">
            <a:avLst/>
          </a:prstGeom>
        </p:spPr>
      </p:pic>
      <p:pic>
        <p:nvPicPr>
          <p:cNvPr id="9" name="Picture 8">
            <a:extLst>
              <a:ext uri="{FF2B5EF4-FFF2-40B4-BE49-F238E27FC236}">
                <a16:creationId xmlns:a16="http://schemas.microsoft.com/office/drawing/2014/main" id="{875C20F6-9A64-4E1E-992A-32DD97063D3A}"/>
              </a:ext>
            </a:extLst>
          </p:cNvPr>
          <p:cNvPicPr>
            <a:picLocks noChangeAspect="1"/>
          </p:cNvPicPr>
          <p:nvPr/>
        </p:nvPicPr>
        <p:blipFill>
          <a:blip r:embed="rId4"/>
          <a:stretch>
            <a:fillRect/>
          </a:stretch>
        </p:blipFill>
        <p:spPr>
          <a:xfrm>
            <a:off x="1250057" y="2561431"/>
            <a:ext cx="2730378" cy="2451440"/>
          </a:xfrm>
          <a:prstGeom prst="rect">
            <a:avLst/>
          </a:prstGeom>
        </p:spPr>
      </p:pic>
    </p:spTree>
    <p:extLst>
      <p:ext uri="{BB962C8B-B14F-4D97-AF65-F5344CB8AC3E}">
        <p14:creationId xmlns:p14="http://schemas.microsoft.com/office/powerpoint/2010/main" val="536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a:t>2</a:t>
            </a:r>
            <a:r>
              <a:rPr lang="lt-LT"/>
              <a:t>. </a:t>
            </a:r>
            <a:r>
              <a:rPr lang="en-US" dirty="0"/>
              <a:t>How does git work?</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8</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 Not Differences</a:t>
            </a:r>
          </a:p>
        </p:txBody>
      </p:sp>
      <p:pic>
        <p:nvPicPr>
          <p:cNvPr id="9" name="Content Placeholder 8">
            <a:extLst>
              <a:ext uri="{FF2B5EF4-FFF2-40B4-BE49-F238E27FC236}">
                <a16:creationId xmlns:a16="http://schemas.microsoft.com/office/drawing/2014/main" id="{D50C0C14-A2FB-45CC-85B3-F2F9FCBD0E72}"/>
              </a:ext>
            </a:extLst>
          </p:cNvPr>
          <p:cNvPicPr>
            <a:picLocks noGrp="1" noChangeAspect="1"/>
          </p:cNvPicPr>
          <p:nvPr>
            <p:ph idx="1"/>
          </p:nvPr>
        </p:nvPicPr>
        <p:blipFill>
          <a:blip r:embed="rId3"/>
          <a:stretch>
            <a:fillRect/>
          </a:stretch>
        </p:blipFill>
        <p:spPr>
          <a:xfrm>
            <a:off x="2058963" y="1114789"/>
            <a:ext cx="6958578" cy="2781363"/>
          </a:xfrm>
        </p:spPr>
      </p:pic>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sp>
        <p:nvSpPr>
          <p:cNvPr id="14" name="Content Placeholder 2">
            <a:extLst>
              <a:ext uri="{FF2B5EF4-FFF2-40B4-BE49-F238E27FC236}">
                <a16:creationId xmlns:a16="http://schemas.microsoft.com/office/drawing/2014/main" id="{F5BE7795-CFAF-4D57-A8EA-D1C53AF34D71}"/>
              </a:ext>
            </a:extLst>
          </p:cNvPr>
          <p:cNvSpPr txBox="1">
            <a:spLocks/>
          </p:cNvSpPr>
          <p:nvPr/>
        </p:nvSpPr>
        <p:spPr>
          <a:xfrm>
            <a:off x="192769" y="3988341"/>
            <a:ext cx="11650541" cy="2166327"/>
          </a:xfrm>
          <a:prstGeom prst="rect">
            <a:avLst/>
          </a:prstGeom>
        </p:spPr>
        <p:txBody>
          <a:bodyPr vert="horz" lIns="0" tIns="0" rIns="0" bIns="0" rtlCol="0">
            <a:noAutofit/>
          </a:bodyPr>
          <a:lst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a:lstStyle>
          <a:p>
            <a:pPr marL="285750" indent="-285750">
              <a:buFont typeface="Arial" panose="020B0604020202020204" pitchFamily="34" charset="0"/>
              <a:buChar char="•"/>
            </a:pPr>
            <a:r>
              <a:rPr lang="en-US" sz="3200" dirty="0"/>
              <a:t>Git thinks about its data more like a </a:t>
            </a:r>
            <a:r>
              <a:rPr lang="en-US" sz="3200" b="1" dirty="0"/>
              <a:t>stream of snapshots</a:t>
            </a:r>
            <a:r>
              <a:rPr lang="en-US" sz="3200" dirty="0"/>
              <a:t>.</a:t>
            </a:r>
            <a:endParaRPr lang="lt-LT" sz="3200" dirty="0"/>
          </a:p>
          <a:p>
            <a:pPr marL="285750" indent="-285750">
              <a:buFont typeface="Arial" panose="020B0604020202020204" pitchFamily="34" charset="0"/>
              <a:buChar char="•"/>
            </a:pPr>
            <a:r>
              <a:rPr lang="en-US" sz="3200" dirty="0"/>
              <a:t>With Git, every time you commit, or save the state of your project, Git basically takes a picture of what all your files look like at that moment and stores a reference to that snapshot</a:t>
            </a:r>
          </a:p>
          <a:p>
            <a:endParaRPr lang="en-US" sz="3200" dirty="0"/>
          </a:p>
        </p:txBody>
      </p:sp>
    </p:spTree>
    <p:extLst>
      <p:ext uri="{BB962C8B-B14F-4D97-AF65-F5344CB8AC3E}">
        <p14:creationId xmlns:p14="http://schemas.microsoft.com/office/powerpoint/2010/main" val="260156111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144AE-B0E9-4A9D-8BA0-7C7CD27128C4}">
  <ds:schemaRefs>
    <ds:schemaRef ds:uri="http://schemas.microsoft.com/sharepoint/v3/contenttype/forms"/>
  </ds:schemaRefs>
</ds:datastoreItem>
</file>

<file path=customXml/itemProps2.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6508</TotalTime>
  <Words>1666</Words>
  <Application>Microsoft Office PowerPoint</Application>
  <PresentationFormat>Widescreen</PresentationFormat>
  <Paragraphs>329</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Arial Unicode MS</vt:lpstr>
      <vt:lpstr>Symbol</vt:lpstr>
      <vt:lpstr>Wingdings 2</vt:lpstr>
      <vt:lpstr>Blank</vt:lpstr>
      <vt:lpstr>GIT basics</vt:lpstr>
      <vt:lpstr>Agenda</vt:lpstr>
      <vt:lpstr>1. What is git?</vt:lpstr>
      <vt:lpstr>What is git?</vt:lpstr>
      <vt:lpstr>What is version control?</vt:lpstr>
      <vt:lpstr>What is git?</vt:lpstr>
      <vt:lpstr>What is git?</vt:lpstr>
      <vt:lpstr>2. How does git work?</vt:lpstr>
      <vt:lpstr>Snapshots, Not Differences</vt:lpstr>
      <vt:lpstr>The Three States</vt:lpstr>
      <vt:lpstr>Commit</vt:lpstr>
      <vt:lpstr>Repositories</vt:lpstr>
      <vt:lpstr>Branching</vt:lpstr>
      <vt:lpstr>Merging</vt:lpstr>
      <vt:lpstr>Rebasing</vt:lpstr>
      <vt:lpstr>Git workflow</vt:lpstr>
      <vt:lpstr>Semantic Commit Messages</vt:lpstr>
      <vt:lpstr>3. Install git and create a GitHub account</vt:lpstr>
      <vt:lpstr>Install git</vt:lpstr>
      <vt:lpstr>Create GitHub account</vt:lpstr>
      <vt:lpstr>Git basics</vt:lpstr>
      <vt:lpstr>Configure Tooling</vt:lpstr>
      <vt:lpstr>Create Repositories</vt:lpstr>
      <vt:lpstr>Make changes</vt:lpstr>
      <vt:lpstr>Undoing Things</vt:lpstr>
      <vt:lpstr>History</vt:lpstr>
      <vt:lpstr>Group Changes</vt:lpstr>
      <vt:lpstr>Group Changes</vt:lpstr>
      <vt:lpstr>Group Changes</vt:lpstr>
      <vt:lpstr>Remotes</vt:lpstr>
      <vt:lpstr>Synchronize Changes</vt:lpstr>
      <vt:lpstr>PowerPoint Presentation</vt:lpstr>
      <vt:lpstr>Synchronize Changes</vt:lpstr>
      <vt:lpstr>Redo commits</vt:lpstr>
      <vt:lpstr>Useful stuff</vt:lpstr>
      <vt:lpstr>.gitignore</vt:lpstr>
      <vt:lpstr>Useful links</vt:lpstr>
      <vt:lpstr>Thank you! Questions?</vt:lpstr>
      <vt:lpstr>Practice (part 1)</vt:lpstr>
      <vt:lpstr>Task #0</vt:lpstr>
      <vt:lpstr>Task #1</vt:lpstr>
      <vt:lpstr>Task #2</vt:lpstr>
      <vt:lpstr>Task #3</vt:lpstr>
      <vt:lpstr>Task #4</vt:lpstr>
      <vt:lpstr>Task #4 extra</vt:lpstr>
      <vt:lpstr>Task #5</vt:lpstr>
      <vt:lpstr>Task #5 extra (write in chat, we’ll try to find you a colleague)</vt:lpstr>
      <vt:lpstr>Practice (part 2)</vt:lpstr>
      <vt:lpstr>Task #7 (using Intellij IDE)</vt:lpstr>
      <vt:lpstr>Task #8 (using Intellij IDE)</vt:lpstr>
      <vt:lpstr>Task #9 (using Intellij IDE)</vt:lpstr>
      <vt:lpstr>Task #10 (using Intellij IDE)</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sidla</cp:lastModifiedBy>
  <cp:revision>163</cp:revision>
  <dcterms:created xsi:type="dcterms:W3CDTF">2019-01-10T08:53:19Z</dcterms:created>
  <dcterms:modified xsi:type="dcterms:W3CDTF">2021-02-03T11:46:29Z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