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ADEED"/>
          </a:solidFill>
        </a:fill>
      </a:tcStyle>
    </a:wholeTbl>
    <a:band2H>
      <a:tcTxStyle/>
      <a:tcStyle>
        <a:tcBdr/>
        <a:fill>
          <a:solidFill>
            <a:srgbClr val="EDEFF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25400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DD7"/>
          </a:solidFill>
        </a:fill>
      </a:tcStyle>
    </a:wholeTbl>
    <a:band2H>
      <a:tcTxStyle/>
      <a:tcStyle>
        <a:tcBdr/>
        <a:fill>
          <a:solidFill>
            <a:srgbClr val="E6E8EC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25400" cap="flat">
              <a:solidFill>
                <a:srgbClr val="FFFFFF"/>
              </a:solidFill>
              <a:prstDash val="solid"/>
              <a:bevel/>
            </a:ln>
          </a:top>
          <a:bottom>
            <a:ln w="3175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bevel/>
            </a:ln>
          </a:left>
          <a:right>
            <a:ln w="3175" cap="flat">
              <a:solidFill>
                <a:srgbClr val="FFFFFF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3175" cap="flat">
              <a:solidFill>
                <a:srgbClr val="FFFFFF"/>
              </a:solidFill>
              <a:prstDash val="solid"/>
              <a:bevel/>
            </a:ln>
          </a:insideH>
          <a:insideV>
            <a:ln w="3175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DD7"/>
          </a:solidFill>
        </a:fill>
      </a:tcStyle>
    </a:wholeTbl>
    <a:band2H>
      <a:tcTxStyle/>
      <a:tcStyle>
        <a:tcBdr/>
        <a:fill>
          <a:solidFill>
            <a:srgbClr val="E6E8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DEED"/>
          </a:solidFill>
        </a:fill>
      </a:tcStyle>
    </a:wholeTbl>
    <a:band2H>
      <a:tcTxStyle/>
      <a:tcStyle>
        <a:tcBdr/>
        <a:fill>
          <a:solidFill>
            <a:srgbClr val="EDEFF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CBCB"/>
          </a:solidFill>
        </a:fill>
      </a:tcStyle>
    </a:wholeTbl>
    <a:band2H>
      <a:tcTxStyle/>
      <a:tcStyle>
        <a:tcBdr/>
        <a:fill>
          <a:solidFill>
            <a:srgbClr val="FC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25" autoAdjust="0"/>
  </p:normalViewPr>
  <p:slideViewPr>
    <p:cSldViewPr>
      <p:cViewPr varScale="1">
        <p:scale>
          <a:sx n="107" d="100"/>
          <a:sy n="107" d="100"/>
        </p:scale>
        <p:origin x="-84" y="-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1" name="Shape 28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243940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42900" latinLnBrk="0">
      <a:lnSpc>
        <a:spcPct val="125000"/>
      </a:lnSpc>
      <a:defRPr>
        <a:latin typeface="+mj-lt"/>
        <a:ea typeface="+mj-ea"/>
        <a:cs typeface="+mj-cs"/>
        <a:sym typeface="Avenir Roman"/>
      </a:defRPr>
    </a:lvl1pPr>
    <a:lvl2pPr indent="228600" defTabSz="342900" latinLnBrk="0">
      <a:lnSpc>
        <a:spcPct val="125000"/>
      </a:lnSpc>
      <a:defRPr>
        <a:latin typeface="+mj-lt"/>
        <a:ea typeface="+mj-ea"/>
        <a:cs typeface="+mj-cs"/>
        <a:sym typeface="Avenir Roman"/>
      </a:defRPr>
    </a:lvl2pPr>
    <a:lvl3pPr indent="457200" defTabSz="342900" latinLnBrk="0">
      <a:lnSpc>
        <a:spcPct val="125000"/>
      </a:lnSpc>
      <a:defRPr>
        <a:latin typeface="+mj-lt"/>
        <a:ea typeface="+mj-ea"/>
        <a:cs typeface="+mj-cs"/>
        <a:sym typeface="Avenir Roman"/>
      </a:defRPr>
    </a:lvl3pPr>
    <a:lvl4pPr indent="685800" defTabSz="342900" latinLnBrk="0">
      <a:lnSpc>
        <a:spcPct val="125000"/>
      </a:lnSpc>
      <a:defRPr>
        <a:latin typeface="+mj-lt"/>
        <a:ea typeface="+mj-ea"/>
        <a:cs typeface="+mj-cs"/>
        <a:sym typeface="Avenir Roman"/>
      </a:defRPr>
    </a:lvl4pPr>
    <a:lvl5pPr indent="914400" defTabSz="342900" latinLnBrk="0">
      <a:lnSpc>
        <a:spcPct val="125000"/>
      </a:lnSpc>
      <a:defRPr>
        <a:latin typeface="+mj-lt"/>
        <a:ea typeface="+mj-ea"/>
        <a:cs typeface="+mj-cs"/>
        <a:sym typeface="Avenir Roman"/>
      </a:defRPr>
    </a:lvl5pPr>
    <a:lvl6pPr indent="1143000" defTabSz="342900" latinLnBrk="0">
      <a:lnSpc>
        <a:spcPct val="125000"/>
      </a:lnSpc>
      <a:defRPr>
        <a:latin typeface="+mj-lt"/>
        <a:ea typeface="+mj-ea"/>
        <a:cs typeface="+mj-cs"/>
        <a:sym typeface="Avenir Roman"/>
      </a:defRPr>
    </a:lvl6pPr>
    <a:lvl7pPr indent="1371600" defTabSz="342900" latinLnBrk="0">
      <a:lnSpc>
        <a:spcPct val="125000"/>
      </a:lnSpc>
      <a:defRPr>
        <a:latin typeface="+mj-lt"/>
        <a:ea typeface="+mj-ea"/>
        <a:cs typeface="+mj-cs"/>
        <a:sym typeface="Avenir Roman"/>
      </a:defRPr>
    </a:lvl7pPr>
    <a:lvl8pPr indent="1600200" defTabSz="342900" latinLnBrk="0">
      <a:lnSpc>
        <a:spcPct val="125000"/>
      </a:lnSpc>
      <a:defRPr>
        <a:latin typeface="+mj-lt"/>
        <a:ea typeface="+mj-ea"/>
        <a:cs typeface="+mj-cs"/>
        <a:sym typeface="Avenir Roman"/>
      </a:defRPr>
    </a:lvl8pPr>
    <a:lvl9pPr indent="1828800" defTabSz="342900" latinLnBrk="0">
      <a:lnSpc>
        <a:spcPct val="125000"/>
      </a:lnSpc>
      <a:defRPr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jX2BZWUqOw" TargetMode="External"/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6" name="Shape 2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defRPr sz="2600"/>
            </a:pPr>
            <a:r>
              <a:t>In this module we always explain things with actual live coding.</a:t>
            </a:r>
          </a:p>
          <a:p>
            <a:pPr defTabSz="457200">
              <a:defRPr sz="2600"/>
            </a:pPr>
            <a:r>
              <a:t>Use this slides as general plan.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4" name="Shape 3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Tell that Java has several built in types to describe values and one of them is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int</a:t>
            </a:r>
            <a:r>
              <a:t>.</a:t>
            </a:r>
          </a:p>
          <a:p>
            <a:r>
              <a:t>Then describe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int type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4" name="Shape 3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defRPr sz="2400"/>
            </a:pPr>
            <a:r>
              <a:t>max, min values</a:t>
            </a:r>
          </a:p>
          <a:p>
            <a:pPr defTabSz="457200">
              <a:defRPr sz="2400"/>
            </a:pPr>
            <a:r>
              <a:t>Also you can tell about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long type</a:t>
            </a:r>
            <a:r>
              <a:t> here.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0" name="Shape 3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defRPr sz="2400"/>
            </a:lvl1pPr>
          </a:lstStyle>
          <a:p>
            <a:r>
              <a:t>Type cycling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6" name="Shape 3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defRPr sz="2400"/>
            </a:lvl1pPr>
          </a:lstStyle>
          <a:p>
            <a:r>
              <a:t>String prefix to sout.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5" name="Shape 51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Here </a:t>
            </a:r>
            <a:r>
              <a:rPr dirty="0" smtClean="0"/>
              <a:t>stude</a:t>
            </a:r>
            <a:r>
              <a:rPr lang="en-US" dirty="0" smtClean="0"/>
              <a:t>n</a:t>
            </a:r>
            <a:r>
              <a:rPr dirty="0" smtClean="0"/>
              <a:t>ts s</a:t>
            </a:r>
            <a:r>
              <a:rPr lang="en-US" dirty="0" smtClean="0"/>
              <a:t>h</a:t>
            </a:r>
            <a:r>
              <a:rPr dirty="0" smtClean="0"/>
              <a:t>ould </a:t>
            </a:r>
            <a:r>
              <a:rPr dirty="0"/>
              <a:t>design their personal Battle Field 9x9 and create </a:t>
            </a:r>
            <a:r>
              <a:rPr lang="en-US" dirty="0" smtClean="0"/>
              <a:t>a </a:t>
            </a:r>
            <a:r>
              <a:rPr dirty="0" smtClean="0"/>
              <a:t>program </a:t>
            </a:r>
            <a:r>
              <a:rPr dirty="0"/>
              <a:t>to </a:t>
            </a:r>
            <a:r>
              <a:rPr dirty="0" smtClean="0"/>
              <a:t>out</a:t>
            </a:r>
            <a:r>
              <a:rPr lang="en-US" dirty="0" smtClean="0"/>
              <a:t>p</a:t>
            </a:r>
            <a:r>
              <a:rPr dirty="0" smtClean="0"/>
              <a:t>ut </a:t>
            </a:r>
            <a:r>
              <a:rPr dirty="0"/>
              <a:t>it.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3" name="Shape 5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Run the code, show and describe how game works and how battle field created.</a:t>
            </a:r>
          </a:p>
          <a:p>
            <a:r>
              <a:t>Demostrate how to use repaint() and sleep(int) functions and explain why we need it here.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9" name="Shape 5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Run the code, show and describe how it works and what to do.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4" name="Shape 5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Just explain it using whiteboard and live code debugging.</a:t>
            </a:r>
          </a:p>
          <a:p>
            <a:endParaRPr/>
          </a:p>
          <a:p>
            <a:r>
              <a:t>Explain 2 cases:</a:t>
            </a:r>
          </a:p>
          <a:p>
            <a:pPr marL="180472" indent="-180472">
              <a:buSzPct val="100000"/>
              <a:buChar char="-"/>
            </a:pPr>
            <a:r>
              <a:t>when param of primitive type (int, boolean, etc)</a:t>
            </a:r>
          </a:p>
          <a:p>
            <a:pPr marL="180472" indent="-180472">
              <a:buSzPct val="100000"/>
              <a:buChar char="-"/>
            </a:pPr>
            <a:r>
              <a:t>when param if String type and why it stays unmoified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69" name="Shape 5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Just do live demo, it is the best possible way to explain this.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1" name="Shape 6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Show the template and explain the logic on visual example.</a:t>
            </a:r>
          </a:p>
          <a:p>
            <a:endParaRPr/>
          </a:p>
          <a:p>
            <a:r>
              <a:t>This task force stuent to use every aspect he/she learned on part 2 ( if, while, method call ).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1" name="Shape 2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defRPr sz="2600"/>
            </a:lvl1pPr>
          </a:lstStyle>
          <a:p>
            <a:r>
              <a:t>Tell about this a little bit.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3" name="Shape 6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This task force stuent to use every aspect he/she learned on part 2 ( if, while, method call )</a:t>
            </a:r>
          </a:p>
          <a:p>
            <a:r>
              <a:t>and also teach how to separate logic.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52" name="Shape 6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Explain why this code will modify numbers array.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76" name="Shape 6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Here studets sould update the task from part1 to use for loop.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99" name="Shape 6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this module we do not explain object concept so tell students to replace Dog with String here.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5" name="Shape 7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this module we do not explain object concept so tell students to replace Dog with String here.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1" name="Shape 7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Here studets sould update the task from part1 and use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String[][]</a:t>
            </a:r>
            <a:r>
              <a:t> to store data.</a:t>
            </a:r>
          </a:p>
          <a:p>
            <a:r>
              <a:t>Ask them to print just battle field without axes info like expl. bellow</a:t>
            </a:r>
          </a:p>
          <a:p>
            <a:r>
              <a:t>—-</a:t>
            </a:r>
          </a:p>
          <a:p>
            <a:pPr>
              <a:lnSpc>
                <a:spcPct val="10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B B B B B B B B B</a:t>
            </a:r>
          </a:p>
          <a:p>
            <a:pPr>
              <a:lnSpc>
                <a:spcPct val="10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B B   B B B   B B</a:t>
            </a:r>
          </a:p>
          <a:p>
            <a:pPr>
              <a:lnSpc>
                <a:spcPct val="10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B B   B B B   B B</a:t>
            </a:r>
          </a:p>
          <a:p>
            <a:pPr>
              <a:lnSpc>
                <a:spcPct val="10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B B   B B B   B B</a:t>
            </a:r>
          </a:p>
          <a:p>
            <a:pPr>
              <a:lnSpc>
                <a:spcPct val="10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B B B   B B     B</a:t>
            </a:r>
          </a:p>
          <a:p>
            <a:pPr>
              <a:lnSpc>
                <a:spcPct val="10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B B B   B B     B</a:t>
            </a:r>
          </a:p>
          <a:p>
            <a:pPr>
              <a:lnSpc>
                <a:spcPct val="10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B B B   B B     B</a:t>
            </a:r>
          </a:p>
          <a:p>
            <a:pPr>
              <a:lnSpc>
                <a:spcPct val="10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B B B T E B B   B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0" name="Shape 7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the code should look like (rus)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https://youtu.be/DjX2BZWUqOw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9" name="Shape 2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r>
              <a:t>Recommended folder structure.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4" name="Shape 3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600"/>
            </a:pPr>
            <a:r>
              <a:t>List of things to show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when writing your first programm</a:t>
            </a:r>
            <a:r>
              <a:t>.</a:t>
            </a:r>
          </a:p>
          <a:p>
            <a:pPr>
              <a:defRPr sz="2600"/>
            </a:pPr>
            <a:r>
              <a:t>I put this slide here just to summarize things we need to talk about.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1" name="Shape 3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r>
              <a:t>Tell about the class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r>
              <a:t>Tell about the entry point (main method)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4" name="Shape 32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600"/>
            </a:pPr>
            <a:r>
              <a:t>Tell that green box introduce method and you can have multiple of these inside the class. </a:t>
            </a:r>
            <a:r>
              <a:rPr>
                <a:solidFill>
                  <a:srgbClr val="FF2600"/>
                </a:solidFill>
              </a:rPr>
              <a:t>(No method explanation here)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3" name="Shape 3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defRPr sz="2400"/>
            </a:pPr>
            <a:r>
              <a:t>Explain general idea of a method here.</a:t>
            </a:r>
          </a:p>
          <a:p>
            <a:pPr defTabSz="457200">
              <a:defRPr sz="2400"/>
            </a:pPr>
            <a:r>
              <a:t>Like some code that you can call by name and send input parameters to it.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8" name="Shape 3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Idea of this task to make sure that people have everything setup, unerstand where to write the code, and how to run their programms.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uxoft-training.ru/training/catalog_directions" TargetMode="External"/><Relationship Id="rId13" Type="http://schemas.openxmlformats.org/officeDocument/2006/relationships/image" Target="../media/image13.png"/><Relationship Id="rId3" Type="http://schemas.openxmlformats.org/officeDocument/2006/relationships/hyperlink" Target="http://luxtown.luxoft.com/Training_new_en/Home/Pages/LuxoftTraining.aspx" TargetMode="External"/><Relationship Id="rId7" Type="http://schemas.openxmlformats.org/officeDocument/2006/relationships/hyperlink" Target="http://www.luxoft-training.ru/timetable" TargetMode="External"/><Relationship Id="rId12" Type="http://schemas.openxmlformats.org/officeDocument/2006/relationships/image" Target="../media/image12.jpeg"/><Relationship Id="rId2" Type="http://schemas.openxmlformats.org/officeDocument/2006/relationships/hyperlink" Target="https://inthr.luxoft.com/IntHRWebApp/aspx_PTC/CreateRequestTraining.aspx?Context=0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luxoft-training.ru/about" TargetMode="External"/><Relationship Id="rId11" Type="http://schemas.openxmlformats.org/officeDocument/2006/relationships/hyperlink" Target="http://www.facebook.com/TrainingCenterLuxoft" TargetMode="External"/><Relationship Id="rId5" Type="http://schemas.openxmlformats.org/officeDocument/2006/relationships/image" Target="../media/image10.jpe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hyperlink" Target="http://www.luxoft-training.ru/contacts" TargetMode="Externa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1.jpeg" descr="prezentacja 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0780" y="1618205"/>
            <a:ext cx="2371431" cy="2371432"/>
          </a:xfrm>
          <a:prstGeom prst="rect">
            <a:avLst/>
          </a:prstGeom>
          <a:ln w="12700">
            <a:solidFill>
              <a:srgbClr val="1F497D"/>
            </a:solidFill>
            <a:bevel/>
          </a:ln>
        </p:spPr>
      </p:pic>
      <p:sp>
        <p:nvSpPr>
          <p:cNvPr id="16" name="Shape 16"/>
          <p:cNvSpPr/>
          <p:nvPr/>
        </p:nvSpPr>
        <p:spPr>
          <a:xfrm flipH="1">
            <a:off x="7704535" y="1820466"/>
            <a:ext cx="296467" cy="1854994"/>
          </a:xfrm>
          <a:prstGeom prst="rect">
            <a:avLst/>
          </a:prstGeom>
          <a:solidFill>
            <a:srgbClr val="F37021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>
              <a:defRPr>
                <a:solidFill>
                  <a:srgbClr val="FFFFFF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endParaRPr/>
          </a:p>
        </p:txBody>
      </p:sp>
      <p:pic>
        <p:nvPicPr>
          <p:cNvPr id="17" name="image2.png" descr="3 Quadrant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79431" y="259556"/>
            <a:ext cx="819152" cy="1054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age3.png" descr="Luxoft_Logo_white.gi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81137" y="142875"/>
            <a:ext cx="1647826" cy="89892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xfrm>
            <a:off x="4118297" y="3421755"/>
            <a:ext cx="3596402" cy="1539432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400"/>
              </a:spcBef>
              <a:buClrTx/>
              <a:buSzTx/>
              <a:buFontTx/>
              <a:buNone/>
              <a:defRPr sz="1400" b="1">
                <a:solidFill>
                  <a:srgbClr val="FFFFFF"/>
                </a:solidFill>
              </a:defRPr>
            </a:lvl1pPr>
            <a:lvl2pPr marL="0" indent="0" algn="r">
              <a:spcBef>
                <a:spcPts val="400"/>
              </a:spcBef>
              <a:buClrTx/>
              <a:buSzTx/>
              <a:buFontTx/>
              <a:buNone/>
              <a:defRPr sz="1400" b="1">
                <a:solidFill>
                  <a:srgbClr val="FFFFFF"/>
                </a:solidFill>
              </a:defRPr>
            </a:lvl2pPr>
            <a:lvl3pPr marL="0" indent="0" algn="r">
              <a:spcBef>
                <a:spcPts val="400"/>
              </a:spcBef>
              <a:buClrTx/>
              <a:buSzTx/>
              <a:buFontTx/>
              <a:buNone/>
              <a:defRPr sz="1400" b="1">
                <a:solidFill>
                  <a:srgbClr val="FFFFFF"/>
                </a:solidFill>
              </a:defRPr>
            </a:lvl3pPr>
            <a:lvl4pPr marL="0" indent="0" algn="r">
              <a:spcBef>
                <a:spcPts val="400"/>
              </a:spcBef>
              <a:buClrTx/>
              <a:buSzTx/>
              <a:buFontTx/>
              <a:buNone/>
              <a:defRPr sz="1400" b="1">
                <a:solidFill>
                  <a:srgbClr val="FFFFFF"/>
                </a:solidFill>
              </a:defRPr>
            </a:lvl4pPr>
            <a:lvl5pPr marL="0" indent="0" algn="r">
              <a:spcBef>
                <a:spcPts val="400"/>
              </a:spcBef>
              <a:buClrTx/>
              <a:buSzTx/>
              <a:buFontTx/>
              <a:buNone/>
              <a:defRPr sz="1400" b="1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4114800" y="2068937"/>
            <a:ext cx="3595743" cy="1352819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body" sz="half" idx="1"/>
          </p:nvPr>
        </p:nvSpPr>
        <p:spPr>
          <a:xfrm>
            <a:off x="1357288" y="3036055"/>
            <a:ext cx="6536555" cy="21074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age1.jpeg" descr="prezentacja 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 flipH="1">
            <a:off x="7704535" y="1820465"/>
            <a:ext cx="296467" cy="1129905"/>
          </a:xfrm>
          <a:prstGeom prst="rect">
            <a:avLst/>
          </a:prstGeom>
          <a:solidFill>
            <a:srgbClr val="F37021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>
              <a:defRPr>
                <a:solidFill>
                  <a:srgbClr val="FFFFFF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endParaRPr/>
          </a:p>
        </p:txBody>
      </p:sp>
      <p:pic>
        <p:nvPicPr>
          <p:cNvPr id="126" name="image2.png" descr="3 Quadrant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79431" y="259556"/>
            <a:ext cx="819152" cy="1054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5.png" descr="qr-code.g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56272" y="1864517"/>
            <a:ext cx="1057277" cy="1057277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3734789" y="1246938"/>
            <a:ext cx="3970800" cy="2276286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4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0" indent="0" algn="r">
              <a:spcBef>
                <a:spcPts val="4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0" indent="0" algn="r">
              <a:spcBef>
                <a:spcPts val="4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0" indent="0" algn="r">
              <a:spcBef>
                <a:spcPts val="4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0" indent="0" algn="r">
              <a:spcBef>
                <a:spcPts val="4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actic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image6.png" descr="D:\Картинки, клипарты\Знаки, пиктограммы, логотипы\= Пиктограммы\sleek-xp-basic-icons\PNG\Document Wri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2042" y="70247"/>
            <a:ext cx="714377" cy="714377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1815849" y="0"/>
            <a:ext cx="6023021" cy="84653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image1.jpeg" descr="prezentacja 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image2.png" descr="3 Quadrant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79431" y="259556"/>
            <a:ext cx="819152" cy="1054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3.png" descr="Luxoft_Logo_white.g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81137" y="142875"/>
            <a:ext cx="1647826" cy="898924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/>
        </p:nvSpPr>
        <p:spPr>
          <a:xfrm>
            <a:off x="3779666" y="1279921"/>
            <a:ext cx="1749305" cy="398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215503" indent="-215503" algn="ctr">
              <a:spcBef>
                <a:spcPts val="6300"/>
              </a:spcBef>
              <a:defRPr sz="26200" b="1">
                <a:solidFill>
                  <a:srgbClr val="1F5282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r>
              <a:t>?</a:t>
            </a:r>
          </a:p>
        </p:txBody>
      </p:sp>
      <p:sp>
        <p:nvSpPr>
          <p:cNvPr id="149" name="Shape 149"/>
          <p:cNvSpPr/>
          <p:nvPr/>
        </p:nvSpPr>
        <p:spPr>
          <a:xfrm>
            <a:off x="2382440" y="1314449"/>
            <a:ext cx="4543428" cy="436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 marL="215503" indent="-215503" algn="ctr">
              <a:spcBef>
                <a:spcPts val="500"/>
              </a:spcBef>
              <a:defRPr sz="2400" b="1">
                <a:solidFill>
                  <a:srgbClr val="FFFFFF"/>
                </a:solidFill>
                <a:latin typeface="a_FuturaRoundDemi"/>
                <a:ea typeface="a_FuturaRoundDemi"/>
                <a:cs typeface="a_FuturaRoundDemi"/>
                <a:sym typeface="a_FuturaRoundDemi"/>
              </a:defRPr>
            </a:lvl1pPr>
          </a:lstStyle>
          <a:p>
            <a:r>
              <a:t>Благодарю за внимание!</a:t>
            </a:r>
          </a:p>
        </p:txBody>
      </p:sp>
      <p:sp>
        <p:nvSpPr>
          <p:cNvPr id="150" name="Shape 150"/>
          <p:cNvSpPr/>
          <p:nvPr/>
        </p:nvSpPr>
        <p:spPr>
          <a:xfrm>
            <a:off x="3770708" y="3008708"/>
            <a:ext cx="1749031" cy="436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 marL="215503" indent="-215503" algn="ctr">
              <a:spcBef>
                <a:spcPts val="500"/>
              </a:spcBef>
              <a:defRPr sz="2400" b="1">
                <a:solidFill>
                  <a:srgbClr val="FFFFFF"/>
                </a:solidFill>
                <a:latin typeface="a_FuturaRoundDemi"/>
                <a:ea typeface="a_FuturaRoundDemi"/>
                <a:cs typeface="a_FuturaRoundDemi"/>
                <a:sym typeface="a_FuturaRoundDemi"/>
              </a:defRPr>
            </a:lvl1pPr>
          </a:lstStyle>
          <a:p>
            <a:r>
              <a:t>Вопросы?</a:t>
            </a:r>
          </a:p>
        </p:txBody>
      </p:sp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TC Re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5146192" y="1084340"/>
            <a:ext cx="2560726" cy="1057545"/>
          </a:xfrm>
          <a:prstGeom prst="line">
            <a:avLst/>
          </a:prstGeom>
          <a:ln w="3175">
            <a:solidFill>
              <a:srgbClr val="84A8CC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1414462" y="1027508"/>
            <a:ext cx="2553893" cy="2602709"/>
          </a:xfrm>
          <a:prstGeom prst="ellipse">
            <a:avLst/>
          </a:prstGeom>
          <a:gradFill>
            <a:gsLst>
              <a:gs pos="0">
                <a:srgbClr val="1F497D"/>
              </a:gs>
              <a:gs pos="64000">
                <a:srgbClr val="558ED5"/>
              </a:gs>
              <a:gs pos="100000">
                <a:srgbClr val="E1E3EB"/>
              </a:gs>
            </a:gsLst>
            <a:lin ang="2400000"/>
          </a:gradFill>
          <a:ln w="25400">
            <a:solidFill>
              <a:srgbClr val="FFFFFF"/>
            </a:solidFill>
          </a:ln>
          <a:effectLst>
            <a:outerShdw blurRad="25400" dist="12700" dir="5400000" rotWithShape="0">
              <a:srgbClr val="000000">
                <a:alpha val="37999"/>
              </a:srgbClr>
            </a:outerShdw>
          </a:effectLst>
        </p:spPr>
        <p:txBody>
          <a:bodyPr lIns="34289" tIns="34289" rIns="34289" bIns="3428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2740817" y="2101452"/>
            <a:ext cx="1065612" cy="419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>
              <a:def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2"/>
              </a:rPr>
              <a:t>IntHR</a:t>
            </a:r>
          </a:p>
          <a:p>
            <a:pPr>
              <a:def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3"/>
              </a:rPr>
              <a:t>Luxtown</a:t>
            </a:r>
          </a:p>
        </p:txBody>
      </p:sp>
      <p:sp>
        <p:nvSpPr>
          <p:cNvPr id="161" name="Shape 161"/>
          <p:cNvSpPr/>
          <p:nvPr/>
        </p:nvSpPr>
        <p:spPr>
          <a:xfrm>
            <a:off x="3556396" y="742950"/>
            <a:ext cx="2051448" cy="265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>
              <a:defRPr sz="1400" b="1">
                <a:ln w="2222">
                  <a:solidFill>
                    <a:srgbClr val="143657"/>
                  </a:solidFill>
                </a:ln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Внешний</a:t>
            </a:r>
            <a:r>
              <a:rPr>
                <a:solidFill>
                  <a:srgbClr val="002060"/>
                </a:solidFill>
              </a:rPr>
              <a:t> </a:t>
            </a:r>
            <a:r>
              <a:t>ресурс</a:t>
            </a:r>
          </a:p>
        </p:txBody>
      </p:sp>
      <p:pic>
        <p:nvPicPr>
          <p:cNvPr id="162" name="image7.png" descr="C:\Documents and Settings\Administrator\Pulpit\logo pomaranczowe tl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80033" y="1228725"/>
            <a:ext cx="1045371" cy="3821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3.jpeg"/>
          <p:cNvPicPr>
            <a:picLocks noChangeAspect="1"/>
          </p:cNvPicPr>
          <p:nvPr/>
        </p:nvPicPr>
        <p:blipFill>
          <a:blip r:embed="rId5">
            <a:extLst/>
          </a:blip>
          <a:srcRect r="34163" b="14814"/>
          <a:stretch>
            <a:fillRect/>
          </a:stretch>
        </p:blipFill>
        <p:spPr>
          <a:xfrm>
            <a:off x="4385071" y="2152649"/>
            <a:ext cx="3321846" cy="2562227"/>
          </a:xfrm>
          <a:prstGeom prst="rect">
            <a:avLst/>
          </a:prstGeom>
          <a:ln w="12700">
            <a:miter lim="400000"/>
          </a:ln>
          <a:effectLst>
            <a:outerShdw blurRad="139700" rotWithShape="0">
              <a:srgbClr val="000000">
                <a:alpha val="70000"/>
              </a:srgbClr>
            </a:outerShdw>
          </a:effectLst>
        </p:spPr>
      </p:pic>
      <p:sp>
        <p:nvSpPr>
          <p:cNvPr id="164" name="Shape 164"/>
          <p:cNvSpPr/>
          <p:nvPr/>
        </p:nvSpPr>
        <p:spPr>
          <a:xfrm>
            <a:off x="4591049" y="2702717"/>
            <a:ext cx="2852740" cy="1220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>
              <a:spcBef>
                <a:spcPts val="100"/>
              </a:spcBef>
              <a:defRPr sz="1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Информация об учебном центре</a:t>
            </a:r>
          </a:p>
          <a:p>
            <a:pPr>
              <a:spcBef>
                <a:spcPts val="100"/>
              </a:spcBef>
              <a:defRPr sz="9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6"/>
              </a:rPr>
              <a:t>www.luxoft-training.ru/about</a:t>
            </a:r>
            <a:endParaRPr>
              <a:solidFill>
                <a:srgbClr val="FFFFFF"/>
              </a:solidFill>
            </a:endParaRPr>
          </a:p>
          <a:p>
            <a:pPr>
              <a:spcBef>
                <a:spcPts val="100"/>
              </a:spcBef>
              <a:defRPr sz="1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Расписание </a:t>
            </a:r>
          </a:p>
          <a:p>
            <a:pPr>
              <a:spcBef>
                <a:spcPts val="100"/>
              </a:spcBef>
              <a:defRPr sz="9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7"/>
              </a:rPr>
              <a:t>www.luxoft-training.ru/timetable</a:t>
            </a:r>
            <a:endParaRPr>
              <a:solidFill>
                <a:srgbClr val="1F5282"/>
              </a:solidFill>
            </a:endParaRPr>
          </a:p>
          <a:p>
            <a:pPr>
              <a:spcBef>
                <a:spcPts val="100"/>
              </a:spcBef>
              <a:defRPr sz="1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Каталог курсов </a:t>
            </a:r>
          </a:p>
          <a:p>
            <a:pPr>
              <a:spcBef>
                <a:spcPts val="100"/>
              </a:spcBef>
              <a:defRPr sz="9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8"/>
              </a:rPr>
              <a:t>www.luxoft-training.ru/training/catalog_directions</a:t>
            </a:r>
            <a:endParaRPr>
              <a:solidFill>
                <a:srgbClr val="FFFFFF"/>
              </a:solidFill>
            </a:endParaRPr>
          </a:p>
          <a:p>
            <a:pPr>
              <a:spcBef>
                <a:spcPts val="100"/>
              </a:spcBef>
              <a:defRPr sz="1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Контакты </a:t>
            </a:r>
          </a:p>
          <a:p>
            <a:pPr>
              <a:spcBef>
                <a:spcPts val="100"/>
              </a:spcBef>
              <a:defRPr sz="9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9"/>
              </a:rPr>
              <a:t>www.luxoft-training.ru/contacts</a:t>
            </a:r>
          </a:p>
        </p:txBody>
      </p:sp>
      <p:pic>
        <p:nvPicPr>
          <p:cNvPr id="165" name="image8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669630" y="4144566"/>
            <a:ext cx="316708" cy="319089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hape 166"/>
          <p:cNvSpPr/>
          <p:nvPr/>
        </p:nvSpPr>
        <p:spPr>
          <a:xfrm>
            <a:off x="5011341" y="4291012"/>
            <a:ext cx="2607469" cy="19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9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11"/>
              </a:defRPr>
            </a:lvl1pPr>
          </a:lstStyle>
          <a:p>
            <a:r>
              <a:rPr>
                <a:hlinkClick r:id="rId11"/>
              </a:rPr>
              <a:t>www.facebook.com/TrainingCenterLuxoft</a:t>
            </a:r>
          </a:p>
        </p:txBody>
      </p:sp>
      <p:pic>
        <p:nvPicPr>
          <p:cNvPr id="167" name="image4.jpe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637393" y="1084340"/>
            <a:ext cx="1508801" cy="661413"/>
          </a:xfrm>
          <a:prstGeom prst="rect">
            <a:avLst/>
          </a:prstGeom>
          <a:ln w="12700" cap="rnd">
            <a:solidFill>
              <a:srgbClr val="7092B6"/>
            </a:solidFill>
          </a:ln>
          <a:effectLst>
            <a:outerShdw blurRad="38100" dist="25400" dir="2700000" rotWithShape="0">
              <a:srgbClr val="000000">
                <a:alpha val="40000"/>
              </a:srgbClr>
            </a:outerShdw>
          </a:effectLst>
        </p:spPr>
      </p:pic>
      <p:sp>
        <p:nvSpPr>
          <p:cNvPr id="168" name="Shape 168"/>
          <p:cNvSpPr/>
          <p:nvPr/>
        </p:nvSpPr>
        <p:spPr>
          <a:xfrm>
            <a:off x="3637393" y="1084340"/>
            <a:ext cx="747293" cy="1057544"/>
          </a:xfrm>
          <a:prstGeom prst="line">
            <a:avLst/>
          </a:prstGeom>
          <a:ln w="3175">
            <a:solidFill>
              <a:srgbClr val="84A8CC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1506160" y="1690686"/>
            <a:ext cx="2279097" cy="26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 algn="ctr"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Внутренние ресурсы</a:t>
            </a:r>
          </a:p>
        </p:txBody>
      </p:sp>
      <p:sp>
        <p:nvSpPr>
          <p:cNvPr id="170" name="Shape 170"/>
          <p:cNvSpPr/>
          <p:nvPr/>
        </p:nvSpPr>
        <p:spPr>
          <a:xfrm>
            <a:off x="1549002" y="2009774"/>
            <a:ext cx="1228728" cy="419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 algn="r">
              <a:spcBef>
                <a:spcPts val="100"/>
              </a:spcBef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Расписание, курсы, тренеры</a:t>
            </a:r>
          </a:p>
        </p:txBody>
      </p:sp>
      <p:sp>
        <p:nvSpPr>
          <p:cNvPr id="171" name="Shape 171"/>
          <p:cNvSpPr/>
          <p:nvPr/>
        </p:nvSpPr>
        <p:spPr>
          <a:xfrm>
            <a:off x="1768077" y="2653902"/>
            <a:ext cx="1022748" cy="774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 algn="r">
              <a:spcBef>
                <a:spcPts val="100"/>
              </a:spcBef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Условия обучения, логистика, контакты</a:t>
            </a:r>
          </a:p>
        </p:txBody>
      </p:sp>
      <p:sp>
        <p:nvSpPr>
          <p:cNvPr id="172" name="Shape 172"/>
          <p:cNvSpPr/>
          <p:nvPr/>
        </p:nvSpPr>
        <p:spPr>
          <a:xfrm>
            <a:off x="2758677" y="2908697"/>
            <a:ext cx="1065611" cy="24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3"/>
              </a:defRPr>
            </a:lvl1pPr>
          </a:lstStyle>
          <a:p>
            <a:r>
              <a:rPr>
                <a:hlinkClick r:id="rId3"/>
              </a:rPr>
              <a:t>Luxtown</a:t>
            </a:r>
          </a:p>
        </p:txBody>
      </p:sp>
      <p:pic>
        <p:nvPicPr>
          <p:cNvPr id="173" name="image9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5158978" y="1020366"/>
            <a:ext cx="792958" cy="792957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/>
        </p:nvSpPr>
        <p:spPr>
          <a:xfrm>
            <a:off x="1359692" y="247082"/>
            <a:ext cx="6522247" cy="352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 anchor="ctr">
            <a:spAutoFit/>
          </a:bodyPr>
          <a:lstStyle>
            <a:lvl1pPr>
              <a:defRPr sz="20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Информационные ресурсы Luxoft Training</a:t>
            </a:r>
          </a:p>
        </p:txBody>
      </p:sp>
      <p:sp>
        <p:nvSpPr>
          <p:cNvPr id="175" name="Shape 175"/>
          <p:cNvSpPr/>
          <p:nvPr/>
        </p:nvSpPr>
        <p:spPr>
          <a:xfrm>
            <a:off x="3632629" y="1760039"/>
            <a:ext cx="747293" cy="2969227"/>
          </a:xfrm>
          <a:prstGeom prst="line">
            <a:avLst/>
          </a:prstGeom>
          <a:ln w="3175">
            <a:solidFill>
              <a:srgbClr val="84A8CC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dditional Mater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age10.png" descr="D:\Картинки, клипарты\Знаки, пиктограммы, логотипы\= Пиктограммы\sleek-xp-basic-icons\PNG\Attac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3950" y="51197"/>
            <a:ext cx="714375" cy="714377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/>
        </p:nvSpPr>
        <p:spPr>
          <a:xfrm>
            <a:off x="1819275" y="239315"/>
            <a:ext cx="6019800" cy="32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>
              <a:defRPr sz="18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Дополнительные</a:t>
            </a:r>
            <a:r>
              <a:rPr b="0"/>
              <a:t> </a:t>
            </a:r>
            <a:r>
              <a:t>материалы и информация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sz="quarter" idx="1"/>
          </p:nvPr>
        </p:nvSpPr>
        <p:spPr>
          <a:xfrm>
            <a:off x="1481137" y="1058603"/>
            <a:ext cx="6357938" cy="634792"/>
          </a:xfrm>
          <a:prstGeom prst="rect">
            <a:avLst/>
          </a:prstGeom>
        </p:spPr>
        <p:txBody>
          <a:bodyPr/>
          <a:lstStyle>
            <a:lvl1pPr marL="248920" indent="-248920">
              <a:spcBef>
                <a:spcPts val="400"/>
              </a:spcBef>
              <a:buClr>
                <a:srgbClr val="404040"/>
              </a:buClr>
              <a:buSzPct val="100000"/>
              <a:buFontTx/>
              <a:buAutoNum type="arabicPeriod"/>
              <a:defRPr sz="1400"/>
            </a:lvl1pPr>
            <a:lvl2pPr marL="0" indent="0">
              <a:spcBef>
                <a:spcPts val="400"/>
              </a:spcBef>
              <a:buClr>
                <a:srgbClr val="404040"/>
              </a:buClr>
              <a:buSzTx/>
              <a:buFontTx/>
              <a:buNone/>
              <a:defRPr sz="1400"/>
            </a:lvl2pPr>
            <a:lvl3pPr marL="777397" indent="-201135">
              <a:spcBef>
                <a:spcPts val="400"/>
              </a:spcBef>
              <a:buClr>
                <a:srgbClr val="404040"/>
              </a:buClr>
              <a:buFontTx/>
              <a:defRPr sz="1400"/>
            </a:lvl3pPr>
            <a:lvl4pPr marL="1087085" indent="-223485">
              <a:spcBef>
                <a:spcPts val="400"/>
              </a:spcBef>
              <a:buClr>
                <a:srgbClr val="404040"/>
              </a:buClr>
              <a:buFontTx/>
              <a:defRPr sz="1400"/>
            </a:lvl4pPr>
            <a:lvl5pPr marL="1492250" indent="-200025">
              <a:spcBef>
                <a:spcPts val="400"/>
              </a:spcBef>
              <a:buClr>
                <a:srgbClr val="404040"/>
              </a:buClr>
              <a:buFontTx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Shape 1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1988343" y="239315"/>
            <a:ext cx="5709049" cy="32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18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Рекомендуемая литература</a:t>
            </a:r>
          </a:p>
        </p:txBody>
      </p:sp>
      <p:pic>
        <p:nvPicPr>
          <p:cNvPr id="194" name="image11.png" descr="D:\Картинки, клипарты\Книги, документы, диаграммы\books-clipart - без фона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908" y="191691"/>
            <a:ext cx="760811" cy="566738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xfrm>
            <a:off x="1481137" y="1058603"/>
            <a:ext cx="6357938" cy="634792"/>
          </a:xfrm>
          <a:prstGeom prst="rect">
            <a:avLst/>
          </a:prstGeom>
        </p:spPr>
        <p:txBody>
          <a:bodyPr/>
          <a:lstStyle>
            <a:lvl1pPr marL="248920" indent="-248920">
              <a:spcBef>
                <a:spcPts val="400"/>
              </a:spcBef>
              <a:buClr>
                <a:srgbClr val="404040"/>
              </a:buClr>
              <a:buSzPct val="100000"/>
              <a:buFontTx/>
              <a:buAutoNum type="arabicPeriod"/>
              <a:defRPr sz="1400"/>
            </a:lvl1pPr>
            <a:lvl2pPr marL="0" indent="0">
              <a:spcBef>
                <a:spcPts val="400"/>
              </a:spcBef>
              <a:buClr>
                <a:srgbClr val="404040"/>
              </a:buClr>
              <a:buSzTx/>
              <a:buFontTx/>
              <a:buNone/>
              <a:defRPr sz="1400"/>
            </a:lvl2pPr>
            <a:lvl3pPr marL="777397" indent="-201135">
              <a:spcBef>
                <a:spcPts val="400"/>
              </a:spcBef>
              <a:buClr>
                <a:srgbClr val="404040"/>
              </a:buClr>
              <a:buFontTx/>
              <a:defRPr sz="1400"/>
            </a:lvl3pPr>
            <a:lvl4pPr marL="1087085" indent="-223485">
              <a:spcBef>
                <a:spcPts val="400"/>
              </a:spcBef>
              <a:buClr>
                <a:srgbClr val="404040"/>
              </a:buClr>
              <a:buFontTx/>
              <a:defRPr sz="1400"/>
            </a:lvl4pPr>
            <a:lvl5pPr marL="1492250" indent="-200025">
              <a:spcBef>
                <a:spcPts val="400"/>
              </a:spcBef>
              <a:buClr>
                <a:srgbClr val="404040"/>
              </a:buClr>
              <a:buFontTx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 rot="16200000">
            <a:off x="707924" y="4575288"/>
            <a:ext cx="977094" cy="154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>
              <a:defRPr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Luxoft Training 2016</a:t>
            </a:r>
          </a:p>
        </p:txBody>
      </p:sp>
      <p:sp>
        <p:nvSpPr>
          <p:cNvPr id="204" name="Shape 204"/>
          <p:cNvSpPr/>
          <p:nvPr/>
        </p:nvSpPr>
        <p:spPr>
          <a:xfrm>
            <a:off x="286914" y="4893364"/>
            <a:ext cx="885919" cy="157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685800">
              <a:defRPr sz="600">
                <a:solidFill>
                  <a:srgbClr val="4E576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www.luxoft-training.com</a:t>
            </a:r>
          </a:p>
        </p:txBody>
      </p:sp>
      <p:sp>
        <p:nvSpPr>
          <p:cNvPr id="205" name="Shape 205"/>
          <p:cNvSpPr/>
          <p:nvPr/>
        </p:nvSpPr>
        <p:spPr>
          <a:xfrm>
            <a:off x="8588181" y="5087682"/>
            <a:ext cx="555820" cy="57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31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E500"/>
          </a:solidFill>
          <a:ln w="12700">
            <a:miter lim="400000"/>
          </a:ln>
        </p:spPr>
        <p:txBody>
          <a:bodyPr lIns="34289" tIns="34289" rIns="34289" bIns="34289"/>
          <a:lstStyle/>
          <a:p>
            <a:pPr defTabSz="685800">
              <a:defRPr sz="1400">
                <a:latin typeface="Open Sans"/>
                <a:ea typeface="Open Sans"/>
                <a:cs typeface="Open Sans"/>
                <a:sym typeface="Open Sans"/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5724522" y="5087682"/>
            <a:ext cx="2863662" cy="58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167" y="0"/>
                </a:lnTo>
                <a:lnTo>
                  <a:pt x="21600" y="21222"/>
                </a:lnTo>
                <a:lnTo>
                  <a:pt x="695" y="21222"/>
                </a:lnTo>
                <a:lnTo>
                  <a:pt x="69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25A10"/>
          </a:solidFill>
          <a:ln w="12700">
            <a:miter lim="400000"/>
          </a:ln>
        </p:spPr>
        <p:txBody>
          <a:bodyPr lIns="34289" tIns="34289" rIns="34289" bIns="34289"/>
          <a:lstStyle/>
          <a:p>
            <a:pPr defTabSz="685800">
              <a:defRPr sz="1400">
                <a:latin typeface="Open Sans"/>
                <a:ea typeface="Open Sans"/>
                <a:cs typeface="Open Sans"/>
                <a:sym typeface="Open Sans"/>
              </a:defRPr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-5" y="5087682"/>
            <a:ext cx="2862266" cy="58445"/>
          </a:xfrm>
          <a:prstGeom prst="rect">
            <a:avLst/>
          </a:prstGeom>
          <a:solidFill>
            <a:srgbClr val="043B7B"/>
          </a:solidFill>
          <a:ln w="12700">
            <a:miter lim="400000"/>
          </a:ln>
        </p:spPr>
        <p:txBody>
          <a:bodyPr lIns="34289" tIns="34289" rIns="34289" bIns="34289"/>
          <a:lstStyle/>
          <a:p>
            <a:pPr defTabSz="685800">
              <a:defRPr sz="1400">
                <a:latin typeface="Open Sans"/>
                <a:ea typeface="Open Sans"/>
                <a:cs typeface="Open Sans"/>
                <a:sym typeface="Open Sans"/>
              </a:defRPr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2862259" y="5087682"/>
            <a:ext cx="2862267" cy="58445"/>
          </a:xfrm>
          <a:prstGeom prst="rect">
            <a:avLst/>
          </a:prstGeom>
          <a:solidFill>
            <a:srgbClr val="C01953"/>
          </a:solidFill>
          <a:ln w="12700">
            <a:miter lim="400000"/>
          </a:ln>
        </p:spPr>
        <p:txBody>
          <a:bodyPr lIns="34289" tIns="34289" rIns="34289" bIns="34289"/>
          <a:lstStyle/>
          <a:p>
            <a:pPr defTabSz="685800">
              <a:defRPr sz="1400">
                <a:latin typeface="Open Sans"/>
                <a:ea typeface="Open Sans"/>
                <a:cs typeface="Open Sans"/>
                <a:sym typeface="Open Sans"/>
              </a:defRPr>
            </a:pPr>
            <a:endParaRPr/>
          </a:p>
        </p:txBody>
      </p:sp>
      <p:pic>
        <p:nvPicPr>
          <p:cNvPr id="209" name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76318" y="4812060"/>
            <a:ext cx="455790" cy="242889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hape 210"/>
          <p:cNvSpPr>
            <a:spLocks noGrp="1"/>
          </p:cNvSpPr>
          <p:nvPr>
            <p:ph type="sldNum" sz="quarter" idx="2"/>
          </p:nvPr>
        </p:nvSpPr>
        <p:spPr>
          <a:xfrm>
            <a:off x="6057900" y="4767262"/>
            <a:ext cx="250794" cy="246379"/>
          </a:xfrm>
          <a:prstGeom prst="rect">
            <a:avLst/>
          </a:prstGeom>
        </p:spPr>
        <p:txBody>
          <a:bodyPr anchor="t"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8" name="Shape 218"/>
          <p:cNvSpPr>
            <a:spLocks noGrp="1"/>
          </p:cNvSpPr>
          <p:nvPr>
            <p:ph type="sldNum" sz="quarter" idx="2"/>
          </p:nvPr>
        </p:nvSpPr>
        <p:spPr>
          <a:xfrm>
            <a:off x="6057900" y="4767262"/>
            <a:ext cx="250794" cy="246379"/>
          </a:xfrm>
          <a:prstGeom prst="rect">
            <a:avLst/>
          </a:prstGeom>
        </p:spPr>
        <p:txBody>
          <a:bodyPr anchor="t"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/>
          </p:nvPr>
        </p:nvSpPr>
        <p:spPr>
          <a:xfrm>
            <a:off x="1657350" y="1383505"/>
            <a:ext cx="5829300" cy="153114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6" name="Shape 226"/>
          <p:cNvSpPr>
            <a:spLocks noGrp="1"/>
          </p:cNvSpPr>
          <p:nvPr>
            <p:ph type="body" sz="half" idx="1"/>
          </p:nvPr>
        </p:nvSpPr>
        <p:spPr>
          <a:xfrm>
            <a:off x="2171700" y="2914650"/>
            <a:ext cx="4800600" cy="222885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7" name="Shape 227"/>
          <p:cNvSpPr>
            <a:spLocks noGrp="1"/>
          </p:cNvSpPr>
          <p:nvPr>
            <p:ph type="sldNum" sz="quarter" idx="2"/>
          </p:nvPr>
        </p:nvSpPr>
        <p:spPr>
          <a:xfrm>
            <a:off x="6057900" y="4767262"/>
            <a:ext cx="250794" cy="246379"/>
          </a:xfrm>
          <a:prstGeom prst="rect">
            <a:avLst/>
          </a:prstGeom>
        </p:spPr>
        <p:txBody>
          <a:bodyPr anchor="t"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142999" y="0"/>
            <a:ext cx="160737" cy="51435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>
              <a:defRPr>
                <a:solidFill>
                  <a:srgbClr val="FFFFFF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endParaRPr/>
          </a:p>
        </p:txBody>
      </p:sp>
      <p:pic>
        <p:nvPicPr>
          <p:cNvPr id="29" name="image4.png" descr="F:\prezentacjav3\szblonu\kwadrat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5860" y="214311"/>
            <a:ext cx="750095" cy="821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image1.jpeg" descr="prezentacja 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3733" y="0"/>
            <a:ext cx="6697267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31"/>
          <p:cNvSpPr/>
          <p:nvPr/>
        </p:nvSpPr>
        <p:spPr>
          <a:xfrm flipH="1">
            <a:off x="7686675" y="1820465"/>
            <a:ext cx="184549" cy="144065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2" name="image2.png" descr="3 Quadrant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79431" y="259556"/>
            <a:ext cx="819152" cy="1054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image3.png" descr="Luxoft_Logo_white.gi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00187" y="333375"/>
            <a:ext cx="1647826" cy="898924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>
            <a:spLocks noGrp="1"/>
          </p:cNvSpPr>
          <p:nvPr>
            <p:ph type="body" sz="half" idx="1"/>
          </p:nvPr>
        </p:nvSpPr>
        <p:spPr>
          <a:xfrm>
            <a:off x="2124075" y="2024510"/>
            <a:ext cx="5569745" cy="2147440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1pPr>
            <a:lvl2pPr marL="0" indent="0" algn="r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2pPr>
            <a:lvl3pPr marL="0" indent="0" algn="r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3pPr>
            <a:lvl4pPr marL="0" indent="0" algn="r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4pPr>
            <a:lvl5pPr marL="0" indent="0" algn="r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1358185" y="4312960"/>
            <a:ext cx="868775" cy="140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716" tIns="25716" rIns="25716" bIns="25716">
            <a:spAutoFit/>
          </a:bodyPr>
          <a:lstStyle>
            <a:lvl1pPr defTabSz="685800">
              <a:defRPr sz="600">
                <a:solidFill>
                  <a:srgbClr val="4E576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www.luxoft-training.com</a:t>
            </a:r>
          </a:p>
        </p:txBody>
      </p:sp>
      <p:sp>
        <p:nvSpPr>
          <p:cNvPr id="235" name="Shape 235"/>
          <p:cNvSpPr/>
          <p:nvPr/>
        </p:nvSpPr>
        <p:spPr>
          <a:xfrm>
            <a:off x="7584136" y="4458699"/>
            <a:ext cx="416865" cy="43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31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E500"/>
          </a:solidFill>
          <a:ln w="12700">
            <a:miter lim="400000"/>
          </a:ln>
        </p:spPr>
        <p:txBody>
          <a:bodyPr lIns="34289" tIns="34289" rIns="34289" bIns="34289"/>
          <a:lstStyle/>
          <a:p>
            <a:pPr defTabSz="685800">
              <a:defRPr>
                <a:latin typeface="Open Sans"/>
                <a:ea typeface="Open Sans"/>
                <a:cs typeface="Open Sans"/>
                <a:sym typeface="Open Sans"/>
              </a:defRPr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5436391" y="4458699"/>
            <a:ext cx="2147747" cy="43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167" y="0"/>
                </a:lnTo>
                <a:lnTo>
                  <a:pt x="21600" y="21222"/>
                </a:lnTo>
                <a:lnTo>
                  <a:pt x="695" y="21222"/>
                </a:lnTo>
                <a:lnTo>
                  <a:pt x="69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25A10"/>
          </a:solidFill>
          <a:ln w="12700">
            <a:miter lim="400000"/>
          </a:ln>
        </p:spPr>
        <p:txBody>
          <a:bodyPr lIns="34289" tIns="34289" rIns="34289" bIns="34289"/>
          <a:lstStyle/>
          <a:p>
            <a:pPr defTabSz="685800">
              <a:defRPr>
                <a:latin typeface="Open Sans"/>
                <a:ea typeface="Open Sans"/>
                <a:cs typeface="Open Sans"/>
                <a:sym typeface="Open Sans"/>
              </a:defRPr>
            </a:pP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1142996" y="4458699"/>
            <a:ext cx="2146701" cy="43834"/>
          </a:xfrm>
          <a:prstGeom prst="rect">
            <a:avLst/>
          </a:prstGeom>
          <a:solidFill>
            <a:srgbClr val="043B7B"/>
          </a:solidFill>
          <a:ln w="12700">
            <a:miter lim="400000"/>
          </a:ln>
        </p:spPr>
        <p:txBody>
          <a:bodyPr lIns="34289" tIns="34289" rIns="34289" bIns="34289"/>
          <a:lstStyle/>
          <a:p>
            <a:pPr defTabSz="685800">
              <a:defRPr>
                <a:latin typeface="Open Sans"/>
                <a:ea typeface="Open Sans"/>
                <a:cs typeface="Open Sans"/>
                <a:sym typeface="Open Sans"/>
              </a:defRPr>
            </a:pP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3289694" y="4458699"/>
            <a:ext cx="2146700" cy="43834"/>
          </a:xfrm>
          <a:prstGeom prst="rect">
            <a:avLst/>
          </a:prstGeom>
          <a:solidFill>
            <a:srgbClr val="C01953"/>
          </a:solidFill>
          <a:ln w="12700">
            <a:miter lim="400000"/>
          </a:ln>
        </p:spPr>
        <p:txBody>
          <a:bodyPr lIns="34289" tIns="34289" rIns="34289" bIns="34289"/>
          <a:lstStyle/>
          <a:p>
            <a:pPr defTabSz="685800">
              <a:defRPr>
                <a:latin typeface="Open Sans"/>
                <a:ea typeface="Open Sans"/>
                <a:cs typeface="Open Sans"/>
                <a:sym typeface="Open Sans"/>
              </a:defRPr>
            </a:pPr>
            <a:endParaRPr/>
          </a:p>
        </p:txBody>
      </p:sp>
      <p:pic>
        <p:nvPicPr>
          <p:cNvPr id="239" name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00238" y="4251981"/>
            <a:ext cx="341843" cy="182167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hape 240"/>
          <p:cNvSpPr/>
          <p:nvPr/>
        </p:nvSpPr>
        <p:spPr>
          <a:xfrm>
            <a:off x="-344116" y="1822"/>
            <a:ext cx="9614276" cy="5139856"/>
          </a:xfrm>
          <a:prstGeom prst="rect">
            <a:avLst/>
          </a:prstGeom>
          <a:solidFill>
            <a:srgbClr val="1B2F5B"/>
          </a:solidFill>
          <a:ln w="3175">
            <a:solidFill>
              <a:srgbClr val="4E5761"/>
            </a:solidFill>
            <a:miter/>
          </a:ln>
        </p:spPr>
        <p:txBody>
          <a:bodyPr lIns="34289" tIns="34289" rIns="34289" bIns="34289" anchor="ctr"/>
          <a:lstStyle/>
          <a:p>
            <a:pPr algn="ctr" defTabSz="685800"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xfrm>
            <a:off x="4093367" y="1765406"/>
            <a:ext cx="3715079" cy="647746"/>
          </a:xfrm>
          <a:prstGeom prst="rect">
            <a:avLst/>
          </a:prstGeom>
        </p:spPr>
        <p:txBody>
          <a:bodyPr lIns="25716" tIns="25716" rIns="25716" bIns="25716"/>
          <a:lstStyle>
            <a:lvl1pPr>
              <a:spcBef>
                <a:spcPts val="400"/>
              </a:spcBef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Title Text</a:t>
            </a:r>
          </a:p>
        </p:txBody>
      </p:sp>
      <p:grpSp>
        <p:nvGrpSpPr>
          <p:cNvPr id="258" name="Group 258"/>
          <p:cNvGrpSpPr/>
          <p:nvPr/>
        </p:nvGrpSpPr>
        <p:grpSpPr>
          <a:xfrm>
            <a:off x="1600199" y="1279813"/>
            <a:ext cx="1880598" cy="2269792"/>
            <a:chOff x="0" y="0"/>
            <a:chExt cx="1880596" cy="2269791"/>
          </a:xfrm>
        </p:grpSpPr>
        <p:sp>
          <p:nvSpPr>
            <p:cNvPr id="242" name="Shape 242"/>
            <p:cNvSpPr/>
            <p:nvPr/>
          </p:nvSpPr>
          <p:spPr>
            <a:xfrm>
              <a:off x="902935" y="1728029"/>
              <a:ext cx="202383" cy="182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434" y="0"/>
                  </a:lnTo>
                  <a:lnTo>
                    <a:pt x="0" y="2031"/>
                  </a:lnTo>
                  <a:lnTo>
                    <a:pt x="1229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24F96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685800">
                <a:defRPr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293687" y="1133337"/>
              <a:ext cx="129215" cy="130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766" y="0"/>
                  </a:moveTo>
                  <a:lnTo>
                    <a:pt x="0" y="14657"/>
                  </a:lnTo>
                  <a:lnTo>
                    <a:pt x="14834" y="21600"/>
                  </a:lnTo>
                  <a:lnTo>
                    <a:pt x="21600" y="668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rgbClr val="3D64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685800">
                <a:defRPr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74086" y="2204404"/>
              <a:ext cx="66944" cy="65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12" y="0"/>
                  </a:moveTo>
                  <a:lnTo>
                    <a:pt x="0" y="19543"/>
                  </a:lnTo>
                  <a:lnTo>
                    <a:pt x="19088" y="21600"/>
                  </a:lnTo>
                  <a:lnTo>
                    <a:pt x="21600" y="2571"/>
                  </a:lnTo>
                  <a:lnTo>
                    <a:pt x="2512" y="0"/>
                  </a:lnTo>
                </a:path>
              </a:pathLst>
            </a:custGeom>
            <a:solidFill>
              <a:srgbClr val="145098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685800">
                <a:defRPr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-1" y="-1"/>
              <a:ext cx="133886" cy="122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9293" y="21600"/>
                  </a:lnTo>
                  <a:lnTo>
                    <a:pt x="21600" y="1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685800">
                <a:defRPr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41917" y="113645"/>
              <a:ext cx="96000" cy="96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0" h="21600" extrusionOk="0">
                  <a:moveTo>
                    <a:pt x="10100" y="0"/>
                  </a:moveTo>
                  <a:cubicBezTo>
                    <a:pt x="8660" y="0"/>
                    <a:pt x="7220" y="257"/>
                    <a:pt x="5780" y="1029"/>
                  </a:cubicBezTo>
                  <a:cubicBezTo>
                    <a:pt x="740" y="3600"/>
                    <a:pt x="-1420" y="10029"/>
                    <a:pt x="980" y="15429"/>
                  </a:cubicBezTo>
                  <a:cubicBezTo>
                    <a:pt x="2660" y="19286"/>
                    <a:pt x="6260" y="21600"/>
                    <a:pt x="10100" y="21600"/>
                  </a:cubicBezTo>
                  <a:cubicBezTo>
                    <a:pt x="10340" y="21600"/>
                    <a:pt x="10340" y="21600"/>
                    <a:pt x="10340" y="21600"/>
                  </a:cubicBezTo>
                  <a:cubicBezTo>
                    <a:pt x="11780" y="21600"/>
                    <a:pt x="13220" y="21343"/>
                    <a:pt x="14420" y="20571"/>
                  </a:cubicBezTo>
                  <a:cubicBezTo>
                    <a:pt x="18020" y="18771"/>
                    <a:pt x="20180" y="15171"/>
                    <a:pt x="20180" y="11057"/>
                  </a:cubicBezTo>
                  <a:cubicBezTo>
                    <a:pt x="20180" y="10543"/>
                    <a:pt x="20180" y="10543"/>
                    <a:pt x="20180" y="10543"/>
                  </a:cubicBezTo>
                  <a:cubicBezTo>
                    <a:pt x="20180" y="9000"/>
                    <a:pt x="19940" y="7714"/>
                    <a:pt x="19220" y="6171"/>
                  </a:cubicBezTo>
                  <a:cubicBezTo>
                    <a:pt x="17540" y="2314"/>
                    <a:pt x="13940" y="0"/>
                    <a:pt x="10100" y="0"/>
                  </a:cubicBezTo>
                </a:path>
              </a:pathLst>
            </a:custGeom>
            <a:solidFill>
              <a:srgbClr val="5988C3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685800">
                <a:defRPr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345605" y="382968"/>
              <a:ext cx="63830" cy="63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751" y="0"/>
                  </a:moveTo>
                  <a:lnTo>
                    <a:pt x="0" y="6849"/>
                  </a:lnTo>
                  <a:lnTo>
                    <a:pt x="6849" y="21600"/>
                  </a:lnTo>
                  <a:lnTo>
                    <a:pt x="21600" y="14751"/>
                  </a:lnTo>
                  <a:lnTo>
                    <a:pt x="14751" y="0"/>
                  </a:lnTo>
                  <a:close/>
                </a:path>
              </a:pathLst>
            </a:custGeom>
            <a:solidFill>
              <a:srgbClr val="4C6090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685800">
                <a:defRPr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345605" y="382968"/>
              <a:ext cx="63830" cy="63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751" y="0"/>
                  </a:moveTo>
                  <a:lnTo>
                    <a:pt x="0" y="6849"/>
                  </a:lnTo>
                  <a:lnTo>
                    <a:pt x="6849" y="21600"/>
                  </a:lnTo>
                  <a:lnTo>
                    <a:pt x="21600" y="14751"/>
                  </a:lnTo>
                  <a:lnTo>
                    <a:pt x="14751" y="0"/>
                  </a:lnTo>
                </a:path>
              </a:pathLst>
            </a:custGeom>
            <a:solidFill>
              <a:srgbClr val="1A63B0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685800">
                <a:defRPr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316026" y="923172"/>
              <a:ext cx="90296" cy="91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055" y="0"/>
                  </a:moveTo>
                  <a:lnTo>
                    <a:pt x="0" y="11349"/>
                  </a:lnTo>
                  <a:lnTo>
                    <a:pt x="11172" y="21600"/>
                  </a:lnTo>
                  <a:lnTo>
                    <a:pt x="21600" y="9885"/>
                  </a:lnTo>
                  <a:lnTo>
                    <a:pt x="10055" y="0"/>
                  </a:lnTo>
                  <a:close/>
                </a:path>
              </a:pathLst>
            </a:custGeom>
            <a:solidFill>
              <a:srgbClr val="1E69B9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685800">
                <a:defRPr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910718" y="741028"/>
              <a:ext cx="82512" cy="84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075" y="0"/>
                  </a:moveTo>
                  <a:lnTo>
                    <a:pt x="0" y="17200"/>
                  </a:lnTo>
                  <a:lnTo>
                    <a:pt x="17525" y="21600"/>
                  </a:lnTo>
                  <a:lnTo>
                    <a:pt x="21600" y="4400"/>
                  </a:lnTo>
                  <a:lnTo>
                    <a:pt x="4075" y="0"/>
                  </a:lnTo>
                  <a:close/>
                </a:path>
              </a:pathLst>
            </a:custGeom>
            <a:solidFill>
              <a:srgbClr val="15559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685800">
                <a:defRPr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1055664" y="552657"/>
              <a:ext cx="158629" cy="157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2" h="21600" extrusionOk="0">
                  <a:moveTo>
                    <a:pt x="13874" y="17343"/>
                  </a:moveTo>
                  <a:cubicBezTo>
                    <a:pt x="12110" y="16082"/>
                    <a:pt x="12110" y="16082"/>
                    <a:pt x="12110" y="16082"/>
                  </a:cubicBezTo>
                  <a:cubicBezTo>
                    <a:pt x="12110" y="15924"/>
                    <a:pt x="12110" y="15924"/>
                    <a:pt x="12110" y="15924"/>
                  </a:cubicBezTo>
                  <a:cubicBezTo>
                    <a:pt x="12257" y="15609"/>
                    <a:pt x="12110" y="15136"/>
                    <a:pt x="11816" y="14820"/>
                  </a:cubicBezTo>
                  <a:cubicBezTo>
                    <a:pt x="12551" y="13874"/>
                    <a:pt x="12551" y="13874"/>
                    <a:pt x="12551" y="13874"/>
                  </a:cubicBezTo>
                  <a:cubicBezTo>
                    <a:pt x="13286" y="13874"/>
                    <a:pt x="13286" y="13874"/>
                    <a:pt x="13286" y="13874"/>
                  </a:cubicBezTo>
                  <a:cubicBezTo>
                    <a:pt x="14461" y="16870"/>
                    <a:pt x="14461" y="16870"/>
                    <a:pt x="14461" y="16870"/>
                  </a:cubicBezTo>
                  <a:cubicBezTo>
                    <a:pt x="14314" y="17028"/>
                    <a:pt x="14021" y="17185"/>
                    <a:pt x="13874" y="17343"/>
                  </a:cubicBezTo>
                  <a:moveTo>
                    <a:pt x="10200" y="18447"/>
                  </a:moveTo>
                  <a:cubicBezTo>
                    <a:pt x="9612" y="18447"/>
                    <a:pt x="8878" y="18289"/>
                    <a:pt x="8290" y="18131"/>
                  </a:cubicBezTo>
                  <a:cubicBezTo>
                    <a:pt x="6233" y="17501"/>
                    <a:pt x="4616" y="15924"/>
                    <a:pt x="3735" y="14032"/>
                  </a:cubicBezTo>
                  <a:cubicBezTo>
                    <a:pt x="5057" y="12455"/>
                    <a:pt x="5057" y="12455"/>
                    <a:pt x="5057" y="12455"/>
                  </a:cubicBezTo>
                  <a:cubicBezTo>
                    <a:pt x="6821" y="12928"/>
                    <a:pt x="6821" y="12928"/>
                    <a:pt x="6821" y="12928"/>
                  </a:cubicBezTo>
                  <a:cubicBezTo>
                    <a:pt x="6821" y="12771"/>
                    <a:pt x="6821" y="12771"/>
                    <a:pt x="6821" y="12771"/>
                  </a:cubicBezTo>
                  <a:cubicBezTo>
                    <a:pt x="9906" y="15136"/>
                    <a:pt x="9906" y="15136"/>
                    <a:pt x="9906" y="15136"/>
                  </a:cubicBezTo>
                  <a:cubicBezTo>
                    <a:pt x="9906" y="15293"/>
                    <a:pt x="9906" y="15293"/>
                    <a:pt x="9906" y="15293"/>
                  </a:cubicBezTo>
                  <a:cubicBezTo>
                    <a:pt x="9759" y="15924"/>
                    <a:pt x="10053" y="16712"/>
                    <a:pt x="10641" y="16870"/>
                  </a:cubicBezTo>
                  <a:cubicBezTo>
                    <a:pt x="10788" y="16870"/>
                    <a:pt x="10935" y="16870"/>
                    <a:pt x="10935" y="16870"/>
                  </a:cubicBezTo>
                  <a:cubicBezTo>
                    <a:pt x="11376" y="16870"/>
                    <a:pt x="11670" y="16712"/>
                    <a:pt x="11816" y="16555"/>
                  </a:cubicBezTo>
                  <a:cubicBezTo>
                    <a:pt x="13433" y="17658"/>
                    <a:pt x="13433" y="17658"/>
                    <a:pt x="13433" y="17658"/>
                  </a:cubicBezTo>
                  <a:cubicBezTo>
                    <a:pt x="12404" y="18131"/>
                    <a:pt x="11229" y="18447"/>
                    <a:pt x="10200" y="18447"/>
                  </a:cubicBezTo>
                  <a:moveTo>
                    <a:pt x="10200" y="14663"/>
                  </a:moveTo>
                  <a:cubicBezTo>
                    <a:pt x="6527" y="11825"/>
                    <a:pt x="6527" y="11825"/>
                    <a:pt x="6527" y="11825"/>
                  </a:cubicBezTo>
                  <a:cubicBezTo>
                    <a:pt x="6527" y="11667"/>
                    <a:pt x="6527" y="11667"/>
                    <a:pt x="6527" y="11667"/>
                  </a:cubicBezTo>
                  <a:cubicBezTo>
                    <a:pt x="9025" y="11194"/>
                    <a:pt x="9025" y="11194"/>
                    <a:pt x="9025" y="11194"/>
                  </a:cubicBezTo>
                  <a:cubicBezTo>
                    <a:pt x="9172" y="11667"/>
                    <a:pt x="9465" y="11982"/>
                    <a:pt x="9906" y="11982"/>
                  </a:cubicBezTo>
                  <a:cubicBezTo>
                    <a:pt x="9906" y="11982"/>
                    <a:pt x="10053" y="11982"/>
                    <a:pt x="10200" y="11982"/>
                  </a:cubicBezTo>
                  <a:cubicBezTo>
                    <a:pt x="10494" y="11982"/>
                    <a:pt x="10788" y="11825"/>
                    <a:pt x="11082" y="11667"/>
                  </a:cubicBezTo>
                  <a:cubicBezTo>
                    <a:pt x="12110" y="12140"/>
                    <a:pt x="12110" y="12140"/>
                    <a:pt x="12110" y="12140"/>
                  </a:cubicBezTo>
                  <a:cubicBezTo>
                    <a:pt x="12110" y="13559"/>
                    <a:pt x="12110" y="13559"/>
                    <a:pt x="12110" y="13559"/>
                  </a:cubicBezTo>
                  <a:cubicBezTo>
                    <a:pt x="11523" y="14505"/>
                    <a:pt x="11523" y="14505"/>
                    <a:pt x="11523" y="14505"/>
                  </a:cubicBezTo>
                  <a:cubicBezTo>
                    <a:pt x="11376" y="14505"/>
                    <a:pt x="11376" y="14505"/>
                    <a:pt x="11229" y="14505"/>
                  </a:cubicBezTo>
                  <a:cubicBezTo>
                    <a:pt x="11229" y="14505"/>
                    <a:pt x="11082" y="14505"/>
                    <a:pt x="10935" y="14505"/>
                  </a:cubicBezTo>
                  <a:cubicBezTo>
                    <a:pt x="10788" y="14505"/>
                    <a:pt x="10494" y="14505"/>
                    <a:pt x="10200" y="14663"/>
                  </a:cubicBezTo>
                  <a:moveTo>
                    <a:pt x="12257" y="11509"/>
                  </a:moveTo>
                  <a:cubicBezTo>
                    <a:pt x="11229" y="11036"/>
                    <a:pt x="11229" y="11036"/>
                    <a:pt x="11229" y="11036"/>
                  </a:cubicBezTo>
                  <a:cubicBezTo>
                    <a:pt x="11376" y="10721"/>
                    <a:pt x="11229" y="10406"/>
                    <a:pt x="11082" y="10248"/>
                  </a:cubicBezTo>
                  <a:cubicBezTo>
                    <a:pt x="12257" y="9145"/>
                    <a:pt x="12257" y="9145"/>
                    <a:pt x="12257" y="9145"/>
                  </a:cubicBezTo>
                  <a:cubicBezTo>
                    <a:pt x="12404" y="9145"/>
                    <a:pt x="12551" y="9302"/>
                    <a:pt x="12698" y="9302"/>
                  </a:cubicBezTo>
                  <a:cubicBezTo>
                    <a:pt x="12845" y="9302"/>
                    <a:pt x="12845" y="9302"/>
                    <a:pt x="12845" y="9302"/>
                  </a:cubicBezTo>
                  <a:cubicBezTo>
                    <a:pt x="12845" y="11509"/>
                    <a:pt x="12845" y="11509"/>
                    <a:pt x="12845" y="11509"/>
                  </a:cubicBezTo>
                  <a:cubicBezTo>
                    <a:pt x="12257" y="11509"/>
                    <a:pt x="12257" y="11509"/>
                    <a:pt x="12257" y="11509"/>
                  </a:cubicBezTo>
                  <a:moveTo>
                    <a:pt x="6380" y="11194"/>
                  </a:moveTo>
                  <a:cubicBezTo>
                    <a:pt x="6233" y="10879"/>
                    <a:pt x="6233" y="10879"/>
                    <a:pt x="6233" y="10879"/>
                  </a:cubicBezTo>
                  <a:cubicBezTo>
                    <a:pt x="6380" y="10879"/>
                    <a:pt x="6380" y="10879"/>
                    <a:pt x="6380" y="10721"/>
                  </a:cubicBezTo>
                  <a:cubicBezTo>
                    <a:pt x="7849" y="7253"/>
                    <a:pt x="7849" y="7253"/>
                    <a:pt x="7849" y="7253"/>
                  </a:cubicBezTo>
                  <a:cubicBezTo>
                    <a:pt x="9759" y="7095"/>
                    <a:pt x="9759" y="7095"/>
                    <a:pt x="9759" y="7095"/>
                  </a:cubicBezTo>
                  <a:cubicBezTo>
                    <a:pt x="9612" y="6937"/>
                    <a:pt x="9612" y="6937"/>
                    <a:pt x="9612" y="6937"/>
                  </a:cubicBezTo>
                  <a:cubicBezTo>
                    <a:pt x="11816" y="7726"/>
                    <a:pt x="11816" y="7726"/>
                    <a:pt x="11816" y="7726"/>
                  </a:cubicBezTo>
                  <a:cubicBezTo>
                    <a:pt x="11670" y="8041"/>
                    <a:pt x="11816" y="8356"/>
                    <a:pt x="11963" y="8672"/>
                  </a:cubicBezTo>
                  <a:cubicBezTo>
                    <a:pt x="10788" y="9775"/>
                    <a:pt x="10788" y="9775"/>
                    <a:pt x="10788" y="9775"/>
                  </a:cubicBezTo>
                  <a:cubicBezTo>
                    <a:pt x="10641" y="9775"/>
                    <a:pt x="10641" y="9775"/>
                    <a:pt x="10494" y="9618"/>
                  </a:cubicBezTo>
                  <a:cubicBezTo>
                    <a:pt x="10347" y="9618"/>
                    <a:pt x="10200" y="9618"/>
                    <a:pt x="10200" y="9618"/>
                  </a:cubicBezTo>
                  <a:cubicBezTo>
                    <a:pt x="9612" y="9618"/>
                    <a:pt x="9172" y="9933"/>
                    <a:pt x="9025" y="10564"/>
                  </a:cubicBezTo>
                  <a:cubicBezTo>
                    <a:pt x="9025" y="10564"/>
                    <a:pt x="9025" y="10564"/>
                    <a:pt x="9025" y="10721"/>
                  </a:cubicBezTo>
                  <a:cubicBezTo>
                    <a:pt x="6380" y="11194"/>
                    <a:pt x="6380" y="11194"/>
                    <a:pt x="6380" y="11194"/>
                  </a:cubicBezTo>
                  <a:moveTo>
                    <a:pt x="13286" y="11509"/>
                  </a:moveTo>
                  <a:cubicBezTo>
                    <a:pt x="13286" y="9302"/>
                    <a:pt x="13286" y="9302"/>
                    <a:pt x="13286" y="9302"/>
                  </a:cubicBezTo>
                  <a:cubicBezTo>
                    <a:pt x="13727" y="9145"/>
                    <a:pt x="14168" y="8829"/>
                    <a:pt x="14314" y="8356"/>
                  </a:cubicBezTo>
                  <a:cubicBezTo>
                    <a:pt x="14461" y="7883"/>
                    <a:pt x="14314" y="7253"/>
                    <a:pt x="13874" y="6937"/>
                  </a:cubicBezTo>
                  <a:cubicBezTo>
                    <a:pt x="14902" y="5203"/>
                    <a:pt x="14902" y="5203"/>
                    <a:pt x="14902" y="5203"/>
                  </a:cubicBezTo>
                  <a:cubicBezTo>
                    <a:pt x="16812" y="7095"/>
                    <a:pt x="17694" y="9933"/>
                    <a:pt x="16959" y="12771"/>
                  </a:cubicBezTo>
                  <a:cubicBezTo>
                    <a:pt x="16665" y="14347"/>
                    <a:pt x="15931" y="15609"/>
                    <a:pt x="14902" y="16555"/>
                  </a:cubicBezTo>
                  <a:cubicBezTo>
                    <a:pt x="13874" y="13717"/>
                    <a:pt x="13874" y="13717"/>
                    <a:pt x="13874" y="13717"/>
                  </a:cubicBezTo>
                  <a:cubicBezTo>
                    <a:pt x="14314" y="13717"/>
                    <a:pt x="14314" y="13717"/>
                    <a:pt x="14314" y="13717"/>
                  </a:cubicBezTo>
                  <a:cubicBezTo>
                    <a:pt x="14168" y="11352"/>
                    <a:pt x="14168" y="11352"/>
                    <a:pt x="14168" y="11352"/>
                  </a:cubicBezTo>
                  <a:cubicBezTo>
                    <a:pt x="13286" y="11509"/>
                    <a:pt x="13286" y="11509"/>
                    <a:pt x="13286" y="11509"/>
                  </a:cubicBezTo>
                  <a:moveTo>
                    <a:pt x="11963" y="7253"/>
                  </a:moveTo>
                  <a:cubicBezTo>
                    <a:pt x="9612" y="6307"/>
                    <a:pt x="9612" y="6307"/>
                    <a:pt x="9612" y="6307"/>
                  </a:cubicBezTo>
                  <a:cubicBezTo>
                    <a:pt x="9612" y="5518"/>
                    <a:pt x="9612" y="5518"/>
                    <a:pt x="9612" y="5518"/>
                  </a:cubicBezTo>
                  <a:cubicBezTo>
                    <a:pt x="14021" y="4415"/>
                    <a:pt x="14021" y="4415"/>
                    <a:pt x="14021" y="4415"/>
                  </a:cubicBezTo>
                  <a:cubicBezTo>
                    <a:pt x="14168" y="4572"/>
                    <a:pt x="14314" y="4730"/>
                    <a:pt x="14461" y="4888"/>
                  </a:cubicBezTo>
                  <a:cubicBezTo>
                    <a:pt x="13433" y="6622"/>
                    <a:pt x="13433" y="6622"/>
                    <a:pt x="13433" y="6622"/>
                  </a:cubicBezTo>
                  <a:cubicBezTo>
                    <a:pt x="13433" y="6622"/>
                    <a:pt x="13433" y="6622"/>
                    <a:pt x="13433" y="6622"/>
                  </a:cubicBezTo>
                  <a:cubicBezTo>
                    <a:pt x="13286" y="6622"/>
                    <a:pt x="13139" y="6622"/>
                    <a:pt x="12992" y="6622"/>
                  </a:cubicBezTo>
                  <a:cubicBezTo>
                    <a:pt x="12551" y="6622"/>
                    <a:pt x="12110" y="6937"/>
                    <a:pt x="11963" y="7253"/>
                  </a:cubicBezTo>
                  <a:moveTo>
                    <a:pt x="3588" y="13559"/>
                  </a:moveTo>
                  <a:cubicBezTo>
                    <a:pt x="3000" y="11982"/>
                    <a:pt x="2853" y="10406"/>
                    <a:pt x="3294" y="8829"/>
                  </a:cubicBezTo>
                  <a:cubicBezTo>
                    <a:pt x="3882" y="6622"/>
                    <a:pt x="5204" y="5045"/>
                    <a:pt x="6968" y="4099"/>
                  </a:cubicBezTo>
                  <a:cubicBezTo>
                    <a:pt x="7261" y="4730"/>
                    <a:pt x="7261" y="4730"/>
                    <a:pt x="7261" y="4730"/>
                  </a:cubicBezTo>
                  <a:cubicBezTo>
                    <a:pt x="6968" y="4730"/>
                    <a:pt x="6968" y="4730"/>
                    <a:pt x="6968" y="4730"/>
                  </a:cubicBezTo>
                  <a:cubicBezTo>
                    <a:pt x="7261" y="7253"/>
                    <a:pt x="7261" y="7253"/>
                    <a:pt x="7261" y="7253"/>
                  </a:cubicBezTo>
                  <a:cubicBezTo>
                    <a:pt x="7261" y="7253"/>
                    <a:pt x="7261" y="7253"/>
                    <a:pt x="7261" y="7253"/>
                  </a:cubicBezTo>
                  <a:cubicBezTo>
                    <a:pt x="6086" y="10248"/>
                    <a:pt x="6086" y="10248"/>
                    <a:pt x="6086" y="10248"/>
                  </a:cubicBezTo>
                  <a:cubicBezTo>
                    <a:pt x="6086" y="10091"/>
                    <a:pt x="6086" y="10091"/>
                    <a:pt x="6086" y="10091"/>
                  </a:cubicBezTo>
                  <a:cubicBezTo>
                    <a:pt x="4176" y="12298"/>
                    <a:pt x="4176" y="12298"/>
                    <a:pt x="4176" y="12298"/>
                  </a:cubicBezTo>
                  <a:cubicBezTo>
                    <a:pt x="4470" y="12298"/>
                    <a:pt x="4470" y="12298"/>
                    <a:pt x="4470" y="12298"/>
                  </a:cubicBezTo>
                  <a:cubicBezTo>
                    <a:pt x="3588" y="13559"/>
                    <a:pt x="3588" y="13559"/>
                    <a:pt x="3588" y="13559"/>
                  </a:cubicBezTo>
                  <a:moveTo>
                    <a:pt x="7849" y="4572"/>
                  </a:moveTo>
                  <a:cubicBezTo>
                    <a:pt x="7408" y="3784"/>
                    <a:pt x="7408" y="3784"/>
                    <a:pt x="7408" y="3784"/>
                  </a:cubicBezTo>
                  <a:cubicBezTo>
                    <a:pt x="8290" y="3469"/>
                    <a:pt x="9172" y="3311"/>
                    <a:pt x="10200" y="3311"/>
                  </a:cubicBezTo>
                  <a:cubicBezTo>
                    <a:pt x="10788" y="3311"/>
                    <a:pt x="11376" y="3311"/>
                    <a:pt x="11963" y="3469"/>
                  </a:cubicBezTo>
                  <a:cubicBezTo>
                    <a:pt x="12404" y="3626"/>
                    <a:pt x="12845" y="3784"/>
                    <a:pt x="13286" y="4099"/>
                  </a:cubicBezTo>
                  <a:cubicBezTo>
                    <a:pt x="9465" y="4888"/>
                    <a:pt x="9465" y="4888"/>
                    <a:pt x="9465" y="4888"/>
                  </a:cubicBezTo>
                  <a:cubicBezTo>
                    <a:pt x="9465" y="4415"/>
                    <a:pt x="9465" y="4415"/>
                    <a:pt x="9465" y="4415"/>
                  </a:cubicBezTo>
                  <a:cubicBezTo>
                    <a:pt x="7849" y="4572"/>
                    <a:pt x="7849" y="4572"/>
                    <a:pt x="7849" y="4572"/>
                  </a:cubicBezTo>
                  <a:moveTo>
                    <a:pt x="10053" y="0"/>
                  </a:moveTo>
                  <a:cubicBezTo>
                    <a:pt x="6233" y="0"/>
                    <a:pt x="2706" y="2207"/>
                    <a:pt x="943" y="6149"/>
                  </a:cubicBezTo>
                  <a:cubicBezTo>
                    <a:pt x="-1408" y="11667"/>
                    <a:pt x="796" y="18131"/>
                    <a:pt x="5792" y="20654"/>
                  </a:cubicBezTo>
                  <a:cubicBezTo>
                    <a:pt x="7114" y="21285"/>
                    <a:pt x="8437" y="21600"/>
                    <a:pt x="9906" y="21600"/>
                  </a:cubicBezTo>
                  <a:cubicBezTo>
                    <a:pt x="10347" y="21600"/>
                    <a:pt x="10347" y="21600"/>
                    <a:pt x="10347" y="21600"/>
                  </a:cubicBezTo>
                  <a:cubicBezTo>
                    <a:pt x="14021" y="21600"/>
                    <a:pt x="17547" y="19235"/>
                    <a:pt x="19163" y="15451"/>
                  </a:cubicBezTo>
                  <a:cubicBezTo>
                    <a:pt x="19898" y="14032"/>
                    <a:pt x="20192" y="12455"/>
                    <a:pt x="20192" y="11036"/>
                  </a:cubicBezTo>
                  <a:cubicBezTo>
                    <a:pt x="20192" y="10721"/>
                    <a:pt x="20192" y="10721"/>
                    <a:pt x="20192" y="10721"/>
                  </a:cubicBezTo>
                  <a:cubicBezTo>
                    <a:pt x="20192" y="6622"/>
                    <a:pt x="17988" y="2838"/>
                    <a:pt x="14461" y="946"/>
                  </a:cubicBezTo>
                  <a:cubicBezTo>
                    <a:pt x="12992" y="315"/>
                    <a:pt x="11523" y="0"/>
                    <a:pt x="10053" y="0"/>
                  </a:cubicBezTo>
                </a:path>
              </a:pathLst>
            </a:custGeom>
            <a:solidFill>
              <a:srgbClr val="84A2CD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685800">
                <a:defRPr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1745154" y="537090"/>
              <a:ext cx="26467" cy="24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59" y="0"/>
                  </a:moveTo>
                  <a:lnTo>
                    <a:pt x="0" y="4050"/>
                  </a:lnTo>
                  <a:lnTo>
                    <a:pt x="3812" y="21600"/>
                  </a:lnTo>
                  <a:lnTo>
                    <a:pt x="21600" y="18900"/>
                  </a:lnTo>
                  <a:lnTo>
                    <a:pt x="19059" y="0"/>
                  </a:lnTo>
                  <a:close/>
                </a:path>
              </a:pathLst>
            </a:custGeom>
            <a:solidFill>
              <a:srgbClr val="455A8C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685800">
                <a:defRPr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1745154" y="537090"/>
              <a:ext cx="26467" cy="24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59" y="0"/>
                  </a:moveTo>
                  <a:lnTo>
                    <a:pt x="0" y="4050"/>
                  </a:lnTo>
                  <a:lnTo>
                    <a:pt x="3812" y="21600"/>
                  </a:lnTo>
                  <a:lnTo>
                    <a:pt x="21600" y="18900"/>
                  </a:lnTo>
                  <a:lnTo>
                    <a:pt x="19059" y="0"/>
                  </a:lnTo>
                </a:path>
              </a:pathLst>
            </a:custGeom>
            <a:solidFill>
              <a:srgbClr val="1C64B2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685800">
                <a:defRPr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1793292" y="582236"/>
              <a:ext cx="12701" cy="15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0"/>
                  </a:moveTo>
                  <a:lnTo>
                    <a:pt x="0" y="12960"/>
                  </a:lnTo>
                  <a:lnTo>
                    <a:pt x="21600" y="21600"/>
                  </a:lnTo>
                  <a:lnTo>
                    <a:pt x="18900" y="0"/>
                  </a:lnTo>
                  <a:close/>
                </a:path>
              </a:pathLst>
            </a:custGeom>
            <a:solidFill>
              <a:srgbClr val="455A8C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685800">
                <a:defRPr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1793292" y="582236"/>
              <a:ext cx="12701" cy="15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0"/>
                  </a:moveTo>
                  <a:lnTo>
                    <a:pt x="0" y="12960"/>
                  </a:lnTo>
                  <a:lnTo>
                    <a:pt x="21600" y="21600"/>
                  </a:lnTo>
                  <a:lnTo>
                    <a:pt x="18900" y="0"/>
                  </a:lnTo>
                </a:path>
              </a:pathLst>
            </a:custGeom>
            <a:solidFill>
              <a:srgbClr val="1C64B2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685800">
                <a:defRPr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1679769" y="451467"/>
              <a:ext cx="200828" cy="197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83" y="13137"/>
                  </a:moveTo>
                  <a:cubicBezTo>
                    <a:pt x="13330" y="13137"/>
                    <a:pt x="13454" y="13011"/>
                    <a:pt x="13577" y="12758"/>
                  </a:cubicBezTo>
                  <a:cubicBezTo>
                    <a:pt x="13701" y="12884"/>
                    <a:pt x="13824" y="12884"/>
                    <a:pt x="14071" y="13011"/>
                  </a:cubicBezTo>
                  <a:cubicBezTo>
                    <a:pt x="13947" y="13263"/>
                    <a:pt x="14194" y="13642"/>
                    <a:pt x="14441" y="13642"/>
                  </a:cubicBezTo>
                  <a:cubicBezTo>
                    <a:pt x="14565" y="13642"/>
                    <a:pt x="14688" y="13516"/>
                    <a:pt x="14688" y="13516"/>
                  </a:cubicBezTo>
                  <a:cubicBezTo>
                    <a:pt x="14811" y="13642"/>
                    <a:pt x="14935" y="13768"/>
                    <a:pt x="14935" y="13895"/>
                  </a:cubicBezTo>
                  <a:cubicBezTo>
                    <a:pt x="14688" y="14147"/>
                    <a:pt x="14688" y="14653"/>
                    <a:pt x="15305" y="14653"/>
                  </a:cubicBezTo>
                  <a:cubicBezTo>
                    <a:pt x="15305" y="14905"/>
                    <a:pt x="15305" y="15032"/>
                    <a:pt x="15305" y="15158"/>
                  </a:cubicBezTo>
                  <a:cubicBezTo>
                    <a:pt x="15305" y="15158"/>
                    <a:pt x="15182" y="15158"/>
                    <a:pt x="15182" y="15158"/>
                  </a:cubicBezTo>
                  <a:cubicBezTo>
                    <a:pt x="14811" y="15158"/>
                    <a:pt x="14688" y="15789"/>
                    <a:pt x="15058" y="15916"/>
                  </a:cubicBezTo>
                  <a:cubicBezTo>
                    <a:pt x="14935" y="16168"/>
                    <a:pt x="14811" y="16295"/>
                    <a:pt x="14688" y="16421"/>
                  </a:cubicBezTo>
                  <a:cubicBezTo>
                    <a:pt x="14688" y="16295"/>
                    <a:pt x="14565" y="16295"/>
                    <a:pt x="14441" y="16295"/>
                  </a:cubicBezTo>
                  <a:cubicBezTo>
                    <a:pt x="14194" y="16295"/>
                    <a:pt x="13947" y="16547"/>
                    <a:pt x="14071" y="16800"/>
                  </a:cubicBezTo>
                  <a:cubicBezTo>
                    <a:pt x="13947" y="17053"/>
                    <a:pt x="13824" y="16926"/>
                    <a:pt x="13701" y="17053"/>
                  </a:cubicBezTo>
                  <a:cubicBezTo>
                    <a:pt x="13577" y="16800"/>
                    <a:pt x="13330" y="16674"/>
                    <a:pt x="13207" y="16674"/>
                  </a:cubicBezTo>
                  <a:cubicBezTo>
                    <a:pt x="12960" y="16674"/>
                    <a:pt x="12837" y="16800"/>
                    <a:pt x="12713" y="17053"/>
                  </a:cubicBezTo>
                  <a:cubicBezTo>
                    <a:pt x="12590" y="17053"/>
                    <a:pt x="12466" y="16926"/>
                    <a:pt x="12219" y="16926"/>
                  </a:cubicBezTo>
                  <a:cubicBezTo>
                    <a:pt x="12466" y="16547"/>
                    <a:pt x="12096" y="16295"/>
                    <a:pt x="11849" y="16295"/>
                  </a:cubicBezTo>
                  <a:cubicBezTo>
                    <a:pt x="11726" y="16295"/>
                    <a:pt x="11726" y="16295"/>
                    <a:pt x="11602" y="16295"/>
                  </a:cubicBezTo>
                  <a:cubicBezTo>
                    <a:pt x="11479" y="16295"/>
                    <a:pt x="11355" y="16168"/>
                    <a:pt x="11355" y="16042"/>
                  </a:cubicBezTo>
                  <a:cubicBezTo>
                    <a:pt x="11602" y="15789"/>
                    <a:pt x="11602" y="15158"/>
                    <a:pt x="11109" y="15158"/>
                  </a:cubicBezTo>
                  <a:cubicBezTo>
                    <a:pt x="10985" y="15032"/>
                    <a:pt x="10985" y="14905"/>
                    <a:pt x="10985" y="14653"/>
                  </a:cubicBezTo>
                  <a:cubicBezTo>
                    <a:pt x="11109" y="14653"/>
                    <a:pt x="11109" y="14653"/>
                    <a:pt x="11109" y="14653"/>
                  </a:cubicBezTo>
                  <a:cubicBezTo>
                    <a:pt x="11479" y="14653"/>
                    <a:pt x="11602" y="14147"/>
                    <a:pt x="11232" y="13895"/>
                  </a:cubicBezTo>
                  <a:cubicBezTo>
                    <a:pt x="11355" y="13768"/>
                    <a:pt x="11479" y="13642"/>
                    <a:pt x="11602" y="13516"/>
                  </a:cubicBezTo>
                  <a:cubicBezTo>
                    <a:pt x="11726" y="13516"/>
                    <a:pt x="11726" y="13642"/>
                    <a:pt x="11849" y="13642"/>
                  </a:cubicBezTo>
                  <a:cubicBezTo>
                    <a:pt x="12219" y="13642"/>
                    <a:pt x="12343" y="13263"/>
                    <a:pt x="12219" y="13011"/>
                  </a:cubicBezTo>
                  <a:cubicBezTo>
                    <a:pt x="12343" y="12884"/>
                    <a:pt x="12466" y="12884"/>
                    <a:pt x="12713" y="12884"/>
                  </a:cubicBezTo>
                  <a:cubicBezTo>
                    <a:pt x="12713" y="13011"/>
                    <a:pt x="12960" y="13137"/>
                    <a:pt x="13083" y="13137"/>
                  </a:cubicBezTo>
                  <a:moveTo>
                    <a:pt x="8023" y="7453"/>
                  </a:moveTo>
                  <a:cubicBezTo>
                    <a:pt x="8393" y="7453"/>
                    <a:pt x="8763" y="7200"/>
                    <a:pt x="8763" y="6695"/>
                  </a:cubicBezTo>
                  <a:cubicBezTo>
                    <a:pt x="9134" y="6695"/>
                    <a:pt x="9504" y="6821"/>
                    <a:pt x="9751" y="6821"/>
                  </a:cubicBezTo>
                  <a:cubicBezTo>
                    <a:pt x="9627" y="7453"/>
                    <a:pt x="10121" y="7958"/>
                    <a:pt x="10615" y="7958"/>
                  </a:cubicBezTo>
                  <a:cubicBezTo>
                    <a:pt x="10738" y="7958"/>
                    <a:pt x="10985" y="7832"/>
                    <a:pt x="11109" y="7705"/>
                  </a:cubicBezTo>
                  <a:cubicBezTo>
                    <a:pt x="11479" y="7832"/>
                    <a:pt x="11602" y="8084"/>
                    <a:pt x="11726" y="8337"/>
                  </a:cubicBezTo>
                  <a:cubicBezTo>
                    <a:pt x="11232" y="8842"/>
                    <a:pt x="11355" y="9853"/>
                    <a:pt x="12343" y="9853"/>
                  </a:cubicBezTo>
                  <a:cubicBezTo>
                    <a:pt x="12343" y="9853"/>
                    <a:pt x="12343" y="9853"/>
                    <a:pt x="12343" y="9853"/>
                  </a:cubicBezTo>
                  <a:cubicBezTo>
                    <a:pt x="12466" y="10105"/>
                    <a:pt x="12466" y="10484"/>
                    <a:pt x="12466" y="10737"/>
                  </a:cubicBezTo>
                  <a:cubicBezTo>
                    <a:pt x="11602" y="10737"/>
                    <a:pt x="11479" y="11874"/>
                    <a:pt x="12219" y="12253"/>
                  </a:cubicBezTo>
                  <a:cubicBezTo>
                    <a:pt x="12096" y="12505"/>
                    <a:pt x="11973" y="12758"/>
                    <a:pt x="11849" y="13011"/>
                  </a:cubicBezTo>
                  <a:cubicBezTo>
                    <a:pt x="11602" y="13011"/>
                    <a:pt x="11479" y="12884"/>
                    <a:pt x="11355" y="12884"/>
                  </a:cubicBezTo>
                  <a:cubicBezTo>
                    <a:pt x="10738" y="12884"/>
                    <a:pt x="10368" y="13516"/>
                    <a:pt x="10615" y="14147"/>
                  </a:cubicBezTo>
                  <a:cubicBezTo>
                    <a:pt x="10491" y="14400"/>
                    <a:pt x="10245" y="14400"/>
                    <a:pt x="9874" y="14526"/>
                  </a:cubicBezTo>
                  <a:cubicBezTo>
                    <a:pt x="9751" y="14274"/>
                    <a:pt x="9381" y="14021"/>
                    <a:pt x="9010" y="14021"/>
                  </a:cubicBezTo>
                  <a:cubicBezTo>
                    <a:pt x="8640" y="14021"/>
                    <a:pt x="8270" y="14274"/>
                    <a:pt x="8270" y="14779"/>
                  </a:cubicBezTo>
                  <a:cubicBezTo>
                    <a:pt x="7899" y="14779"/>
                    <a:pt x="7653" y="14653"/>
                    <a:pt x="7282" y="14653"/>
                  </a:cubicBezTo>
                  <a:cubicBezTo>
                    <a:pt x="7529" y="14021"/>
                    <a:pt x="7035" y="13516"/>
                    <a:pt x="6542" y="13516"/>
                  </a:cubicBezTo>
                  <a:cubicBezTo>
                    <a:pt x="6295" y="13516"/>
                    <a:pt x="6048" y="13642"/>
                    <a:pt x="5925" y="13768"/>
                  </a:cubicBezTo>
                  <a:cubicBezTo>
                    <a:pt x="5678" y="13642"/>
                    <a:pt x="5431" y="13389"/>
                    <a:pt x="5307" y="13137"/>
                  </a:cubicBezTo>
                  <a:cubicBezTo>
                    <a:pt x="5925" y="12632"/>
                    <a:pt x="5678" y="11621"/>
                    <a:pt x="4690" y="11621"/>
                  </a:cubicBezTo>
                  <a:cubicBezTo>
                    <a:pt x="4690" y="11621"/>
                    <a:pt x="4690" y="11621"/>
                    <a:pt x="4690" y="11621"/>
                  </a:cubicBezTo>
                  <a:cubicBezTo>
                    <a:pt x="4567" y="11368"/>
                    <a:pt x="4567" y="10989"/>
                    <a:pt x="4567" y="10737"/>
                  </a:cubicBezTo>
                  <a:cubicBezTo>
                    <a:pt x="4567" y="10737"/>
                    <a:pt x="4567" y="10737"/>
                    <a:pt x="4567" y="10737"/>
                  </a:cubicBezTo>
                  <a:cubicBezTo>
                    <a:pt x="5431" y="10737"/>
                    <a:pt x="5554" y="9474"/>
                    <a:pt x="4814" y="9221"/>
                  </a:cubicBezTo>
                  <a:cubicBezTo>
                    <a:pt x="4937" y="8968"/>
                    <a:pt x="5184" y="8716"/>
                    <a:pt x="5307" y="8463"/>
                  </a:cubicBezTo>
                  <a:cubicBezTo>
                    <a:pt x="5431" y="8463"/>
                    <a:pt x="5678" y="8589"/>
                    <a:pt x="5801" y="8589"/>
                  </a:cubicBezTo>
                  <a:cubicBezTo>
                    <a:pt x="6418" y="8589"/>
                    <a:pt x="6665" y="7958"/>
                    <a:pt x="6418" y="7326"/>
                  </a:cubicBezTo>
                  <a:cubicBezTo>
                    <a:pt x="6542" y="7074"/>
                    <a:pt x="6912" y="7074"/>
                    <a:pt x="7159" y="6947"/>
                  </a:cubicBezTo>
                  <a:cubicBezTo>
                    <a:pt x="7282" y="7200"/>
                    <a:pt x="7653" y="7453"/>
                    <a:pt x="8023" y="7453"/>
                  </a:cubicBezTo>
                  <a:moveTo>
                    <a:pt x="6665" y="0"/>
                  </a:moveTo>
                  <a:cubicBezTo>
                    <a:pt x="6665" y="0"/>
                    <a:pt x="6665" y="0"/>
                    <a:pt x="6665" y="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6674"/>
                    <a:pt x="21600" y="16674"/>
                    <a:pt x="21600" y="16674"/>
                  </a:cubicBezTo>
                  <a:cubicBezTo>
                    <a:pt x="6665" y="0"/>
                    <a:pt x="6665" y="0"/>
                    <a:pt x="6665" y="0"/>
                  </a:cubicBezTo>
                </a:path>
              </a:pathLst>
            </a:custGeom>
            <a:solidFill>
              <a:srgbClr val="1C64B2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685800">
                <a:defRPr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657772" y="1074180"/>
              <a:ext cx="307400" cy="308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38" h="21600" extrusionOk="0">
                  <a:moveTo>
                    <a:pt x="12728" y="18296"/>
                  </a:moveTo>
                  <a:cubicBezTo>
                    <a:pt x="10278" y="18215"/>
                    <a:pt x="10278" y="18215"/>
                    <a:pt x="10278" y="18215"/>
                  </a:cubicBezTo>
                  <a:cubicBezTo>
                    <a:pt x="10352" y="15313"/>
                    <a:pt x="10352" y="15313"/>
                    <a:pt x="10352" y="15313"/>
                  </a:cubicBezTo>
                  <a:cubicBezTo>
                    <a:pt x="12802" y="15394"/>
                    <a:pt x="12802" y="15394"/>
                    <a:pt x="12802" y="15394"/>
                  </a:cubicBezTo>
                  <a:cubicBezTo>
                    <a:pt x="12728" y="18296"/>
                    <a:pt x="12728" y="18296"/>
                    <a:pt x="12728" y="18296"/>
                  </a:cubicBezTo>
                  <a:moveTo>
                    <a:pt x="10575" y="7334"/>
                  </a:moveTo>
                  <a:cubicBezTo>
                    <a:pt x="10649" y="3788"/>
                    <a:pt x="10649" y="3788"/>
                    <a:pt x="10649" y="3788"/>
                  </a:cubicBezTo>
                  <a:cubicBezTo>
                    <a:pt x="10798" y="3707"/>
                    <a:pt x="11020" y="3707"/>
                    <a:pt x="11243" y="3707"/>
                  </a:cubicBezTo>
                  <a:cubicBezTo>
                    <a:pt x="11243" y="3707"/>
                    <a:pt x="11317" y="3707"/>
                    <a:pt x="11317" y="3707"/>
                  </a:cubicBezTo>
                  <a:cubicBezTo>
                    <a:pt x="13544" y="3788"/>
                    <a:pt x="15325" y="5803"/>
                    <a:pt x="15325" y="8221"/>
                  </a:cubicBezTo>
                  <a:cubicBezTo>
                    <a:pt x="15251" y="9107"/>
                    <a:pt x="15029" y="9913"/>
                    <a:pt x="14583" y="10639"/>
                  </a:cubicBezTo>
                  <a:cubicBezTo>
                    <a:pt x="14064" y="11687"/>
                    <a:pt x="14064" y="11687"/>
                    <a:pt x="14064" y="11687"/>
                  </a:cubicBezTo>
                  <a:cubicBezTo>
                    <a:pt x="13618" y="12493"/>
                    <a:pt x="13618" y="12493"/>
                    <a:pt x="13618" y="12493"/>
                  </a:cubicBezTo>
                  <a:cubicBezTo>
                    <a:pt x="13544" y="12654"/>
                    <a:pt x="13247" y="13379"/>
                    <a:pt x="13247" y="14024"/>
                  </a:cubicBezTo>
                  <a:cubicBezTo>
                    <a:pt x="13247" y="14266"/>
                    <a:pt x="13173" y="14507"/>
                    <a:pt x="13024" y="14669"/>
                  </a:cubicBezTo>
                  <a:cubicBezTo>
                    <a:pt x="12950" y="14910"/>
                    <a:pt x="12802" y="14910"/>
                    <a:pt x="12653" y="14910"/>
                  </a:cubicBezTo>
                  <a:cubicBezTo>
                    <a:pt x="12653" y="14910"/>
                    <a:pt x="12653" y="14910"/>
                    <a:pt x="12579" y="14910"/>
                  </a:cubicBezTo>
                  <a:cubicBezTo>
                    <a:pt x="12505" y="14910"/>
                    <a:pt x="12431" y="14910"/>
                    <a:pt x="12282" y="14910"/>
                  </a:cubicBezTo>
                  <a:cubicBezTo>
                    <a:pt x="12208" y="14910"/>
                    <a:pt x="12059" y="14910"/>
                    <a:pt x="11911" y="14910"/>
                  </a:cubicBezTo>
                  <a:cubicBezTo>
                    <a:pt x="11391" y="14830"/>
                    <a:pt x="10872" y="14830"/>
                    <a:pt x="10352" y="14830"/>
                  </a:cubicBezTo>
                  <a:cubicBezTo>
                    <a:pt x="10501" y="9510"/>
                    <a:pt x="10501" y="9510"/>
                    <a:pt x="10501" y="9510"/>
                  </a:cubicBezTo>
                  <a:cubicBezTo>
                    <a:pt x="12356" y="11203"/>
                    <a:pt x="12356" y="11203"/>
                    <a:pt x="12356" y="11203"/>
                  </a:cubicBezTo>
                  <a:cubicBezTo>
                    <a:pt x="13173" y="6287"/>
                    <a:pt x="13173" y="6287"/>
                    <a:pt x="13173" y="6287"/>
                  </a:cubicBezTo>
                  <a:cubicBezTo>
                    <a:pt x="10575" y="7334"/>
                    <a:pt x="10575" y="7334"/>
                    <a:pt x="10575" y="7334"/>
                  </a:cubicBezTo>
                  <a:moveTo>
                    <a:pt x="7532" y="6045"/>
                  </a:moveTo>
                  <a:cubicBezTo>
                    <a:pt x="8348" y="5722"/>
                    <a:pt x="8348" y="5722"/>
                    <a:pt x="8348" y="5722"/>
                  </a:cubicBezTo>
                  <a:cubicBezTo>
                    <a:pt x="8348" y="5722"/>
                    <a:pt x="9090" y="3707"/>
                    <a:pt x="9165" y="3707"/>
                  </a:cubicBezTo>
                  <a:cubicBezTo>
                    <a:pt x="9165" y="3707"/>
                    <a:pt x="9165" y="3707"/>
                    <a:pt x="9165" y="3707"/>
                  </a:cubicBezTo>
                  <a:cubicBezTo>
                    <a:pt x="9907" y="3707"/>
                    <a:pt x="9907" y="3707"/>
                    <a:pt x="9907" y="3707"/>
                  </a:cubicBezTo>
                  <a:cubicBezTo>
                    <a:pt x="9833" y="8704"/>
                    <a:pt x="9833" y="8704"/>
                    <a:pt x="9833" y="8704"/>
                  </a:cubicBezTo>
                  <a:cubicBezTo>
                    <a:pt x="9833" y="8704"/>
                    <a:pt x="9758" y="8704"/>
                    <a:pt x="9758" y="8704"/>
                  </a:cubicBezTo>
                  <a:cubicBezTo>
                    <a:pt x="8571" y="8704"/>
                    <a:pt x="7606" y="9672"/>
                    <a:pt x="7606" y="10961"/>
                  </a:cubicBezTo>
                  <a:cubicBezTo>
                    <a:pt x="7532" y="12251"/>
                    <a:pt x="8497" y="13299"/>
                    <a:pt x="9758" y="13299"/>
                  </a:cubicBezTo>
                  <a:cubicBezTo>
                    <a:pt x="9758" y="13299"/>
                    <a:pt x="9758" y="13299"/>
                    <a:pt x="9758" y="13299"/>
                  </a:cubicBezTo>
                  <a:cubicBezTo>
                    <a:pt x="9610" y="18296"/>
                    <a:pt x="9610" y="18296"/>
                    <a:pt x="9610" y="18296"/>
                  </a:cubicBezTo>
                  <a:cubicBezTo>
                    <a:pt x="8868" y="18296"/>
                    <a:pt x="8868" y="18296"/>
                    <a:pt x="8868" y="18296"/>
                  </a:cubicBezTo>
                  <a:cubicBezTo>
                    <a:pt x="8793" y="18215"/>
                    <a:pt x="8051" y="16200"/>
                    <a:pt x="8051" y="16200"/>
                  </a:cubicBezTo>
                  <a:cubicBezTo>
                    <a:pt x="7235" y="15878"/>
                    <a:pt x="7235" y="15878"/>
                    <a:pt x="7235" y="15878"/>
                  </a:cubicBezTo>
                  <a:cubicBezTo>
                    <a:pt x="7235" y="15878"/>
                    <a:pt x="5602" y="16603"/>
                    <a:pt x="5379" y="16603"/>
                  </a:cubicBezTo>
                  <a:cubicBezTo>
                    <a:pt x="5379" y="16603"/>
                    <a:pt x="5379" y="16603"/>
                    <a:pt x="5379" y="16603"/>
                  </a:cubicBezTo>
                  <a:cubicBezTo>
                    <a:pt x="4340" y="15475"/>
                    <a:pt x="4340" y="15475"/>
                    <a:pt x="4340" y="15475"/>
                  </a:cubicBezTo>
                  <a:cubicBezTo>
                    <a:pt x="4266" y="15394"/>
                    <a:pt x="5082" y="13460"/>
                    <a:pt x="5082" y="13460"/>
                  </a:cubicBezTo>
                  <a:cubicBezTo>
                    <a:pt x="4785" y="12493"/>
                    <a:pt x="4785" y="12493"/>
                    <a:pt x="4785" y="12493"/>
                  </a:cubicBezTo>
                  <a:cubicBezTo>
                    <a:pt x="4785" y="12493"/>
                    <a:pt x="2930" y="11767"/>
                    <a:pt x="2930" y="11606"/>
                  </a:cubicBezTo>
                  <a:cubicBezTo>
                    <a:pt x="2930" y="9994"/>
                    <a:pt x="2930" y="9994"/>
                    <a:pt x="2930" y="9994"/>
                  </a:cubicBezTo>
                  <a:cubicBezTo>
                    <a:pt x="2930" y="9913"/>
                    <a:pt x="4859" y="9188"/>
                    <a:pt x="4859" y="9188"/>
                  </a:cubicBezTo>
                  <a:cubicBezTo>
                    <a:pt x="5231" y="8301"/>
                    <a:pt x="5231" y="8301"/>
                    <a:pt x="5231" y="8301"/>
                  </a:cubicBezTo>
                  <a:cubicBezTo>
                    <a:pt x="5231" y="8301"/>
                    <a:pt x="4414" y="6367"/>
                    <a:pt x="4488" y="6287"/>
                  </a:cubicBezTo>
                  <a:cubicBezTo>
                    <a:pt x="5602" y="5158"/>
                    <a:pt x="5602" y="5158"/>
                    <a:pt x="5602" y="5158"/>
                  </a:cubicBezTo>
                  <a:cubicBezTo>
                    <a:pt x="5602" y="5158"/>
                    <a:pt x="5602" y="5158"/>
                    <a:pt x="5602" y="5158"/>
                  </a:cubicBezTo>
                  <a:cubicBezTo>
                    <a:pt x="5824" y="5158"/>
                    <a:pt x="7532" y="6045"/>
                    <a:pt x="7532" y="6045"/>
                  </a:cubicBezTo>
                  <a:moveTo>
                    <a:pt x="9907" y="0"/>
                  </a:moveTo>
                  <a:cubicBezTo>
                    <a:pt x="5305" y="0"/>
                    <a:pt x="1148" y="3546"/>
                    <a:pt x="183" y="8704"/>
                  </a:cubicBezTo>
                  <a:cubicBezTo>
                    <a:pt x="-856" y="14507"/>
                    <a:pt x="2633" y="20149"/>
                    <a:pt x="7977" y="21358"/>
                  </a:cubicBezTo>
                  <a:cubicBezTo>
                    <a:pt x="8571" y="21519"/>
                    <a:pt x="9165" y="21519"/>
                    <a:pt x="9833" y="21600"/>
                  </a:cubicBezTo>
                  <a:cubicBezTo>
                    <a:pt x="10055" y="21600"/>
                    <a:pt x="10055" y="21600"/>
                    <a:pt x="10055" y="21600"/>
                  </a:cubicBezTo>
                  <a:cubicBezTo>
                    <a:pt x="14657" y="21519"/>
                    <a:pt x="18740" y="17973"/>
                    <a:pt x="19631" y="12896"/>
                  </a:cubicBezTo>
                  <a:cubicBezTo>
                    <a:pt x="20744" y="7093"/>
                    <a:pt x="17255" y="1451"/>
                    <a:pt x="11837" y="242"/>
                  </a:cubicBezTo>
                  <a:cubicBezTo>
                    <a:pt x="11243" y="81"/>
                    <a:pt x="10575" y="0"/>
                    <a:pt x="9907" y="0"/>
                  </a:cubicBezTo>
                </a:path>
              </a:pathLst>
            </a:custGeom>
            <a:solidFill>
              <a:srgbClr val="216BBC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685800">
                <a:defRPr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</p:grpSp>
      <p:sp>
        <p:nvSpPr>
          <p:cNvPr id="259" name="Shape 259"/>
          <p:cNvSpPr>
            <a:spLocks noGrp="1"/>
          </p:cNvSpPr>
          <p:nvPr>
            <p:ph type="body" sz="quarter" idx="1"/>
          </p:nvPr>
        </p:nvSpPr>
        <p:spPr>
          <a:xfrm>
            <a:off x="4093367" y="2478537"/>
            <a:ext cx="3714753" cy="1070718"/>
          </a:xfrm>
          <a:prstGeom prst="rect">
            <a:avLst/>
          </a:prstGeom>
        </p:spPr>
        <p:txBody>
          <a:bodyPr lIns="25716" tIns="25716" rIns="25716" bIns="25716"/>
          <a:lstStyle>
            <a:lvl1pPr marL="0" indent="0">
              <a:lnSpc>
                <a:spcPct val="130000"/>
              </a:lnSpc>
              <a:spcBef>
                <a:spcPts val="40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indent="0">
              <a:lnSpc>
                <a:spcPct val="130000"/>
              </a:lnSpc>
              <a:spcBef>
                <a:spcPts val="40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indent="0">
              <a:lnSpc>
                <a:spcPct val="130000"/>
              </a:lnSpc>
              <a:spcBef>
                <a:spcPts val="40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indent="0">
              <a:lnSpc>
                <a:spcPct val="130000"/>
              </a:lnSpc>
              <a:spcBef>
                <a:spcPts val="40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indent="0">
              <a:lnSpc>
                <a:spcPct val="130000"/>
              </a:lnSpc>
              <a:spcBef>
                <a:spcPts val="40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72" name="Group 272"/>
          <p:cNvGrpSpPr/>
          <p:nvPr/>
        </p:nvGrpSpPr>
        <p:grpSpPr>
          <a:xfrm>
            <a:off x="7479821" y="3924594"/>
            <a:ext cx="327178" cy="316621"/>
            <a:chOff x="0" y="0"/>
            <a:chExt cx="327177" cy="316619"/>
          </a:xfrm>
        </p:grpSpPr>
        <p:sp>
          <p:nvSpPr>
            <p:cNvPr id="260" name="Shape 260"/>
            <p:cNvSpPr/>
            <p:nvPr/>
          </p:nvSpPr>
          <p:spPr>
            <a:xfrm>
              <a:off x="-1" y="109066"/>
              <a:ext cx="310312" cy="89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21600" y="21484"/>
                    <a:pt x="21600" y="21484"/>
                    <a:pt x="21600" y="21484"/>
                  </a:cubicBezTo>
                  <a:cubicBezTo>
                    <a:pt x="14411" y="21600"/>
                    <a:pt x="7189" y="21484"/>
                    <a:pt x="0" y="2160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2338" y="4736"/>
                  </a:moveTo>
                  <a:cubicBezTo>
                    <a:pt x="12071" y="4967"/>
                    <a:pt x="11569" y="4736"/>
                    <a:pt x="11168" y="4736"/>
                  </a:cubicBezTo>
                  <a:cubicBezTo>
                    <a:pt x="10566" y="4736"/>
                    <a:pt x="10566" y="4736"/>
                    <a:pt x="10566" y="4736"/>
                  </a:cubicBezTo>
                  <a:cubicBezTo>
                    <a:pt x="10332" y="4736"/>
                    <a:pt x="10098" y="4851"/>
                    <a:pt x="9964" y="4736"/>
                  </a:cubicBezTo>
                  <a:cubicBezTo>
                    <a:pt x="9864" y="4620"/>
                    <a:pt x="9797" y="4158"/>
                    <a:pt x="9697" y="4274"/>
                  </a:cubicBezTo>
                  <a:cubicBezTo>
                    <a:pt x="9663" y="5198"/>
                    <a:pt x="9630" y="6699"/>
                    <a:pt x="9663" y="7624"/>
                  </a:cubicBezTo>
                  <a:cubicBezTo>
                    <a:pt x="9763" y="7624"/>
                    <a:pt x="9763" y="7624"/>
                    <a:pt x="9763" y="7624"/>
                  </a:cubicBezTo>
                  <a:cubicBezTo>
                    <a:pt x="9830" y="5775"/>
                    <a:pt x="10232" y="5082"/>
                    <a:pt x="10867" y="5544"/>
                  </a:cubicBezTo>
                  <a:cubicBezTo>
                    <a:pt x="10867" y="13514"/>
                    <a:pt x="10867" y="13514"/>
                    <a:pt x="10867" y="13514"/>
                  </a:cubicBezTo>
                  <a:cubicBezTo>
                    <a:pt x="10867" y="14901"/>
                    <a:pt x="10900" y="15940"/>
                    <a:pt x="10566" y="16171"/>
                  </a:cubicBezTo>
                  <a:cubicBezTo>
                    <a:pt x="10432" y="16287"/>
                    <a:pt x="10265" y="16056"/>
                    <a:pt x="10332" y="16633"/>
                  </a:cubicBezTo>
                  <a:cubicBezTo>
                    <a:pt x="10833" y="16749"/>
                    <a:pt x="11502" y="16864"/>
                    <a:pt x="11970" y="16633"/>
                  </a:cubicBezTo>
                  <a:cubicBezTo>
                    <a:pt x="11970" y="16287"/>
                    <a:pt x="11970" y="16287"/>
                    <a:pt x="11970" y="16287"/>
                  </a:cubicBezTo>
                  <a:cubicBezTo>
                    <a:pt x="11703" y="16171"/>
                    <a:pt x="11502" y="16056"/>
                    <a:pt x="11469" y="15016"/>
                  </a:cubicBezTo>
                  <a:cubicBezTo>
                    <a:pt x="11402" y="13745"/>
                    <a:pt x="11469" y="11897"/>
                    <a:pt x="11469" y="10280"/>
                  </a:cubicBezTo>
                  <a:cubicBezTo>
                    <a:pt x="11469" y="5429"/>
                    <a:pt x="11469" y="5429"/>
                    <a:pt x="11469" y="5429"/>
                  </a:cubicBezTo>
                  <a:cubicBezTo>
                    <a:pt x="11803" y="5544"/>
                    <a:pt x="12104" y="5313"/>
                    <a:pt x="12305" y="5775"/>
                  </a:cubicBezTo>
                  <a:cubicBezTo>
                    <a:pt x="12472" y="6122"/>
                    <a:pt x="12438" y="6930"/>
                    <a:pt x="12539" y="7624"/>
                  </a:cubicBezTo>
                  <a:cubicBezTo>
                    <a:pt x="12672" y="7624"/>
                    <a:pt x="12672" y="7624"/>
                    <a:pt x="12672" y="7624"/>
                  </a:cubicBezTo>
                  <a:cubicBezTo>
                    <a:pt x="12672" y="6584"/>
                    <a:pt x="12606" y="5198"/>
                    <a:pt x="12606" y="4274"/>
                  </a:cubicBezTo>
                  <a:cubicBezTo>
                    <a:pt x="12539" y="4158"/>
                    <a:pt x="12472" y="4620"/>
                    <a:pt x="12338" y="4736"/>
                  </a:cubicBezTo>
                  <a:moveTo>
                    <a:pt x="6921" y="7970"/>
                  </a:moveTo>
                  <a:cubicBezTo>
                    <a:pt x="6955" y="11089"/>
                    <a:pt x="8125" y="11204"/>
                    <a:pt x="8426" y="13052"/>
                  </a:cubicBezTo>
                  <a:cubicBezTo>
                    <a:pt x="8660" y="14670"/>
                    <a:pt x="8359" y="16518"/>
                    <a:pt x="7791" y="16287"/>
                  </a:cubicBezTo>
                  <a:cubicBezTo>
                    <a:pt x="7323" y="16056"/>
                    <a:pt x="7155" y="14554"/>
                    <a:pt x="6955" y="13283"/>
                  </a:cubicBezTo>
                  <a:cubicBezTo>
                    <a:pt x="6921" y="13399"/>
                    <a:pt x="6854" y="13399"/>
                    <a:pt x="6821" y="13399"/>
                  </a:cubicBezTo>
                  <a:cubicBezTo>
                    <a:pt x="6821" y="14323"/>
                    <a:pt x="6921" y="15363"/>
                    <a:pt x="6955" y="16287"/>
                  </a:cubicBezTo>
                  <a:cubicBezTo>
                    <a:pt x="7858" y="17904"/>
                    <a:pt x="8961" y="16749"/>
                    <a:pt x="9028" y="13745"/>
                  </a:cubicBezTo>
                  <a:cubicBezTo>
                    <a:pt x="9095" y="12244"/>
                    <a:pt x="8894" y="11204"/>
                    <a:pt x="8693" y="10627"/>
                  </a:cubicBezTo>
                  <a:cubicBezTo>
                    <a:pt x="8326" y="9587"/>
                    <a:pt x="7757" y="9356"/>
                    <a:pt x="7523" y="7970"/>
                  </a:cubicBezTo>
                  <a:cubicBezTo>
                    <a:pt x="7389" y="7046"/>
                    <a:pt x="7490" y="5891"/>
                    <a:pt x="7724" y="5429"/>
                  </a:cubicBezTo>
                  <a:cubicBezTo>
                    <a:pt x="8125" y="4620"/>
                    <a:pt x="8459" y="5544"/>
                    <a:pt x="8627" y="6468"/>
                  </a:cubicBezTo>
                  <a:cubicBezTo>
                    <a:pt x="8627" y="6699"/>
                    <a:pt x="8693" y="7508"/>
                    <a:pt x="8760" y="7508"/>
                  </a:cubicBezTo>
                  <a:cubicBezTo>
                    <a:pt x="8794" y="7508"/>
                    <a:pt x="8827" y="7393"/>
                    <a:pt x="8894" y="7393"/>
                  </a:cubicBezTo>
                  <a:cubicBezTo>
                    <a:pt x="8894" y="6699"/>
                    <a:pt x="8794" y="5775"/>
                    <a:pt x="8794" y="4851"/>
                  </a:cubicBezTo>
                  <a:cubicBezTo>
                    <a:pt x="7958" y="3696"/>
                    <a:pt x="6921" y="4736"/>
                    <a:pt x="6921" y="7970"/>
                  </a:cubicBezTo>
                  <a:moveTo>
                    <a:pt x="1471" y="4851"/>
                  </a:moveTo>
                  <a:cubicBezTo>
                    <a:pt x="1471" y="5198"/>
                    <a:pt x="1471" y="5198"/>
                    <a:pt x="1471" y="5198"/>
                  </a:cubicBezTo>
                  <a:cubicBezTo>
                    <a:pt x="1973" y="4967"/>
                    <a:pt x="1939" y="6584"/>
                    <a:pt x="1939" y="8201"/>
                  </a:cubicBezTo>
                  <a:cubicBezTo>
                    <a:pt x="1939" y="10742"/>
                    <a:pt x="1939" y="10742"/>
                    <a:pt x="1939" y="10742"/>
                  </a:cubicBezTo>
                  <a:cubicBezTo>
                    <a:pt x="1939" y="12244"/>
                    <a:pt x="2040" y="15594"/>
                    <a:pt x="1772" y="16056"/>
                  </a:cubicBezTo>
                  <a:cubicBezTo>
                    <a:pt x="1638" y="16287"/>
                    <a:pt x="1404" y="15940"/>
                    <a:pt x="1438" y="16633"/>
                  </a:cubicBezTo>
                  <a:cubicBezTo>
                    <a:pt x="2240" y="16864"/>
                    <a:pt x="3143" y="16633"/>
                    <a:pt x="3946" y="16749"/>
                  </a:cubicBezTo>
                  <a:cubicBezTo>
                    <a:pt x="4012" y="15709"/>
                    <a:pt x="4113" y="14785"/>
                    <a:pt x="4146" y="13745"/>
                  </a:cubicBezTo>
                  <a:cubicBezTo>
                    <a:pt x="3946" y="13399"/>
                    <a:pt x="3946" y="13976"/>
                    <a:pt x="3912" y="14323"/>
                  </a:cubicBezTo>
                  <a:cubicBezTo>
                    <a:pt x="3778" y="15594"/>
                    <a:pt x="3578" y="16056"/>
                    <a:pt x="3110" y="16056"/>
                  </a:cubicBezTo>
                  <a:cubicBezTo>
                    <a:pt x="2809" y="16056"/>
                    <a:pt x="2575" y="15940"/>
                    <a:pt x="2541" y="14670"/>
                  </a:cubicBezTo>
                  <a:cubicBezTo>
                    <a:pt x="2508" y="13514"/>
                    <a:pt x="2541" y="12013"/>
                    <a:pt x="2541" y="10627"/>
                  </a:cubicBezTo>
                  <a:cubicBezTo>
                    <a:pt x="2541" y="9125"/>
                    <a:pt x="2508" y="7624"/>
                    <a:pt x="2541" y="6468"/>
                  </a:cubicBezTo>
                  <a:cubicBezTo>
                    <a:pt x="2541" y="5544"/>
                    <a:pt x="2641" y="5429"/>
                    <a:pt x="2842" y="5198"/>
                  </a:cubicBezTo>
                  <a:cubicBezTo>
                    <a:pt x="2909" y="5198"/>
                    <a:pt x="3043" y="5429"/>
                    <a:pt x="3009" y="4851"/>
                  </a:cubicBezTo>
                  <a:cubicBezTo>
                    <a:pt x="2541" y="4620"/>
                    <a:pt x="1973" y="4736"/>
                    <a:pt x="1471" y="4736"/>
                  </a:cubicBezTo>
                  <a:cubicBezTo>
                    <a:pt x="1471" y="4736"/>
                    <a:pt x="1471" y="4736"/>
                    <a:pt x="1471" y="4851"/>
                  </a:cubicBezTo>
                  <a:moveTo>
                    <a:pt x="4648" y="4851"/>
                  </a:moveTo>
                  <a:cubicBezTo>
                    <a:pt x="4648" y="5198"/>
                    <a:pt x="4648" y="5198"/>
                    <a:pt x="4648" y="5198"/>
                  </a:cubicBezTo>
                  <a:cubicBezTo>
                    <a:pt x="4915" y="5198"/>
                    <a:pt x="5049" y="5429"/>
                    <a:pt x="5082" y="6468"/>
                  </a:cubicBezTo>
                  <a:cubicBezTo>
                    <a:pt x="5116" y="7624"/>
                    <a:pt x="5082" y="9010"/>
                    <a:pt x="5082" y="10742"/>
                  </a:cubicBezTo>
                  <a:cubicBezTo>
                    <a:pt x="5082" y="12244"/>
                    <a:pt x="5116" y="13861"/>
                    <a:pt x="5082" y="15016"/>
                  </a:cubicBezTo>
                  <a:cubicBezTo>
                    <a:pt x="5082" y="15247"/>
                    <a:pt x="5049" y="15709"/>
                    <a:pt x="5049" y="15825"/>
                  </a:cubicBezTo>
                  <a:cubicBezTo>
                    <a:pt x="4949" y="16171"/>
                    <a:pt x="4648" y="16171"/>
                    <a:pt x="4648" y="16402"/>
                  </a:cubicBezTo>
                  <a:cubicBezTo>
                    <a:pt x="4614" y="16518"/>
                    <a:pt x="4648" y="16518"/>
                    <a:pt x="4648" y="16633"/>
                  </a:cubicBezTo>
                  <a:cubicBezTo>
                    <a:pt x="4882" y="16864"/>
                    <a:pt x="5417" y="16749"/>
                    <a:pt x="5785" y="16749"/>
                  </a:cubicBezTo>
                  <a:cubicBezTo>
                    <a:pt x="5918" y="16749"/>
                    <a:pt x="6219" y="16980"/>
                    <a:pt x="6152" y="16287"/>
                  </a:cubicBezTo>
                  <a:cubicBezTo>
                    <a:pt x="6052" y="16171"/>
                    <a:pt x="5851" y="16171"/>
                    <a:pt x="5785" y="15940"/>
                  </a:cubicBezTo>
                  <a:cubicBezTo>
                    <a:pt x="5684" y="15594"/>
                    <a:pt x="5684" y="14323"/>
                    <a:pt x="5684" y="13630"/>
                  </a:cubicBezTo>
                  <a:cubicBezTo>
                    <a:pt x="5684" y="10858"/>
                    <a:pt x="5684" y="10858"/>
                    <a:pt x="5684" y="10858"/>
                  </a:cubicBezTo>
                  <a:cubicBezTo>
                    <a:pt x="5684" y="9472"/>
                    <a:pt x="5584" y="6122"/>
                    <a:pt x="5785" y="5544"/>
                  </a:cubicBezTo>
                  <a:cubicBezTo>
                    <a:pt x="5885" y="5082"/>
                    <a:pt x="6219" y="5429"/>
                    <a:pt x="6152" y="4736"/>
                  </a:cubicBezTo>
                  <a:cubicBezTo>
                    <a:pt x="5684" y="4620"/>
                    <a:pt x="5149" y="4736"/>
                    <a:pt x="4648" y="4736"/>
                  </a:cubicBezTo>
                  <a:cubicBezTo>
                    <a:pt x="4648" y="4736"/>
                    <a:pt x="4648" y="4736"/>
                    <a:pt x="4648" y="4851"/>
                  </a:cubicBezTo>
                  <a:moveTo>
                    <a:pt x="13274" y="5198"/>
                  </a:moveTo>
                  <a:cubicBezTo>
                    <a:pt x="13709" y="5082"/>
                    <a:pt x="13709" y="6122"/>
                    <a:pt x="13742" y="7739"/>
                  </a:cubicBezTo>
                  <a:cubicBezTo>
                    <a:pt x="13742" y="9587"/>
                    <a:pt x="13742" y="11435"/>
                    <a:pt x="13742" y="13283"/>
                  </a:cubicBezTo>
                  <a:cubicBezTo>
                    <a:pt x="13742" y="14207"/>
                    <a:pt x="13742" y="15478"/>
                    <a:pt x="13642" y="15825"/>
                  </a:cubicBezTo>
                  <a:cubicBezTo>
                    <a:pt x="13542" y="16287"/>
                    <a:pt x="13308" y="16056"/>
                    <a:pt x="13207" y="16287"/>
                  </a:cubicBezTo>
                  <a:cubicBezTo>
                    <a:pt x="13207" y="16633"/>
                    <a:pt x="13207" y="16633"/>
                    <a:pt x="13207" y="16633"/>
                  </a:cubicBezTo>
                  <a:cubicBezTo>
                    <a:pt x="14077" y="16749"/>
                    <a:pt x="14980" y="16749"/>
                    <a:pt x="15849" y="16749"/>
                  </a:cubicBezTo>
                  <a:cubicBezTo>
                    <a:pt x="15916" y="15825"/>
                    <a:pt x="15983" y="14785"/>
                    <a:pt x="16016" y="13745"/>
                  </a:cubicBezTo>
                  <a:cubicBezTo>
                    <a:pt x="15815" y="13399"/>
                    <a:pt x="15815" y="14207"/>
                    <a:pt x="15749" y="14670"/>
                  </a:cubicBezTo>
                  <a:cubicBezTo>
                    <a:pt x="15615" y="15709"/>
                    <a:pt x="15381" y="16056"/>
                    <a:pt x="14946" y="16056"/>
                  </a:cubicBezTo>
                  <a:cubicBezTo>
                    <a:pt x="14846" y="16056"/>
                    <a:pt x="14578" y="16056"/>
                    <a:pt x="14445" y="15825"/>
                  </a:cubicBezTo>
                  <a:cubicBezTo>
                    <a:pt x="14311" y="15594"/>
                    <a:pt x="14311" y="14439"/>
                    <a:pt x="14311" y="13630"/>
                  </a:cubicBezTo>
                  <a:cubicBezTo>
                    <a:pt x="14311" y="12590"/>
                    <a:pt x="14311" y="11666"/>
                    <a:pt x="14311" y="10858"/>
                  </a:cubicBezTo>
                  <a:cubicBezTo>
                    <a:pt x="14612" y="11089"/>
                    <a:pt x="15013" y="10627"/>
                    <a:pt x="15214" y="11089"/>
                  </a:cubicBezTo>
                  <a:cubicBezTo>
                    <a:pt x="15314" y="11435"/>
                    <a:pt x="15247" y="12013"/>
                    <a:pt x="15347" y="12475"/>
                  </a:cubicBezTo>
                  <a:cubicBezTo>
                    <a:pt x="15481" y="12475"/>
                    <a:pt x="15481" y="12475"/>
                    <a:pt x="15481" y="12475"/>
                  </a:cubicBezTo>
                  <a:cubicBezTo>
                    <a:pt x="15481" y="8548"/>
                    <a:pt x="15481" y="8548"/>
                    <a:pt x="15481" y="8548"/>
                  </a:cubicBezTo>
                  <a:cubicBezTo>
                    <a:pt x="15314" y="8548"/>
                    <a:pt x="15314" y="8548"/>
                    <a:pt x="15314" y="8548"/>
                  </a:cubicBezTo>
                  <a:cubicBezTo>
                    <a:pt x="15280" y="9125"/>
                    <a:pt x="15314" y="9703"/>
                    <a:pt x="15180" y="9934"/>
                  </a:cubicBezTo>
                  <a:cubicBezTo>
                    <a:pt x="14980" y="10280"/>
                    <a:pt x="14578" y="9934"/>
                    <a:pt x="14311" y="10049"/>
                  </a:cubicBezTo>
                  <a:cubicBezTo>
                    <a:pt x="14344" y="8779"/>
                    <a:pt x="14244" y="6584"/>
                    <a:pt x="14378" y="5429"/>
                  </a:cubicBezTo>
                  <a:cubicBezTo>
                    <a:pt x="14746" y="5544"/>
                    <a:pt x="15147" y="5198"/>
                    <a:pt x="15381" y="5775"/>
                  </a:cubicBezTo>
                  <a:cubicBezTo>
                    <a:pt x="15548" y="6122"/>
                    <a:pt x="15515" y="6930"/>
                    <a:pt x="15648" y="7508"/>
                  </a:cubicBezTo>
                  <a:cubicBezTo>
                    <a:pt x="15682" y="7624"/>
                    <a:pt x="15682" y="7508"/>
                    <a:pt x="15749" y="7508"/>
                  </a:cubicBezTo>
                  <a:cubicBezTo>
                    <a:pt x="15749" y="6699"/>
                    <a:pt x="15715" y="5544"/>
                    <a:pt x="15682" y="4736"/>
                  </a:cubicBezTo>
                  <a:cubicBezTo>
                    <a:pt x="13274" y="4736"/>
                    <a:pt x="13274" y="4736"/>
                    <a:pt x="13274" y="4736"/>
                  </a:cubicBezTo>
                  <a:cubicBezTo>
                    <a:pt x="13241" y="4736"/>
                    <a:pt x="13274" y="5082"/>
                    <a:pt x="13274" y="5198"/>
                  </a:cubicBezTo>
                  <a:moveTo>
                    <a:pt x="16551" y="4851"/>
                  </a:moveTo>
                  <a:cubicBezTo>
                    <a:pt x="16551" y="5198"/>
                    <a:pt x="16551" y="5198"/>
                    <a:pt x="16551" y="5198"/>
                  </a:cubicBezTo>
                  <a:cubicBezTo>
                    <a:pt x="16651" y="5313"/>
                    <a:pt x="16852" y="5198"/>
                    <a:pt x="16919" y="5544"/>
                  </a:cubicBezTo>
                  <a:cubicBezTo>
                    <a:pt x="17019" y="6006"/>
                    <a:pt x="16986" y="7161"/>
                    <a:pt x="16986" y="8086"/>
                  </a:cubicBezTo>
                  <a:cubicBezTo>
                    <a:pt x="16986" y="13514"/>
                    <a:pt x="16986" y="13514"/>
                    <a:pt x="16986" y="13514"/>
                  </a:cubicBezTo>
                  <a:cubicBezTo>
                    <a:pt x="16986" y="15132"/>
                    <a:pt x="17019" y="15940"/>
                    <a:pt x="16685" y="16171"/>
                  </a:cubicBezTo>
                  <a:cubicBezTo>
                    <a:pt x="16651" y="16287"/>
                    <a:pt x="16484" y="16056"/>
                    <a:pt x="16518" y="16518"/>
                  </a:cubicBezTo>
                  <a:cubicBezTo>
                    <a:pt x="16518" y="16864"/>
                    <a:pt x="16551" y="16749"/>
                    <a:pt x="16618" y="16749"/>
                  </a:cubicBezTo>
                  <a:cubicBezTo>
                    <a:pt x="16986" y="16864"/>
                    <a:pt x="17487" y="16749"/>
                    <a:pt x="17822" y="16749"/>
                  </a:cubicBezTo>
                  <a:cubicBezTo>
                    <a:pt x="19159" y="16749"/>
                    <a:pt x="20129" y="14670"/>
                    <a:pt x="20095" y="10165"/>
                  </a:cubicBezTo>
                  <a:cubicBezTo>
                    <a:pt x="20095" y="8201"/>
                    <a:pt x="19828" y="6699"/>
                    <a:pt x="19527" y="5891"/>
                  </a:cubicBezTo>
                  <a:cubicBezTo>
                    <a:pt x="18858" y="4274"/>
                    <a:pt x="17721" y="4851"/>
                    <a:pt x="16585" y="4736"/>
                  </a:cubicBezTo>
                  <a:cubicBezTo>
                    <a:pt x="16551" y="4736"/>
                    <a:pt x="16551" y="4736"/>
                    <a:pt x="16551" y="4851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 defTabSz="685800">
                <a:defRPr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52516" y="131542"/>
              <a:ext cx="26662" cy="4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3" h="20519" extrusionOk="0">
                  <a:moveTo>
                    <a:pt x="500" y="255"/>
                  </a:moveTo>
                  <a:cubicBezTo>
                    <a:pt x="13763" y="-1081"/>
                    <a:pt x="20963" y="2927"/>
                    <a:pt x="20963" y="10276"/>
                  </a:cubicBezTo>
                  <a:cubicBezTo>
                    <a:pt x="20963" y="15397"/>
                    <a:pt x="16795" y="19851"/>
                    <a:pt x="7700" y="20519"/>
                  </a:cubicBezTo>
                  <a:cubicBezTo>
                    <a:pt x="5426" y="20519"/>
                    <a:pt x="2774" y="20519"/>
                    <a:pt x="1637" y="19851"/>
                  </a:cubicBezTo>
                  <a:cubicBezTo>
                    <a:pt x="-637" y="18738"/>
                    <a:pt x="121" y="12725"/>
                    <a:pt x="121" y="10276"/>
                  </a:cubicBezTo>
                  <a:cubicBezTo>
                    <a:pt x="121" y="6713"/>
                    <a:pt x="-258" y="3373"/>
                    <a:pt x="500" y="255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 defTabSz="685800">
                <a:defRPr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71835" y="217839"/>
              <a:ext cx="63643" cy="98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5" h="20929" extrusionOk="0">
                  <a:moveTo>
                    <a:pt x="19234" y="870"/>
                  </a:moveTo>
                  <a:cubicBezTo>
                    <a:pt x="19234" y="3926"/>
                    <a:pt x="19234" y="3926"/>
                    <a:pt x="19234" y="3926"/>
                  </a:cubicBezTo>
                  <a:cubicBezTo>
                    <a:pt x="16217" y="3213"/>
                    <a:pt x="9070" y="1990"/>
                    <a:pt x="7005" y="4028"/>
                  </a:cubicBezTo>
                  <a:cubicBezTo>
                    <a:pt x="6528" y="4537"/>
                    <a:pt x="6370" y="5353"/>
                    <a:pt x="6687" y="6066"/>
                  </a:cubicBezTo>
                  <a:cubicBezTo>
                    <a:pt x="7323" y="7085"/>
                    <a:pt x="9864" y="7696"/>
                    <a:pt x="11611" y="8205"/>
                  </a:cubicBezTo>
                  <a:cubicBezTo>
                    <a:pt x="15423" y="9326"/>
                    <a:pt x="19393" y="10345"/>
                    <a:pt x="20664" y="13096"/>
                  </a:cubicBezTo>
                  <a:cubicBezTo>
                    <a:pt x="21299" y="14319"/>
                    <a:pt x="21140" y="16153"/>
                    <a:pt x="20187" y="17477"/>
                  </a:cubicBezTo>
                  <a:cubicBezTo>
                    <a:pt x="18758" y="19311"/>
                    <a:pt x="15581" y="20534"/>
                    <a:pt x="11928" y="20839"/>
                  </a:cubicBezTo>
                  <a:cubicBezTo>
                    <a:pt x="7958" y="21145"/>
                    <a:pt x="3987" y="20636"/>
                    <a:pt x="493" y="19922"/>
                  </a:cubicBezTo>
                  <a:cubicBezTo>
                    <a:pt x="493" y="16866"/>
                    <a:pt x="493" y="16866"/>
                    <a:pt x="493" y="16866"/>
                  </a:cubicBezTo>
                  <a:cubicBezTo>
                    <a:pt x="3987" y="17681"/>
                    <a:pt x="12246" y="18903"/>
                    <a:pt x="13993" y="16458"/>
                  </a:cubicBezTo>
                  <a:cubicBezTo>
                    <a:pt x="14470" y="15949"/>
                    <a:pt x="14628" y="15134"/>
                    <a:pt x="14152" y="14420"/>
                  </a:cubicBezTo>
                  <a:cubicBezTo>
                    <a:pt x="13358" y="13096"/>
                    <a:pt x="9864" y="12383"/>
                    <a:pt x="7799" y="11670"/>
                  </a:cubicBezTo>
                  <a:cubicBezTo>
                    <a:pt x="3828" y="10447"/>
                    <a:pt x="-301" y="9122"/>
                    <a:pt x="17" y="5353"/>
                  </a:cubicBezTo>
                  <a:cubicBezTo>
                    <a:pt x="175" y="3417"/>
                    <a:pt x="1605" y="2296"/>
                    <a:pt x="3511" y="1379"/>
                  </a:cubicBezTo>
                  <a:cubicBezTo>
                    <a:pt x="7164" y="-251"/>
                    <a:pt x="14628" y="-455"/>
                    <a:pt x="19234" y="87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 defTabSz="685800">
                <a:defRPr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0" y="219149"/>
              <a:ext cx="76714" cy="96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8100" y="0"/>
                    <a:pt x="8100" y="0"/>
                    <a:pt x="8100" y="0"/>
                  </a:cubicBezTo>
                  <a:cubicBezTo>
                    <a:pt x="10935" y="5184"/>
                    <a:pt x="13770" y="10260"/>
                    <a:pt x="16470" y="15552"/>
                  </a:cubicBezTo>
                  <a:cubicBezTo>
                    <a:pt x="16605" y="10476"/>
                    <a:pt x="16605" y="5184"/>
                    <a:pt x="1660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445" y="21600"/>
                    <a:pt x="14445" y="21600"/>
                    <a:pt x="14445" y="21600"/>
                  </a:cubicBezTo>
                  <a:cubicBezTo>
                    <a:pt x="11205" y="16092"/>
                    <a:pt x="8235" y="10260"/>
                    <a:pt x="4995" y="4644"/>
                  </a:cubicBezTo>
                  <a:cubicBezTo>
                    <a:pt x="4995" y="21600"/>
                    <a:pt x="4995" y="21600"/>
                    <a:pt x="4995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 defTabSz="685800">
                <a:defRPr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84793" y="219149"/>
              <a:ext cx="84302" cy="96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600" extrusionOk="0">
                  <a:moveTo>
                    <a:pt x="5803" y="0"/>
                  </a:moveTo>
                  <a:cubicBezTo>
                    <a:pt x="7644" y="3132"/>
                    <a:pt x="9362" y="6264"/>
                    <a:pt x="11203" y="9504"/>
                  </a:cubicBezTo>
                  <a:cubicBezTo>
                    <a:pt x="13044" y="6372"/>
                    <a:pt x="14762" y="3132"/>
                    <a:pt x="16603" y="0"/>
                  </a:cubicBezTo>
                  <a:cubicBezTo>
                    <a:pt x="21512" y="0"/>
                    <a:pt x="21512" y="0"/>
                    <a:pt x="21512" y="0"/>
                  </a:cubicBezTo>
                  <a:cubicBezTo>
                    <a:pt x="19180" y="3888"/>
                    <a:pt x="16726" y="7776"/>
                    <a:pt x="14271" y="11772"/>
                  </a:cubicBezTo>
                  <a:cubicBezTo>
                    <a:pt x="14026" y="12312"/>
                    <a:pt x="13412" y="12960"/>
                    <a:pt x="13289" y="13500"/>
                  </a:cubicBezTo>
                  <a:cubicBezTo>
                    <a:pt x="13167" y="14040"/>
                    <a:pt x="13289" y="14796"/>
                    <a:pt x="13289" y="15552"/>
                  </a:cubicBezTo>
                  <a:cubicBezTo>
                    <a:pt x="13289" y="21600"/>
                    <a:pt x="13289" y="21600"/>
                    <a:pt x="13289" y="21600"/>
                  </a:cubicBezTo>
                  <a:cubicBezTo>
                    <a:pt x="8012" y="21600"/>
                    <a:pt x="8012" y="21600"/>
                    <a:pt x="8012" y="21600"/>
                  </a:cubicBezTo>
                  <a:cubicBezTo>
                    <a:pt x="8012" y="15444"/>
                    <a:pt x="8012" y="15444"/>
                    <a:pt x="8012" y="15444"/>
                  </a:cubicBezTo>
                  <a:cubicBezTo>
                    <a:pt x="8012" y="14796"/>
                    <a:pt x="8135" y="14040"/>
                    <a:pt x="8012" y="13392"/>
                  </a:cubicBezTo>
                  <a:cubicBezTo>
                    <a:pt x="8012" y="12960"/>
                    <a:pt x="7398" y="12204"/>
                    <a:pt x="7030" y="11664"/>
                  </a:cubicBezTo>
                  <a:cubicBezTo>
                    <a:pt x="4698" y="7884"/>
                    <a:pt x="2244" y="3888"/>
                    <a:pt x="35" y="0"/>
                  </a:cubicBezTo>
                  <a:cubicBezTo>
                    <a:pt x="-88" y="0"/>
                    <a:pt x="157" y="0"/>
                    <a:pt x="157" y="0"/>
                  </a:cubicBezTo>
                  <a:lnTo>
                    <a:pt x="5803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 defTabSz="685800">
                <a:defRPr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50402" y="219007"/>
              <a:ext cx="60050" cy="96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541" extrusionOk="0">
                  <a:moveTo>
                    <a:pt x="128" y="48"/>
                  </a:moveTo>
                  <a:cubicBezTo>
                    <a:pt x="6986" y="48"/>
                    <a:pt x="14014" y="-59"/>
                    <a:pt x="20871" y="48"/>
                  </a:cubicBezTo>
                  <a:cubicBezTo>
                    <a:pt x="20871" y="3057"/>
                    <a:pt x="20871" y="3057"/>
                    <a:pt x="20871" y="3057"/>
                  </a:cubicBezTo>
                  <a:cubicBezTo>
                    <a:pt x="16414" y="3165"/>
                    <a:pt x="11786" y="3057"/>
                    <a:pt x="7157" y="3165"/>
                  </a:cubicBezTo>
                  <a:cubicBezTo>
                    <a:pt x="6986" y="4884"/>
                    <a:pt x="7328" y="7034"/>
                    <a:pt x="6986" y="8860"/>
                  </a:cubicBezTo>
                  <a:cubicBezTo>
                    <a:pt x="11100" y="8968"/>
                    <a:pt x="15386" y="8860"/>
                    <a:pt x="19671" y="8860"/>
                  </a:cubicBezTo>
                  <a:cubicBezTo>
                    <a:pt x="19671" y="11977"/>
                    <a:pt x="19671" y="11977"/>
                    <a:pt x="19671" y="11977"/>
                  </a:cubicBezTo>
                  <a:cubicBezTo>
                    <a:pt x="7157" y="11977"/>
                    <a:pt x="7157" y="11977"/>
                    <a:pt x="7157" y="11977"/>
                  </a:cubicBezTo>
                  <a:cubicBezTo>
                    <a:pt x="6986" y="14019"/>
                    <a:pt x="7328" y="16490"/>
                    <a:pt x="6986" y="18532"/>
                  </a:cubicBezTo>
                  <a:cubicBezTo>
                    <a:pt x="21386" y="18532"/>
                    <a:pt x="21386" y="18532"/>
                    <a:pt x="21386" y="18532"/>
                  </a:cubicBezTo>
                  <a:cubicBezTo>
                    <a:pt x="21557" y="19392"/>
                    <a:pt x="21386" y="20574"/>
                    <a:pt x="21386" y="21541"/>
                  </a:cubicBezTo>
                  <a:cubicBezTo>
                    <a:pt x="128" y="21541"/>
                    <a:pt x="128" y="21541"/>
                    <a:pt x="128" y="21541"/>
                  </a:cubicBezTo>
                  <a:cubicBezTo>
                    <a:pt x="128" y="156"/>
                    <a:pt x="128" y="156"/>
                    <a:pt x="128" y="156"/>
                  </a:cubicBezTo>
                  <a:cubicBezTo>
                    <a:pt x="-43" y="48"/>
                    <a:pt x="-43" y="48"/>
                    <a:pt x="128" y="48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 defTabSz="685800">
                <a:defRPr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12924" y="301738"/>
              <a:ext cx="14254" cy="13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26" h="17388" extrusionOk="0">
                  <a:moveTo>
                    <a:pt x="7117" y="212"/>
                  </a:moveTo>
                  <a:cubicBezTo>
                    <a:pt x="13288" y="-1022"/>
                    <a:pt x="18226" y="3298"/>
                    <a:pt x="18226" y="8852"/>
                  </a:cubicBezTo>
                  <a:cubicBezTo>
                    <a:pt x="17608" y="18109"/>
                    <a:pt x="4648" y="20578"/>
                    <a:pt x="946" y="12555"/>
                  </a:cubicBezTo>
                  <a:cubicBezTo>
                    <a:pt x="-1523" y="7001"/>
                    <a:pt x="946" y="1447"/>
                    <a:pt x="7117" y="212"/>
                  </a:cubicBezTo>
                  <a:moveTo>
                    <a:pt x="2180" y="11321"/>
                  </a:moveTo>
                  <a:cubicBezTo>
                    <a:pt x="5266" y="19961"/>
                    <a:pt x="20077" y="15024"/>
                    <a:pt x="15757" y="5149"/>
                  </a:cubicBezTo>
                  <a:cubicBezTo>
                    <a:pt x="14523" y="2681"/>
                    <a:pt x="11437" y="829"/>
                    <a:pt x="7734" y="1447"/>
                  </a:cubicBezTo>
                  <a:cubicBezTo>
                    <a:pt x="3414" y="2681"/>
                    <a:pt x="946" y="7001"/>
                    <a:pt x="2180" y="11321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 defTabSz="685800">
                <a:defRPr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313792" y="301951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7" h="19326" extrusionOk="0">
                  <a:moveTo>
                    <a:pt x="1543" y="0"/>
                  </a:moveTo>
                  <a:cubicBezTo>
                    <a:pt x="7714" y="0"/>
                    <a:pt x="13886" y="0"/>
                    <a:pt x="18514" y="2274"/>
                  </a:cubicBezTo>
                  <a:cubicBezTo>
                    <a:pt x="21600" y="5684"/>
                    <a:pt x="20057" y="11368"/>
                    <a:pt x="13886" y="11368"/>
                  </a:cubicBezTo>
                  <a:cubicBezTo>
                    <a:pt x="15429" y="13642"/>
                    <a:pt x="18514" y="15916"/>
                    <a:pt x="20057" y="18189"/>
                  </a:cubicBezTo>
                  <a:cubicBezTo>
                    <a:pt x="10800" y="21600"/>
                    <a:pt x="13886" y="10232"/>
                    <a:pt x="6171" y="11368"/>
                  </a:cubicBezTo>
                  <a:cubicBezTo>
                    <a:pt x="4629" y="12505"/>
                    <a:pt x="6171" y="17053"/>
                    <a:pt x="4629" y="19326"/>
                  </a:cubicBezTo>
                  <a:cubicBezTo>
                    <a:pt x="0" y="19326"/>
                    <a:pt x="0" y="19326"/>
                    <a:pt x="0" y="19326"/>
                  </a:cubicBezTo>
                  <a:cubicBezTo>
                    <a:pt x="1543" y="13642"/>
                    <a:pt x="0" y="4547"/>
                    <a:pt x="1543" y="0"/>
                  </a:cubicBezTo>
                  <a:moveTo>
                    <a:pt x="4629" y="9095"/>
                  </a:moveTo>
                  <a:cubicBezTo>
                    <a:pt x="10800" y="9095"/>
                    <a:pt x="16971" y="9095"/>
                    <a:pt x="15429" y="4547"/>
                  </a:cubicBezTo>
                  <a:cubicBezTo>
                    <a:pt x="13886" y="2274"/>
                    <a:pt x="9257" y="2274"/>
                    <a:pt x="4629" y="2274"/>
                  </a:cubicBezTo>
                  <a:lnTo>
                    <a:pt x="4629" y="909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 defTabSz="685800">
                <a:defRPr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5087" y="812"/>
              <a:ext cx="61657" cy="87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6273" y="0"/>
                  </a:lnTo>
                  <a:lnTo>
                    <a:pt x="6273" y="17916"/>
                  </a:lnTo>
                  <a:lnTo>
                    <a:pt x="21600" y="17916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 defTabSz="685800">
                <a:defRPr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75288" y="-1"/>
              <a:ext cx="81191" cy="87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958" y="10250"/>
                  </a:lnTo>
                  <a:lnTo>
                    <a:pt x="758" y="0"/>
                  </a:lnTo>
                  <a:lnTo>
                    <a:pt x="6280" y="0"/>
                  </a:lnTo>
                  <a:lnTo>
                    <a:pt x="10881" y="6950"/>
                  </a:lnTo>
                  <a:lnTo>
                    <a:pt x="15483" y="0"/>
                  </a:lnTo>
                  <a:lnTo>
                    <a:pt x="21005" y="0"/>
                  </a:lnTo>
                  <a:lnTo>
                    <a:pt x="13696" y="10500"/>
                  </a:lnTo>
                  <a:lnTo>
                    <a:pt x="21600" y="21600"/>
                  </a:lnTo>
                  <a:lnTo>
                    <a:pt x="15970" y="21600"/>
                  </a:lnTo>
                  <a:lnTo>
                    <a:pt x="10881" y="14150"/>
                  </a:lnTo>
                  <a:lnTo>
                    <a:pt x="563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 defTabSz="685800">
                <a:defRPr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170924" y="-1"/>
              <a:ext cx="60029" cy="87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650"/>
                  </a:lnTo>
                  <a:lnTo>
                    <a:pt x="6443" y="3650"/>
                  </a:lnTo>
                  <a:lnTo>
                    <a:pt x="6443" y="8700"/>
                  </a:lnTo>
                  <a:lnTo>
                    <a:pt x="19550" y="8700"/>
                  </a:lnTo>
                  <a:lnTo>
                    <a:pt x="19550" y="12400"/>
                  </a:lnTo>
                  <a:lnTo>
                    <a:pt x="6443" y="12400"/>
                  </a:lnTo>
                  <a:lnTo>
                    <a:pt x="644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 defTabSz="685800">
                <a:defRPr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43974" y="-1"/>
              <a:ext cx="69796" cy="87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61" y="21600"/>
                  </a:moveTo>
                  <a:lnTo>
                    <a:pt x="8061" y="3650"/>
                  </a:lnTo>
                  <a:lnTo>
                    <a:pt x="0" y="365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650"/>
                  </a:lnTo>
                  <a:lnTo>
                    <a:pt x="13539" y="3650"/>
                  </a:lnTo>
                  <a:lnTo>
                    <a:pt x="13539" y="21600"/>
                  </a:lnTo>
                  <a:lnTo>
                    <a:pt x="8061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 defTabSz="685800">
                <a:defRPr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</p:grpSp>
      <p:pic>
        <p:nvPicPr>
          <p:cNvPr id="273" name="image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7685" y="3910059"/>
            <a:ext cx="714377" cy="380690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hape 274"/>
          <p:cNvSpPr>
            <a:spLocks noGrp="1"/>
          </p:cNvSpPr>
          <p:nvPr>
            <p:ph type="sldNum" sz="quarter" idx="2"/>
          </p:nvPr>
        </p:nvSpPr>
        <p:spPr>
          <a:xfrm>
            <a:off x="5807106" y="4095195"/>
            <a:ext cx="250795" cy="246379"/>
          </a:xfrm>
          <a:prstGeom prst="rect">
            <a:avLst/>
          </a:prstGeom>
        </p:spPr>
        <p:txBody>
          <a:bodyPr/>
          <a:lstStyle>
            <a:lvl1pPr defTabSz="685800">
              <a:defRPr sz="1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 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142999" y="0"/>
            <a:ext cx="160737" cy="51435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>
              <a:defRPr>
                <a:solidFill>
                  <a:srgbClr val="FFFFFF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endParaRPr/>
          </a:p>
        </p:txBody>
      </p:sp>
      <p:pic>
        <p:nvPicPr>
          <p:cNvPr id="43" name="image4.png" descr="F:\prezentacjav3\szblonu\kwadrat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5860" y="214311"/>
            <a:ext cx="750095" cy="821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image1.jpeg" descr="prezentacja 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3733" y="0"/>
            <a:ext cx="6697267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/>
          <p:nvPr/>
        </p:nvSpPr>
        <p:spPr>
          <a:xfrm flipH="1">
            <a:off x="7686675" y="1820465"/>
            <a:ext cx="184549" cy="144065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46" name="image2.png" descr="3 Quadrant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79431" y="259556"/>
            <a:ext cx="819152" cy="1054895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>
            <a:spLocks noGrp="1"/>
          </p:cNvSpPr>
          <p:nvPr>
            <p:ph type="body" sz="half" idx="1"/>
          </p:nvPr>
        </p:nvSpPr>
        <p:spPr>
          <a:xfrm>
            <a:off x="1513114" y="1226042"/>
            <a:ext cx="6152130" cy="2035082"/>
          </a:xfrm>
          <a:prstGeom prst="rect">
            <a:avLst/>
          </a:prstGeom>
        </p:spPr>
        <p:txBody>
          <a:bodyPr anchor="b"/>
          <a:lstStyle>
            <a:lvl1pPr marL="0" indent="0" algn="r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1pPr>
            <a:lvl2pPr marL="0" indent="0" algn="r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2pPr>
            <a:lvl3pPr marL="0" indent="0" algn="r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3pPr>
            <a:lvl4pPr marL="0" indent="0" algn="r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4pPr>
            <a:lvl5pPr marL="0" indent="0" algn="r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1354932" y="869155"/>
            <a:ext cx="6172202" cy="365749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flipH="1">
            <a:off x="1524000" y="1044178"/>
            <a:ext cx="133350" cy="59412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>
              <a:defRPr>
                <a:solidFill>
                  <a:srgbClr val="595959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endParaRPr/>
          </a:p>
        </p:txBody>
      </p:sp>
      <p:sp>
        <p:nvSpPr>
          <p:cNvPr id="74" name="Shape 74"/>
          <p:cNvSpPr/>
          <p:nvPr/>
        </p:nvSpPr>
        <p:spPr>
          <a:xfrm flipH="1">
            <a:off x="1521617" y="1693067"/>
            <a:ext cx="138115" cy="59888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>
              <a:defRPr>
                <a:solidFill>
                  <a:srgbClr val="595959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endParaRPr/>
          </a:p>
        </p:txBody>
      </p:sp>
      <p:sp>
        <p:nvSpPr>
          <p:cNvPr id="75" name="Shape 75"/>
          <p:cNvSpPr/>
          <p:nvPr/>
        </p:nvSpPr>
        <p:spPr>
          <a:xfrm flipH="1">
            <a:off x="1519237" y="2340767"/>
            <a:ext cx="138114" cy="5929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>
              <a:defRPr>
                <a:solidFill>
                  <a:srgbClr val="595959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endParaRPr/>
          </a:p>
        </p:txBody>
      </p:sp>
      <p:sp>
        <p:nvSpPr>
          <p:cNvPr id="76" name="Shape 76"/>
          <p:cNvSpPr/>
          <p:nvPr/>
        </p:nvSpPr>
        <p:spPr>
          <a:xfrm flipH="1">
            <a:off x="1519237" y="2989658"/>
            <a:ext cx="138114" cy="5893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>
              <a:defRPr>
                <a:solidFill>
                  <a:srgbClr val="595959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endParaRPr/>
          </a:p>
        </p:txBody>
      </p:sp>
      <p:sp>
        <p:nvSpPr>
          <p:cNvPr id="77" name="Shape 77"/>
          <p:cNvSpPr/>
          <p:nvPr/>
        </p:nvSpPr>
        <p:spPr>
          <a:xfrm flipH="1">
            <a:off x="1524000" y="3631405"/>
            <a:ext cx="133350" cy="60007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>
              <a:defRPr>
                <a:solidFill>
                  <a:srgbClr val="595959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body" sz="quarter" idx="1"/>
          </p:nvPr>
        </p:nvSpPr>
        <p:spPr>
          <a:xfrm>
            <a:off x="1695393" y="790364"/>
            <a:ext cx="2541704" cy="1102270"/>
          </a:xfrm>
          <a:prstGeom prst="rect">
            <a:avLst/>
          </a:prstGeom>
          <a:solidFill>
            <a:srgbClr val="CFE2F4">
              <a:alpha val="50000"/>
            </a:srgbClr>
          </a:solidFill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</a:defRPr>
            </a:lvl1pPr>
            <a:lvl2pPr marL="459738" indent="-172402">
              <a:spcBef>
                <a:spcPts val="0"/>
              </a:spcBef>
              <a:buClrTx/>
              <a:buFontTx/>
              <a:defRPr sz="1200">
                <a:solidFill>
                  <a:srgbClr val="000000"/>
                </a:solidFill>
              </a:defRPr>
            </a:lvl2pPr>
            <a:lvl3pPr marL="748663" indent="-172401">
              <a:spcBef>
                <a:spcPts val="0"/>
              </a:spcBef>
              <a:buClrTx/>
              <a:buFontTx/>
              <a:defRPr sz="1200">
                <a:solidFill>
                  <a:srgbClr val="000000"/>
                </a:solidFill>
              </a:defRPr>
            </a:lvl3pPr>
            <a:lvl4pPr marL="1036001" indent="-172401">
              <a:spcBef>
                <a:spcPts val="0"/>
              </a:spcBef>
              <a:buClrTx/>
              <a:buFontTx/>
              <a:defRPr sz="1200">
                <a:solidFill>
                  <a:srgbClr val="000000"/>
                </a:solidFill>
              </a:defRPr>
            </a:lvl4pPr>
            <a:lvl5pPr marL="1429385" indent="-137160">
              <a:spcBef>
                <a:spcPts val="0"/>
              </a:spcBef>
              <a:buClrTx/>
              <a:buFontTx/>
              <a:defRPr sz="12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1354930" y="56168"/>
            <a:ext cx="6172203" cy="73419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1142999" y="107156"/>
            <a:ext cx="160737" cy="4500563"/>
          </a:xfrm>
          <a:prstGeom prst="rect">
            <a:avLst/>
          </a:prstGeom>
          <a:solidFill>
            <a:srgbClr val="00428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>
              <a:defRPr>
                <a:solidFill>
                  <a:srgbClr val="FFFFFF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body" sz="quarter" idx="1"/>
          </p:nvPr>
        </p:nvSpPr>
        <p:spPr>
          <a:xfrm>
            <a:off x="1496622" y="781252"/>
            <a:ext cx="2046678" cy="906517"/>
          </a:xfrm>
          <a:prstGeom prst="rect">
            <a:avLst/>
          </a:prstGeom>
          <a:solidFill>
            <a:srgbClr val="1F497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1200" b="1">
                <a:solidFill>
                  <a:srgbClr val="FFFFFF"/>
                </a:solidFill>
              </a:defRPr>
            </a:lvl1pPr>
            <a:lvl2pPr marL="574675" indent="-287338" algn="ctr">
              <a:spcBef>
                <a:spcPts val="0"/>
              </a:spcBef>
              <a:buClrTx/>
              <a:buFontTx/>
              <a:defRPr sz="1200" b="1">
                <a:solidFill>
                  <a:srgbClr val="FFFFFF"/>
                </a:solidFill>
              </a:defRPr>
            </a:lvl2pPr>
            <a:lvl3pPr algn="ctr">
              <a:spcBef>
                <a:spcPts val="0"/>
              </a:spcBef>
              <a:buClrTx/>
              <a:buFontTx/>
              <a:defRPr sz="1200" b="1">
                <a:solidFill>
                  <a:srgbClr val="FFFFFF"/>
                </a:solidFill>
              </a:defRPr>
            </a:lvl3pPr>
            <a:lvl4pPr marL="1150937" indent="-287337" algn="ctr">
              <a:spcBef>
                <a:spcPts val="0"/>
              </a:spcBef>
              <a:buClrTx/>
              <a:buFontTx/>
              <a:defRPr sz="1200" b="1">
                <a:solidFill>
                  <a:srgbClr val="FFFFFF"/>
                </a:solidFill>
              </a:defRPr>
            </a:lvl4pPr>
            <a:lvl5pPr marL="1520825" indent="-228600" algn="ctr">
              <a:spcBef>
                <a:spcPts val="0"/>
              </a:spcBef>
              <a:buClrTx/>
              <a:buFontTx/>
              <a:defRPr sz="1200" b="1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1354930" y="65282"/>
            <a:ext cx="6172203" cy="71597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t>Title Text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body" sz="half" idx="1"/>
          </p:nvPr>
        </p:nvSpPr>
        <p:spPr>
          <a:xfrm>
            <a:off x="5022055" y="785810"/>
            <a:ext cx="2857502" cy="43576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1354930" y="60722"/>
            <a:ext cx="6172203" cy="72509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aph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body" sz="half" idx="1"/>
          </p:nvPr>
        </p:nvSpPr>
        <p:spPr>
          <a:xfrm>
            <a:off x="1364455" y="785812"/>
            <a:ext cx="3257553" cy="43576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1354930" y="60722"/>
            <a:ext cx="6172203" cy="72509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142999" y="0"/>
            <a:ext cx="160737" cy="5143500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>
              <a:defRPr>
                <a:solidFill>
                  <a:srgbClr val="FFFFFF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7760934" y="4970860"/>
            <a:ext cx="168629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r">
              <a:defRPr sz="800">
                <a:latin typeface="Myriad Pro"/>
                <a:ea typeface="Myriad Pro"/>
                <a:cs typeface="Myriad Pro"/>
                <a:sym typeface="Myriad Pro"/>
              </a:defRPr>
            </a:pPr>
            <a:r>
              <a:t>‹#›</a:t>
            </a:r>
            <a:r>
              <a:rPr sz="900"/>
              <a:t> </a:t>
            </a:r>
          </a:p>
        </p:txBody>
      </p:sp>
      <p:sp>
        <p:nvSpPr>
          <p:cNvPr id="4" name="Shape 4"/>
          <p:cNvSpPr/>
          <p:nvPr/>
        </p:nvSpPr>
        <p:spPr>
          <a:xfrm rot="16200000">
            <a:off x="707924" y="4575288"/>
            <a:ext cx="977094" cy="154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>
              <a:defRPr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Luxoft Training 2013</a:t>
            </a: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354930" y="0"/>
            <a:ext cx="6172203" cy="84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354930" y="873648"/>
            <a:ext cx="6172203" cy="426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7449685" y="4663123"/>
            <a:ext cx="208416" cy="20827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 anchor="ctr">
            <a:spAutoFit/>
          </a:bodyPr>
          <a:lstStyle>
            <a:lvl1pPr algn="r">
              <a:defRPr sz="9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rgbClr val="1F497D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rgbClr val="1F497D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rgbClr val="1F497D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rgbClr val="1F497D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rgbClr val="1F497D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rgbClr val="1F497D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rgbClr val="1F497D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rgbClr val="1F497D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rgbClr val="1F497D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44928" marR="0" indent="-244928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1A8FFF"/>
        </a:buClr>
        <a:buSzPct val="125000"/>
        <a:buFont typeface="Wingdings"/>
        <a:buChar char="▪"/>
        <a:tabLst/>
        <a:defRPr sz="2000" b="0" i="0" u="none" strike="noStrike" cap="none" spc="0" baseline="0">
          <a:ln>
            <a:noFill/>
          </a:ln>
          <a:solidFill>
            <a:srgbClr val="002060"/>
          </a:solidFill>
          <a:uFillTx/>
          <a:latin typeface="Arial"/>
          <a:ea typeface="Arial"/>
          <a:cs typeface="Arial"/>
          <a:sym typeface="Arial"/>
        </a:defRPr>
      </a:lvl1pPr>
      <a:lvl2pPr marL="526784" marR="0" indent="-239448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1A8FFF"/>
        </a:buClr>
        <a:buSzPct val="125000"/>
        <a:buFont typeface="Wingdings"/>
        <a:buChar char="▪"/>
        <a:tabLst/>
        <a:defRPr sz="2000" b="0" i="0" u="none" strike="noStrike" cap="none" spc="0" baseline="0">
          <a:ln>
            <a:noFill/>
          </a:ln>
          <a:solidFill>
            <a:srgbClr val="002060"/>
          </a:solidFill>
          <a:uFillTx/>
          <a:latin typeface="Arial"/>
          <a:ea typeface="Arial"/>
          <a:cs typeface="Arial"/>
          <a:sym typeface="Arial"/>
        </a:defRPr>
      </a:lvl2pPr>
      <a:lvl3pPr marL="863600" marR="0" indent="-287337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1A8FFF"/>
        </a:buClr>
        <a:buSzPct val="100000"/>
        <a:buFont typeface="Wingdings"/>
        <a:buChar char="▪"/>
        <a:tabLst/>
        <a:defRPr sz="2000" b="0" i="0" u="none" strike="noStrike" cap="none" spc="0" baseline="0">
          <a:ln>
            <a:noFill/>
          </a:ln>
          <a:solidFill>
            <a:srgbClr val="002060"/>
          </a:solidFill>
          <a:uFillTx/>
          <a:latin typeface="Arial"/>
          <a:ea typeface="Arial"/>
          <a:cs typeface="Arial"/>
          <a:sym typeface="Arial"/>
        </a:defRPr>
      </a:lvl3pPr>
      <a:lvl4pPr marL="1182864" marR="0" indent="-319264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1A8FFF"/>
        </a:buClr>
        <a:buSzPct val="100000"/>
        <a:buFont typeface="Wingdings"/>
        <a:buChar char="▪"/>
        <a:tabLst/>
        <a:defRPr sz="2000" b="0" i="0" u="none" strike="noStrike" cap="none" spc="0" baseline="0">
          <a:ln>
            <a:noFill/>
          </a:ln>
          <a:solidFill>
            <a:srgbClr val="002060"/>
          </a:solidFill>
          <a:uFillTx/>
          <a:latin typeface="Arial"/>
          <a:ea typeface="Arial"/>
          <a:cs typeface="Arial"/>
          <a:sym typeface="Arial"/>
        </a:defRPr>
      </a:lvl4pPr>
      <a:lvl5pPr marL="1577975" marR="0" indent="-28575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1A8FFF"/>
        </a:buClr>
        <a:buSzPct val="100000"/>
        <a:buFont typeface="Wingdings"/>
        <a:buChar char="▪"/>
        <a:tabLst/>
        <a:defRPr sz="2000" b="0" i="0" u="none" strike="noStrike" cap="none" spc="0" baseline="0">
          <a:ln>
            <a:noFill/>
          </a:ln>
          <a:solidFill>
            <a:srgbClr val="002060"/>
          </a:solidFill>
          <a:uFillTx/>
          <a:latin typeface="Arial"/>
          <a:ea typeface="Arial"/>
          <a:cs typeface="Arial"/>
          <a:sym typeface="Arial"/>
        </a:defRPr>
      </a:lvl5pPr>
      <a:lvl6pPr marL="2033588" marR="0" indent="-28575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1A8FFF"/>
        </a:buClr>
        <a:buSzPct val="100000"/>
        <a:buFont typeface="Wingdings"/>
        <a:buChar char="▪"/>
        <a:tabLst/>
        <a:defRPr sz="2000" b="0" i="0" u="none" strike="noStrike" cap="none" spc="0" baseline="0">
          <a:ln>
            <a:noFill/>
          </a:ln>
          <a:solidFill>
            <a:srgbClr val="002060"/>
          </a:solidFill>
          <a:uFillTx/>
          <a:latin typeface="Arial"/>
          <a:ea typeface="Arial"/>
          <a:cs typeface="Arial"/>
          <a:sym typeface="Arial"/>
        </a:defRPr>
      </a:lvl6pPr>
      <a:lvl7pPr marL="2571750" marR="0" indent="-28575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1A8FFF"/>
        </a:buClr>
        <a:buSzPct val="100000"/>
        <a:buFont typeface="Wingdings"/>
        <a:buChar char="▪"/>
        <a:tabLst/>
        <a:defRPr sz="2000" b="0" i="0" u="none" strike="noStrike" cap="none" spc="0" baseline="0">
          <a:ln>
            <a:noFill/>
          </a:ln>
          <a:solidFill>
            <a:srgbClr val="002060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1A8FFF"/>
        </a:buClr>
        <a:buSzPct val="100000"/>
        <a:buFont typeface="Wingdings"/>
        <a:buChar char="»"/>
        <a:tabLst/>
        <a:defRPr sz="2000" b="0" i="0" u="none" strike="noStrike" cap="none" spc="0" baseline="0">
          <a:ln>
            <a:noFill/>
          </a:ln>
          <a:solidFill>
            <a:srgbClr val="002060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1A8FFF"/>
        </a:buClr>
        <a:buSzPct val="100000"/>
        <a:buFont typeface="Wingdings"/>
        <a:buChar char="»"/>
        <a:tabLst/>
        <a:defRPr sz="2000" b="0" i="0" u="none" strike="noStrike" cap="none" spc="0" baseline="0">
          <a:ln>
            <a:noFill/>
          </a:ln>
          <a:solidFill>
            <a:srgbClr val="00206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yriad Pro"/>
        </a:defRPr>
      </a:lvl1pPr>
      <a:lvl2pPr marL="0" marR="0" indent="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yriad Pro"/>
        </a:defRPr>
      </a:lvl2pPr>
      <a:lvl3pPr marL="0" marR="0" indent="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yriad Pro"/>
        </a:defRPr>
      </a:lvl3pPr>
      <a:lvl4pPr marL="0" marR="0" indent="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yriad Pro"/>
        </a:defRPr>
      </a:lvl4pPr>
      <a:lvl5pPr marL="0" marR="0" indent="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yriad Pro"/>
        </a:defRPr>
      </a:lvl5pPr>
      <a:lvl6pPr marL="0" marR="0" indent="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yriad Pro"/>
        </a:defRPr>
      </a:lvl6pPr>
      <a:lvl7pPr marL="0" marR="0" indent="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yriad Pro"/>
        </a:defRPr>
      </a:lvl7pPr>
      <a:lvl8pPr marL="0" marR="0" indent="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yriad Pro"/>
        </a:defRPr>
      </a:lvl8pPr>
      <a:lvl9pPr marL="0" marR="0" indent="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yriad Pr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xfrm>
            <a:off x="4093368" y="1765406"/>
            <a:ext cx="3715078" cy="6477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r>
              <a:t>Java SE 7</a:t>
            </a:r>
          </a:p>
        </p:txBody>
      </p:sp>
      <p:sp>
        <p:nvSpPr>
          <p:cNvPr id="284" name="Shape 284"/>
          <p:cNvSpPr>
            <a:spLocks noGrp="1"/>
          </p:cNvSpPr>
          <p:nvPr>
            <p:ph type="body" sz="quarter" idx="1"/>
          </p:nvPr>
        </p:nvSpPr>
        <p:spPr>
          <a:xfrm>
            <a:off x="4093367" y="2478537"/>
            <a:ext cx="3714753" cy="107071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t>Module 1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t>Java Basics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Integer Math</a:t>
            </a:r>
          </a:p>
        </p:txBody>
      </p:sp>
      <p:sp>
        <p:nvSpPr>
          <p:cNvPr id="330" name="Shape 330"/>
          <p:cNvSpPr/>
          <p:nvPr/>
        </p:nvSpPr>
        <p:spPr>
          <a:xfrm>
            <a:off x="292100" y="889000"/>
            <a:ext cx="7635571" cy="2354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26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static void </a:t>
            </a:r>
            <a:r>
              <a:rPr b="0">
                <a:solidFill>
                  <a:srgbClr val="000000"/>
                </a:solidFill>
              </a:rPr>
              <a:t>main(String[] args)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{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 </a:t>
            </a:r>
            <a:r>
              <a:rPr b="0">
                <a:solidFill>
                  <a:srgbClr val="0433FF"/>
                </a:solidFill>
              </a:rPr>
              <a:t>232 </a:t>
            </a:r>
            <a:r>
              <a:rPr b="0">
                <a:solidFill>
                  <a:srgbClr val="000000"/>
                </a:solidFill>
              </a:rPr>
              <a:t>);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 </a:t>
            </a:r>
            <a:r>
              <a:rPr b="0">
                <a:solidFill>
                  <a:srgbClr val="0433FF"/>
                </a:solidFill>
              </a:rPr>
              <a:t>34 </a:t>
            </a:r>
            <a:r>
              <a:rPr b="0">
                <a:solidFill>
                  <a:srgbClr val="000000"/>
                </a:solidFill>
              </a:rPr>
              <a:t>);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 </a:t>
            </a:r>
            <a:r>
              <a:rPr b="0">
                <a:solidFill>
                  <a:srgbClr val="0433FF"/>
                </a:solidFill>
              </a:rPr>
              <a:t>10 </a:t>
            </a:r>
            <a:r>
              <a:rPr b="0">
                <a:solidFill>
                  <a:srgbClr val="000000"/>
                </a:solidFill>
              </a:rPr>
              <a:t>+ </a:t>
            </a:r>
            <a:r>
              <a:rPr b="0">
                <a:solidFill>
                  <a:srgbClr val="0433FF"/>
                </a:solidFill>
              </a:rPr>
              <a:t>6 </a:t>
            </a:r>
            <a:r>
              <a:rPr b="0">
                <a:solidFill>
                  <a:srgbClr val="000000"/>
                </a:solidFill>
              </a:rPr>
              <a:t>);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331" name="Shape 331"/>
          <p:cNvSpPr/>
          <p:nvPr/>
        </p:nvSpPr>
        <p:spPr>
          <a:xfrm>
            <a:off x="6698494" y="131517"/>
            <a:ext cx="2413250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part1.E0_Integers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/>
          </p:cNvSpPr>
          <p:nvPr>
            <p:ph type="body" idx="4294967295"/>
          </p:nvPr>
        </p:nvSpPr>
        <p:spPr>
          <a:xfrm>
            <a:off x="292100" y="866774"/>
            <a:ext cx="8509000" cy="28217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None/>
              <a:defRPr sz="3000">
                <a:solidFill>
                  <a:srgbClr val="000000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Calculate number of seconds in 9 weeks.</a:t>
            </a:r>
          </a:p>
        </p:txBody>
      </p:sp>
      <p:sp>
        <p:nvSpPr>
          <p:cNvPr id="336" name="Shape 336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Quick Task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Integer Division</a:t>
            </a:r>
          </a:p>
        </p:txBody>
      </p:sp>
      <p:sp>
        <p:nvSpPr>
          <p:cNvPr id="341" name="Shape 341"/>
          <p:cNvSpPr/>
          <p:nvPr/>
        </p:nvSpPr>
        <p:spPr>
          <a:xfrm>
            <a:off x="292099" y="888999"/>
            <a:ext cx="6733339" cy="513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t>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 </a:t>
            </a:r>
            <a:r>
              <a:rPr>
                <a:solidFill>
                  <a:srgbClr val="0433FF"/>
                </a:solidFill>
              </a:rPr>
              <a:t>10 </a:t>
            </a:r>
            <a:r>
              <a:t>/ </a:t>
            </a:r>
            <a:r>
              <a:rPr>
                <a:solidFill>
                  <a:srgbClr val="0433FF"/>
                </a:solidFill>
              </a:rPr>
              <a:t>3 </a:t>
            </a:r>
            <a:r>
              <a:t>);</a:t>
            </a:r>
          </a:p>
        </p:txBody>
      </p:sp>
      <p:sp>
        <p:nvSpPr>
          <p:cNvPr id="342" name="Shape 342"/>
          <p:cNvSpPr/>
          <p:nvPr/>
        </p:nvSpPr>
        <p:spPr>
          <a:xfrm>
            <a:off x="6698494" y="131517"/>
            <a:ext cx="2413250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part1.E0_Integers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Reminder</a:t>
            </a:r>
          </a:p>
        </p:txBody>
      </p:sp>
      <p:sp>
        <p:nvSpPr>
          <p:cNvPr id="347" name="Shape 347"/>
          <p:cNvSpPr/>
          <p:nvPr/>
        </p:nvSpPr>
        <p:spPr>
          <a:xfrm>
            <a:off x="292099" y="888999"/>
            <a:ext cx="6733339" cy="513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t>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 </a:t>
            </a:r>
            <a:r>
              <a:rPr>
                <a:solidFill>
                  <a:srgbClr val="0433FF"/>
                </a:solidFill>
              </a:rPr>
              <a:t>10 </a:t>
            </a:r>
            <a:r>
              <a:t>% </a:t>
            </a:r>
            <a:r>
              <a:rPr>
                <a:solidFill>
                  <a:srgbClr val="0433FF"/>
                </a:solidFill>
              </a:rPr>
              <a:t>4 </a:t>
            </a:r>
            <a:r>
              <a:t>);</a:t>
            </a:r>
          </a:p>
        </p:txBody>
      </p:sp>
      <p:sp>
        <p:nvSpPr>
          <p:cNvPr id="348" name="Shape 348"/>
          <p:cNvSpPr/>
          <p:nvPr/>
        </p:nvSpPr>
        <p:spPr>
          <a:xfrm>
            <a:off x="6698494" y="131517"/>
            <a:ext cx="2413250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part1.E0_Integers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Integer</a:t>
            </a:r>
          </a:p>
        </p:txBody>
      </p:sp>
      <p:sp>
        <p:nvSpPr>
          <p:cNvPr id="351" name="Shape 351"/>
          <p:cNvSpPr/>
          <p:nvPr/>
        </p:nvSpPr>
        <p:spPr>
          <a:xfrm>
            <a:off x="292099" y="889000"/>
            <a:ext cx="7788493" cy="1846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24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static void </a:t>
            </a:r>
            <a:r>
              <a:rPr b="0">
                <a:solidFill>
                  <a:srgbClr val="000000"/>
                </a:solidFill>
              </a:rPr>
              <a:t>main(String[] args)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{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.println(Integer.</a:t>
            </a:r>
            <a:r>
              <a:rPr i="1">
                <a:solidFill>
                  <a:srgbClr val="66187A"/>
                </a:solidFill>
              </a:rPr>
              <a:t>MIN_VALUE</a:t>
            </a:r>
            <a:r>
              <a:rPr b="0">
                <a:solidFill>
                  <a:srgbClr val="000000"/>
                </a:solidFill>
              </a:rPr>
              <a:t>);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.println(Integer.</a:t>
            </a:r>
            <a:r>
              <a:rPr i="1">
                <a:solidFill>
                  <a:srgbClr val="66187A"/>
                </a:solidFill>
              </a:rPr>
              <a:t>MAX_VALUE</a:t>
            </a:r>
            <a:r>
              <a:rPr b="0">
                <a:solidFill>
                  <a:srgbClr val="000000"/>
                </a:solidFill>
              </a:rPr>
              <a:t>);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352" name="Shape 352"/>
          <p:cNvSpPr/>
          <p:nvPr/>
        </p:nvSpPr>
        <p:spPr>
          <a:xfrm>
            <a:off x="6698494" y="131517"/>
            <a:ext cx="2413250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part1.E0_Integers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Integer</a:t>
            </a:r>
          </a:p>
        </p:txBody>
      </p:sp>
      <p:sp>
        <p:nvSpPr>
          <p:cNvPr id="357" name="Shape 357"/>
          <p:cNvSpPr/>
          <p:nvPr/>
        </p:nvSpPr>
        <p:spPr>
          <a:xfrm>
            <a:off x="292100" y="888999"/>
            <a:ext cx="8522512" cy="1490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24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static void </a:t>
            </a:r>
            <a:r>
              <a:rPr b="0">
                <a:solidFill>
                  <a:srgbClr val="000000"/>
                </a:solidFill>
              </a:rPr>
              <a:t>main(String[] args)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{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.println(Integer.</a:t>
            </a:r>
            <a:r>
              <a:rPr i="1">
                <a:solidFill>
                  <a:srgbClr val="66187A"/>
                </a:solidFill>
              </a:rPr>
              <a:t>MIN_VALUE </a:t>
            </a:r>
            <a:r>
              <a:rPr b="0">
                <a:solidFill>
                  <a:srgbClr val="000000"/>
                </a:solidFill>
              </a:rPr>
              <a:t>- </a:t>
            </a:r>
            <a:r>
              <a:rPr b="0">
                <a:solidFill>
                  <a:srgbClr val="0433FF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);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358" name="Shape 358"/>
          <p:cNvSpPr/>
          <p:nvPr/>
        </p:nvSpPr>
        <p:spPr>
          <a:xfrm>
            <a:off x="6698494" y="131517"/>
            <a:ext cx="2413250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part1.E0_Integers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Integer Math</a:t>
            </a:r>
          </a:p>
        </p:txBody>
      </p:sp>
      <p:sp>
        <p:nvSpPr>
          <p:cNvPr id="363" name="Shape 363"/>
          <p:cNvSpPr/>
          <p:nvPr/>
        </p:nvSpPr>
        <p:spPr>
          <a:xfrm>
            <a:off x="292099" y="888999"/>
            <a:ext cx="8614266" cy="1135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18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static void </a:t>
            </a:r>
            <a:r>
              <a:rPr b="0">
                <a:solidFill>
                  <a:srgbClr val="000000"/>
                </a:solidFill>
              </a:rPr>
              <a:t>main(String[] args)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{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rPr>
                <a:solidFill>
                  <a:srgbClr val="018001"/>
                </a:solidFill>
              </a:rPr>
              <a:t>"Max + 1: " </a:t>
            </a:r>
            <a:r>
              <a:rPr b="0">
                <a:solidFill>
                  <a:srgbClr val="000000"/>
                </a:solidFill>
              </a:rPr>
              <a:t>+ </a:t>
            </a:r>
            <a:r>
              <a:rPr>
                <a:solidFill>
                  <a:srgbClr val="FF2600"/>
                </a:solidFill>
              </a:rPr>
              <a:t>(</a:t>
            </a:r>
            <a:r>
              <a:rPr b="0">
                <a:solidFill>
                  <a:srgbClr val="000000"/>
                </a:solidFill>
              </a:rPr>
              <a:t>Integer.</a:t>
            </a:r>
            <a:r>
              <a:rPr i="1">
                <a:solidFill>
                  <a:srgbClr val="66187A"/>
                </a:solidFill>
              </a:rPr>
              <a:t>MAX_VALUE </a:t>
            </a:r>
            <a:r>
              <a:rPr b="0">
                <a:solidFill>
                  <a:srgbClr val="000000"/>
                </a:solidFill>
              </a:rPr>
              <a:t>+ </a:t>
            </a:r>
            <a:r>
              <a:rPr b="0">
                <a:solidFill>
                  <a:srgbClr val="0433FF"/>
                </a:solidFill>
              </a:rPr>
              <a:t>1</a:t>
            </a:r>
            <a:r>
              <a:rPr>
                <a:solidFill>
                  <a:srgbClr val="FF2600"/>
                </a:solidFill>
              </a:rPr>
              <a:t>)</a:t>
            </a:r>
            <a:r>
              <a:rPr b="0">
                <a:solidFill>
                  <a:srgbClr val="000000"/>
                </a:solidFill>
              </a:rPr>
              <a:t>);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364" name="Shape 364"/>
          <p:cNvSpPr/>
          <p:nvPr/>
        </p:nvSpPr>
        <p:spPr>
          <a:xfrm>
            <a:off x="6698494" y="131517"/>
            <a:ext cx="2413250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part1.E0_Integers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Variable</a:t>
            </a:r>
          </a:p>
        </p:txBody>
      </p:sp>
      <p:sp>
        <p:nvSpPr>
          <p:cNvPr id="369" name="Shape 369"/>
          <p:cNvSpPr/>
          <p:nvPr/>
        </p:nvSpPr>
        <p:spPr>
          <a:xfrm>
            <a:off x="342899" y="1278174"/>
            <a:ext cx="4606026" cy="37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685800">
              <a:lnSpc>
                <a:spcPct val="150000"/>
              </a:lnSpc>
              <a:spcBef>
                <a:spcPts val="500"/>
              </a:spcBef>
              <a:defRPr sz="2000" b="1">
                <a:solidFill>
                  <a:srgbClr val="0433FF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type</a:t>
            </a:r>
            <a:r>
              <a:rPr b="0">
                <a:solidFill>
                  <a:srgbClr val="000000"/>
                </a:solidFill>
              </a:rPr>
              <a:t> nameCamelCase </a:t>
            </a:r>
            <a:r>
              <a:rPr>
                <a:solidFill>
                  <a:srgbClr val="000000"/>
                </a:solidFill>
              </a:rPr>
              <a:t>=</a:t>
            </a:r>
            <a:r>
              <a:rPr b="0">
                <a:solidFill>
                  <a:srgbClr val="000000"/>
                </a:solidFill>
              </a:rPr>
              <a:t> &lt;expression&gt; 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370" name="Shape 370"/>
          <p:cNvSpPr/>
          <p:nvPr/>
        </p:nvSpPr>
        <p:spPr>
          <a:xfrm>
            <a:off x="292100" y="759813"/>
            <a:ext cx="631819" cy="37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>
              <a:defRPr sz="2000">
                <a:latin typeface="Myriad Pro"/>
                <a:ea typeface="Myriad Pro"/>
                <a:cs typeface="Myriad Pro"/>
                <a:sym typeface="Myriad Pro"/>
              </a:defRPr>
            </a:pPr>
            <a:r>
              <a:t>[ </a:t>
            </a:r>
            <a:r>
              <a:rPr>
                <a:solidFill>
                  <a:srgbClr val="0433FF"/>
                </a:solidFill>
              </a:rPr>
              <a:t>int</a:t>
            </a:r>
            <a:r>
              <a:t> ]</a:t>
            </a:r>
          </a:p>
        </p:txBody>
      </p:sp>
      <p:sp>
        <p:nvSpPr>
          <p:cNvPr id="371" name="Shape 371"/>
          <p:cNvSpPr/>
          <p:nvPr/>
        </p:nvSpPr>
        <p:spPr>
          <a:xfrm flipV="1">
            <a:off x="608009" y="1092873"/>
            <a:ext cx="2" cy="242890"/>
          </a:xfrm>
          <a:prstGeom prst="line">
            <a:avLst/>
          </a:prstGeom>
          <a:ln w="12700">
            <a:solidFill>
              <a:srgbClr val="000000"/>
            </a:solidFill>
            <a:bevel/>
            <a:tailEnd type="triangle"/>
          </a:ln>
          <a:effectLst>
            <a:outerShdw blurRad="25400" dist="127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3586605" y="762000"/>
            <a:ext cx="631819" cy="37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>
              <a:defRPr sz="2000">
                <a:latin typeface="Myriad Pro"/>
                <a:ea typeface="Myriad Pro"/>
                <a:cs typeface="Myriad Pro"/>
                <a:sym typeface="Myriad Pro"/>
              </a:defRPr>
            </a:pPr>
            <a:r>
              <a:t>[ </a:t>
            </a:r>
            <a:r>
              <a:rPr>
                <a:solidFill>
                  <a:srgbClr val="0433FF"/>
                </a:solidFill>
              </a:rPr>
              <a:t>int</a:t>
            </a:r>
            <a:r>
              <a:t> ]</a:t>
            </a:r>
          </a:p>
        </p:txBody>
      </p:sp>
      <p:sp>
        <p:nvSpPr>
          <p:cNvPr id="373" name="Shape 373"/>
          <p:cNvSpPr/>
          <p:nvPr/>
        </p:nvSpPr>
        <p:spPr>
          <a:xfrm flipV="1">
            <a:off x="3902514" y="1092199"/>
            <a:ext cx="2" cy="241301"/>
          </a:xfrm>
          <a:prstGeom prst="line">
            <a:avLst/>
          </a:prstGeom>
          <a:ln w="12700">
            <a:solidFill>
              <a:srgbClr val="000000"/>
            </a:solidFill>
            <a:bevel/>
            <a:tailEnd type="triangle"/>
          </a:ln>
          <a:effectLst>
            <a:outerShdw blurRad="25400" dist="127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74" name="image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8486" y="203200"/>
            <a:ext cx="3556003" cy="4737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Variable</a:t>
            </a:r>
          </a:p>
        </p:txBody>
      </p:sp>
      <p:sp>
        <p:nvSpPr>
          <p:cNvPr id="377" name="Shape 377"/>
          <p:cNvSpPr/>
          <p:nvPr/>
        </p:nvSpPr>
        <p:spPr>
          <a:xfrm>
            <a:off x="292099" y="3934490"/>
            <a:ext cx="6055191" cy="462279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685800">
              <a:lnSpc>
                <a:spcPct val="150000"/>
              </a:lnSpc>
              <a:spcBef>
                <a:spcPts val="500"/>
              </a:spcBef>
              <a:defRPr sz="2600">
                <a:latin typeface="Myriad Pro"/>
                <a:ea typeface="Myriad Pro"/>
                <a:cs typeface="Myriad Pro"/>
                <a:sym typeface="Myriad Pro"/>
              </a:defRPr>
            </a:pPr>
            <a:r>
              <a:t> </a:t>
            </a:r>
            <a:r>
              <a:rPr b="1">
                <a:solidFill>
                  <a:srgbClr val="0433FF"/>
                </a:solidFill>
              </a:rPr>
              <a:t>type</a:t>
            </a:r>
            <a:r>
              <a:t> nameCamelCase </a:t>
            </a:r>
            <a:r>
              <a:rPr b="1"/>
              <a:t>=</a:t>
            </a:r>
            <a:r>
              <a:t> &lt;expression&gt;</a:t>
            </a:r>
            <a:r>
              <a:rPr b="1"/>
              <a:t>; </a:t>
            </a:r>
          </a:p>
        </p:txBody>
      </p:sp>
      <p:sp>
        <p:nvSpPr>
          <p:cNvPr id="378" name="Shape 378"/>
          <p:cNvSpPr/>
          <p:nvPr/>
        </p:nvSpPr>
        <p:spPr>
          <a:xfrm>
            <a:off x="292100" y="889000"/>
            <a:ext cx="7098785" cy="2354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26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int    </a:t>
            </a:r>
            <a:r>
              <a:rPr b="0">
                <a:solidFill>
                  <a:srgbClr val="000000"/>
                </a:solidFill>
              </a:rPr>
              <a:t>countOfSeconds = </a:t>
            </a:r>
            <a:r>
              <a:rPr b="0">
                <a:solidFill>
                  <a:srgbClr val="0433FF"/>
                </a:solidFill>
              </a:rPr>
              <a:t>90</a:t>
            </a:r>
            <a:r>
              <a:rPr b="0">
                <a:solidFill>
                  <a:srgbClr val="000000"/>
                </a:solidFill>
              </a:rPr>
              <a:t>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/>
            </a:r>
            <a:br>
              <a:rPr b="0">
                <a:solidFill>
                  <a:srgbClr val="000000"/>
                </a:solidFill>
              </a:rPr>
            </a:br>
            <a:r>
              <a:t>int </a:t>
            </a:r>
            <a:r>
              <a:rPr b="0">
                <a:solidFill>
                  <a:srgbClr val="000000"/>
                </a:solidFill>
              </a:rPr>
              <a:t>countOfHoursInOneWeek = </a:t>
            </a:r>
            <a:r>
              <a:rPr b="0">
                <a:solidFill>
                  <a:srgbClr val="0433FF"/>
                </a:solidFill>
              </a:rPr>
              <a:t>24 </a:t>
            </a:r>
            <a:r>
              <a:rPr b="0">
                <a:solidFill>
                  <a:srgbClr val="000000"/>
                </a:solidFill>
              </a:rPr>
              <a:t>* </a:t>
            </a:r>
            <a:r>
              <a:rPr b="0">
                <a:solidFill>
                  <a:srgbClr val="0433FF"/>
                </a:solidFill>
              </a:rPr>
              <a:t>7</a:t>
            </a:r>
            <a:r>
              <a:rPr b="0">
                <a:solidFill>
                  <a:srgbClr val="000000"/>
                </a:solidFill>
              </a:rPr>
              <a:t>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/>
            </a:r>
            <a:br>
              <a:rPr b="0">
                <a:solidFill>
                  <a:srgbClr val="000000"/>
                </a:solidFill>
              </a:rPr>
            </a:br>
            <a:r>
              <a:t>int </a:t>
            </a:r>
            <a:r>
              <a:rPr b="0">
                <a:solidFill>
                  <a:srgbClr val="000000"/>
                </a:solidFill>
              </a:rPr>
              <a:t>randomExpressionExample =</a:t>
            </a:r>
          </a:p>
          <a:p>
            <a:pPr lvl="2" indent="457200" defTabSz="457200">
              <a:defRPr sz="2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9 </a:t>
            </a:r>
            <a:r>
              <a:rPr>
                <a:solidFill>
                  <a:srgbClr val="000000"/>
                </a:solidFill>
              </a:rPr>
              <a:t>* </a:t>
            </a:r>
            <a:r>
              <a:t>34 </a:t>
            </a:r>
            <a:r>
              <a:rPr>
                <a:solidFill>
                  <a:srgbClr val="000000"/>
                </a:solidFill>
              </a:rPr>
              <a:t>- </a:t>
            </a:r>
            <a:r>
              <a:t>14 </a:t>
            </a:r>
            <a:r>
              <a:rPr>
                <a:solidFill>
                  <a:srgbClr val="000000"/>
                </a:solidFill>
              </a:rPr>
              <a:t>* (</a:t>
            </a:r>
            <a:r>
              <a:t>43 </a:t>
            </a:r>
            <a:r>
              <a:rPr>
                <a:solidFill>
                  <a:srgbClr val="000000"/>
                </a:solidFill>
              </a:rPr>
              <a:t>+ </a:t>
            </a:r>
            <a:r>
              <a:t>90</a:t>
            </a:r>
            <a:r>
              <a:rPr>
                <a:solidFill>
                  <a:srgbClr val="000000"/>
                </a:solidFill>
              </a:rPr>
              <a:t>) / </a:t>
            </a:r>
            <a:r>
              <a:t>80 </a:t>
            </a:r>
            <a:r>
              <a:rPr>
                <a:solidFill>
                  <a:srgbClr val="000000"/>
                </a:solidFill>
              </a:rPr>
              <a:t>% </a:t>
            </a:r>
            <a:r>
              <a:t>3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379" name="Shape 379"/>
          <p:cNvSpPr/>
          <p:nvPr/>
        </p:nvSpPr>
        <p:spPr>
          <a:xfrm>
            <a:off x="6624377" y="131517"/>
            <a:ext cx="2487366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part1.E1_Variables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Variables in memory</a:t>
            </a:r>
          </a:p>
        </p:txBody>
      </p:sp>
      <p:sp>
        <p:nvSpPr>
          <p:cNvPr id="382" name="Shape 382"/>
          <p:cNvSpPr/>
          <p:nvPr/>
        </p:nvSpPr>
        <p:spPr>
          <a:xfrm>
            <a:off x="6624377" y="131517"/>
            <a:ext cx="2487366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part1.E1_Variables</a:t>
            </a:r>
          </a:p>
        </p:txBody>
      </p:sp>
      <p:graphicFrame>
        <p:nvGraphicFramePr>
          <p:cNvPr id="383" name="Table 383"/>
          <p:cNvGraphicFramePr/>
          <p:nvPr/>
        </p:nvGraphicFramePr>
        <p:xfrm>
          <a:off x="292100" y="892876"/>
          <a:ext cx="8508999" cy="38068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069246"/>
                <a:gridCol w="4842538"/>
                <a:gridCol w="2597215"/>
              </a:tblGrid>
              <a:tr h="951705">
                <a:tc>
                  <a:txBody>
                    <a:bodyPr/>
                    <a:lstStyle/>
                    <a:p>
                      <a:pPr algn="ctr" defTabSz="6858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sym typeface="Helvetica"/>
                        </a:rPr>
                        <a:t>Type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sym typeface="Helvetica"/>
                        </a:rPr>
                        <a:t>Value</a:t>
                      </a:r>
                    </a:p>
                  </a:txBody>
                  <a:tcPr marL="63500" marR="63500" marT="63500" marB="63500" anchor="ctr" horzOverflow="overflow"/>
                </a:tc>
              </a:tr>
              <a:tr h="951705">
                <a:tc>
                  <a:txBody>
                    <a:bodyPr/>
                    <a:lstStyle/>
                    <a:p>
                      <a:pPr algn="ctr" defTabSz="457200">
                        <a:defRPr sz="1800" b="0" i="0"/>
                      </a:pPr>
                      <a:r>
                        <a:rPr sz="2600">
                          <a:latin typeface="Menlo"/>
                          <a:ea typeface="Menlo"/>
                          <a:cs typeface="Menlo"/>
                          <a:sym typeface="Menlo"/>
                        </a:rPr>
                        <a:t>int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 b="0" i="0"/>
                      </a:pPr>
                      <a:r>
                        <a:rPr sz="2600">
                          <a:latin typeface="Menlo"/>
                          <a:ea typeface="Menlo"/>
                          <a:cs typeface="Menlo"/>
                          <a:sym typeface="Menlo"/>
                        </a:rPr>
                        <a:t>countOfSeconds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 b="0" i="0"/>
                      </a:pPr>
                      <a:r>
                        <a:rPr sz="2600">
                          <a:latin typeface="Menlo"/>
                          <a:ea typeface="Menlo"/>
                          <a:cs typeface="Menlo"/>
                          <a:sym typeface="Menlo"/>
                        </a:rPr>
                        <a:t>60</a:t>
                      </a:r>
                    </a:p>
                  </a:txBody>
                  <a:tcPr marL="63500" marR="63500" marT="63500" marB="63500" anchor="ctr" horzOverflow="overflow"/>
                </a:tc>
              </a:tr>
              <a:tr h="951705">
                <a:tc>
                  <a:txBody>
                    <a:bodyPr/>
                    <a:lstStyle/>
                    <a:p>
                      <a:pPr algn="ctr" defTabSz="457200">
                        <a:defRPr sz="1800" b="0" i="0"/>
                      </a:pPr>
                      <a:r>
                        <a:rPr sz="2600">
                          <a:latin typeface="Menlo"/>
                          <a:ea typeface="Menlo"/>
                          <a:cs typeface="Menlo"/>
                          <a:sym typeface="Menlo"/>
                        </a:rPr>
                        <a:t>int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 b="0" i="0"/>
                      </a:pPr>
                      <a:r>
                        <a:rPr sz="2600">
                          <a:latin typeface="Menlo"/>
                          <a:ea typeface="Menlo"/>
                          <a:cs typeface="Menlo"/>
                          <a:sym typeface="Menlo"/>
                        </a:rPr>
                        <a:t>countOfHoursInOneWeek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 b="0" i="0"/>
                      </a:pPr>
                      <a:r>
                        <a:rPr sz="2600">
                          <a:latin typeface="Menlo"/>
                          <a:ea typeface="Menlo"/>
                          <a:cs typeface="Menlo"/>
                          <a:sym typeface="Menlo"/>
                        </a:rPr>
                        <a:t>168</a:t>
                      </a:r>
                    </a:p>
                  </a:txBody>
                  <a:tcPr marL="63500" marR="63500" marT="63500" marB="63500" anchor="ctr" horzOverflow="overflow"/>
                </a:tc>
              </a:tr>
              <a:tr h="951705">
                <a:tc>
                  <a:txBody>
                    <a:bodyPr/>
                    <a:lstStyle/>
                    <a:p>
                      <a:pPr algn="ctr" defTabSz="457200">
                        <a:defRPr sz="1800" b="0" i="0"/>
                      </a:pPr>
                      <a:r>
                        <a:rPr sz="2600">
                          <a:latin typeface="Menlo"/>
                          <a:ea typeface="Menlo"/>
                          <a:cs typeface="Menlo"/>
                          <a:sym typeface="Menlo"/>
                        </a:rPr>
                        <a:t>int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 b="0" i="0"/>
                      </a:pPr>
                      <a:r>
                        <a:rPr sz="2600">
                          <a:latin typeface="Menlo"/>
                          <a:ea typeface="Menlo"/>
                          <a:cs typeface="Menlo"/>
                          <a:sym typeface="Menlo"/>
                        </a:rPr>
                        <a:t>randomExpressionExample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 b="0" i="0"/>
                      </a:pPr>
                      <a:r>
                        <a:rPr sz="2600">
                          <a:latin typeface="Menlo"/>
                          <a:ea typeface="Menlo"/>
                          <a:cs typeface="Menlo"/>
                          <a:sym typeface="Menlo"/>
                        </a:rPr>
                        <a:t>304</a:t>
                      </a:r>
                    </a:p>
                  </a:txBody>
                  <a:tcPr marL="63500" marR="63500" marT="63500" marB="6350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body" idx="4294967295"/>
          </p:nvPr>
        </p:nvSpPr>
        <p:spPr>
          <a:xfrm>
            <a:off x="292100" y="866774"/>
            <a:ext cx="8509000" cy="2821784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150000"/>
              </a:lnSpc>
              <a:buClrTx/>
              <a:buSzPct val="100000"/>
              <a:buFontTx/>
              <a:buChar char="-"/>
              <a:defRPr sz="3000">
                <a:solidFill>
                  <a:srgbClr val="000000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 JDK ( Java Development Kit )</a:t>
            </a:r>
          </a:p>
          <a:p>
            <a:pPr marL="228600" indent="-228600">
              <a:lnSpc>
                <a:spcPct val="150000"/>
              </a:lnSpc>
              <a:buClrTx/>
              <a:buSzPct val="100000"/>
              <a:buFontTx/>
              <a:buChar char="-"/>
              <a:defRPr sz="3000">
                <a:solidFill>
                  <a:srgbClr val="000000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 IntelliJ IDEA (The best tool for Java coding)</a:t>
            </a:r>
          </a:p>
        </p:txBody>
      </p:sp>
      <p:sp>
        <p:nvSpPr>
          <p:cNvPr id="289" name="Shape 289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Tools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Variable</a:t>
            </a:r>
          </a:p>
        </p:txBody>
      </p:sp>
      <p:sp>
        <p:nvSpPr>
          <p:cNvPr id="386" name="Shape 386"/>
          <p:cNvSpPr/>
          <p:nvPr/>
        </p:nvSpPr>
        <p:spPr>
          <a:xfrm>
            <a:off x="292099" y="3934490"/>
            <a:ext cx="6055191" cy="462279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685800">
              <a:lnSpc>
                <a:spcPct val="150000"/>
              </a:lnSpc>
              <a:spcBef>
                <a:spcPts val="500"/>
              </a:spcBef>
              <a:defRPr sz="2600">
                <a:latin typeface="Myriad Pro"/>
                <a:ea typeface="Myriad Pro"/>
                <a:cs typeface="Myriad Pro"/>
                <a:sym typeface="Myriad Pro"/>
              </a:defRPr>
            </a:pPr>
            <a:r>
              <a:t> </a:t>
            </a:r>
            <a:r>
              <a:rPr b="1">
                <a:solidFill>
                  <a:srgbClr val="0433FF"/>
                </a:solidFill>
              </a:rPr>
              <a:t>type</a:t>
            </a:r>
            <a:r>
              <a:t> nameCamelCase </a:t>
            </a:r>
            <a:r>
              <a:rPr b="1"/>
              <a:t>=</a:t>
            </a:r>
            <a:r>
              <a:t> &lt;expression&gt;</a:t>
            </a:r>
            <a:r>
              <a:rPr b="1"/>
              <a:t>; </a:t>
            </a:r>
          </a:p>
        </p:txBody>
      </p:sp>
      <p:sp>
        <p:nvSpPr>
          <p:cNvPr id="387" name="Shape 387"/>
          <p:cNvSpPr/>
          <p:nvPr/>
        </p:nvSpPr>
        <p:spPr>
          <a:xfrm>
            <a:off x="292100" y="888999"/>
            <a:ext cx="7635571" cy="1211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26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int </a:t>
            </a:r>
            <a:r>
              <a:rPr b="0">
                <a:solidFill>
                  <a:srgbClr val="000000"/>
                </a:solidFill>
              </a:rPr>
              <a:t>secondsInMinute = </a:t>
            </a:r>
            <a:r>
              <a:rPr b="0">
                <a:solidFill>
                  <a:srgbClr val="0433FF"/>
                </a:solidFill>
              </a:rPr>
              <a:t>60</a:t>
            </a:r>
            <a:r>
              <a:rPr b="0">
                <a:solidFill>
                  <a:srgbClr val="000000"/>
                </a:solidFill>
              </a:rPr>
              <a:t>;</a:t>
            </a:r>
            <a:br>
              <a:rPr b="0">
                <a:solidFill>
                  <a:srgbClr val="000000"/>
                </a:solidFill>
              </a:rPr>
            </a:br>
            <a:endParaRPr b="0">
              <a:solidFill>
                <a:srgbClr val="000000"/>
              </a:solidFill>
            </a:endParaRPr>
          </a:p>
          <a:p>
            <a:pPr defTabSz="457200">
              <a:defRPr sz="26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int </a:t>
            </a:r>
            <a:r>
              <a:rPr b="0">
                <a:solidFill>
                  <a:srgbClr val="000000"/>
                </a:solidFill>
              </a:rPr>
              <a:t>tenMinutes = </a:t>
            </a:r>
            <a:r>
              <a:rPr b="0">
                <a:solidFill>
                  <a:srgbClr val="0433FF"/>
                </a:solidFill>
              </a:rPr>
              <a:t>10 </a:t>
            </a:r>
            <a:r>
              <a:rPr b="0">
                <a:solidFill>
                  <a:srgbClr val="000000"/>
                </a:solidFill>
              </a:rPr>
              <a:t>* secondsInMinute;</a:t>
            </a:r>
          </a:p>
        </p:txBody>
      </p:sp>
      <p:sp>
        <p:nvSpPr>
          <p:cNvPr id="388" name="Shape 388"/>
          <p:cNvSpPr/>
          <p:nvPr/>
        </p:nvSpPr>
        <p:spPr>
          <a:xfrm>
            <a:off x="6624377" y="131517"/>
            <a:ext cx="2487366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part1.E1_Variables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Quick Task</a:t>
            </a:r>
          </a:p>
        </p:txBody>
      </p:sp>
      <p:sp>
        <p:nvSpPr>
          <p:cNvPr id="391" name="Shape 391"/>
          <p:cNvSpPr/>
          <p:nvPr/>
        </p:nvSpPr>
        <p:spPr>
          <a:xfrm>
            <a:off x="292099" y="888999"/>
            <a:ext cx="7027646" cy="525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685800">
              <a:lnSpc>
                <a:spcPct val="150000"/>
              </a:lnSpc>
              <a:spcBef>
                <a:spcPts val="500"/>
              </a:spcBef>
              <a:defRPr sz="30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Calculate number of seconds in 9 weeks.</a:t>
            </a:r>
          </a:p>
        </p:txBody>
      </p:sp>
      <p:sp>
        <p:nvSpPr>
          <p:cNvPr id="392" name="Shape 392"/>
          <p:cNvSpPr/>
          <p:nvPr/>
        </p:nvSpPr>
        <p:spPr>
          <a:xfrm>
            <a:off x="4281234" y="1521405"/>
            <a:ext cx="4719321" cy="525779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685800">
              <a:lnSpc>
                <a:spcPct val="150000"/>
              </a:lnSpc>
              <a:spcBef>
                <a:spcPts val="500"/>
              </a:spcBef>
              <a:defRPr sz="30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 Please use variables now! 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Real numbers</a:t>
            </a:r>
          </a:p>
        </p:txBody>
      </p:sp>
      <p:sp>
        <p:nvSpPr>
          <p:cNvPr id="395" name="Shape 395"/>
          <p:cNvSpPr/>
          <p:nvPr/>
        </p:nvSpPr>
        <p:spPr>
          <a:xfrm>
            <a:off x="292099" y="3934490"/>
            <a:ext cx="6055191" cy="462279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685800">
              <a:lnSpc>
                <a:spcPct val="150000"/>
              </a:lnSpc>
              <a:spcBef>
                <a:spcPts val="500"/>
              </a:spcBef>
              <a:defRPr sz="2600">
                <a:latin typeface="Myriad Pro"/>
                <a:ea typeface="Myriad Pro"/>
                <a:cs typeface="Myriad Pro"/>
                <a:sym typeface="Myriad Pro"/>
              </a:defRPr>
            </a:pPr>
            <a:r>
              <a:t> </a:t>
            </a:r>
            <a:r>
              <a:rPr b="1">
                <a:solidFill>
                  <a:srgbClr val="0433FF"/>
                </a:solidFill>
              </a:rPr>
              <a:t>type</a:t>
            </a:r>
            <a:r>
              <a:t> nameCamelCase </a:t>
            </a:r>
            <a:r>
              <a:rPr b="1"/>
              <a:t>=</a:t>
            </a:r>
            <a:r>
              <a:t> &lt;expression&gt;</a:t>
            </a:r>
            <a:r>
              <a:rPr b="1"/>
              <a:t>; </a:t>
            </a:r>
          </a:p>
        </p:txBody>
      </p:sp>
      <p:sp>
        <p:nvSpPr>
          <p:cNvPr id="396" name="Shape 396"/>
          <p:cNvSpPr/>
          <p:nvPr/>
        </p:nvSpPr>
        <p:spPr>
          <a:xfrm>
            <a:off x="292099" y="889000"/>
            <a:ext cx="8889523" cy="1846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24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double </a:t>
            </a:r>
            <a:r>
              <a:rPr b="0">
                <a:solidFill>
                  <a:srgbClr val="000000"/>
                </a:solidFill>
              </a:rPr>
              <a:t>randomPrice = </a:t>
            </a:r>
            <a:r>
              <a:rPr b="0">
                <a:solidFill>
                  <a:srgbClr val="0433FF"/>
                </a:solidFill>
              </a:rPr>
              <a:t>459.98</a:t>
            </a:r>
            <a:r>
              <a:rPr b="0">
                <a:solidFill>
                  <a:srgbClr val="000000"/>
                </a:solidFill>
              </a:rPr>
              <a:t>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/>
            </a:r>
            <a:br>
              <a:rPr b="0">
                <a:solidFill>
                  <a:srgbClr val="000000"/>
                </a:solidFill>
              </a:rPr>
            </a:br>
            <a:r>
              <a:t>double </a:t>
            </a:r>
            <a:r>
              <a:rPr b="0">
                <a:solidFill>
                  <a:srgbClr val="000000"/>
                </a:solidFill>
              </a:rPr>
              <a:t>youCanAlsoDoTheMathHere = </a:t>
            </a:r>
            <a:r>
              <a:rPr b="0">
                <a:solidFill>
                  <a:srgbClr val="0433FF"/>
                </a:solidFill>
              </a:rPr>
              <a:t>34.9 </a:t>
            </a:r>
            <a:r>
              <a:rPr b="0">
                <a:solidFill>
                  <a:srgbClr val="000000"/>
                </a:solidFill>
              </a:rPr>
              <a:t>+ </a:t>
            </a:r>
            <a:r>
              <a:rPr b="0">
                <a:solidFill>
                  <a:srgbClr val="0433FF"/>
                </a:solidFill>
              </a:rPr>
              <a:t>98 </a:t>
            </a:r>
            <a:r>
              <a:rPr b="0">
                <a:solidFill>
                  <a:srgbClr val="000000"/>
                </a:solidFill>
              </a:rPr>
              <a:t>* </a:t>
            </a:r>
            <a:r>
              <a:rPr b="0">
                <a:solidFill>
                  <a:srgbClr val="0433FF"/>
                </a:solidFill>
              </a:rPr>
              <a:t>6</a:t>
            </a:r>
            <a:r>
              <a:rPr b="0">
                <a:solidFill>
                  <a:srgbClr val="000000"/>
                </a:solidFill>
              </a:rPr>
              <a:t>;</a:t>
            </a:r>
          </a:p>
          <a:p>
            <a:pPr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endParaRPr b="0">
              <a:solidFill>
                <a:srgbClr val="000000"/>
              </a:solidFill>
            </a:endParaRPr>
          </a:p>
          <a:p>
            <a:pPr defTabSz="457200">
              <a:defRPr sz="24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float </a:t>
            </a:r>
            <a:r>
              <a:rPr b="0">
                <a:solidFill>
                  <a:srgbClr val="000000"/>
                </a:solidFill>
              </a:rPr>
              <a:t>iNeedFloat = </a:t>
            </a:r>
            <a:r>
              <a:rPr b="0">
                <a:solidFill>
                  <a:srgbClr val="0433FF"/>
                </a:solidFill>
              </a:rPr>
              <a:t>4.05f</a:t>
            </a:r>
            <a:r>
              <a:rPr b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397" name="Shape 397"/>
          <p:cNvSpPr/>
          <p:nvPr/>
        </p:nvSpPr>
        <p:spPr>
          <a:xfrm>
            <a:off x="6248082" y="131517"/>
            <a:ext cx="2863662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part1.E2_RealNumbers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image21.png"/>
          <p:cNvPicPr>
            <a:picLocks noChangeAspect="1"/>
          </p:cNvPicPr>
          <p:nvPr/>
        </p:nvPicPr>
        <p:blipFill>
          <a:blip r:embed="rId2">
            <a:extLst/>
          </a:blip>
          <a:srcRect t="13951"/>
          <a:stretch>
            <a:fillRect/>
          </a:stretch>
        </p:blipFill>
        <p:spPr>
          <a:xfrm>
            <a:off x="5367304" y="167480"/>
            <a:ext cx="3051513" cy="4808403"/>
          </a:xfrm>
          <a:prstGeom prst="rect">
            <a:avLst/>
          </a:prstGeom>
          <a:ln w="12700">
            <a:miter lim="400000"/>
          </a:ln>
        </p:spPr>
      </p:pic>
      <p:sp>
        <p:nvSpPr>
          <p:cNvPr id="400" name="Shape 400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Primitive types</a:t>
            </a:r>
          </a:p>
        </p:txBody>
      </p:sp>
      <p:pic>
        <p:nvPicPr>
          <p:cNvPr id="401" name="image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463" y="803833"/>
            <a:ext cx="5232403" cy="1968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Primitive data types casting</a:t>
            </a:r>
          </a:p>
        </p:txBody>
      </p:sp>
      <p:pic>
        <p:nvPicPr>
          <p:cNvPr id="404" name="image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89000"/>
            <a:ext cx="9144000" cy="24471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Primitive data types casting</a:t>
            </a:r>
          </a:p>
        </p:txBody>
      </p:sp>
      <p:sp>
        <p:nvSpPr>
          <p:cNvPr id="407" name="Shape 407"/>
          <p:cNvSpPr/>
          <p:nvPr/>
        </p:nvSpPr>
        <p:spPr>
          <a:xfrm>
            <a:off x="292099" y="889000"/>
            <a:ext cx="2864440" cy="1973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26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int </a:t>
            </a:r>
            <a:r>
              <a:rPr b="0">
                <a:solidFill>
                  <a:srgbClr val="000000"/>
                </a:solidFill>
              </a:rPr>
              <a:t>i = </a:t>
            </a:r>
            <a:r>
              <a:rPr b="0">
                <a:solidFill>
                  <a:srgbClr val="0433FF"/>
                </a:solidFill>
              </a:rPr>
              <a:t>19</a:t>
            </a:r>
            <a:r>
              <a:rPr b="0">
                <a:solidFill>
                  <a:srgbClr val="000000"/>
                </a:solidFill>
              </a:rPr>
              <a:t>;</a:t>
            </a:r>
            <a:br>
              <a:rPr b="0">
                <a:solidFill>
                  <a:srgbClr val="000000"/>
                </a:solidFill>
              </a:rPr>
            </a:br>
            <a:r>
              <a:t>long </a:t>
            </a:r>
            <a:r>
              <a:rPr b="0">
                <a:solidFill>
                  <a:srgbClr val="000000"/>
                </a:solidFill>
              </a:rPr>
              <a:t>l = </a:t>
            </a:r>
            <a:r>
              <a:rPr b="0">
                <a:solidFill>
                  <a:srgbClr val="0433FF"/>
                </a:solidFill>
              </a:rPr>
              <a:t>455L</a:t>
            </a:r>
            <a:r>
              <a:rPr b="0">
                <a:solidFill>
                  <a:srgbClr val="000000"/>
                </a:solidFill>
              </a:rPr>
              <a:t>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/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l = i;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i = (</a:t>
            </a:r>
            <a:r>
              <a:t>int</a:t>
            </a:r>
            <a:r>
              <a:rPr b="0">
                <a:solidFill>
                  <a:srgbClr val="000000"/>
                </a:solidFill>
              </a:rPr>
              <a:t>) l;</a:t>
            </a:r>
          </a:p>
        </p:txBody>
      </p:sp>
      <p:sp>
        <p:nvSpPr>
          <p:cNvPr id="408" name="Shape 408"/>
          <p:cNvSpPr/>
          <p:nvPr/>
        </p:nvSpPr>
        <p:spPr>
          <a:xfrm>
            <a:off x="6718817" y="131517"/>
            <a:ext cx="2392927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part1.E3_Casting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String</a:t>
            </a:r>
          </a:p>
        </p:txBody>
      </p:sp>
      <p:sp>
        <p:nvSpPr>
          <p:cNvPr id="411" name="Shape 411"/>
          <p:cNvSpPr/>
          <p:nvPr/>
        </p:nvSpPr>
        <p:spPr>
          <a:xfrm>
            <a:off x="292099" y="3934490"/>
            <a:ext cx="6055191" cy="462279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685800">
              <a:lnSpc>
                <a:spcPct val="150000"/>
              </a:lnSpc>
              <a:spcBef>
                <a:spcPts val="500"/>
              </a:spcBef>
              <a:defRPr sz="2600">
                <a:latin typeface="Myriad Pro"/>
                <a:ea typeface="Myriad Pro"/>
                <a:cs typeface="Myriad Pro"/>
                <a:sym typeface="Myriad Pro"/>
              </a:defRPr>
            </a:pPr>
            <a:r>
              <a:t> </a:t>
            </a:r>
            <a:r>
              <a:rPr b="1">
                <a:solidFill>
                  <a:srgbClr val="0433FF"/>
                </a:solidFill>
              </a:rPr>
              <a:t>type</a:t>
            </a:r>
            <a:r>
              <a:t> nameCamelCase </a:t>
            </a:r>
            <a:r>
              <a:rPr b="1"/>
              <a:t>=</a:t>
            </a:r>
            <a:r>
              <a:t> &lt;expression&gt;</a:t>
            </a:r>
            <a:r>
              <a:rPr b="1"/>
              <a:t>; </a:t>
            </a:r>
          </a:p>
        </p:txBody>
      </p:sp>
      <p:sp>
        <p:nvSpPr>
          <p:cNvPr id="412" name="Shape 412"/>
          <p:cNvSpPr/>
          <p:nvPr/>
        </p:nvSpPr>
        <p:spPr>
          <a:xfrm>
            <a:off x="292099" y="888999"/>
            <a:ext cx="6136947" cy="1135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String oleg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String(</a:t>
            </a:r>
            <a:r>
              <a:rPr b="1">
                <a:solidFill>
                  <a:srgbClr val="018001"/>
                </a:solidFill>
              </a:rPr>
              <a:t>"Oleg"</a:t>
            </a:r>
            <a:r>
              <a:t>);</a:t>
            </a:r>
            <a:br/>
            <a:endParaRPr/>
          </a:p>
          <a:p>
            <a:pPr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String irina = </a:t>
            </a:r>
            <a:r>
              <a:rPr b="1">
                <a:solidFill>
                  <a:srgbClr val="018001"/>
                </a:solidFill>
              </a:rPr>
              <a:t>"Irina"</a:t>
            </a:r>
            <a:r>
              <a:t>;</a:t>
            </a:r>
          </a:p>
        </p:txBody>
      </p:sp>
      <p:sp>
        <p:nvSpPr>
          <p:cNvPr id="413" name="Shape 413"/>
          <p:cNvSpPr/>
          <p:nvPr/>
        </p:nvSpPr>
        <p:spPr>
          <a:xfrm>
            <a:off x="6874851" y="131517"/>
            <a:ext cx="2236892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part1.E5_String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String in memory</a:t>
            </a:r>
          </a:p>
        </p:txBody>
      </p:sp>
      <p:sp>
        <p:nvSpPr>
          <p:cNvPr id="416" name="Shape 416"/>
          <p:cNvSpPr/>
          <p:nvPr/>
        </p:nvSpPr>
        <p:spPr>
          <a:xfrm>
            <a:off x="6874851" y="131517"/>
            <a:ext cx="2236892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part1.E5_String</a:t>
            </a:r>
          </a:p>
        </p:txBody>
      </p:sp>
      <p:graphicFrame>
        <p:nvGraphicFramePr>
          <p:cNvPr id="417" name="Table 417"/>
          <p:cNvGraphicFramePr/>
          <p:nvPr/>
        </p:nvGraphicFramePr>
        <p:xfrm>
          <a:off x="292100" y="892876"/>
          <a:ext cx="4081043" cy="3806823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543301"/>
                <a:gridCol w="1189064"/>
                <a:gridCol w="1348678"/>
              </a:tblGrid>
              <a:tr h="1268941">
                <a:tc>
                  <a:txBody>
                    <a:bodyPr/>
                    <a:lstStyle/>
                    <a:p>
                      <a:pPr algn="ctr" defTabSz="6858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sym typeface="Helvetica"/>
                        </a:rPr>
                        <a:t>Type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sym typeface="Helvetica"/>
                        </a:rPr>
                        <a:t>Value</a:t>
                      </a:r>
                    </a:p>
                  </a:txBody>
                  <a:tcPr marL="63500" marR="63500" marT="63500" marB="63500" anchor="ctr" horzOverflow="overflow"/>
                </a:tc>
              </a:tr>
              <a:tr h="1268941">
                <a:tc>
                  <a:txBody>
                    <a:bodyPr/>
                    <a:lstStyle/>
                    <a:p>
                      <a:pPr algn="ctr" defTabSz="457200">
                        <a:defRPr sz="1800" b="0" i="0"/>
                      </a:pPr>
                      <a:r>
                        <a:rPr sz="2600">
                          <a:latin typeface="Menlo"/>
                          <a:ea typeface="Menlo"/>
                          <a:cs typeface="Menlo"/>
                          <a:sym typeface="Menlo"/>
                        </a:rPr>
                        <a:t>String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 b="0" i="0"/>
                      </a:pPr>
                      <a:r>
                        <a:rPr sz="2600">
                          <a:latin typeface="Menlo"/>
                          <a:ea typeface="Menlo"/>
                          <a:cs typeface="Menlo"/>
                          <a:sym typeface="Menlo"/>
                        </a:rPr>
                        <a:t>oleg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 b="0" i="0"/>
                      </a:pPr>
                      <a:r>
                        <a:rPr sz="2600" b="1">
                          <a:solidFill>
                            <a:srgbClr val="FFFB00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Ref</a:t>
                      </a:r>
                    </a:p>
                  </a:txBody>
                  <a:tcPr marL="63500" marR="63500" marT="63500" marB="63500" anchor="ctr" horzOverflow="overflow"/>
                </a:tc>
              </a:tr>
              <a:tr h="1268941">
                <a:tc>
                  <a:txBody>
                    <a:bodyPr/>
                    <a:lstStyle/>
                    <a:p>
                      <a:pPr algn="ctr" defTabSz="457200">
                        <a:defRPr sz="1800" b="0" i="0"/>
                      </a:pPr>
                      <a:r>
                        <a:rPr sz="2600">
                          <a:latin typeface="Menlo"/>
                          <a:ea typeface="Menlo"/>
                          <a:cs typeface="Menlo"/>
                          <a:sym typeface="Menlo"/>
                        </a:rPr>
                        <a:t>String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 b="0" i="0"/>
                      </a:pPr>
                      <a:r>
                        <a:rPr sz="2600">
                          <a:latin typeface="Menlo"/>
                          <a:ea typeface="Menlo"/>
                          <a:cs typeface="Menlo"/>
                          <a:sym typeface="Menlo"/>
                        </a:rPr>
                        <a:t>irina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 b="0" i="0"/>
                      </a:pPr>
                      <a:r>
                        <a:rPr sz="2600" b="1">
                          <a:solidFill>
                            <a:srgbClr val="0433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Ref</a:t>
                      </a:r>
                    </a:p>
                  </a:txBody>
                  <a:tcPr marL="63500" marR="63500" marT="63500" marB="63500" anchor="ctr" horzOverflow="overflow"/>
                </a:tc>
              </a:tr>
            </a:tbl>
          </a:graphicData>
        </a:graphic>
      </p:graphicFrame>
      <p:sp>
        <p:nvSpPr>
          <p:cNvPr id="418" name="Shape 418"/>
          <p:cNvSpPr/>
          <p:nvPr/>
        </p:nvSpPr>
        <p:spPr>
          <a:xfrm>
            <a:off x="4996605" y="700542"/>
            <a:ext cx="3953205" cy="39944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custDash>
              <a:ds d="600000" sp="600000"/>
            </a:custDash>
            <a:miter lim="400000"/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</p:spPr>
        <p:txBody>
          <a:bodyPr lIns="34289" tIns="34289" rIns="34289" bIns="34289" anchor="ctr"/>
          <a:lstStyle/>
          <a:p>
            <a:pPr>
              <a:defRPr>
                <a:latin typeface="Myriad Pro"/>
                <a:ea typeface="Myriad Pro"/>
                <a:cs typeface="Myriad Pro"/>
                <a:sym typeface="Myriad Pro"/>
              </a:defRPr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5583666" y="1742156"/>
            <a:ext cx="1182309" cy="424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2400" b="1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"Oleg"</a:t>
            </a:r>
          </a:p>
        </p:txBody>
      </p:sp>
      <p:sp>
        <p:nvSpPr>
          <p:cNvPr id="420" name="Shape 420"/>
          <p:cNvSpPr/>
          <p:nvPr/>
        </p:nvSpPr>
        <p:spPr>
          <a:xfrm>
            <a:off x="6473445" y="3213940"/>
            <a:ext cx="1365814" cy="424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2400" b="1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"Irina"</a:t>
            </a:r>
          </a:p>
        </p:txBody>
      </p:sp>
      <p:pic>
        <p:nvPicPr>
          <p:cNvPr id="421" name="image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0098570">
            <a:off x="3930174" y="2315972"/>
            <a:ext cx="1941683" cy="219130"/>
          </a:xfrm>
          <a:prstGeom prst="rect">
            <a:avLst/>
          </a:prstGeom>
          <a:ln w="12700">
            <a:miter lim="400000"/>
          </a:ln>
          <a:effectLst>
            <a:outerShdw blurRad="25400" dist="127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422" name="image2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773165">
            <a:off x="3983378" y="3656893"/>
            <a:ext cx="2642886" cy="219130"/>
          </a:xfrm>
          <a:prstGeom prst="rect">
            <a:avLst/>
          </a:prstGeom>
          <a:ln w="12700">
            <a:miter lim="400000"/>
          </a:ln>
          <a:effectLst>
            <a:outerShdw blurRad="25400" dist="12700" dir="5400000" rotWithShape="0">
              <a:srgbClr val="000000">
                <a:alpha val="38000"/>
              </a:srgbClr>
            </a:outerShdw>
          </a:effectLst>
        </p:spPr>
      </p:pic>
      <p:sp>
        <p:nvSpPr>
          <p:cNvPr id="423" name="Shape 423"/>
          <p:cNvSpPr/>
          <p:nvPr/>
        </p:nvSpPr>
        <p:spPr>
          <a:xfrm>
            <a:off x="6559901" y="797430"/>
            <a:ext cx="826610" cy="436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>
              <a:defRPr sz="2400" b="1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Heap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Reference Type</a:t>
            </a:r>
          </a:p>
        </p:txBody>
      </p:sp>
      <p:pic>
        <p:nvPicPr>
          <p:cNvPr id="426" name="image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263" y="1197810"/>
            <a:ext cx="4292603" cy="2273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7" name="image2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51544" y="30450"/>
            <a:ext cx="4297606" cy="4826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image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0071" y="-32120"/>
            <a:ext cx="3810003" cy="2311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30" name="image2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3961" y="2287041"/>
            <a:ext cx="3941766" cy="2590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31" name="image3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97014" y="2130200"/>
            <a:ext cx="4343402" cy="2643191"/>
          </a:xfrm>
          <a:prstGeom prst="rect">
            <a:avLst/>
          </a:prstGeom>
          <a:ln w="12700">
            <a:miter lim="400000"/>
          </a:ln>
        </p:spPr>
      </p:pic>
      <p:sp>
        <p:nvSpPr>
          <p:cNvPr id="432" name="Shape 432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Heap life</a:t>
            </a:r>
          </a:p>
        </p:txBody>
      </p:sp>
      <p:sp>
        <p:nvSpPr>
          <p:cNvPr id="433" name="Shape 433"/>
          <p:cNvSpPr/>
          <p:nvPr/>
        </p:nvSpPr>
        <p:spPr>
          <a:xfrm>
            <a:off x="292099" y="578032"/>
            <a:ext cx="2528014" cy="551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Book b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Book();</a:t>
            </a:r>
            <a:br/>
            <a:r>
              <a:t>Book c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Book();</a:t>
            </a:r>
          </a:p>
        </p:txBody>
      </p:sp>
      <p:sp>
        <p:nvSpPr>
          <p:cNvPr id="434" name="Shape 434"/>
          <p:cNvSpPr/>
          <p:nvPr/>
        </p:nvSpPr>
        <p:spPr>
          <a:xfrm>
            <a:off x="292099" y="1917700"/>
            <a:ext cx="1426983" cy="309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Book d = c;</a:t>
            </a:r>
          </a:p>
        </p:txBody>
      </p:sp>
      <p:sp>
        <p:nvSpPr>
          <p:cNvPr id="435" name="Shape 435"/>
          <p:cNvSpPr/>
          <p:nvPr/>
        </p:nvSpPr>
        <p:spPr>
          <a:xfrm>
            <a:off x="8089189" y="1506029"/>
            <a:ext cx="815300" cy="309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c = b;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Folder Structure</a:t>
            </a:r>
          </a:p>
        </p:txBody>
      </p:sp>
      <p:pic>
        <p:nvPicPr>
          <p:cNvPr id="294" name="image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2100" y="1651000"/>
            <a:ext cx="8509000" cy="1606916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Shape 295"/>
          <p:cNvSpPr/>
          <p:nvPr/>
        </p:nvSpPr>
        <p:spPr>
          <a:xfrm>
            <a:off x="3103500" y="3763857"/>
            <a:ext cx="3463994" cy="436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there is no </a:t>
            </a:r>
            <a:r>
              <a:rPr b="1">
                <a:solidFill>
                  <a:srgbClr val="FF2600"/>
                </a:solidFill>
              </a:rPr>
              <a:t>SPACE</a:t>
            </a:r>
            <a:r>
              <a:t>s here</a:t>
            </a:r>
          </a:p>
        </p:txBody>
      </p:sp>
      <p:pic>
        <p:nvPicPr>
          <p:cNvPr id="296" name="image1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1008" y="1523884"/>
            <a:ext cx="1869683" cy="537122"/>
          </a:xfrm>
          <a:prstGeom prst="rect">
            <a:avLst/>
          </a:prstGeom>
          <a:ln w="12700">
            <a:miter lim="400000"/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</p:spPr>
      </p:pic>
      <p:pic>
        <p:nvPicPr>
          <p:cNvPr id="297" name="image1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7458" y="2020385"/>
            <a:ext cx="2908737" cy="2017510"/>
          </a:xfrm>
          <a:prstGeom prst="rect">
            <a:avLst/>
          </a:prstGeom>
          <a:ln w="12700">
            <a:miter lim="400000"/>
          </a:ln>
          <a:effectLst>
            <a:outerShdw blurRad="25400" dist="12700" dir="5400000" rotWithShape="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image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5709" y="2519669"/>
            <a:ext cx="4191002" cy="2476502"/>
          </a:xfrm>
          <a:prstGeom prst="rect">
            <a:avLst/>
          </a:prstGeom>
          <a:ln w="12700">
            <a:miter lim="400000"/>
          </a:ln>
        </p:spPr>
      </p:pic>
      <p:sp>
        <p:nvSpPr>
          <p:cNvPr id="438" name="Shape 438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Heap life</a:t>
            </a:r>
          </a:p>
        </p:txBody>
      </p:sp>
      <p:pic>
        <p:nvPicPr>
          <p:cNvPr id="439" name="image2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00071" y="-32120"/>
            <a:ext cx="3810003" cy="2311402"/>
          </a:xfrm>
          <a:prstGeom prst="rect">
            <a:avLst/>
          </a:prstGeom>
          <a:ln w="12700">
            <a:miter lim="400000"/>
          </a:ln>
        </p:spPr>
      </p:pic>
      <p:sp>
        <p:nvSpPr>
          <p:cNvPr id="440" name="Shape 440"/>
          <p:cNvSpPr/>
          <p:nvPr/>
        </p:nvSpPr>
        <p:spPr>
          <a:xfrm>
            <a:off x="292099" y="578032"/>
            <a:ext cx="2528014" cy="551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Book b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Book();</a:t>
            </a:r>
            <a:br/>
            <a:r>
              <a:t>Book c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Book();</a:t>
            </a:r>
          </a:p>
        </p:txBody>
      </p:sp>
      <p:sp>
        <p:nvSpPr>
          <p:cNvPr id="441" name="Shape 441"/>
          <p:cNvSpPr/>
          <p:nvPr/>
        </p:nvSpPr>
        <p:spPr>
          <a:xfrm>
            <a:off x="292100" y="2539999"/>
            <a:ext cx="1182309" cy="551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b = c;</a:t>
            </a:r>
            <a:br/>
            <a:r>
              <a:t>c = </a:t>
            </a:r>
            <a:r>
              <a:rPr b="1">
                <a:solidFill>
                  <a:srgbClr val="011480"/>
                </a:solidFill>
              </a:rPr>
              <a:t>null</a:t>
            </a:r>
            <a:r>
              <a:t>;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String concatenation</a:t>
            </a:r>
          </a:p>
        </p:txBody>
      </p:sp>
      <p:sp>
        <p:nvSpPr>
          <p:cNvPr id="444" name="Shape 444"/>
          <p:cNvSpPr/>
          <p:nvPr/>
        </p:nvSpPr>
        <p:spPr>
          <a:xfrm>
            <a:off x="7091266" y="3603364"/>
            <a:ext cx="1256004" cy="1376679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685800">
              <a:spcBef>
                <a:spcPts val="500"/>
              </a:spcBef>
              <a:defRPr sz="2600">
                <a:latin typeface="Myriad Pro"/>
                <a:ea typeface="Myriad Pro"/>
                <a:cs typeface="Myriad Pro"/>
                <a:sym typeface="Myriad Pro"/>
              </a:defRPr>
            </a:pPr>
            <a:r>
              <a:t>Output:</a:t>
            </a:r>
          </a:p>
          <a:p>
            <a:pPr defTabSz="685800">
              <a:spcBef>
                <a:spcPts val="500"/>
              </a:spcBef>
              <a:defRPr sz="2600">
                <a:latin typeface="Myriad Pro"/>
                <a:ea typeface="Myriad Pro"/>
                <a:cs typeface="Myriad Pro"/>
                <a:sym typeface="Myriad Pro"/>
              </a:defRPr>
            </a:pPr>
            <a:r>
              <a:t>0: Oleg</a:t>
            </a:r>
          </a:p>
          <a:p>
            <a:pPr defTabSz="685800">
              <a:spcBef>
                <a:spcPts val="500"/>
              </a:spcBef>
              <a:defRPr sz="2600">
                <a:latin typeface="Myriad Pro"/>
                <a:ea typeface="Myriad Pro"/>
                <a:cs typeface="Myriad Pro"/>
                <a:sym typeface="Myriad Pro"/>
              </a:defRPr>
            </a:pPr>
            <a:r>
              <a:t>1: Oleg!</a:t>
            </a:r>
          </a:p>
        </p:txBody>
      </p:sp>
      <p:sp>
        <p:nvSpPr>
          <p:cNvPr id="445" name="Shape 445"/>
          <p:cNvSpPr/>
          <p:nvPr/>
        </p:nvSpPr>
        <p:spPr>
          <a:xfrm>
            <a:off x="292099" y="888999"/>
            <a:ext cx="6136947" cy="2557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String oleg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String(</a:t>
            </a:r>
            <a:r>
              <a:rPr b="1">
                <a:solidFill>
                  <a:srgbClr val="018001"/>
                </a:solidFill>
              </a:rPr>
              <a:t>"Oleg"</a:t>
            </a:r>
            <a:r>
              <a:t>);</a:t>
            </a:r>
            <a:br/>
            <a:r>
              <a:t/>
            </a:r>
            <a:br/>
            <a:r>
              <a:t>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018001"/>
                </a:solidFill>
              </a:rPr>
              <a:t>"0: " </a:t>
            </a:r>
            <a:r>
              <a:t>+ oleg);</a:t>
            </a:r>
            <a:br/>
            <a:r>
              <a:t/>
            </a:r>
            <a:br/>
            <a:r>
              <a:t>oleg += </a:t>
            </a:r>
            <a:r>
              <a:rPr b="1">
                <a:solidFill>
                  <a:srgbClr val="018001"/>
                </a:solidFill>
              </a:rPr>
              <a:t>"!"</a:t>
            </a:r>
            <a:r>
              <a:t>;</a:t>
            </a:r>
            <a:br/>
            <a:r>
              <a:t/>
            </a:r>
            <a:br/>
            <a:r>
              <a:t>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018001"/>
                </a:solidFill>
              </a:rPr>
              <a:t>"1: " </a:t>
            </a:r>
            <a:r>
              <a:t>+ oleg);</a:t>
            </a:r>
          </a:p>
        </p:txBody>
      </p:sp>
      <p:sp>
        <p:nvSpPr>
          <p:cNvPr id="446" name="Shape 446"/>
          <p:cNvSpPr/>
          <p:nvPr/>
        </p:nvSpPr>
        <p:spPr>
          <a:xfrm>
            <a:off x="6874851" y="131517"/>
            <a:ext cx="2236892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part1.E5_String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String length</a:t>
            </a:r>
          </a:p>
        </p:txBody>
      </p:sp>
      <p:sp>
        <p:nvSpPr>
          <p:cNvPr id="449" name="Shape 449"/>
          <p:cNvSpPr/>
          <p:nvPr/>
        </p:nvSpPr>
        <p:spPr>
          <a:xfrm>
            <a:off x="292099" y="889000"/>
            <a:ext cx="7237977" cy="2202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String name = </a:t>
            </a:r>
            <a:r>
              <a:rPr b="1">
                <a:solidFill>
                  <a:srgbClr val="018001"/>
                </a:solidFill>
              </a:rPr>
              <a:t>"Alexandra"</a:t>
            </a:r>
            <a:r>
              <a:t>;</a:t>
            </a:r>
            <a:br/>
            <a:r>
              <a:t/>
            </a:r>
            <a:br/>
            <a:r>
              <a:rPr b="1">
                <a:solidFill>
                  <a:srgbClr val="011480"/>
                </a:solidFill>
              </a:rPr>
              <a:t>int </a:t>
            </a:r>
            <a:r>
              <a:t>length = name.length();</a:t>
            </a:r>
            <a:br/>
            <a:r>
              <a:t/>
            </a:r>
            <a:br/>
            <a:r>
              <a:t>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.println(name + </a:t>
            </a:r>
            <a:r>
              <a:rPr b="1">
                <a:solidFill>
                  <a:srgbClr val="018001"/>
                </a:solidFill>
              </a:rPr>
              <a:t>" contains "</a:t>
            </a:r>
          </a:p>
          <a:p>
            <a:pPr lvl="3" indent="685800"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+ length + </a:t>
            </a:r>
            <a:r>
              <a:rPr b="1">
                <a:solidFill>
                  <a:srgbClr val="018001"/>
                </a:solidFill>
              </a:rPr>
              <a:t>" letters."</a:t>
            </a:r>
            <a:r>
              <a:t>);</a:t>
            </a:r>
          </a:p>
        </p:txBody>
      </p:sp>
      <p:sp>
        <p:nvSpPr>
          <p:cNvPr id="450" name="Shape 450"/>
          <p:cNvSpPr/>
          <p:nvPr/>
        </p:nvSpPr>
        <p:spPr>
          <a:xfrm>
            <a:off x="6347678" y="131517"/>
            <a:ext cx="2764065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part1.E6_StringLength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/>
        </p:nvSpPr>
        <p:spPr>
          <a:xfrm>
            <a:off x="292099" y="42617"/>
            <a:ext cx="6669884" cy="469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rPr dirty="0"/>
              <a:t>Runtime </a:t>
            </a:r>
            <a:r>
              <a:rPr dirty="0" smtClean="0"/>
              <a:t>exception</a:t>
            </a:r>
            <a:endParaRPr dirty="0"/>
          </a:p>
        </p:txBody>
      </p:sp>
      <p:sp>
        <p:nvSpPr>
          <p:cNvPr id="453" name="Shape 453"/>
          <p:cNvSpPr/>
          <p:nvPr/>
        </p:nvSpPr>
        <p:spPr>
          <a:xfrm>
            <a:off x="292099" y="889000"/>
            <a:ext cx="7604988" cy="2202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String str = </a:t>
            </a:r>
            <a:r>
              <a:rPr b="1">
                <a:solidFill>
                  <a:srgbClr val="018001"/>
                </a:solidFill>
              </a:rPr>
              <a:t>"abcdefg..."</a:t>
            </a:r>
            <a:r>
              <a:t>;</a:t>
            </a:r>
            <a:br/>
            <a:r>
              <a:t/>
            </a:r>
            <a:br/>
            <a:r>
              <a:t>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018001"/>
                </a:solidFill>
              </a:rPr>
              <a:t>"0: " </a:t>
            </a:r>
            <a:r>
              <a:t>+ str);</a:t>
            </a:r>
            <a:br/>
            <a:r>
              <a:t/>
            </a:r>
            <a:br/>
            <a:r>
              <a:t>str = </a:t>
            </a:r>
            <a:r>
              <a:rPr b="1">
                <a:solidFill>
                  <a:srgbClr val="011480"/>
                </a:solidFill>
              </a:rPr>
              <a:t>null</a:t>
            </a:r>
            <a:r>
              <a:t>;</a:t>
            </a:r>
            <a:br/>
            <a:r>
              <a:t>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018001"/>
                </a:solidFill>
              </a:rPr>
              <a:t>"1: " </a:t>
            </a:r>
            <a:r>
              <a:t>+ str.length());</a:t>
            </a:r>
          </a:p>
        </p:txBody>
      </p:sp>
      <p:sp>
        <p:nvSpPr>
          <p:cNvPr id="454" name="Shape 454"/>
          <p:cNvSpPr/>
          <p:nvPr/>
        </p:nvSpPr>
        <p:spPr>
          <a:xfrm>
            <a:off x="6970611" y="131517"/>
            <a:ext cx="2141132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part1.E7_NPE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Type char </a:t>
            </a:r>
          </a:p>
        </p:txBody>
      </p:sp>
      <p:sp>
        <p:nvSpPr>
          <p:cNvPr id="457" name="Shape 457"/>
          <p:cNvSpPr/>
          <p:nvPr/>
        </p:nvSpPr>
        <p:spPr>
          <a:xfrm>
            <a:off x="292099" y="889000"/>
            <a:ext cx="4118391" cy="1846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24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char </a:t>
            </a:r>
            <a:r>
              <a:rPr b="0">
                <a:solidFill>
                  <a:srgbClr val="000000"/>
                </a:solidFill>
              </a:rPr>
              <a:t>a = </a:t>
            </a:r>
            <a:r>
              <a:rPr>
                <a:solidFill>
                  <a:srgbClr val="018001"/>
                </a:solidFill>
              </a:rPr>
              <a:t>'a'</a:t>
            </a:r>
            <a:r>
              <a:rPr b="0">
                <a:solidFill>
                  <a:srgbClr val="000000"/>
                </a:solidFill>
              </a:rPr>
              <a:t>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.println(a);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/>
            </a:r>
            <a:br>
              <a:rPr b="0">
                <a:solidFill>
                  <a:srgbClr val="000000"/>
                </a:solidFill>
              </a:rPr>
            </a:br>
            <a:r>
              <a:t>char </a:t>
            </a:r>
            <a:r>
              <a:rPr b="0">
                <a:solidFill>
                  <a:srgbClr val="000000"/>
                </a:solidFill>
              </a:rPr>
              <a:t>A = </a:t>
            </a:r>
            <a:r>
              <a:rPr b="0">
                <a:solidFill>
                  <a:srgbClr val="0433FF"/>
                </a:solidFill>
              </a:rPr>
              <a:t>65</a:t>
            </a:r>
            <a:r>
              <a:rPr b="0">
                <a:solidFill>
                  <a:srgbClr val="000000"/>
                </a:solidFill>
              </a:rPr>
              <a:t>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.println(A);</a:t>
            </a:r>
          </a:p>
        </p:txBody>
      </p:sp>
      <p:sp>
        <p:nvSpPr>
          <p:cNvPr id="458" name="Shape 458"/>
          <p:cNvSpPr/>
          <p:nvPr/>
        </p:nvSpPr>
        <p:spPr>
          <a:xfrm>
            <a:off x="6970611" y="131517"/>
            <a:ext cx="2141132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part1.E8_Char</a:t>
            </a:r>
          </a:p>
        </p:txBody>
      </p:sp>
      <p:sp>
        <p:nvSpPr>
          <p:cNvPr id="459" name="Shape 459"/>
          <p:cNvSpPr/>
          <p:nvPr/>
        </p:nvSpPr>
        <p:spPr>
          <a:xfrm>
            <a:off x="292099" y="4104192"/>
            <a:ext cx="3312016" cy="462279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685800">
              <a:spcBef>
                <a:spcPts val="500"/>
              </a:spcBef>
              <a:defRPr sz="26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Char range: 0 - 65535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String in memory</a:t>
            </a:r>
          </a:p>
        </p:txBody>
      </p:sp>
      <p:sp>
        <p:nvSpPr>
          <p:cNvPr id="462" name="Shape 462"/>
          <p:cNvSpPr/>
          <p:nvPr/>
        </p:nvSpPr>
        <p:spPr>
          <a:xfrm>
            <a:off x="6874851" y="131517"/>
            <a:ext cx="2236892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part1.E5_String</a:t>
            </a:r>
          </a:p>
        </p:txBody>
      </p:sp>
      <p:graphicFrame>
        <p:nvGraphicFramePr>
          <p:cNvPr id="463" name="Table 463"/>
          <p:cNvGraphicFramePr/>
          <p:nvPr/>
        </p:nvGraphicFramePr>
        <p:xfrm>
          <a:off x="292100" y="892876"/>
          <a:ext cx="4081043" cy="3806823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543301"/>
                <a:gridCol w="1189064"/>
                <a:gridCol w="1348678"/>
              </a:tblGrid>
              <a:tr h="1268941">
                <a:tc>
                  <a:txBody>
                    <a:bodyPr/>
                    <a:lstStyle/>
                    <a:p>
                      <a:pPr algn="ctr" defTabSz="6858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sym typeface="Helvetica"/>
                        </a:rPr>
                        <a:t>Type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sym typeface="Helvetica"/>
                        </a:rPr>
                        <a:t>Value</a:t>
                      </a:r>
                    </a:p>
                  </a:txBody>
                  <a:tcPr marL="63500" marR="63500" marT="63500" marB="63500" anchor="ctr" horzOverflow="overflow"/>
                </a:tc>
              </a:tr>
              <a:tr h="1268941">
                <a:tc>
                  <a:txBody>
                    <a:bodyPr/>
                    <a:lstStyle/>
                    <a:p>
                      <a:pPr algn="ctr" defTabSz="457200">
                        <a:defRPr sz="1800" b="0" i="0"/>
                      </a:pPr>
                      <a:r>
                        <a:rPr sz="2600">
                          <a:latin typeface="Menlo"/>
                          <a:ea typeface="Menlo"/>
                          <a:cs typeface="Menlo"/>
                          <a:sym typeface="Menlo"/>
                        </a:rPr>
                        <a:t>String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 b="0" i="0"/>
                      </a:pPr>
                      <a:r>
                        <a:rPr sz="2600">
                          <a:latin typeface="Menlo"/>
                          <a:ea typeface="Menlo"/>
                          <a:cs typeface="Menlo"/>
                          <a:sym typeface="Menlo"/>
                        </a:rPr>
                        <a:t>oleg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 b="0" i="0"/>
                      </a:pPr>
                      <a:r>
                        <a:rPr sz="2600" b="1">
                          <a:solidFill>
                            <a:srgbClr val="FFFB00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Ref</a:t>
                      </a:r>
                    </a:p>
                  </a:txBody>
                  <a:tcPr marL="63500" marR="63500" marT="63500" marB="63500" anchor="ctr" horzOverflow="overflow"/>
                </a:tc>
              </a:tr>
              <a:tr h="1268941">
                <a:tc>
                  <a:txBody>
                    <a:bodyPr/>
                    <a:lstStyle/>
                    <a:p>
                      <a:pPr algn="ctr" defTabSz="457200">
                        <a:defRPr sz="1800" b="0" i="0"/>
                      </a:pPr>
                      <a:r>
                        <a:rPr sz="2600">
                          <a:latin typeface="Menlo"/>
                          <a:ea typeface="Menlo"/>
                          <a:cs typeface="Menlo"/>
                          <a:sym typeface="Menlo"/>
                        </a:rPr>
                        <a:t>String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 b="0" i="0"/>
                      </a:pPr>
                      <a:r>
                        <a:rPr sz="2600">
                          <a:latin typeface="Menlo"/>
                          <a:ea typeface="Menlo"/>
                          <a:cs typeface="Menlo"/>
                          <a:sym typeface="Menlo"/>
                        </a:rPr>
                        <a:t>irina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 b="0" i="0"/>
                      </a:pPr>
                      <a:r>
                        <a:rPr sz="2600" b="1">
                          <a:solidFill>
                            <a:srgbClr val="0433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Ref</a:t>
                      </a:r>
                    </a:p>
                  </a:txBody>
                  <a:tcPr marL="63500" marR="63500" marT="63500" marB="63500" anchor="ctr" horzOverflow="overflow"/>
                </a:tc>
              </a:tr>
            </a:tbl>
          </a:graphicData>
        </a:graphic>
      </p:graphicFrame>
      <p:sp>
        <p:nvSpPr>
          <p:cNvPr id="464" name="Shape 464"/>
          <p:cNvSpPr/>
          <p:nvPr/>
        </p:nvSpPr>
        <p:spPr>
          <a:xfrm>
            <a:off x="4996605" y="700542"/>
            <a:ext cx="3953205" cy="39944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custDash>
              <a:ds d="600000" sp="600000"/>
            </a:custDash>
            <a:miter lim="400000"/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</p:spPr>
        <p:txBody>
          <a:bodyPr lIns="34289" tIns="34289" rIns="34289" bIns="34289" anchor="ctr"/>
          <a:lstStyle/>
          <a:p>
            <a:pPr>
              <a:defRPr>
                <a:latin typeface="Myriad Pro"/>
                <a:ea typeface="Myriad Pro"/>
                <a:cs typeface="Myriad Pro"/>
                <a:sym typeface="Myriad Pro"/>
              </a:defRPr>
            </a:pPr>
            <a:endParaRPr/>
          </a:p>
        </p:txBody>
      </p:sp>
      <p:pic>
        <p:nvPicPr>
          <p:cNvPr id="465" name="image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0098570">
            <a:off x="3930174" y="2315972"/>
            <a:ext cx="1941683" cy="219130"/>
          </a:xfrm>
          <a:prstGeom prst="rect">
            <a:avLst/>
          </a:prstGeom>
          <a:ln w="12700">
            <a:miter lim="400000"/>
          </a:ln>
          <a:effectLst>
            <a:outerShdw blurRad="25400" dist="127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466" name="image2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773165">
            <a:off x="3983378" y="3656893"/>
            <a:ext cx="2642886" cy="219130"/>
          </a:xfrm>
          <a:prstGeom prst="rect">
            <a:avLst/>
          </a:prstGeom>
          <a:ln w="12700">
            <a:miter lim="400000"/>
          </a:ln>
          <a:effectLst>
            <a:outerShdw blurRad="25400" dist="12700" dir="5400000" rotWithShape="0">
              <a:srgbClr val="000000">
                <a:alpha val="38000"/>
              </a:srgbClr>
            </a:outerShdw>
          </a:effectLst>
        </p:spPr>
      </p:pic>
      <p:sp>
        <p:nvSpPr>
          <p:cNvPr id="467" name="Shape 467"/>
          <p:cNvSpPr/>
          <p:nvPr/>
        </p:nvSpPr>
        <p:spPr>
          <a:xfrm>
            <a:off x="6559901" y="797430"/>
            <a:ext cx="826610" cy="436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>
              <a:defRPr sz="2400" b="1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Heap</a:t>
            </a:r>
          </a:p>
        </p:txBody>
      </p:sp>
      <p:graphicFrame>
        <p:nvGraphicFramePr>
          <p:cNvPr id="468" name="Table 468"/>
          <p:cNvGraphicFramePr/>
          <p:nvPr/>
        </p:nvGraphicFramePr>
        <p:xfrm>
          <a:off x="5798325" y="1792579"/>
          <a:ext cx="1524000" cy="508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81000"/>
                <a:gridCol w="381000"/>
                <a:gridCol w="381000"/>
                <a:gridCol w="381000"/>
              </a:tblGrid>
              <a:tr h="508000">
                <a:tc>
                  <a:txBody>
                    <a:bodyPr/>
                    <a:lstStyle/>
                    <a:p>
                      <a:pPr algn="ctr" defTabSz="685800">
                        <a:defRPr sz="1800" b="0" i="0"/>
                      </a:pPr>
                      <a:r>
                        <a:rPr sz="2400" b="1">
                          <a:solidFill>
                            <a:srgbClr val="009051"/>
                          </a:solidFill>
                          <a:sym typeface="Helvetica"/>
                        </a:rPr>
                        <a:t>O</a:t>
                      </a:r>
                    </a:p>
                  </a:txBody>
                  <a:tcPr marL="63500" marR="63500" marT="63500" marB="63500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solidFill>
                      <a:srgbClr val="C6CD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 b="0" i="0"/>
                      </a:pPr>
                      <a:r>
                        <a:rPr sz="2400" b="1">
                          <a:solidFill>
                            <a:srgbClr val="009051"/>
                          </a:solidFill>
                          <a:sym typeface="Helvetica"/>
                        </a:rPr>
                        <a:t>l</a:t>
                      </a:r>
                    </a:p>
                  </a:txBody>
                  <a:tcPr marL="63500" marR="63500" marT="63500" marB="63500" horzOverflow="overflow"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solidFill>
                      <a:srgbClr val="C6CD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 b="0" i="0"/>
                      </a:pPr>
                      <a:r>
                        <a:rPr sz="2400" b="1">
                          <a:solidFill>
                            <a:srgbClr val="009051"/>
                          </a:solidFill>
                          <a:sym typeface="Helvetica"/>
                        </a:rPr>
                        <a:t>e</a:t>
                      </a:r>
                    </a:p>
                  </a:txBody>
                  <a:tcPr marL="63500" marR="63500" marT="63500" marB="63500" horzOverflow="overflow"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solidFill>
                      <a:srgbClr val="C6CD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 b="0" i="0"/>
                      </a:pPr>
                      <a:r>
                        <a:rPr sz="2400" b="1">
                          <a:solidFill>
                            <a:srgbClr val="009051"/>
                          </a:solidFill>
                          <a:sym typeface="Helvetica"/>
                        </a:rPr>
                        <a:t>g</a:t>
                      </a:r>
                    </a:p>
                  </a:txBody>
                  <a:tcPr marL="63500" marR="63500" marT="63500" marB="63500" horzOverflow="overflow">
                    <a:lnR w="3175">
                      <a:solidFill>
                        <a:srgbClr val="FFFFFF"/>
                      </a:solidFill>
                      <a:miter lim="400000"/>
                    </a:lnR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solidFill>
                      <a:srgbClr val="C6CD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9" name="Table 469"/>
          <p:cNvGraphicFramePr/>
          <p:nvPr/>
        </p:nvGraphicFramePr>
        <p:xfrm>
          <a:off x="6615103" y="3182167"/>
          <a:ext cx="1968500" cy="508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93700"/>
                <a:gridCol w="393700"/>
                <a:gridCol w="393700"/>
                <a:gridCol w="393700"/>
                <a:gridCol w="393700"/>
              </a:tblGrid>
              <a:tr h="508000">
                <a:tc>
                  <a:txBody>
                    <a:bodyPr/>
                    <a:lstStyle/>
                    <a:p>
                      <a:pPr algn="ctr" defTabSz="685800">
                        <a:defRPr sz="1800" b="0" i="0"/>
                      </a:pPr>
                      <a:r>
                        <a:rPr sz="2400" b="1">
                          <a:solidFill>
                            <a:srgbClr val="009051"/>
                          </a:solidFill>
                          <a:sym typeface="Helvetica"/>
                        </a:rPr>
                        <a:t>I</a:t>
                      </a:r>
                    </a:p>
                  </a:txBody>
                  <a:tcPr marL="63500" marR="63500" marT="63500" marB="63500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solidFill>
                      <a:srgbClr val="C6CD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 b="0" i="0"/>
                      </a:pPr>
                      <a:r>
                        <a:rPr sz="2400" b="1">
                          <a:solidFill>
                            <a:srgbClr val="009051"/>
                          </a:solidFill>
                          <a:sym typeface="Helvetica"/>
                        </a:rPr>
                        <a:t>r</a:t>
                      </a:r>
                    </a:p>
                  </a:txBody>
                  <a:tcPr marL="63500" marR="63500" marT="63500" marB="63500" horzOverflow="overflow"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solidFill>
                      <a:srgbClr val="C6CD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 b="0" i="0"/>
                      </a:pPr>
                      <a:r>
                        <a:rPr sz="2400" b="1">
                          <a:solidFill>
                            <a:srgbClr val="009051"/>
                          </a:solidFill>
                          <a:sym typeface="Helvetica"/>
                        </a:rPr>
                        <a:t>i</a:t>
                      </a:r>
                    </a:p>
                  </a:txBody>
                  <a:tcPr marL="63500" marR="63500" marT="63500" marB="63500" horzOverflow="overflow"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solidFill>
                      <a:srgbClr val="C6CD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 b="0" i="0"/>
                      </a:pPr>
                      <a:r>
                        <a:rPr sz="2400" b="1">
                          <a:solidFill>
                            <a:srgbClr val="009051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63500" marR="63500" marT="63500" marB="63500" horzOverflow="overflow"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solidFill>
                      <a:srgbClr val="C6CD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 b="0" i="0"/>
                      </a:pPr>
                      <a:r>
                        <a:rPr sz="2400" b="1">
                          <a:solidFill>
                            <a:srgbClr val="009051"/>
                          </a:solidFill>
                          <a:sym typeface="Helvetica"/>
                        </a:rPr>
                        <a:t>a</a:t>
                      </a:r>
                    </a:p>
                  </a:txBody>
                  <a:tcPr marL="63500" marR="63500" marT="63500" marB="63500" horzOverflow="overflow">
                    <a:lnR w="3175">
                      <a:solidFill>
                        <a:srgbClr val="FFFFFF"/>
                      </a:solidFill>
                      <a:miter lim="400000"/>
                    </a:lnR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solidFill>
                      <a:srgbClr val="C6CD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Chars in String</a:t>
            </a:r>
          </a:p>
        </p:txBody>
      </p:sp>
      <p:sp>
        <p:nvSpPr>
          <p:cNvPr id="472" name="Shape 472"/>
          <p:cNvSpPr/>
          <p:nvPr/>
        </p:nvSpPr>
        <p:spPr>
          <a:xfrm>
            <a:off x="292100" y="888999"/>
            <a:ext cx="5219421" cy="1135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String galaxy = </a:t>
            </a:r>
            <a:r>
              <a:rPr b="1">
                <a:solidFill>
                  <a:srgbClr val="018001"/>
                </a:solidFill>
              </a:rPr>
              <a:t>"Milky Way"</a:t>
            </a:r>
            <a:r>
              <a:t>;</a:t>
            </a:r>
            <a:br/>
            <a:r>
              <a:t/>
            </a:r>
            <a:br/>
            <a:r>
              <a:rPr b="1">
                <a:solidFill>
                  <a:srgbClr val="011480"/>
                </a:solidFill>
              </a:rPr>
              <a:t>char </a:t>
            </a:r>
            <a:r>
              <a:t>ch = galaxy.charAt(</a:t>
            </a:r>
            <a:r>
              <a:rPr>
                <a:solidFill>
                  <a:srgbClr val="0433FF"/>
                </a:solidFill>
              </a:rPr>
              <a:t>0</a:t>
            </a:r>
            <a:r>
              <a:t>);</a:t>
            </a:r>
          </a:p>
        </p:txBody>
      </p:sp>
      <p:sp>
        <p:nvSpPr>
          <p:cNvPr id="473" name="Shape 473"/>
          <p:cNvSpPr/>
          <p:nvPr/>
        </p:nvSpPr>
        <p:spPr>
          <a:xfrm>
            <a:off x="6248082" y="131517"/>
            <a:ext cx="2863662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part1.E9_CharsInString</a:t>
            </a:r>
          </a:p>
        </p:txBody>
      </p:sp>
      <p:sp>
        <p:nvSpPr>
          <p:cNvPr id="474" name="Shape 474"/>
          <p:cNvSpPr/>
          <p:nvPr/>
        </p:nvSpPr>
        <p:spPr>
          <a:xfrm>
            <a:off x="6278902" y="873078"/>
            <a:ext cx="2099834" cy="424179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index </a:t>
            </a:r>
          </a:p>
        </p:txBody>
      </p:sp>
      <p:pic>
        <p:nvPicPr>
          <p:cNvPr id="475" name="image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225080">
            <a:off x="4929177" y="1252549"/>
            <a:ext cx="1411001" cy="219130"/>
          </a:xfrm>
          <a:prstGeom prst="rect">
            <a:avLst/>
          </a:prstGeom>
          <a:ln w="12700">
            <a:miter lim="400000"/>
          </a:ln>
          <a:effectLst>
            <a:outerShdw blurRad="25400" dist="12700" dir="5400000" rotWithShape="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Chars in String</a:t>
            </a:r>
          </a:p>
        </p:txBody>
      </p:sp>
      <p:sp>
        <p:nvSpPr>
          <p:cNvPr id="478" name="Shape 478"/>
          <p:cNvSpPr/>
          <p:nvPr/>
        </p:nvSpPr>
        <p:spPr>
          <a:xfrm>
            <a:off x="292100" y="888999"/>
            <a:ext cx="5219421" cy="291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String galaxy = </a:t>
            </a:r>
            <a:r>
              <a:rPr b="1">
                <a:solidFill>
                  <a:srgbClr val="018001"/>
                </a:solidFill>
              </a:rPr>
              <a:t>"Milky Way"</a:t>
            </a:r>
            <a:r>
              <a:t>;</a:t>
            </a:r>
            <a:br/>
            <a:r>
              <a:t/>
            </a:r>
            <a:br/>
            <a:r>
              <a:t>galaxy.indexOf(</a:t>
            </a:r>
            <a:r>
              <a:rPr b="1">
                <a:solidFill>
                  <a:srgbClr val="018001"/>
                </a:solidFill>
              </a:rPr>
              <a:t>'y'</a:t>
            </a:r>
            <a:r>
              <a:t>);</a:t>
            </a:r>
          </a:p>
          <a:p>
            <a:pPr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/>
            </a:r>
            <a:br/>
            <a:r>
              <a:t>galaxy.indexOf(</a:t>
            </a:r>
            <a:r>
              <a:rPr b="1">
                <a:solidFill>
                  <a:srgbClr val="018001"/>
                </a:solidFill>
              </a:rPr>
              <a:t>'y'</a:t>
            </a:r>
            <a:r>
              <a:t>, </a:t>
            </a:r>
            <a:r>
              <a:rPr>
                <a:solidFill>
                  <a:srgbClr val="0433FF"/>
                </a:solidFill>
              </a:rPr>
              <a:t>5</a:t>
            </a:r>
            <a:r>
              <a:t>);</a:t>
            </a:r>
          </a:p>
        </p:txBody>
      </p:sp>
      <p:sp>
        <p:nvSpPr>
          <p:cNvPr id="479" name="Shape 479"/>
          <p:cNvSpPr/>
          <p:nvPr/>
        </p:nvSpPr>
        <p:spPr>
          <a:xfrm>
            <a:off x="6248082" y="131517"/>
            <a:ext cx="2863662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part1.E9_CharsInString</a:t>
            </a:r>
          </a:p>
        </p:txBody>
      </p:sp>
      <p:sp>
        <p:nvSpPr>
          <p:cNvPr id="480" name="Shape 480"/>
          <p:cNvSpPr/>
          <p:nvPr/>
        </p:nvSpPr>
        <p:spPr>
          <a:xfrm>
            <a:off x="6300977" y="1060717"/>
            <a:ext cx="1549319" cy="424179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ch </a:t>
            </a:r>
          </a:p>
        </p:txBody>
      </p:sp>
      <p:pic>
        <p:nvPicPr>
          <p:cNvPr id="481" name="image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157670">
            <a:off x="3585238" y="1404094"/>
            <a:ext cx="2764119" cy="219130"/>
          </a:xfrm>
          <a:prstGeom prst="rect">
            <a:avLst/>
          </a:prstGeom>
          <a:ln w="12700">
            <a:miter lim="400000"/>
          </a:ln>
          <a:effectLst>
            <a:outerShdw blurRad="25400" dist="12700" dir="5400000" rotWithShape="0">
              <a:srgbClr val="000000">
                <a:alpha val="38000"/>
              </a:srgbClr>
            </a:outerShdw>
          </a:effectLst>
        </p:spPr>
      </p:pic>
      <p:sp>
        <p:nvSpPr>
          <p:cNvPr id="482" name="Shape 482"/>
          <p:cNvSpPr/>
          <p:nvPr/>
        </p:nvSpPr>
        <p:spPr>
          <a:xfrm>
            <a:off x="4783972" y="2801408"/>
            <a:ext cx="4301895" cy="424179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ch, </a:t>
            </a:r>
            <a:r>
              <a:rPr b="1">
                <a:solidFill>
                  <a:srgbClr val="011480"/>
                </a:solidFill>
              </a:rPr>
              <a:t>int</a:t>
            </a:r>
            <a:r>
              <a:t> fromIndex </a:t>
            </a:r>
          </a:p>
        </p:txBody>
      </p:sp>
      <p:pic>
        <p:nvPicPr>
          <p:cNvPr id="483" name="image3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8926633">
            <a:off x="4119653" y="3154660"/>
            <a:ext cx="802945" cy="219130"/>
          </a:xfrm>
          <a:prstGeom prst="rect">
            <a:avLst/>
          </a:prstGeom>
          <a:ln w="12700">
            <a:miter lim="400000"/>
          </a:ln>
          <a:effectLst>
            <a:outerShdw blurRad="25400" dist="12700" dir="5400000" rotWithShape="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String comparison</a:t>
            </a:r>
          </a:p>
        </p:txBody>
      </p:sp>
      <p:sp>
        <p:nvSpPr>
          <p:cNvPr id="486" name="Shape 486"/>
          <p:cNvSpPr/>
          <p:nvPr/>
        </p:nvSpPr>
        <p:spPr>
          <a:xfrm>
            <a:off x="5808822" y="131517"/>
            <a:ext cx="3302921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part1.E10_StringComparison</a:t>
            </a:r>
          </a:p>
        </p:txBody>
      </p:sp>
      <p:sp>
        <p:nvSpPr>
          <p:cNvPr id="487" name="Shape 487"/>
          <p:cNvSpPr/>
          <p:nvPr/>
        </p:nvSpPr>
        <p:spPr>
          <a:xfrm>
            <a:off x="292100" y="889000"/>
            <a:ext cx="8509000" cy="1668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defTabSz="685800">
              <a:spcBef>
                <a:spcPts val="500"/>
              </a:spcBef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Use </a:t>
            </a:r>
            <a:r>
              <a:rPr b="1"/>
              <a:t>==</a:t>
            </a:r>
            <a:r>
              <a:t> to check that variables referencing the same object.</a:t>
            </a:r>
          </a:p>
          <a:p>
            <a:pPr defTabSz="685800">
              <a:spcBef>
                <a:spcPts val="500"/>
              </a:spcBef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endParaRPr/>
          </a:p>
          <a:p>
            <a:pPr defTabSz="685800">
              <a:spcBef>
                <a:spcPts val="500"/>
              </a:spcBef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Use </a:t>
            </a:r>
            <a:r>
              <a:rPr b="1"/>
              <a:t>.equals</a:t>
            </a:r>
            <a:r>
              <a:t> to check that objects equals accoring to  our comparison rules.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String methods, substring</a:t>
            </a:r>
          </a:p>
        </p:txBody>
      </p:sp>
      <p:sp>
        <p:nvSpPr>
          <p:cNvPr id="490" name="Shape 490"/>
          <p:cNvSpPr/>
          <p:nvPr/>
        </p:nvSpPr>
        <p:spPr>
          <a:xfrm>
            <a:off x="292099" y="889000"/>
            <a:ext cx="5586432" cy="2202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String str = </a:t>
            </a:r>
            <a:r>
              <a:rPr b="1">
                <a:solidFill>
                  <a:srgbClr val="018001"/>
                </a:solidFill>
              </a:rPr>
              <a:t>"Programming is cool."</a:t>
            </a:r>
            <a:r>
              <a:t>;</a:t>
            </a:r>
            <a:br/>
            <a:endParaRPr/>
          </a:p>
          <a:p>
            <a:pPr defTabSz="457200"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/>
            </a:r>
            <a:br/>
            <a:r>
              <a:t>String substring = str.substring(</a:t>
            </a:r>
            <a:r>
              <a:rPr>
                <a:solidFill>
                  <a:srgbClr val="0433FF"/>
                </a:solidFill>
              </a:rPr>
              <a:t>3</a:t>
            </a:r>
            <a:r>
              <a:t>);</a:t>
            </a:r>
            <a:br/>
            <a:endParaRPr/>
          </a:p>
          <a:p>
            <a:pPr defTabSz="457200"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substring = str.substring(</a:t>
            </a:r>
            <a:r>
              <a:rPr>
                <a:solidFill>
                  <a:srgbClr val="0433FF"/>
                </a:solidFill>
              </a:rPr>
              <a:t>11</a:t>
            </a:r>
            <a:r>
              <a:t>, </a:t>
            </a:r>
            <a:r>
              <a:rPr>
                <a:solidFill>
                  <a:srgbClr val="0433FF"/>
                </a:solidFill>
              </a:rPr>
              <a:t>14</a:t>
            </a:r>
            <a:r>
              <a:t>);</a:t>
            </a:r>
            <a:br/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6110630" y="131517"/>
            <a:ext cx="3001114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part1.E11_StringMethods</a:t>
            </a:r>
          </a:p>
        </p:txBody>
      </p:sp>
      <p:sp>
        <p:nvSpPr>
          <p:cNvPr id="492" name="Shape 492"/>
          <p:cNvSpPr/>
          <p:nvPr/>
        </p:nvSpPr>
        <p:spPr>
          <a:xfrm>
            <a:off x="6113543" y="1077731"/>
            <a:ext cx="2528013" cy="373379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beginIndex </a:t>
            </a:r>
          </a:p>
        </p:txBody>
      </p:sp>
      <p:pic>
        <p:nvPicPr>
          <p:cNvPr id="493" name="image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8100000">
            <a:off x="5372922" y="1494557"/>
            <a:ext cx="963660" cy="219130"/>
          </a:xfrm>
          <a:prstGeom prst="rect">
            <a:avLst/>
          </a:prstGeom>
          <a:ln w="12700">
            <a:miter lim="400000"/>
          </a:ln>
          <a:effectLst>
            <a:outerShdw blurRad="25400" dist="12700" dir="5400000" rotWithShape="0">
              <a:srgbClr val="000000">
                <a:alpha val="38000"/>
              </a:srgbClr>
            </a:outerShdw>
          </a:effectLst>
        </p:spPr>
      </p:pic>
      <p:sp>
        <p:nvSpPr>
          <p:cNvPr id="494" name="Shape 494"/>
          <p:cNvSpPr/>
          <p:nvPr/>
        </p:nvSpPr>
        <p:spPr>
          <a:xfrm>
            <a:off x="4574259" y="3526259"/>
            <a:ext cx="4363064" cy="373379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20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int </a:t>
            </a:r>
            <a:r>
              <a:rPr b="0">
                <a:solidFill>
                  <a:srgbClr val="000000"/>
                </a:solidFill>
              </a:rPr>
              <a:t>beginIndex, </a:t>
            </a:r>
            <a:r>
              <a:t>int </a:t>
            </a:r>
            <a:r>
              <a:rPr b="0">
                <a:solidFill>
                  <a:srgbClr val="000000"/>
                </a:solidFill>
              </a:rPr>
              <a:t>endIndex</a:t>
            </a:r>
          </a:p>
        </p:txBody>
      </p:sp>
      <p:pic>
        <p:nvPicPr>
          <p:cNvPr id="495" name="image3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3500000">
            <a:off x="4581507" y="3031975"/>
            <a:ext cx="1262971" cy="219130"/>
          </a:xfrm>
          <a:prstGeom prst="rect">
            <a:avLst/>
          </a:prstGeom>
          <a:ln w="12700">
            <a:miter lim="400000"/>
          </a:ln>
          <a:effectLst>
            <a:outerShdw blurRad="25400" dist="12700" dir="5400000" rotWithShape="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/>
          </p:cNvSpPr>
          <p:nvPr>
            <p:ph type="body" idx="4294967295"/>
          </p:nvPr>
        </p:nvSpPr>
        <p:spPr>
          <a:xfrm>
            <a:off x="292100" y="866774"/>
            <a:ext cx="8509000" cy="282178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28600" indent="-228600">
              <a:lnSpc>
                <a:spcPct val="150000"/>
              </a:lnSpc>
              <a:buClrTx/>
              <a:buSzPct val="100000"/>
              <a:buFontTx/>
              <a:buChar char="-"/>
              <a:defRPr sz="3000">
                <a:solidFill>
                  <a:srgbClr val="000000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Create new project</a:t>
            </a:r>
          </a:p>
          <a:p>
            <a:pPr marL="228600" indent="-228600">
              <a:lnSpc>
                <a:spcPct val="150000"/>
              </a:lnSpc>
              <a:buClrTx/>
              <a:buSzPct val="100000"/>
              <a:buFontTx/>
              <a:buChar char="-"/>
              <a:defRPr sz="3000">
                <a:solidFill>
                  <a:srgbClr val="000000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Syntax highlighting</a:t>
            </a:r>
          </a:p>
          <a:p>
            <a:pPr marL="228600" indent="-228600">
              <a:lnSpc>
                <a:spcPct val="150000"/>
              </a:lnSpc>
              <a:buClrTx/>
              <a:buSzPct val="100000"/>
              <a:buFontTx/>
              <a:buChar char="-"/>
              <a:defRPr sz="3000">
                <a:solidFill>
                  <a:srgbClr val="000000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Suggestions</a:t>
            </a:r>
          </a:p>
          <a:p>
            <a:pPr marL="228600" indent="-228600">
              <a:lnSpc>
                <a:spcPct val="150000"/>
              </a:lnSpc>
              <a:buClrTx/>
              <a:buSzPct val="100000"/>
              <a:buFontTx/>
              <a:buChar char="-"/>
              <a:defRPr sz="3000">
                <a:solidFill>
                  <a:srgbClr val="000000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How to run your code</a:t>
            </a:r>
          </a:p>
        </p:txBody>
      </p:sp>
      <p:sp>
        <p:nvSpPr>
          <p:cNvPr id="302" name="Shape 302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IntelliJ IDEA Usage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String methods, replace</a:t>
            </a:r>
          </a:p>
        </p:txBody>
      </p:sp>
      <p:sp>
        <p:nvSpPr>
          <p:cNvPr id="498" name="Shape 498"/>
          <p:cNvSpPr/>
          <p:nvPr/>
        </p:nvSpPr>
        <p:spPr>
          <a:xfrm>
            <a:off x="292100" y="888999"/>
            <a:ext cx="6809798" cy="1287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String str = </a:t>
            </a:r>
            <a:r>
              <a:rPr b="1">
                <a:solidFill>
                  <a:srgbClr val="018001"/>
                </a:solidFill>
              </a:rPr>
              <a:t>"Programming is cool."</a:t>
            </a:r>
            <a:r>
              <a:t>;</a:t>
            </a:r>
            <a:br/>
            <a:endParaRPr/>
          </a:p>
          <a:p>
            <a:pPr defTabSz="457200"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/>
            </a:r>
            <a:br/>
            <a:r>
              <a:t>String replaced = str.replaceAll(</a:t>
            </a:r>
            <a:r>
              <a:rPr b="1">
                <a:solidFill>
                  <a:srgbClr val="018001"/>
                </a:solidFill>
              </a:rPr>
              <a:t>"is"</a:t>
            </a:r>
            <a:r>
              <a:t>, </a:t>
            </a:r>
            <a:r>
              <a:rPr b="1">
                <a:solidFill>
                  <a:srgbClr val="018001"/>
                </a:solidFill>
              </a:rPr>
              <a:t>"-"</a:t>
            </a:r>
            <a:r>
              <a:t>);</a:t>
            </a:r>
          </a:p>
        </p:txBody>
      </p:sp>
      <p:sp>
        <p:nvSpPr>
          <p:cNvPr id="499" name="Shape 499"/>
          <p:cNvSpPr/>
          <p:nvPr/>
        </p:nvSpPr>
        <p:spPr>
          <a:xfrm>
            <a:off x="6110630" y="131517"/>
            <a:ext cx="3001114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part1.E11_StringMethods</a:t>
            </a:r>
          </a:p>
        </p:txBody>
      </p:sp>
      <p:sp>
        <p:nvSpPr>
          <p:cNvPr id="500" name="Shape 500"/>
          <p:cNvSpPr/>
          <p:nvPr/>
        </p:nvSpPr>
        <p:spPr>
          <a:xfrm>
            <a:off x="4033418" y="2955159"/>
            <a:ext cx="4974748" cy="373379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2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String regex, String replacement</a:t>
            </a:r>
          </a:p>
        </p:txBody>
      </p:sp>
      <p:pic>
        <p:nvPicPr>
          <p:cNvPr id="501" name="image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900000">
            <a:off x="4194673" y="2461921"/>
            <a:ext cx="1391913" cy="219131"/>
          </a:xfrm>
          <a:prstGeom prst="rect">
            <a:avLst/>
          </a:prstGeom>
          <a:ln w="12700">
            <a:miter lim="400000"/>
          </a:ln>
          <a:effectLst>
            <a:outerShdw blurRad="25400" dist="12700" dir="5400000" rotWithShape="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Quick Task</a:t>
            </a:r>
          </a:p>
        </p:txBody>
      </p:sp>
      <p:sp>
        <p:nvSpPr>
          <p:cNvPr id="504" name="Shape 504"/>
          <p:cNvSpPr/>
          <p:nvPr/>
        </p:nvSpPr>
        <p:spPr>
          <a:xfrm>
            <a:off x="292100" y="888999"/>
            <a:ext cx="8509000" cy="80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You have random </a:t>
            </a:r>
            <a:r>
              <a:rPr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rPr>
              <a:t>double</a:t>
            </a:r>
            <a:r>
              <a:t> number. Write a program that prints to the output whole and fractional parts separately.</a:t>
            </a:r>
          </a:p>
        </p:txBody>
      </p:sp>
      <p:sp>
        <p:nvSpPr>
          <p:cNvPr id="505" name="Shape 505"/>
          <p:cNvSpPr/>
          <p:nvPr/>
        </p:nvSpPr>
        <p:spPr>
          <a:xfrm>
            <a:off x="290436" y="2743199"/>
            <a:ext cx="1365815" cy="1135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24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343.36</a:t>
            </a:r>
          </a:p>
          <a:p>
            <a:pPr defTabSz="457200">
              <a:defRPr sz="24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3.069</a:t>
            </a:r>
          </a:p>
          <a:p>
            <a:pPr defTabSz="457200">
              <a:defRPr sz="24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.2</a:t>
            </a:r>
          </a:p>
        </p:txBody>
      </p:sp>
      <p:sp>
        <p:nvSpPr>
          <p:cNvPr id="506" name="Shape 506"/>
          <p:cNvSpPr/>
          <p:nvPr/>
        </p:nvSpPr>
        <p:spPr>
          <a:xfrm>
            <a:off x="292099" y="2222531"/>
            <a:ext cx="1859924" cy="436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For example:</a:t>
            </a:r>
          </a:p>
        </p:txBody>
      </p:sp>
      <p:sp>
        <p:nvSpPr>
          <p:cNvPr id="507" name="Shape 507"/>
          <p:cNvSpPr/>
          <p:nvPr/>
        </p:nvSpPr>
        <p:spPr>
          <a:xfrm>
            <a:off x="1777999" y="2707925"/>
            <a:ext cx="2910800" cy="117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whole: 343, fract: 36</a:t>
            </a:r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whole: 3, fract: 069</a:t>
            </a:r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whole: 0, fract: 2</a:t>
            </a:r>
          </a:p>
        </p:txBody>
      </p:sp>
      <p:sp>
        <p:nvSpPr>
          <p:cNvPr id="508" name="Shape 508"/>
          <p:cNvSpPr/>
          <p:nvPr/>
        </p:nvSpPr>
        <p:spPr>
          <a:xfrm>
            <a:off x="6971903" y="131517"/>
            <a:ext cx="2139839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part1.T0_Split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Quick Task</a:t>
            </a:r>
          </a:p>
        </p:txBody>
      </p:sp>
      <p:sp>
        <p:nvSpPr>
          <p:cNvPr id="511" name="Shape 511"/>
          <p:cNvSpPr/>
          <p:nvPr/>
        </p:nvSpPr>
        <p:spPr>
          <a:xfrm>
            <a:off x="6494142" y="131517"/>
            <a:ext cx="2617600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part1.T1_BattleField</a:t>
            </a:r>
          </a:p>
        </p:txBody>
      </p:sp>
      <p:sp>
        <p:nvSpPr>
          <p:cNvPr id="512" name="Shape 512"/>
          <p:cNvSpPr/>
          <p:nvPr/>
        </p:nvSpPr>
        <p:spPr>
          <a:xfrm>
            <a:off x="292099" y="762000"/>
            <a:ext cx="4118391" cy="3980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| A B C D E F G H I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--|------------------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1 | B B B B B B B B B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2 |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3 | B B   B B B   B B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4 | B B   B B B   B B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5 | B B   B B B   B B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6 | B B B   B B     B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7 | B B B   B B     B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8 | B B B   B B     B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9 | B B B </a:t>
            </a:r>
            <a:r>
              <a:rPr>
                <a:solidFill>
                  <a:srgbClr val="FF2600"/>
                </a:solidFill>
              </a:rPr>
              <a:t>T</a:t>
            </a:r>
            <a:r>
              <a:t> </a:t>
            </a:r>
            <a:r>
              <a:rPr>
                <a:solidFill>
                  <a:srgbClr val="009051"/>
                </a:solidFill>
              </a:rPr>
              <a:t>E</a:t>
            </a:r>
            <a:r>
              <a:t> B B   B</a:t>
            </a:r>
          </a:p>
        </p:txBody>
      </p:sp>
      <p:sp>
        <p:nvSpPr>
          <p:cNvPr id="513" name="Shape 513"/>
          <p:cNvSpPr/>
          <p:nvPr/>
        </p:nvSpPr>
        <p:spPr>
          <a:xfrm>
            <a:off x="4866225" y="761999"/>
            <a:ext cx="3588264" cy="1173479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 B - Brick</a:t>
            </a:r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 T - Tank</a:t>
            </a:r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 E - Eagle (headquarters) 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Part 2</a:t>
            </a:r>
          </a:p>
        </p:txBody>
      </p:sp>
      <p:sp>
        <p:nvSpPr>
          <p:cNvPr id="518" name="Shape 518"/>
          <p:cNvSpPr/>
          <p:nvPr/>
        </p:nvSpPr>
        <p:spPr>
          <a:xfrm>
            <a:off x="3557154" y="2232660"/>
            <a:ext cx="2029688" cy="678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685800">
              <a:lnSpc>
                <a:spcPct val="150000"/>
              </a:lnSpc>
              <a:spcBef>
                <a:spcPts val="500"/>
              </a:spcBef>
              <a:defRPr sz="40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Methods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What method is?</a:t>
            </a:r>
          </a:p>
        </p:txBody>
      </p:sp>
      <p:sp>
        <p:nvSpPr>
          <p:cNvPr id="521" name="Shape 521"/>
          <p:cNvSpPr/>
          <p:nvPr/>
        </p:nvSpPr>
        <p:spPr>
          <a:xfrm>
            <a:off x="2794000" y="1809750"/>
            <a:ext cx="3556000" cy="1524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txBody>
          <a:bodyPr lIns="34289" tIns="34289" rIns="34289" bIns="34289" anchor="ctr"/>
          <a:lstStyle/>
          <a:p>
            <a:pPr>
              <a:defRPr>
                <a:latin typeface="Myriad Pro"/>
                <a:ea typeface="Myriad Pro"/>
                <a:cs typeface="Myriad Pro"/>
                <a:sym typeface="Myriad Pro"/>
              </a:defRPr>
            </a:pPr>
            <a:endParaRPr/>
          </a:p>
        </p:txBody>
      </p:sp>
      <p:pic>
        <p:nvPicPr>
          <p:cNvPr id="522" name="image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1138" y="2462047"/>
            <a:ext cx="1819457" cy="219130"/>
          </a:xfrm>
          <a:prstGeom prst="rect">
            <a:avLst/>
          </a:prstGeom>
          <a:ln w="12700">
            <a:miter lim="400000"/>
          </a:ln>
          <a:effectLst>
            <a:outerShdw blurRad="25400" dist="127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523" name="image3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15304" y="2462047"/>
            <a:ext cx="1819457" cy="219130"/>
          </a:xfrm>
          <a:prstGeom prst="rect">
            <a:avLst/>
          </a:prstGeom>
          <a:ln w="12700">
            <a:miter lim="400000"/>
          </a:ln>
          <a:effectLst>
            <a:outerShdw blurRad="25400" dist="12700" dir="5400000" rotWithShape="0">
              <a:srgbClr val="000000">
                <a:alpha val="38000"/>
              </a:srgbClr>
            </a:outerShdw>
          </a:effectLst>
        </p:spPr>
      </p:pic>
      <p:sp>
        <p:nvSpPr>
          <p:cNvPr id="524" name="Shape 524"/>
          <p:cNvSpPr/>
          <p:nvPr/>
        </p:nvSpPr>
        <p:spPr>
          <a:xfrm>
            <a:off x="1369030" y="2179520"/>
            <a:ext cx="759192" cy="436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Input</a:t>
            </a:r>
          </a:p>
        </p:txBody>
      </p:sp>
      <p:sp>
        <p:nvSpPr>
          <p:cNvPr id="525" name="Shape 525"/>
          <p:cNvSpPr/>
          <p:nvPr/>
        </p:nvSpPr>
        <p:spPr>
          <a:xfrm>
            <a:off x="6599352" y="2179520"/>
            <a:ext cx="996274" cy="436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Output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Method signature</a:t>
            </a:r>
          </a:p>
        </p:txBody>
      </p:sp>
      <p:sp>
        <p:nvSpPr>
          <p:cNvPr id="528" name="Shape 528"/>
          <p:cNvSpPr/>
          <p:nvPr/>
        </p:nvSpPr>
        <p:spPr>
          <a:xfrm>
            <a:off x="292099" y="1777999"/>
            <a:ext cx="7788493" cy="1033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16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static </a:t>
            </a:r>
            <a:r>
              <a:rPr>
                <a:solidFill>
                  <a:srgbClr val="0433FF"/>
                </a:solidFill>
              </a:rPr>
              <a:t>return_type</a:t>
            </a:r>
            <a:r>
              <a:t> </a:t>
            </a:r>
            <a:r>
              <a:rPr b="0">
                <a:solidFill>
                  <a:srgbClr val="000000"/>
                </a:solidFill>
              </a:rPr>
              <a:t>nameCamelCase(</a:t>
            </a:r>
            <a:r>
              <a:rPr>
                <a:solidFill>
                  <a:srgbClr val="0433FF"/>
                </a:solidFill>
              </a:rPr>
              <a:t>p1_type</a:t>
            </a:r>
            <a:r>
              <a:t> </a:t>
            </a:r>
            <a:r>
              <a:rPr b="0">
                <a:solidFill>
                  <a:srgbClr val="000000"/>
                </a:solidFill>
              </a:rPr>
              <a:t>p1, </a:t>
            </a:r>
            <a:r>
              <a:rPr>
                <a:solidFill>
                  <a:srgbClr val="0433FF"/>
                </a:solidFill>
              </a:rPr>
              <a:t>p2_type</a:t>
            </a:r>
            <a:r>
              <a:t> </a:t>
            </a:r>
            <a:r>
              <a:rPr b="0">
                <a:solidFill>
                  <a:srgbClr val="000000"/>
                </a:solidFill>
              </a:rPr>
              <a:t>p2)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{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[</a:t>
            </a:r>
            <a:r>
              <a:t>return </a:t>
            </a:r>
            <a:r>
              <a:rPr b="0">
                <a:solidFill>
                  <a:srgbClr val="0432FF"/>
                </a:solidFill>
              </a:rPr>
              <a:t>0</a:t>
            </a:r>
            <a:r>
              <a:rPr b="0">
                <a:solidFill>
                  <a:srgbClr val="000000"/>
                </a:solidFill>
              </a:rPr>
              <a:t>];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29" name="Shape 529"/>
          <p:cNvSpPr/>
          <p:nvPr/>
        </p:nvSpPr>
        <p:spPr>
          <a:xfrm>
            <a:off x="6742609" y="698765"/>
            <a:ext cx="2136992" cy="309879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>
              <a:defRPr sz="16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 any existing java type </a:t>
            </a:r>
          </a:p>
        </p:txBody>
      </p:sp>
      <p:sp>
        <p:nvSpPr>
          <p:cNvPr id="530" name="Shape 530"/>
          <p:cNvSpPr/>
          <p:nvPr/>
        </p:nvSpPr>
        <p:spPr>
          <a:xfrm>
            <a:off x="423678" y="985912"/>
            <a:ext cx="2985808" cy="311070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>
              <a:defRPr sz="1600">
                <a:latin typeface="Myriad Pro"/>
                <a:ea typeface="Myriad Pro"/>
                <a:cs typeface="Myriad Pro"/>
                <a:sym typeface="Myriad Pro"/>
              </a:defRPr>
            </a:pPr>
            <a:r>
              <a:t> any existing java type or </a:t>
            </a:r>
            <a:r>
              <a:rPr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rPr>
              <a:t>void </a:t>
            </a:r>
          </a:p>
        </p:txBody>
      </p:sp>
      <p:sp>
        <p:nvSpPr>
          <p:cNvPr id="531" name="Shape 531"/>
          <p:cNvSpPr/>
          <p:nvPr/>
        </p:nvSpPr>
        <p:spPr>
          <a:xfrm>
            <a:off x="1681958" y="3149306"/>
            <a:ext cx="4322087" cy="311070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>
              <a:defRPr sz="1600">
                <a:latin typeface="Myriad Pro"/>
                <a:ea typeface="Myriad Pro"/>
                <a:cs typeface="Myriad Pro"/>
                <a:sym typeface="Myriad Pro"/>
              </a:defRPr>
            </a:pPr>
            <a:r>
              <a:t> required if method </a:t>
            </a:r>
            <a:r>
              <a:rPr b="1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return_type</a:t>
            </a:r>
            <a:r>
              <a:t> is not </a:t>
            </a:r>
            <a:r>
              <a:rPr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rPr>
              <a:t>void</a:t>
            </a:r>
            <a:r>
              <a:t> </a:t>
            </a:r>
          </a:p>
        </p:txBody>
      </p:sp>
      <p:pic>
        <p:nvPicPr>
          <p:cNvPr id="532" name="image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700000">
            <a:off x="1584580" y="1428237"/>
            <a:ext cx="664535" cy="219131"/>
          </a:xfrm>
          <a:prstGeom prst="rect">
            <a:avLst/>
          </a:prstGeom>
          <a:ln w="12700">
            <a:miter lim="400000"/>
          </a:ln>
          <a:effectLst>
            <a:outerShdw blurRad="25400" dist="127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533" name="image4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6709399">
            <a:off x="6645830" y="1288013"/>
            <a:ext cx="861640" cy="219130"/>
          </a:xfrm>
          <a:prstGeom prst="rect">
            <a:avLst/>
          </a:prstGeom>
          <a:ln w="12700">
            <a:miter lim="400000"/>
          </a:ln>
          <a:effectLst>
            <a:outerShdw blurRad="25400" dist="127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534" name="image4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4233249">
            <a:off x="1111515" y="2800067"/>
            <a:ext cx="826460" cy="219131"/>
          </a:xfrm>
          <a:prstGeom prst="rect">
            <a:avLst/>
          </a:prstGeom>
          <a:ln w="12700">
            <a:miter lim="400000"/>
          </a:ln>
          <a:effectLst>
            <a:outerShdw blurRad="25400" dist="12700" dir="5400000" rotWithShape="0">
              <a:srgbClr val="000000">
                <a:alpha val="38000"/>
              </a:srgbClr>
            </a:outerShdw>
          </a:effectLst>
        </p:spPr>
      </p:pic>
      <p:sp>
        <p:nvSpPr>
          <p:cNvPr id="535" name="Shape 535"/>
          <p:cNvSpPr/>
          <p:nvPr/>
        </p:nvSpPr>
        <p:spPr>
          <a:xfrm>
            <a:off x="433515" y="4339306"/>
            <a:ext cx="3019742" cy="311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>
              <a:defRPr sz="16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void </a:t>
            </a:r>
            <a:r>
              <a:rPr b="0">
                <a:solidFill>
                  <a:srgbClr val="000000"/>
                </a:solidFill>
                <a:latin typeface="Myriad Pro"/>
                <a:ea typeface="Myriad Pro"/>
                <a:cs typeface="Myriad Pro"/>
                <a:sym typeface="Myriad Pro"/>
              </a:rPr>
              <a:t>- means nothing to return.</a:t>
            </a:r>
          </a:p>
        </p:txBody>
      </p:sp>
      <p:sp>
        <p:nvSpPr>
          <p:cNvPr id="536" name="Shape 536"/>
          <p:cNvSpPr/>
          <p:nvPr/>
        </p:nvSpPr>
        <p:spPr>
          <a:xfrm>
            <a:off x="3211653" y="910308"/>
            <a:ext cx="199895" cy="436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*</a:t>
            </a:r>
          </a:p>
        </p:txBody>
      </p:sp>
      <p:sp>
        <p:nvSpPr>
          <p:cNvPr id="537" name="Shape 537"/>
          <p:cNvSpPr/>
          <p:nvPr/>
        </p:nvSpPr>
        <p:spPr>
          <a:xfrm>
            <a:off x="281251" y="4350339"/>
            <a:ext cx="199896" cy="436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*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Quick Task</a:t>
            </a:r>
          </a:p>
        </p:txBody>
      </p:sp>
      <p:sp>
        <p:nvSpPr>
          <p:cNvPr id="540" name="Shape 540"/>
          <p:cNvSpPr/>
          <p:nvPr/>
        </p:nvSpPr>
        <p:spPr>
          <a:xfrm>
            <a:off x="292100" y="888999"/>
            <a:ext cx="8509000" cy="80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Implement method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moveForward()</a:t>
            </a:r>
            <a:r>
              <a:t>. Tank should move one quadrant right after each call.</a:t>
            </a:r>
          </a:p>
        </p:txBody>
      </p:sp>
      <p:sp>
        <p:nvSpPr>
          <p:cNvPr id="541" name="Shape 541"/>
          <p:cNvSpPr/>
          <p:nvPr/>
        </p:nvSpPr>
        <p:spPr>
          <a:xfrm>
            <a:off x="6888950" y="131517"/>
            <a:ext cx="2222794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part2.T0_Tanks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Quick Task</a:t>
            </a:r>
          </a:p>
        </p:txBody>
      </p:sp>
      <p:sp>
        <p:nvSpPr>
          <p:cNvPr id="546" name="Shape 546"/>
          <p:cNvSpPr/>
          <p:nvPr/>
        </p:nvSpPr>
        <p:spPr>
          <a:xfrm>
            <a:off x="292100" y="888999"/>
            <a:ext cx="8509000" cy="154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Implement method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getTankQuadrant(</a:t>
            </a:r>
            <a:r>
              <a:rPr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rPr>
              <a:t>int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x, </a:t>
            </a:r>
            <a:r>
              <a:rPr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rPr>
              <a:t>int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y)</a:t>
            </a:r>
            <a:r>
              <a:t>. </a:t>
            </a:r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endParaRPr/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Method should return name of the quadrant according to given coordinates.</a:t>
            </a:r>
          </a:p>
        </p:txBody>
      </p:sp>
      <p:sp>
        <p:nvSpPr>
          <p:cNvPr id="547" name="Shape 547"/>
          <p:cNvSpPr/>
          <p:nvPr/>
        </p:nvSpPr>
        <p:spPr>
          <a:xfrm>
            <a:off x="6888950" y="131517"/>
            <a:ext cx="2222794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part2.T1_Tanks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Method params.</a:t>
            </a:r>
          </a:p>
        </p:txBody>
      </p:sp>
      <p:sp>
        <p:nvSpPr>
          <p:cNvPr id="552" name="Shape 552"/>
          <p:cNvSpPr/>
          <p:nvPr/>
        </p:nvSpPr>
        <p:spPr>
          <a:xfrm>
            <a:off x="292100" y="888999"/>
            <a:ext cx="8509000" cy="436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How Java calls methods and send parameters to it.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Method overloaing.</a:t>
            </a:r>
          </a:p>
        </p:txBody>
      </p:sp>
      <p:sp>
        <p:nvSpPr>
          <p:cNvPr id="557" name="Shape 557"/>
          <p:cNvSpPr/>
          <p:nvPr/>
        </p:nvSpPr>
        <p:spPr>
          <a:xfrm>
            <a:off x="292100" y="888999"/>
            <a:ext cx="8509000" cy="805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You can declare methods with ientical name if param types are different.</a:t>
            </a:r>
          </a:p>
        </p:txBody>
      </p:sp>
      <p:sp>
        <p:nvSpPr>
          <p:cNvPr id="558" name="Shape 558"/>
          <p:cNvSpPr/>
          <p:nvPr/>
        </p:nvSpPr>
        <p:spPr>
          <a:xfrm>
            <a:off x="292099" y="1777999"/>
            <a:ext cx="5892274" cy="2811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20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static int </a:t>
            </a:r>
            <a:r>
              <a:rPr>
                <a:solidFill>
                  <a:srgbClr val="FF2600"/>
                </a:solidFill>
              </a:rPr>
              <a:t>sum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t>int </a:t>
            </a:r>
            <a:r>
              <a:rPr b="0">
                <a:solidFill>
                  <a:srgbClr val="000000"/>
                </a:solidFill>
              </a:rPr>
              <a:t>a, </a:t>
            </a:r>
            <a:r>
              <a:t>int </a:t>
            </a:r>
            <a:r>
              <a:rPr b="0">
                <a:solidFill>
                  <a:srgbClr val="000000"/>
                </a:solidFill>
              </a:rPr>
              <a:t>b)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{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return </a:t>
            </a:r>
            <a:r>
              <a:rPr b="0">
                <a:solidFill>
                  <a:srgbClr val="000000"/>
                </a:solidFill>
              </a:rPr>
              <a:t>a + b;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}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/>
            </a:r>
            <a:br>
              <a:rPr b="0">
                <a:solidFill>
                  <a:srgbClr val="000000"/>
                </a:solidFill>
              </a:rPr>
            </a:br>
            <a:r>
              <a:t>public static long </a:t>
            </a:r>
            <a:r>
              <a:rPr>
                <a:solidFill>
                  <a:srgbClr val="FF2600"/>
                </a:solidFill>
              </a:rPr>
              <a:t>sum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t>long </a:t>
            </a:r>
            <a:r>
              <a:rPr b="0">
                <a:solidFill>
                  <a:srgbClr val="000000"/>
                </a:solidFill>
              </a:rPr>
              <a:t>a, </a:t>
            </a:r>
            <a:r>
              <a:t>long </a:t>
            </a:r>
            <a:r>
              <a:rPr b="0">
                <a:solidFill>
                  <a:srgbClr val="000000"/>
                </a:solidFill>
              </a:rPr>
              <a:t>b)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{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return </a:t>
            </a:r>
            <a:r>
              <a:rPr b="0">
                <a:solidFill>
                  <a:srgbClr val="000000"/>
                </a:solidFill>
              </a:rPr>
              <a:t>a + b;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59" name="Shape 559"/>
          <p:cNvSpPr/>
          <p:nvPr/>
        </p:nvSpPr>
        <p:spPr>
          <a:xfrm>
            <a:off x="6727052" y="131517"/>
            <a:ext cx="2384691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part2.E0_Methos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292100" y="342900"/>
            <a:ext cx="8509000" cy="4259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defTabSz="457200">
              <a:defRPr sz="26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class </a:t>
            </a:r>
            <a:r>
              <a:rPr b="0">
                <a:solidFill>
                  <a:srgbClr val="000000"/>
                </a:solidFill>
              </a:rPr>
              <a:t>FileStructure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{</a:t>
            </a:r>
          </a:p>
          <a:p>
            <a:pPr defTabSz="457200"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/>
            </a:r>
            <a:br/>
            <a:r>
              <a:t>    </a:t>
            </a:r>
            <a:r>
              <a:rPr b="1">
                <a:solidFill>
                  <a:srgbClr val="011480"/>
                </a:solidFill>
              </a:rPr>
              <a:t>public static void </a:t>
            </a:r>
            <a:r>
              <a:t>main(String[] args)</a:t>
            </a:r>
            <a:br/>
            <a:r>
              <a:t>    {</a:t>
            </a:r>
            <a:br/>
            <a:r>
              <a:t>        </a:t>
            </a:r>
            <a:r>
              <a:rPr i="1">
                <a:solidFill>
                  <a:srgbClr val="808080"/>
                </a:solidFill>
              </a:rPr>
              <a:t>// comments looks like this</a:t>
            </a:r>
            <a:br>
              <a:rPr i="1">
                <a:solidFill>
                  <a:srgbClr val="808080"/>
                </a:solidFill>
              </a:rPr>
            </a:br>
            <a:r>
              <a:rPr i="1">
                <a:solidFill>
                  <a:srgbClr val="808080"/>
                </a:solidFill>
              </a:rPr>
              <a:t/>
            </a:r>
            <a:br>
              <a:rPr i="1">
                <a:solidFill>
                  <a:srgbClr val="808080"/>
                </a:solidFill>
              </a:rPr>
            </a:br>
            <a:r>
              <a:rPr i="1">
                <a:solidFill>
                  <a:srgbClr val="808080"/>
                </a:solidFill>
              </a:rPr>
              <a:t>        // your code here between { }</a:t>
            </a:r>
            <a:br>
              <a:rPr i="1">
                <a:solidFill>
                  <a:srgbClr val="808080"/>
                </a:solidFill>
              </a:rPr>
            </a:br>
            <a:r>
              <a:rPr i="1">
                <a:solidFill>
                  <a:srgbClr val="808080"/>
                </a:solidFill>
              </a:rPr>
              <a:t>    </a:t>
            </a:r>
            <a:r>
              <a:t>}</a:t>
            </a:r>
          </a:p>
          <a:p>
            <a:pPr defTabSz="457200"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/>
            </a:r>
            <a:br/>
            <a:r>
              <a:t>}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Method overloaing.</a:t>
            </a:r>
          </a:p>
        </p:txBody>
      </p:sp>
      <p:sp>
        <p:nvSpPr>
          <p:cNvPr id="562" name="Shape 562"/>
          <p:cNvSpPr/>
          <p:nvPr/>
        </p:nvSpPr>
        <p:spPr>
          <a:xfrm>
            <a:off x="292100" y="888999"/>
            <a:ext cx="8509000" cy="805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You can declare methods with ientical name if param types are different.</a:t>
            </a:r>
          </a:p>
        </p:txBody>
      </p:sp>
      <p:sp>
        <p:nvSpPr>
          <p:cNvPr id="563" name="Shape 563"/>
          <p:cNvSpPr/>
          <p:nvPr/>
        </p:nvSpPr>
        <p:spPr>
          <a:xfrm>
            <a:off x="292099" y="1777999"/>
            <a:ext cx="6503957" cy="2811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20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static int </a:t>
            </a:r>
            <a:r>
              <a:rPr>
                <a:solidFill>
                  <a:srgbClr val="FF2600"/>
                </a:solidFill>
              </a:rPr>
              <a:t>sum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t>int </a:t>
            </a:r>
            <a:r>
              <a:rPr b="0">
                <a:solidFill>
                  <a:srgbClr val="000000"/>
                </a:solidFill>
              </a:rPr>
              <a:t>a, </a:t>
            </a:r>
            <a:r>
              <a:t>int </a:t>
            </a:r>
            <a:r>
              <a:rPr b="0">
                <a:solidFill>
                  <a:srgbClr val="000000"/>
                </a:solidFill>
              </a:rPr>
              <a:t>b)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{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return </a:t>
            </a:r>
            <a:r>
              <a:rPr b="0">
                <a:solidFill>
                  <a:srgbClr val="000000"/>
                </a:solidFill>
              </a:rPr>
              <a:t>a + b;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}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/>
            </a:r>
            <a:br>
              <a:rPr b="0">
                <a:solidFill>
                  <a:srgbClr val="000000"/>
                </a:solidFill>
              </a:rPr>
            </a:br>
            <a:r>
              <a:t>public static int </a:t>
            </a:r>
            <a:r>
              <a:rPr>
                <a:solidFill>
                  <a:srgbClr val="FF2600"/>
                </a:solidFill>
              </a:rPr>
              <a:t>sum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t>int </a:t>
            </a:r>
            <a:r>
              <a:rPr b="0">
                <a:solidFill>
                  <a:srgbClr val="000000"/>
                </a:solidFill>
              </a:rPr>
              <a:t>a, </a:t>
            </a:r>
            <a:r>
              <a:t>int </a:t>
            </a:r>
            <a:r>
              <a:rPr b="0">
                <a:solidFill>
                  <a:srgbClr val="000000"/>
                </a:solidFill>
              </a:rPr>
              <a:t>b, </a:t>
            </a:r>
            <a:r>
              <a:t>int </a:t>
            </a:r>
            <a:r>
              <a:rPr b="0">
                <a:solidFill>
                  <a:srgbClr val="000000"/>
                </a:solidFill>
              </a:rPr>
              <a:t>c)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{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return </a:t>
            </a:r>
            <a:r>
              <a:rPr b="0">
                <a:solidFill>
                  <a:srgbClr val="000000"/>
                </a:solidFill>
              </a:rPr>
              <a:t>a + b + c;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64" name="Shape 564"/>
          <p:cNvSpPr/>
          <p:nvPr/>
        </p:nvSpPr>
        <p:spPr>
          <a:xfrm>
            <a:off x="6727052" y="131517"/>
            <a:ext cx="2384691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part2.E0_Methos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Visibility</a:t>
            </a:r>
          </a:p>
        </p:txBody>
      </p:sp>
      <p:sp>
        <p:nvSpPr>
          <p:cNvPr id="567" name="Shape 567"/>
          <p:cNvSpPr/>
          <p:nvPr/>
        </p:nvSpPr>
        <p:spPr>
          <a:xfrm>
            <a:off x="292100" y="888999"/>
            <a:ext cx="8509000" cy="805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Variable are visible and can be used within a block where it's declared.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if statement</a:t>
            </a:r>
          </a:p>
        </p:txBody>
      </p:sp>
      <p:sp>
        <p:nvSpPr>
          <p:cNvPr id="572" name="Shape 572"/>
          <p:cNvSpPr/>
          <p:nvPr/>
        </p:nvSpPr>
        <p:spPr>
          <a:xfrm>
            <a:off x="292099" y="1778000"/>
            <a:ext cx="2833856" cy="1846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24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if </a:t>
            </a:r>
            <a:r>
              <a:rPr b="0">
                <a:solidFill>
                  <a:srgbClr val="000000"/>
                </a:solidFill>
              </a:rPr>
              <a:t>(a % </a:t>
            </a:r>
            <a:r>
              <a:rPr b="0">
                <a:solidFill>
                  <a:srgbClr val="0433FF"/>
                </a:solidFill>
              </a:rPr>
              <a:t>2 </a:t>
            </a:r>
            <a:r>
              <a:rPr b="0">
                <a:solidFill>
                  <a:srgbClr val="000000"/>
                </a:solidFill>
              </a:rPr>
              <a:t>== </a:t>
            </a:r>
            <a:r>
              <a:rPr b="0">
                <a:solidFill>
                  <a:srgbClr val="0433FF"/>
                </a:solidFill>
              </a:rPr>
              <a:t>0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{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a *= </a:t>
            </a:r>
            <a:r>
              <a:rPr b="0">
                <a:solidFill>
                  <a:srgbClr val="0433FF"/>
                </a:solidFill>
              </a:rPr>
              <a:t>2</a:t>
            </a:r>
            <a:r>
              <a:rPr b="0">
                <a:solidFill>
                  <a:srgbClr val="000000"/>
                </a:solidFill>
              </a:rPr>
              <a:t>;</a:t>
            </a:r>
          </a:p>
          <a:p>
            <a:pPr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/>
            </a:r>
            <a:br/>
            <a:r>
              <a:t>}</a:t>
            </a:r>
          </a:p>
        </p:txBody>
      </p:sp>
      <p:sp>
        <p:nvSpPr>
          <p:cNvPr id="573" name="Shape 573"/>
          <p:cNvSpPr/>
          <p:nvPr/>
        </p:nvSpPr>
        <p:spPr>
          <a:xfrm>
            <a:off x="2642225" y="985912"/>
            <a:ext cx="2723872" cy="311070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>
              <a:defRPr sz="1600">
                <a:latin typeface="Myriad Pro"/>
                <a:ea typeface="Myriad Pro"/>
                <a:cs typeface="Myriad Pro"/>
                <a:sym typeface="Myriad Pro"/>
              </a:defRPr>
            </a:pPr>
            <a:r>
              <a:t> any </a:t>
            </a:r>
            <a:r>
              <a:rPr b="1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boolean expression</a:t>
            </a:r>
          </a:p>
        </p:txBody>
      </p:sp>
      <p:sp>
        <p:nvSpPr>
          <p:cNvPr id="574" name="Shape 574"/>
          <p:cNvSpPr/>
          <p:nvPr/>
        </p:nvSpPr>
        <p:spPr>
          <a:xfrm>
            <a:off x="960623" y="2939638"/>
            <a:ext cx="6495772" cy="311069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>
              <a:defRPr sz="1600">
                <a:latin typeface="Myriad Pro"/>
                <a:ea typeface="Myriad Pro"/>
                <a:cs typeface="Myriad Pro"/>
                <a:sym typeface="Myriad Pro"/>
              </a:defRPr>
            </a:pPr>
            <a:r>
              <a:t> this code will be executed </a:t>
            </a:r>
            <a:r>
              <a:rPr b="1"/>
              <a:t>only</a:t>
            </a:r>
            <a:r>
              <a:t> </a:t>
            </a:r>
            <a:r>
              <a:rPr b="1"/>
              <a:t>if</a:t>
            </a:r>
            <a:r>
              <a:t> </a:t>
            </a:r>
            <a:r>
              <a:rPr b="1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boolean expression</a:t>
            </a:r>
            <a:r>
              <a:rPr b="1"/>
              <a:t> </a:t>
            </a:r>
            <a:r>
              <a:t>returns </a:t>
            </a:r>
            <a:r>
              <a:rPr b="1"/>
              <a:t>true</a:t>
            </a:r>
          </a:p>
        </p:txBody>
      </p:sp>
      <p:pic>
        <p:nvPicPr>
          <p:cNvPr id="575" name="image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8895088">
            <a:off x="1723507" y="1384706"/>
            <a:ext cx="1060439" cy="219130"/>
          </a:xfrm>
          <a:prstGeom prst="rect">
            <a:avLst/>
          </a:prstGeom>
          <a:ln w="12700">
            <a:miter lim="400000"/>
          </a:ln>
          <a:effectLst>
            <a:outerShdw blurRad="25400" dist="12700" dir="5400000" rotWithShape="0">
              <a:srgbClr val="000000">
                <a:alpha val="38000"/>
              </a:srgbClr>
            </a:outerShdw>
          </a:effectLst>
        </p:spPr>
      </p:pic>
      <p:sp>
        <p:nvSpPr>
          <p:cNvPr id="576" name="Shape 576"/>
          <p:cNvSpPr/>
          <p:nvPr/>
        </p:nvSpPr>
        <p:spPr>
          <a:xfrm>
            <a:off x="6277885" y="131517"/>
            <a:ext cx="2833859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part2.E1_if_Statement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if-else statement</a:t>
            </a:r>
          </a:p>
        </p:txBody>
      </p:sp>
      <p:sp>
        <p:nvSpPr>
          <p:cNvPr id="579" name="Shape 579"/>
          <p:cNvSpPr/>
          <p:nvPr/>
        </p:nvSpPr>
        <p:spPr>
          <a:xfrm>
            <a:off x="290436" y="886840"/>
            <a:ext cx="2833856" cy="3624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24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if </a:t>
            </a:r>
            <a:r>
              <a:rPr b="0">
                <a:solidFill>
                  <a:srgbClr val="000000"/>
                </a:solidFill>
              </a:rPr>
              <a:t>(a % </a:t>
            </a:r>
            <a:r>
              <a:rPr b="0">
                <a:solidFill>
                  <a:srgbClr val="0433FF"/>
                </a:solidFill>
              </a:rPr>
              <a:t>2 </a:t>
            </a:r>
            <a:r>
              <a:rPr b="0">
                <a:solidFill>
                  <a:srgbClr val="000000"/>
                </a:solidFill>
              </a:rPr>
              <a:t>== </a:t>
            </a:r>
            <a:r>
              <a:rPr b="0">
                <a:solidFill>
                  <a:srgbClr val="0433FF"/>
                </a:solidFill>
              </a:rPr>
              <a:t>0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{</a:t>
            </a:r>
          </a:p>
          <a:p>
            <a:pPr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/>
            </a:r>
            <a:br/>
            <a:r>
              <a:t>    a *= </a:t>
            </a:r>
            <a:r>
              <a:rPr>
                <a:solidFill>
                  <a:srgbClr val="0433FF"/>
                </a:solidFill>
              </a:rPr>
              <a:t>2</a:t>
            </a:r>
            <a:r>
              <a:t>;</a:t>
            </a:r>
            <a:br/>
            <a:r>
              <a:t>}</a:t>
            </a:r>
            <a:br/>
            <a:r>
              <a:rPr b="1">
                <a:solidFill>
                  <a:srgbClr val="011480"/>
                </a:solidFill>
              </a:rPr>
              <a:t>else</a:t>
            </a:r>
            <a:br>
              <a:rPr b="1">
                <a:solidFill>
                  <a:srgbClr val="011480"/>
                </a:solidFill>
              </a:rPr>
            </a:br>
            <a:r>
              <a:t>{</a:t>
            </a:r>
          </a:p>
          <a:p>
            <a:pPr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/>
            </a:r>
            <a:br/>
            <a:r>
              <a:t>    a /= </a:t>
            </a:r>
            <a:r>
              <a:rPr>
                <a:solidFill>
                  <a:srgbClr val="0433FF"/>
                </a:solidFill>
              </a:rPr>
              <a:t>3</a:t>
            </a:r>
            <a:r>
              <a:t>;</a:t>
            </a:r>
            <a:br/>
            <a:r>
              <a:t>}</a:t>
            </a:r>
          </a:p>
        </p:txBody>
      </p:sp>
      <p:sp>
        <p:nvSpPr>
          <p:cNvPr id="580" name="Shape 580"/>
          <p:cNvSpPr/>
          <p:nvPr/>
        </p:nvSpPr>
        <p:spPr>
          <a:xfrm>
            <a:off x="1041400" y="1688333"/>
            <a:ext cx="3017459" cy="311070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>
              <a:defRPr sz="1600" b="1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boolean expression</a:t>
            </a:r>
            <a:r>
              <a:rPr>
                <a:solidFill>
                  <a:srgbClr val="000000"/>
                </a:solidFill>
                <a:latin typeface="Myriad Pro"/>
                <a:ea typeface="Myriad Pro"/>
                <a:cs typeface="Myriad Pro"/>
                <a:sym typeface="Myriad Pro"/>
              </a:rPr>
              <a:t> </a:t>
            </a:r>
            <a:r>
              <a:rPr b="0">
                <a:solidFill>
                  <a:srgbClr val="000000"/>
                </a:solidFill>
                <a:latin typeface="Myriad Pro"/>
                <a:ea typeface="Myriad Pro"/>
                <a:cs typeface="Myriad Pro"/>
                <a:sym typeface="Myriad Pro"/>
              </a:rPr>
              <a:t>== </a:t>
            </a:r>
            <a:r>
              <a:rPr>
                <a:solidFill>
                  <a:srgbClr val="000000"/>
                </a:solidFill>
                <a:latin typeface="Myriad Pro"/>
                <a:ea typeface="Myriad Pro"/>
                <a:cs typeface="Myriad Pro"/>
                <a:sym typeface="Myriad Pro"/>
              </a:rPr>
              <a:t>true</a:t>
            </a:r>
          </a:p>
        </p:txBody>
      </p:sp>
      <p:sp>
        <p:nvSpPr>
          <p:cNvPr id="581" name="Shape 581"/>
          <p:cNvSpPr/>
          <p:nvPr/>
        </p:nvSpPr>
        <p:spPr>
          <a:xfrm>
            <a:off x="5879412" y="131517"/>
            <a:ext cx="3232332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part2.E2_if_else_Statement</a:t>
            </a:r>
          </a:p>
        </p:txBody>
      </p:sp>
      <p:sp>
        <p:nvSpPr>
          <p:cNvPr id="582" name="Shape 582"/>
          <p:cNvSpPr/>
          <p:nvPr/>
        </p:nvSpPr>
        <p:spPr>
          <a:xfrm>
            <a:off x="1041399" y="3451004"/>
            <a:ext cx="3096736" cy="311070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>
              <a:defRPr sz="1600" b="1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boolean expression</a:t>
            </a:r>
            <a:r>
              <a:rPr>
                <a:solidFill>
                  <a:srgbClr val="000000"/>
                </a:solidFill>
                <a:latin typeface="Myriad Pro"/>
                <a:ea typeface="Myriad Pro"/>
                <a:cs typeface="Myriad Pro"/>
                <a:sym typeface="Myriad Pro"/>
              </a:rPr>
              <a:t> </a:t>
            </a:r>
            <a:r>
              <a:rPr b="0">
                <a:solidFill>
                  <a:srgbClr val="000000"/>
                </a:solidFill>
                <a:latin typeface="Myriad Pro"/>
                <a:ea typeface="Myriad Pro"/>
                <a:cs typeface="Myriad Pro"/>
                <a:sym typeface="Myriad Pro"/>
              </a:rPr>
              <a:t>== </a:t>
            </a:r>
            <a:r>
              <a:rPr>
                <a:solidFill>
                  <a:srgbClr val="000000"/>
                </a:solidFill>
                <a:latin typeface="Myriad Pro"/>
                <a:ea typeface="Myriad Pro"/>
                <a:cs typeface="Myriad Pro"/>
                <a:sym typeface="Myriad Pro"/>
              </a:rPr>
              <a:t>false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else-if statement</a:t>
            </a:r>
          </a:p>
        </p:txBody>
      </p:sp>
      <p:sp>
        <p:nvSpPr>
          <p:cNvPr id="585" name="Shape 585"/>
          <p:cNvSpPr/>
          <p:nvPr/>
        </p:nvSpPr>
        <p:spPr>
          <a:xfrm>
            <a:off x="290436" y="886840"/>
            <a:ext cx="4852411" cy="368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16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if </a:t>
            </a:r>
            <a:r>
              <a:rPr b="0">
                <a:solidFill>
                  <a:srgbClr val="000000"/>
                </a:solidFill>
              </a:rPr>
              <a:t>(a &gt; </a:t>
            </a:r>
            <a:r>
              <a:rPr b="0">
                <a:solidFill>
                  <a:srgbClr val="0433FF"/>
                </a:solidFill>
              </a:rPr>
              <a:t>8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{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rPr>
                <a:solidFill>
                  <a:srgbClr val="018001"/>
                </a:solidFill>
              </a:rPr>
              <a:t>"--&gt; if a &gt; 8"</a:t>
            </a:r>
            <a:r>
              <a:rPr b="0">
                <a:solidFill>
                  <a:srgbClr val="000000"/>
                </a:solidFill>
              </a:rPr>
              <a:t>);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a += </a:t>
            </a:r>
            <a:r>
              <a:rPr b="0">
                <a:solidFill>
                  <a:srgbClr val="0433FF"/>
                </a:solidFill>
              </a:rPr>
              <a:t>3</a:t>
            </a:r>
            <a:r>
              <a:rPr b="0">
                <a:solidFill>
                  <a:srgbClr val="000000"/>
                </a:solidFill>
              </a:rPr>
              <a:t>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}</a:t>
            </a:r>
            <a:br>
              <a:rPr b="0">
                <a:solidFill>
                  <a:srgbClr val="000000"/>
                </a:solidFill>
              </a:rPr>
            </a:br>
            <a:r>
              <a:t>else if </a:t>
            </a:r>
            <a:r>
              <a:rPr b="0">
                <a:solidFill>
                  <a:srgbClr val="000000"/>
                </a:solidFill>
              </a:rPr>
              <a:t>(a &gt; </a:t>
            </a:r>
            <a:r>
              <a:rPr b="0">
                <a:solidFill>
                  <a:srgbClr val="0433FF"/>
                </a:solidFill>
              </a:rPr>
              <a:t>3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{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rPr>
                <a:solidFill>
                  <a:srgbClr val="018001"/>
                </a:solidFill>
              </a:rPr>
              <a:t>"--&gt; if a &gt; 3"</a:t>
            </a:r>
            <a:r>
              <a:rPr b="0">
                <a:solidFill>
                  <a:srgbClr val="000000"/>
                </a:solidFill>
              </a:rPr>
              <a:t>);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a += </a:t>
            </a:r>
            <a:r>
              <a:rPr b="0">
                <a:solidFill>
                  <a:srgbClr val="0433FF"/>
                </a:solidFill>
              </a:rPr>
              <a:t>2</a:t>
            </a:r>
            <a:r>
              <a:rPr b="0">
                <a:solidFill>
                  <a:srgbClr val="000000"/>
                </a:solidFill>
              </a:rPr>
              <a:t>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}</a:t>
            </a:r>
            <a:br>
              <a:rPr b="0">
                <a:solidFill>
                  <a:srgbClr val="000000"/>
                </a:solidFill>
              </a:rPr>
            </a:br>
            <a:r>
              <a:t>else</a:t>
            </a:r>
            <a:br/>
            <a:r>
              <a:rPr b="0">
                <a:solidFill>
                  <a:srgbClr val="000000"/>
                </a:solidFill>
              </a:rPr>
              <a:t>{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rPr>
                <a:solidFill>
                  <a:srgbClr val="018001"/>
                </a:solidFill>
              </a:rPr>
              <a:t>"--&gt; else"</a:t>
            </a:r>
            <a:r>
              <a:rPr b="0">
                <a:solidFill>
                  <a:srgbClr val="000000"/>
                </a:solidFill>
              </a:rPr>
              <a:t>);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a += </a:t>
            </a:r>
            <a:r>
              <a:rPr b="0">
                <a:solidFill>
                  <a:srgbClr val="0433FF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86" name="Shape 586"/>
          <p:cNvSpPr/>
          <p:nvPr/>
        </p:nvSpPr>
        <p:spPr>
          <a:xfrm>
            <a:off x="5833495" y="131517"/>
            <a:ext cx="3278249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part2.E3_else_if_Statement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while Loop</a:t>
            </a:r>
          </a:p>
        </p:txBody>
      </p:sp>
      <p:sp>
        <p:nvSpPr>
          <p:cNvPr id="589" name="Shape 589"/>
          <p:cNvSpPr/>
          <p:nvPr/>
        </p:nvSpPr>
        <p:spPr>
          <a:xfrm>
            <a:off x="292099" y="1079499"/>
            <a:ext cx="6503957" cy="2557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24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int </a:t>
            </a:r>
            <a:r>
              <a:rPr b="0">
                <a:solidFill>
                  <a:srgbClr val="000000"/>
                </a:solidFill>
              </a:rPr>
              <a:t>counter = </a:t>
            </a:r>
            <a:r>
              <a:rPr b="0">
                <a:solidFill>
                  <a:srgbClr val="0433FF"/>
                </a:solidFill>
              </a:rPr>
              <a:t>0</a:t>
            </a:r>
            <a:r>
              <a:rPr b="0">
                <a:solidFill>
                  <a:srgbClr val="000000"/>
                </a:solidFill>
              </a:rPr>
              <a:t>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/>
            </a:r>
            <a:br>
              <a:rPr b="0">
                <a:solidFill>
                  <a:srgbClr val="000000"/>
                </a:solidFill>
              </a:rPr>
            </a:br>
            <a:r>
              <a:t>while </a:t>
            </a:r>
            <a:r>
              <a:rPr b="0">
                <a:solidFill>
                  <a:srgbClr val="000000"/>
                </a:solidFill>
              </a:rPr>
              <a:t>(counter &lt; </a:t>
            </a:r>
            <a:r>
              <a:rPr b="0">
                <a:solidFill>
                  <a:srgbClr val="0433FF"/>
                </a:solidFill>
              </a:rPr>
              <a:t>10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{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.println(counter++);</a:t>
            </a:r>
          </a:p>
          <a:p>
            <a:pPr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/>
            </a:r>
            <a:br/>
            <a:r>
              <a:t>}</a:t>
            </a:r>
          </a:p>
        </p:txBody>
      </p:sp>
      <p:sp>
        <p:nvSpPr>
          <p:cNvPr id="590" name="Shape 590"/>
          <p:cNvSpPr/>
          <p:nvPr/>
        </p:nvSpPr>
        <p:spPr>
          <a:xfrm>
            <a:off x="4684172" y="1129401"/>
            <a:ext cx="2723872" cy="311069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>
              <a:defRPr sz="1600">
                <a:latin typeface="Myriad Pro"/>
                <a:ea typeface="Myriad Pro"/>
                <a:cs typeface="Myriad Pro"/>
                <a:sym typeface="Myriad Pro"/>
              </a:defRPr>
            </a:pPr>
            <a:r>
              <a:t> any </a:t>
            </a:r>
            <a:r>
              <a:rPr b="1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boolean expression</a:t>
            </a:r>
          </a:p>
        </p:txBody>
      </p:sp>
      <p:sp>
        <p:nvSpPr>
          <p:cNvPr id="591" name="Shape 591"/>
          <p:cNvSpPr/>
          <p:nvPr/>
        </p:nvSpPr>
        <p:spPr>
          <a:xfrm>
            <a:off x="960623" y="2939638"/>
            <a:ext cx="6326306" cy="311069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>
              <a:defRPr sz="1600">
                <a:latin typeface="Myriad Pro"/>
                <a:ea typeface="Myriad Pro"/>
                <a:cs typeface="Myriad Pro"/>
                <a:sym typeface="Myriad Pro"/>
              </a:defRPr>
            </a:pPr>
            <a:r>
              <a:t> this code will be executed </a:t>
            </a:r>
            <a:r>
              <a:rPr b="1"/>
              <a:t>until</a:t>
            </a:r>
            <a:r>
              <a:t> </a:t>
            </a:r>
            <a:r>
              <a:rPr b="1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boolean expression</a:t>
            </a:r>
            <a:r>
              <a:rPr b="1"/>
              <a:t> </a:t>
            </a:r>
            <a:r>
              <a:t>returns </a:t>
            </a:r>
            <a:r>
              <a:rPr b="1"/>
              <a:t>true</a:t>
            </a:r>
          </a:p>
        </p:txBody>
      </p:sp>
      <p:pic>
        <p:nvPicPr>
          <p:cNvPr id="592" name="image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8895088">
            <a:off x="3765453" y="1528194"/>
            <a:ext cx="1060440" cy="219132"/>
          </a:xfrm>
          <a:prstGeom prst="rect">
            <a:avLst/>
          </a:prstGeom>
          <a:ln w="12700">
            <a:miter lim="400000"/>
          </a:ln>
          <a:effectLst>
            <a:outerShdw blurRad="25400" dist="12700" dir="5400000" rotWithShape="0">
              <a:srgbClr val="000000">
                <a:alpha val="38000"/>
              </a:srgbClr>
            </a:outerShdw>
          </a:effectLst>
        </p:spPr>
      </p:pic>
      <p:sp>
        <p:nvSpPr>
          <p:cNvPr id="593" name="Shape 593"/>
          <p:cNvSpPr/>
          <p:nvPr/>
        </p:nvSpPr>
        <p:spPr>
          <a:xfrm>
            <a:off x="6387868" y="131517"/>
            <a:ext cx="2723876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part2.E4_while_Loop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break</a:t>
            </a:r>
          </a:p>
        </p:txBody>
      </p:sp>
      <p:sp>
        <p:nvSpPr>
          <p:cNvPr id="596" name="Shape 596"/>
          <p:cNvSpPr/>
          <p:nvPr/>
        </p:nvSpPr>
        <p:spPr>
          <a:xfrm>
            <a:off x="292100" y="1079499"/>
            <a:ext cx="6320451" cy="291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24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while </a:t>
            </a:r>
            <a:r>
              <a:rPr b="0">
                <a:solidFill>
                  <a:srgbClr val="000000"/>
                </a:solidFill>
              </a:rPr>
              <a:t>(counter &lt; totalCycles)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{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if </a:t>
            </a:r>
            <a:r>
              <a:rPr b="0">
                <a:solidFill>
                  <a:srgbClr val="000000"/>
                </a:solidFill>
              </a:rPr>
              <a:t>(counter == </a:t>
            </a:r>
            <a:r>
              <a:rPr b="0">
                <a:solidFill>
                  <a:srgbClr val="0433FF"/>
                </a:solidFill>
              </a:rPr>
              <a:t>7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{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</a:t>
            </a:r>
            <a:r>
              <a:t>break</a:t>
            </a:r>
            <a:r>
              <a:rPr b="0">
                <a:solidFill>
                  <a:srgbClr val="000000"/>
                </a:solidFill>
              </a:rPr>
              <a:t>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}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.println(counter++);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97" name="Shape 597"/>
          <p:cNvSpPr/>
          <p:nvPr/>
        </p:nvSpPr>
        <p:spPr>
          <a:xfrm>
            <a:off x="4993225" y="1868916"/>
            <a:ext cx="1854615" cy="309879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>
              <a:defRPr sz="1600">
                <a:latin typeface="Myriad Pro"/>
                <a:ea typeface="Myriad Pro"/>
                <a:cs typeface="Myriad Pro"/>
                <a:sym typeface="Myriad Pro"/>
              </a:defRPr>
            </a:pPr>
            <a:r>
              <a:t> will </a:t>
            </a:r>
            <a:r>
              <a:rPr b="1"/>
              <a:t>break</a:t>
            </a:r>
            <a:r>
              <a:t> the loop </a:t>
            </a:r>
          </a:p>
        </p:txBody>
      </p:sp>
      <p:pic>
        <p:nvPicPr>
          <p:cNvPr id="598" name="image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827102">
            <a:off x="2958139" y="2226527"/>
            <a:ext cx="2112450" cy="219130"/>
          </a:xfrm>
          <a:prstGeom prst="rect">
            <a:avLst/>
          </a:prstGeom>
          <a:ln w="12700">
            <a:miter lim="400000"/>
          </a:ln>
          <a:effectLst>
            <a:outerShdw blurRad="25400" dist="12700" dir="5400000" rotWithShape="0">
              <a:srgbClr val="000000">
                <a:alpha val="38000"/>
              </a:srgbClr>
            </a:outerShdw>
          </a:effectLst>
        </p:spPr>
      </p:pic>
      <p:sp>
        <p:nvSpPr>
          <p:cNvPr id="599" name="Shape 599"/>
          <p:cNvSpPr/>
          <p:nvPr/>
        </p:nvSpPr>
        <p:spPr>
          <a:xfrm>
            <a:off x="6248082" y="131517"/>
            <a:ext cx="2863662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part2.E5_Loops_break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continue</a:t>
            </a:r>
          </a:p>
        </p:txBody>
      </p:sp>
      <p:sp>
        <p:nvSpPr>
          <p:cNvPr id="602" name="Shape 602"/>
          <p:cNvSpPr/>
          <p:nvPr/>
        </p:nvSpPr>
        <p:spPr>
          <a:xfrm>
            <a:off x="292100" y="1079500"/>
            <a:ext cx="6320451" cy="3624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24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while </a:t>
            </a:r>
            <a:r>
              <a:rPr b="0">
                <a:solidFill>
                  <a:srgbClr val="000000"/>
                </a:solidFill>
              </a:rPr>
              <a:t>(counter &lt; totalCycles)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{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if </a:t>
            </a:r>
            <a:r>
              <a:rPr b="0">
                <a:solidFill>
                  <a:srgbClr val="000000"/>
                </a:solidFill>
              </a:rPr>
              <a:t>(counter % </a:t>
            </a:r>
            <a:r>
              <a:rPr b="0">
                <a:solidFill>
                  <a:srgbClr val="0433FF"/>
                </a:solidFill>
              </a:rPr>
              <a:t>3 </a:t>
            </a:r>
            <a:r>
              <a:rPr b="0">
                <a:solidFill>
                  <a:srgbClr val="000000"/>
                </a:solidFill>
              </a:rPr>
              <a:t>== </a:t>
            </a:r>
            <a:r>
              <a:rPr b="0">
                <a:solidFill>
                  <a:srgbClr val="0433FF"/>
                </a:solidFill>
              </a:rPr>
              <a:t>0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{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counter++;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</a:t>
            </a:r>
            <a:r>
              <a:t>continue</a:t>
            </a:r>
            <a:r>
              <a:rPr b="0">
                <a:solidFill>
                  <a:srgbClr val="000000"/>
                </a:solidFill>
              </a:rPr>
              <a:t>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}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/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.println(counter++);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03" name="Shape 603"/>
          <p:cNvSpPr/>
          <p:nvPr/>
        </p:nvSpPr>
        <p:spPr>
          <a:xfrm>
            <a:off x="5467839" y="2345245"/>
            <a:ext cx="2136695" cy="309879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>
              <a:defRPr sz="1600">
                <a:latin typeface="Myriad Pro"/>
                <a:ea typeface="Myriad Pro"/>
                <a:cs typeface="Myriad Pro"/>
                <a:sym typeface="Myriad Pro"/>
              </a:defRPr>
            </a:pPr>
            <a:r>
              <a:t> will </a:t>
            </a:r>
            <a:r>
              <a:rPr b="1"/>
              <a:t>start</a:t>
            </a:r>
            <a:r>
              <a:t> next iteration</a:t>
            </a:r>
          </a:p>
        </p:txBody>
      </p:sp>
      <p:pic>
        <p:nvPicPr>
          <p:cNvPr id="604" name="image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827102">
            <a:off x="3432752" y="2702854"/>
            <a:ext cx="2112451" cy="219130"/>
          </a:xfrm>
          <a:prstGeom prst="rect">
            <a:avLst/>
          </a:prstGeom>
          <a:ln w="12700">
            <a:miter lim="400000"/>
          </a:ln>
          <a:effectLst>
            <a:outerShdw blurRad="25400" dist="12700" dir="5400000" rotWithShape="0">
              <a:srgbClr val="000000">
                <a:alpha val="38000"/>
              </a:srgbClr>
            </a:outerShdw>
          </a:effectLst>
        </p:spPr>
      </p:pic>
      <p:sp>
        <p:nvSpPr>
          <p:cNvPr id="605" name="Shape 605"/>
          <p:cNvSpPr/>
          <p:nvPr/>
        </p:nvSpPr>
        <p:spPr>
          <a:xfrm>
            <a:off x="6010990" y="131517"/>
            <a:ext cx="3100753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part2.E5_Loops_continue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Quick Task</a:t>
            </a:r>
          </a:p>
        </p:txBody>
      </p:sp>
      <p:sp>
        <p:nvSpPr>
          <p:cNvPr id="608" name="Shape 608"/>
          <p:cNvSpPr/>
          <p:nvPr/>
        </p:nvSpPr>
        <p:spPr>
          <a:xfrm>
            <a:off x="292100" y="889000"/>
            <a:ext cx="8509000" cy="1910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rPr dirty="0"/>
              <a:t>Implement logic that </a:t>
            </a:r>
            <a:r>
              <a:rPr dirty="0" smtClean="0"/>
              <a:t>force</a:t>
            </a:r>
            <a:r>
              <a:rPr lang="en-US" dirty="0" smtClean="0"/>
              <a:t>s a</a:t>
            </a:r>
            <a:r>
              <a:rPr dirty="0" smtClean="0"/>
              <a:t> </a:t>
            </a:r>
            <a:r>
              <a:rPr dirty="0"/>
              <a:t>tank moving forward and then backward forever.</a:t>
            </a:r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endParaRPr dirty="0"/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rPr dirty="0"/>
              <a:t>Tank should slowly move from quadrant </a:t>
            </a:r>
            <a:r>
              <a:rPr b="1" dirty="0"/>
              <a:t>A1</a:t>
            </a:r>
            <a:r>
              <a:rPr dirty="0"/>
              <a:t> to </a:t>
            </a:r>
            <a:r>
              <a:rPr b="1" dirty="0"/>
              <a:t>A9</a:t>
            </a:r>
            <a:r>
              <a:rPr dirty="0"/>
              <a:t>, then from </a:t>
            </a:r>
            <a:r>
              <a:rPr b="1" dirty="0"/>
              <a:t>A9</a:t>
            </a:r>
            <a:r>
              <a:rPr dirty="0"/>
              <a:t> to </a:t>
            </a:r>
            <a:r>
              <a:rPr b="1" dirty="0"/>
              <a:t>A1</a:t>
            </a:r>
            <a:r>
              <a:rPr dirty="0"/>
              <a:t> and so on…</a:t>
            </a:r>
          </a:p>
        </p:txBody>
      </p:sp>
      <p:sp>
        <p:nvSpPr>
          <p:cNvPr id="609" name="Shape 609"/>
          <p:cNvSpPr/>
          <p:nvPr/>
        </p:nvSpPr>
        <p:spPr>
          <a:xfrm>
            <a:off x="6888950" y="131517"/>
            <a:ext cx="2222794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part2.T2_Tanks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Quick Task</a:t>
            </a:r>
          </a:p>
        </p:txBody>
      </p:sp>
      <p:sp>
        <p:nvSpPr>
          <p:cNvPr id="614" name="Shape 614"/>
          <p:cNvSpPr/>
          <p:nvPr/>
        </p:nvSpPr>
        <p:spPr>
          <a:xfrm>
            <a:off x="292100" y="889000"/>
            <a:ext cx="8509000" cy="1545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Implement method </a:t>
            </a:r>
            <a:r>
              <a:rPr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rPr>
              <a:t>void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move(</a:t>
            </a:r>
            <a:r>
              <a:rPr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rPr>
              <a:t>int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direction)</a:t>
            </a:r>
            <a:r>
              <a:t>. </a:t>
            </a:r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endParaRPr/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One method call should smoothly move the tank one quarant according to given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direction</a:t>
            </a:r>
            <a:r>
              <a:t> parameter value.</a:t>
            </a:r>
          </a:p>
        </p:txBody>
      </p:sp>
      <p:sp>
        <p:nvSpPr>
          <p:cNvPr id="615" name="Shape 615"/>
          <p:cNvSpPr/>
          <p:nvPr/>
        </p:nvSpPr>
        <p:spPr>
          <a:xfrm>
            <a:off x="6888950" y="131517"/>
            <a:ext cx="2222794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part2.T3_Tanks</a:t>
            </a:r>
          </a:p>
        </p:txBody>
      </p:sp>
      <p:sp>
        <p:nvSpPr>
          <p:cNvPr id="616" name="Shape 616"/>
          <p:cNvSpPr/>
          <p:nvPr/>
        </p:nvSpPr>
        <p:spPr>
          <a:xfrm>
            <a:off x="292100" y="2540000"/>
            <a:ext cx="2099834" cy="2265679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>
              <a:defRPr sz="2400" b="1">
                <a:latin typeface="Menlo"/>
                <a:ea typeface="Menlo"/>
                <a:cs typeface="Menlo"/>
                <a:sym typeface="Menlo"/>
              </a:defRPr>
            </a:pPr>
            <a:r>
              <a:t> direction</a:t>
            </a:r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endParaRPr/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 1 - up</a:t>
            </a:r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 2 - right</a:t>
            </a:r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 3 - down</a:t>
            </a:r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 4 - left</a:t>
            </a:r>
          </a:p>
        </p:txBody>
      </p:sp>
      <p:pic>
        <p:nvPicPr>
          <p:cNvPr id="617" name="image4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58242" y="3461294"/>
            <a:ext cx="3670302" cy="1333502"/>
          </a:xfrm>
          <a:prstGeom prst="rect">
            <a:avLst/>
          </a:prstGeom>
          <a:ln w="12700">
            <a:miter lim="400000"/>
          </a:ln>
        </p:spPr>
      </p:pic>
      <p:sp>
        <p:nvSpPr>
          <p:cNvPr id="618" name="Shape 618"/>
          <p:cNvSpPr/>
          <p:nvPr/>
        </p:nvSpPr>
        <p:spPr>
          <a:xfrm>
            <a:off x="4002894" y="3602514"/>
            <a:ext cx="250794" cy="436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1</a:t>
            </a:r>
          </a:p>
        </p:txBody>
      </p:sp>
      <p:sp>
        <p:nvSpPr>
          <p:cNvPr id="619" name="Shape 619"/>
          <p:cNvSpPr/>
          <p:nvPr/>
        </p:nvSpPr>
        <p:spPr>
          <a:xfrm>
            <a:off x="3186714" y="4200942"/>
            <a:ext cx="250794" cy="436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4</a:t>
            </a:r>
          </a:p>
        </p:txBody>
      </p:sp>
      <p:sp>
        <p:nvSpPr>
          <p:cNvPr id="620" name="Shape 620"/>
          <p:cNvSpPr/>
          <p:nvPr/>
        </p:nvSpPr>
        <p:spPr>
          <a:xfrm>
            <a:off x="5174672" y="4200942"/>
            <a:ext cx="250795" cy="436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2</a:t>
            </a:r>
          </a:p>
        </p:txBody>
      </p:sp>
      <p:sp>
        <p:nvSpPr>
          <p:cNvPr id="621" name="Shape 621"/>
          <p:cNvSpPr/>
          <p:nvPr/>
        </p:nvSpPr>
        <p:spPr>
          <a:xfrm>
            <a:off x="4002894" y="4200942"/>
            <a:ext cx="250794" cy="436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3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292100" y="342900"/>
            <a:ext cx="8509000" cy="4259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defTabSz="457200">
              <a:defRPr sz="26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class </a:t>
            </a:r>
            <a:r>
              <a:rPr b="0">
                <a:solidFill>
                  <a:srgbClr val="000000"/>
                </a:solidFill>
              </a:rPr>
              <a:t>FileStructure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{</a:t>
            </a:r>
          </a:p>
          <a:p>
            <a:pPr defTabSz="457200"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/>
            </a:r>
            <a:br/>
            <a:r>
              <a:t>    </a:t>
            </a:r>
            <a:r>
              <a:rPr b="1">
                <a:solidFill>
                  <a:srgbClr val="011480"/>
                </a:solidFill>
              </a:rPr>
              <a:t>public static void </a:t>
            </a:r>
            <a:r>
              <a:t>main(String[] args)</a:t>
            </a:r>
            <a:br/>
            <a:r>
              <a:t>    {</a:t>
            </a:r>
            <a:br/>
            <a:r>
              <a:t>        </a:t>
            </a:r>
            <a:r>
              <a:rPr i="1">
                <a:solidFill>
                  <a:srgbClr val="808080"/>
                </a:solidFill>
              </a:rPr>
              <a:t>// comments looks like this</a:t>
            </a:r>
            <a:br>
              <a:rPr i="1">
                <a:solidFill>
                  <a:srgbClr val="808080"/>
                </a:solidFill>
              </a:rPr>
            </a:br>
            <a:r>
              <a:rPr i="1">
                <a:solidFill>
                  <a:srgbClr val="808080"/>
                </a:solidFill>
              </a:rPr>
              <a:t/>
            </a:r>
            <a:br>
              <a:rPr i="1">
                <a:solidFill>
                  <a:srgbClr val="808080"/>
                </a:solidFill>
              </a:rPr>
            </a:br>
            <a:r>
              <a:rPr i="1">
                <a:solidFill>
                  <a:srgbClr val="808080"/>
                </a:solidFill>
              </a:rPr>
              <a:t>        // your code here between { }</a:t>
            </a:r>
            <a:br>
              <a:rPr i="1">
                <a:solidFill>
                  <a:srgbClr val="808080"/>
                </a:solidFill>
              </a:rPr>
            </a:br>
            <a:r>
              <a:rPr i="1">
                <a:solidFill>
                  <a:srgbClr val="808080"/>
                </a:solidFill>
              </a:rPr>
              <a:t>    </a:t>
            </a:r>
            <a:r>
              <a:t>}</a:t>
            </a:r>
          </a:p>
          <a:p>
            <a:pPr defTabSz="457200"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/>
            </a:r>
            <a:br/>
            <a:r>
              <a:t>}</a:t>
            </a:r>
          </a:p>
        </p:txBody>
      </p:sp>
      <p:pic>
        <p:nvPicPr>
          <p:cNvPr id="309" name="image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374" y="258895"/>
            <a:ext cx="8728452" cy="4427591"/>
          </a:xfrm>
          <a:prstGeom prst="rect">
            <a:avLst/>
          </a:prstGeom>
          <a:ln w="12700">
            <a:miter lim="400000"/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</p:spPr>
      </p:pic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Part 3</a:t>
            </a:r>
          </a:p>
        </p:txBody>
      </p:sp>
      <p:sp>
        <p:nvSpPr>
          <p:cNvPr id="626" name="Shape 626"/>
          <p:cNvSpPr/>
          <p:nvPr/>
        </p:nvSpPr>
        <p:spPr>
          <a:xfrm>
            <a:off x="3797513" y="2232660"/>
            <a:ext cx="1548972" cy="678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685800">
              <a:lnSpc>
                <a:spcPct val="150000"/>
              </a:lnSpc>
              <a:spcBef>
                <a:spcPts val="500"/>
              </a:spcBef>
              <a:defRPr sz="40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Arrays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What is array?</a:t>
            </a:r>
          </a:p>
        </p:txBody>
      </p:sp>
      <p:sp>
        <p:nvSpPr>
          <p:cNvPr id="629" name="Shape 629"/>
          <p:cNvSpPr/>
          <p:nvPr/>
        </p:nvSpPr>
        <p:spPr>
          <a:xfrm>
            <a:off x="292100" y="888999"/>
            <a:ext cx="8509000" cy="805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Data structure that keeps limited number of objects with defined type.</a:t>
            </a:r>
          </a:p>
        </p:txBody>
      </p:sp>
      <p:pic>
        <p:nvPicPr>
          <p:cNvPr id="630" name="image5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7831" y="1636554"/>
            <a:ext cx="4217538" cy="3175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How to create array</a:t>
            </a:r>
          </a:p>
        </p:txBody>
      </p:sp>
      <p:sp>
        <p:nvSpPr>
          <p:cNvPr id="633" name="Shape 633"/>
          <p:cNvSpPr/>
          <p:nvPr/>
        </p:nvSpPr>
        <p:spPr>
          <a:xfrm>
            <a:off x="292100" y="1904999"/>
            <a:ext cx="8339007" cy="424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24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type</a:t>
            </a:r>
            <a:r>
              <a:rPr b="0">
                <a:solidFill>
                  <a:srgbClr val="000000"/>
                </a:solidFill>
              </a:rPr>
              <a:t>[] anyName = </a:t>
            </a:r>
            <a:r>
              <a:t>new type</a:t>
            </a:r>
            <a:r>
              <a:rPr b="0">
                <a:solidFill>
                  <a:srgbClr val="000000"/>
                </a:solidFill>
              </a:rPr>
              <a:t>[</a:t>
            </a:r>
            <a:r>
              <a:rPr b="0">
                <a:solidFill>
                  <a:srgbClr val="0433FF"/>
                </a:solidFill>
              </a:rPr>
              <a:t>number_of_objects</a:t>
            </a:r>
            <a:r>
              <a:rPr b="0">
                <a:solidFill>
                  <a:srgbClr val="000000"/>
                </a:solidFill>
              </a:rPr>
              <a:t>];</a:t>
            </a:r>
          </a:p>
        </p:txBody>
      </p:sp>
      <p:sp>
        <p:nvSpPr>
          <p:cNvPr id="634" name="Shape 634"/>
          <p:cNvSpPr/>
          <p:nvPr/>
        </p:nvSpPr>
        <p:spPr>
          <a:xfrm>
            <a:off x="1428095" y="1151477"/>
            <a:ext cx="1865926" cy="309879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>
              <a:defRPr sz="16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 any valid Java type</a:t>
            </a:r>
          </a:p>
        </p:txBody>
      </p:sp>
      <p:pic>
        <p:nvPicPr>
          <p:cNvPr id="635" name="image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8100000">
            <a:off x="760761" y="1578498"/>
            <a:ext cx="870804" cy="219131"/>
          </a:xfrm>
          <a:prstGeom prst="rect">
            <a:avLst/>
          </a:prstGeom>
          <a:ln w="12700">
            <a:miter lim="400000"/>
          </a:ln>
          <a:effectLst>
            <a:outerShdw blurRad="25400" dist="12700" dir="5400000" rotWithShape="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How to create array, examples</a:t>
            </a:r>
          </a:p>
        </p:txBody>
      </p:sp>
      <p:sp>
        <p:nvSpPr>
          <p:cNvPr id="638" name="Shape 638"/>
          <p:cNvSpPr/>
          <p:nvPr/>
        </p:nvSpPr>
        <p:spPr>
          <a:xfrm>
            <a:off x="292099" y="888999"/>
            <a:ext cx="6503957" cy="2557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24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int</a:t>
            </a:r>
            <a:r>
              <a:rPr b="0">
                <a:solidFill>
                  <a:srgbClr val="000000"/>
                </a:solidFill>
              </a:rPr>
              <a:t>[] numbers = </a:t>
            </a:r>
            <a:r>
              <a:t>new int</a:t>
            </a:r>
            <a:r>
              <a:rPr b="0">
                <a:solidFill>
                  <a:srgbClr val="000000"/>
                </a:solidFill>
              </a:rPr>
              <a:t>[</a:t>
            </a:r>
            <a:r>
              <a:rPr b="0">
                <a:solidFill>
                  <a:srgbClr val="0433FF"/>
                </a:solidFill>
              </a:rPr>
              <a:t>10</a:t>
            </a:r>
            <a:r>
              <a:rPr b="0">
                <a:solidFill>
                  <a:srgbClr val="000000"/>
                </a:solidFill>
              </a:rPr>
              <a:t>];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/>
            </a:r>
            <a:br>
              <a:rPr b="0">
                <a:solidFill>
                  <a:srgbClr val="000000"/>
                </a:solidFill>
              </a:rPr>
            </a:br>
            <a:r>
              <a:t>double</a:t>
            </a:r>
            <a:r>
              <a:rPr b="0">
                <a:solidFill>
                  <a:srgbClr val="000000"/>
                </a:solidFill>
              </a:rPr>
              <a:t>[] prices = </a:t>
            </a:r>
            <a:r>
              <a:t>new double</a:t>
            </a:r>
            <a:r>
              <a:rPr b="0">
                <a:solidFill>
                  <a:srgbClr val="000000"/>
                </a:solidFill>
              </a:rPr>
              <a:t>[</a:t>
            </a:r>
            <a:r>
              <a:rPr b="0">
                <a:solidFill>
                  <a:srgbClr val="0433FF"/>
                </a:solidFill>
              </a:rPr>
              <a:t>10</a:t>
            </a:r>
            <a:r>
              <a:rPr b="0">
                <a:solidFill>
                  <a:srgbClr val="000000"/>
                </a:solidFill>
              </a:rPr>
              <a:t>];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/>
            </a:r>
            <a:br>
              <a:rPr b="0">
                <a:solidFill>
                  <a:srgbClr val="000000"/>
                </a:solidFill>
              </a:rPr>
            </a:br>
            <a:r>
              <a:t>int</a:t>
            </a:r>
            <a:r>
              <a:rPr b="0">
                <a:solidFill>
                  <a:srgbClr val="000000"/>
                </a:solidFill>
              </a:rPr>
              <a:t>[] ints = </a:t>
            </a:r>
            <a:r>
              <a:t>new int</a:t>
            </a:r>
            <a:r>
              <a:rPr b="0">
                <a:solidFill>
                  <a:srgbClr val="000000"/>
                </a:solidFill>
              </a:rPr>
              <a:t>[] {</a:t>
            </a:r>
            <a:r>
              <a:rPr b="0">
                <a:solidFill>
                  <a:srgbClr val="0433FF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3FF"/>
                </a:solidFill>
              </a:rPr>
              <a:t>2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3FF"/>
                </a:solidFill>
              </a:rPr>
              <a:t>3</a:t>
            </a:r>
            <a:r>
              <a:rPr b="0">
                <a:solidFill>
                  <a:srgbClr val="000000"/>
                </a:solidFill>
              </a:rPr>
              <a:t>};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/>
            </a:r>
            <a:br>
              <a:rPr b="0">
                <a:solidFill>
                  <a:srgbClr val="000000"/>
                </a:solidFill>
              </a:rPr>
            </a:br>
            <a:r>
              <a:t>int</a:t>
            </a:r>
            <a:r>
              <a:rPr b="0">
                <a:solidFill>
                  <a:srgbClr val="000000"/>
                </a:solidFill>
              </a:rPr>
              <a:t>[] data = {</a:t>
            </a:r>
            <a:r>
              <a:rPr b="0">
                <a:solidFill>
                  <a:srgbClr val="0433FF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3FF"/>
                </a:solidFill>
              </a:rPr>
              <a:t>2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3FF"/>
                </a:solidFill>
              </a:rPr>
              <a:t>3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3FF"/>
                </a:solidFill>
              </a:rPr>
              <a:t>4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3FF"/>
                </a:solidFill>
              </a:rPr>
              <a:t>5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3FF"/>
                </a:solidFill>
              </a:rPr>
              <a:t>6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3FF"/>
                </a:solidFill>
              </a:rPr>
              <a:t>7</a:t>
            </a:r>
            <a:r>
              <a:rPr b="0">
                <a:solidFill>
                  <a:srgbClr val="000000"/>
                </a:solidFill>
              </a:rPr>
              <a:t>};</a:t>
            </a:r>
          </a:p>
        </p:txBody>
      </p:sp>
      <p:sp>
        <p:nvSpPr>
          <p:cNvPr id="639" name="Shape 639"/>
          <p:cNvSpPr/>
          <p:nvPr/>
        </p:nvSpPr>
        <p:spPr>
          <a:xfrm>
            <a:off x="6277885" y="131517"/>
            <a:ext cx="2833859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part3.E0_CreateArray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Array, data access</a:t>
            </a:r>
          </a:p>
        </p:txBody>
      </p:sp>
      <p:sp>
        <p:nvSpPr>
          <p:cNvPr id="642" name="Shape 642"/>
          <p:cNvSpPr/>
          <p:nvPr/>
        </p:nvSpPr>
        <p:spPr>
          <a:xfrm>
            <a:off x="292100" y="889000"/>
            <a:ext cx="8706017" cy="3268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24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int</a:t>
            </a:r>
            <a:r>
              <a:rPr b="0">
                <a:solidFill>
                  <a:srgbClr val="000000"/>
                </a:solidFill>
              </a:rPr>
              <a:t>[] numbers = {</a:t>
            </a:r>
            <a:r>
              <a:rPr b="0">
                <a:solidFill>
                  <a:srgbClr val="0432FF"/>
                </a:solidFill>
              </a:rPr>
              <a:t>0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2FF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2FF"/>
                </a:solidFill>
              </a:rPr>
              <a:t>2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2FF"/>
                </a:solidFill>
              </a:rPr>
              <a:t>3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2FF"/>
                </a:solidFill>
              </a:rPr>
              <a:t>4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2FF"/>
                </a:solidFill>
              </a:rPr>
              <a:t>5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2FF"/>
                </a:solidFill>
              </a:rPr>
              <a:t>6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2FF"/>
                </a:solidFill>
              </a:rPr>
              <a:t>7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2FF"/>
                </a:solidFill>
              </a:rPr>
              <a:t>8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2FF"/>
                </a:solidFill>
              </a:rPr>
              <a:t>9</a:t>
            </a:r>
            <a:r>
              <a:rPr b="0">
                <a:solidFill>
                  <a:srgbClr val="000000"/>
                </a:solidFill>
              </a:rPr>
              <a:t>};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/>
            </a:r>
            <a:br>
              <a:rPr b="0">
                <a:solidFill>
                  <a:srgbClr val="000000"/>
                </a:solidFill>
              </a:rPr>
            </a:br>
            <a:r>
              <a:t>int </a:t>
            </a:r>
            <a:r>
              <a:rPr b="0">
                <a:solidFill>
                  <a:srgbClr val="000000"/>
                </a:solidFill>
              </a:rPr>
              <a:t>num;</a:t>
            </a:r>
          </a:p>
          <a:p>
            <a:pPr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endParaRPr b="0">
              <a:solidFill>
                <a:srgbClr val="000000"/>
              </a:solidFill>
            </a:endParaRPr>
          </a:p>
          <a:p>
            <a:pPr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num = numbers[</a:t>
            </a:r>
            <a:r>
              <a:rPr>
                <a:solidFill>
                  <a:srgbClr val="0432FF"/>
                </a:solidFill>
              </a:rPr>
              <a:t>3</a:t>
            </a:r>
            <a:r>
              <a:t>];</a:t>
            </a:r>
            <a:br/>
            <a:r>
              <a:t>num = numbers[</a:t>
            </a:r>
            <a:r>
              <a:rPr>
                <a:solidFill>
                  <a:srgbClr val="0432FF"/>
                </a:solidFill>
              </a:rPr>
              <a:t>7</a:t>
            </a:r>
            <a:r>
              <a:t>];</a:t>
            </a:r>
            <a:br/>
            <a:r>
              <a:t/>
            </a:r>
            <a:br/>
            <a:r>
              <a:t>numbers[</a:t>
            </a:r>
            <a:r>
              <a:rPr>
                <a:solidFill>
                  <a:srgbClr val="0432FF"/>
                </a:solidFill>
              </a:rPr>
              <a:t>0</a:t>
            </a:r>
            <a:r>
              <a:t>] = </a:t>
            </a:r>
            <a:r>
              <a:rPr>
                <a:solidFill>
                  <a:srgbClr val="0432FF"/>
                </a:solidFill>
              </a:rPr>
              <a:t>100</a:t>
            </a:r>
            <a:r>
              <a:t>;</a:t>
            </a:r>
            <a:br/>
            <a:r>
              <a:t>numbers[</a:t>
            </a:r>
            <a:r>
              <a:rPr>
                <a:solidFill>
                  <a:srgbClr val="0432FF"/>
                </a:solidFill>
              </a:rPr>
              <a:t>6</a:t>
            </a:r>
            <a:r>
              <a:t>] = </a:t>
            </a:r>
            <a:r>
              <a:rPr>
                <a:solidFill>
                  <a:srgbClr val="0432FF"/>
                </a:solidFill>
              </a:rPr>
              <a:t>600</a:t>
            </a:r>
            <a:r>
              <a:t>;</a:t>
            </a:r>
          </a:p>
        </p:txBody>
      </p:sp>
      <p:sp>
        <p:nvSpPr>
          <p:cNvPr id="643" name="Shape 643"/>
          <p:cNvSpPr/>
          <p:nvPr/>
        </p:nvSpPr>
        <p:spPr>
          <a:xfrm>
            <a:off x="6138235" y="131517"/>
            <a:ext cx="2973509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part3.E1_ArrayReaWrite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Array, data access</a:t>
            </a:r>
          </a:p>
        </p:txBody>
      </p:sp>
      <p:pic>
        <p:nvPicPr>
          <p:cNvPr id="646" name="image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076" y="573789"/>
            <a:ext cx="6705929" cy="4445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What this code prints?</a:t>
            </a:r>
          </a:p>
        </p:txBody>
      </p:sp>
      <p:sp>
        <p:nvSpPr>
          <p:cNvPr id="649" name="Shape 649"/>
          <p:cNvSpPr/>
          <p:nvPr/>
        </p:nvSpPr>
        <p:spPr>
          <a:xfrm>
            <a:off x="292100" y="889000"/>
            <a:ext cx="8652495" cy="3421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19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static void </a:t>
            </a:r>
            <a:r>
              <a:rPr b="0">
                <a:solidFill>
                  <a:srgbClr val="000000"/>
                </a:solidFill>
              </a:rPr>
              <a:t>main(String[] args)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{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int</a:t>
            </a:r>
            <a:r>
              <a:rPr b="0">
                <a:solidFill>
                  <a:srgbClr val="000000"/>
                </a:solidFill>
              </a:rPr>
              <a:t>[] numbers = {</a:t>
            </a:r>
            <a:r>
              <a:rPr b="0">
                <a:solidFill>
                  <a:srgbClr val="0433FF"/>
                </a:solidFill>
              </a:rPr>
              <a:t>0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3FF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3FF"/>
                </a:solidFill>
              </a:rPr>
              <a:t>2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3FF"/>
                </a:solidFill>
              </a:rPr>
              <a:t>3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3FF"/>
                </a:solidFill>
              </a:rPr>
              <a:t>4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3FF"/>
                </a:solidFill>
              </a:rPr>
              <a:t>5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3FF"/>
                </a:solidFill>
              </a:rPr>
              <a:t>6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3FF"/>
                </a:solidFill>
              </a:rPr>
              <a:t>7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3FF"/>
                </a:solidFill>
              </a:rPr>
              <a:t>8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3FF"/>
                </a:solidFill>
              </a:rPr>
              <a:t>9</a:t>
            </a:r>
            <a:r>
              <a:rPr b="0">
                <a:solidFill>
                  <a:srgbClr val="000000"/>
                </a:solidFill>
              </a:rPr>
              <a:t>};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/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 i="1">
                <a:solidFill>
                  <a:srgbClr val="000000"/>
                </a:solidFill>
              </a:rPr>
              <a:t>setValue</a:t>
            </a:r>
            <a:r>
              <a:rPr b="0">
                <a:solidFill>
                  <a:srgbClr val="000000"/>
                </a:solidFill>
              </a:rPr>
              <a:t>(numbers, </a:t>
            </a:r>
            <a:r>
              <a:rPr b="0">
                <a:solidFill>
                  <a:srgbClr val="0433FF"/>
                </a:solidFill>
              </a:rPr>
              <a:t>3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3FF"/>
                </a:solidFill>
              </a:rPr>
              <a:t>300</a:t>
            </a:r>
            <a:r>
              <a:rPr b="0">
                <a:solidFill>
                  <a:srgbClr val="000000"/>
                </a:solidFill>
              </a:rPr>
              <a:t>);</a:t>
            </a:r>
            <a:br>
              <a:rPr b="0"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>
                <a:solidFill>
                  <a:srgbClr val="000000"/>
                </a:solidFill>
              </a:rPr>
              <a:t>.println(Arrays.</a:t>
            </a:r>
            <a:r>
              <a:rPr i="1">
                <a:solidFill>
                  <a:srgbClr val="000000"/>
                </a:solidFill>
              </a:rPr>
              <a:t>toString</a:t>
            </a:r>
            <a:r>
              <a:rPr>
                <a:solidFill>
                  <a:srgbClr val="000000"/>
                </a:solidFill>
              </a:rPr>
              <a:t>(numbers));</a:t>
            </a:r>
            <a:br>
              <a:rPr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}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/>
            </a:r>
            <a:br>
              <a:rPr b="0">
                <a:solidFill>
                  <a:srgbClr val="000000"/>
                </a:solidFill>
              </a:rPr>
            </a:br>
            <a:r>
              <a:t>public static void </a:t>
            </a:r>
            <a:r>
              <a:rPr b="0">
                <a:solidFill>
                  <a:srgbClr val="000000"/>
                </a:solidFill>
              </a:rPr>
              <a:t>setValue(</a:t>
            </a:r>
            <a:r>
              <a:t>int</a:t>
            </a:r>
            <a:r>
              <a:rPr b="0">
                <a:solidFill>
                  <a:srgbClr val="000000"/>
                </a:solidFill>
              </a:rPr>
              <a:t>[] data, </a:t>
            </a:r>
            <a:r>
              <a:t>int </a:t>
            </a:r>
            <a:r>
              <a:rPr b="0">
                <a:solidFill>
                  <a:srgbClr val="000000"/>
                </a:solidFill>
              </a:rPr>
              <a:t>idx, </a:t>
            </a:r>
            <a:r>
              <a:t>int </a:t>
            </a:r>
            <a:r>
              <a:rPr b="0">
                <a:solidFill>
                  <a:srgbClr val="000000"/>
                </a:solidFill>
              </a:rPr>
              <a:t>value)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{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data[idx] = value;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50" name="Shape 650"/>
          <p:cNvSpPr/>
          <p:nvPr/>
        </p:nvSpPr>
        <p:spPr>
          <a:xfrm>
            <a:off x="6082303" y="131517"/>
            <a:ext cx="3029441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part3.E2_ArrayParameter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Quick Task</a:t>
            </a:r>
          </a:p>
        </p:txBody>
      </p:sp>
      <p:sp>
        <p:nvSpPr>
          <p:cNvPr id="655" name="Shape 655"/>
          <p:cNvSpPr/>
          <p:nvPr/>
        </p:nvSpPr>
        <p:spPr>
          <a:xfrm>
            <a:off x="292100" y="888999"/>
            <a:ext cx="8509000" cy="1541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Implement method </a:t>
            </a:r>
            <a:r>
              <a:rPr b="1">
                <a:solidFill>
                  <a:srgbClr val="011480"/>
                </a:solidFill>
              </a:rPr>
              <a:t>void </a:t>
            </a:r>
            <a:r>
              <a:rPr b="1"/>
              <a:t>swap(</a:t>
            </a:r>
            <a:r>
              <a:rPr b="1">
                <a:solidFill>
                  <a:srgbClr val="011480"/>
                </a:solidFill>
              </a:rPr>
              <a:t>int</a:t>
            </a:r>
            <a:r>
              <a:rPr b="1"/>
              <a:t>[] data, 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rPr b="1"/>
              <a:t>idx1, 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rPr b="1"/>
              <a:t>idx2)</a:t>
            </a:r>
            <a:r>
              <a:t>. </a:t>
            </a:r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endParaRPr/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Method should exchange values with </a:t>
            </a:r>
            <a:r>
              <a:rPr b="1"/>
              <a:t>idx1</a:t>
            </a:r>
            <a:r>
              <a:t> and </a:t>
            </a:r>
            <a:r>
              <a:rPr b="1"/>
              <a:t>idx2</a:t>
            </a:r>
            <a:r>
              <a:t> in </a:t>
            </a:r>
            <a:r>
              <a:rPr b="1"/>
              <a:t>data</a:t>
            </a:r>
            <a:r>
              <a:t> array.</a:t>
            </a:r>
          </a:p>
        </p:txBody>
      </p:sp>
      <p:sp>
        <p:nvSpPr>
          <p:cNvPr id="656" name="Shape 656"/>
          <p:cNvSpPr/>
          <p:nvPr/>
        </p:nvSpPr>
        <p:spPr>
          <a:xfrm>
            <a:off x="6888950" y="131517"/>
            <a:ext cx="2222794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part3.T0_Swap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for loop</a:t>
            </a:r>
          </a:p>
        </p:txBody>
      </p:sp>
      <p:sp>
        <p:nvSpPr>
          <p:cNvPr id="659" name="Shape 659"/>
          <p:cNvSpPr/>
          <p:nvPr/>
        </p:nvSpPr>
        <p:spPr>
          <a:xfrm>
            <a:off x="292100" y="888999"/>
            <a:ext cx="8706017" cy="2557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24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int</a:t>
            </a:r>
            <a:r>
              <a:rPr b="0">
                <a:solidFill>
                  <a:srgbClr val="000000"/>
                </a:solidFill>
              </a:rPr>
              <a:t>[] numbers = {</a:t>
            </a:r>
            <a:r>
              <a:rPr b="0">
                <a:solidFill>
                  <a:srgbClr val="0433FF"/>
                </a:solidFill>
              </a:rPr>
              <a:t>0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3FF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3FF"/>
                </a:solidFill>
              </a:rPr>
              <a:t>2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3FF"/>
                </a:solidFill>
              </a:rPr>
              <a:t>3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3FF"/>
                </a:solidFill>
              </a:rPr>
              <a:t>4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3FF"/>
                </a:solidFill>
              </a:rPr>
              <a:t>5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3FF"/>
                </a:solidFill>
              </a:rPr>
              <a:t>6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3FF"/>
                </a:solidFill>
              </a:rPr>
              <a:t>7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3FF"/>
                </a:solidFill>
              </a:rPr>
              <a:t>8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3FF"/>
                </a:solidFill>
              </a:rPr>
              <a:t>9</a:t>
            </a:r>
            <a:r>
              <a:rPr b="0">
                <a:solidFill>
                  <a:srgbClr val="000000"/>
                </a:solidFill>
              </a:rPr>
              <a:t>};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/>
            </a:r>
            <a:br>
              <a:rPr b="0">
                <a:solidFill>
                  <a:srgbClr val="000000"/>
                </a:solidFill>
              </a:rPr>
            </a:br>
            <a:r>
              <a:t>for 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t>int </a:t>
            </a:r>
            <a:r>
              <a:rPr b="0">
                <a:solidFill>
                  <a:srgbClr val="000000"/>
                </a:solidFill>
              </a:rPr>
              <a:t>i = </a:t>
            </a:r>
            <a:r>
              <a:rPr b="0">
                <a:solidFill>
                  <a:srgbClr val="0433FF"/>
                </a:solidFill>
              </a:rPr>
              <a:t>0</a:t>
            </a:r>
            <a:r>
              <a:rPr b="0">
                <a:solidFill>
                  <a:srgbClr val="000000"/>
                </a:solidFill>
              </a:rPr>
              <a:t>; i &lt; numbers.</a:t>
            </a:r>
            <a:r>
              <a:rPr>
                <a:solidFill>
                  <a:srgbClr val="66187A"/>
                </a:solidFill>
              </a:rPr>
              <a:t>length</a:t>
            </a:r>
            <a:r>
              <a:rPr b="0">
                <a:solidFill>
                  <a:srgbClr val="000000"/>
                </a:solidFill>
              </a:rPr>
              <a:t>; i++)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{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int </a:t>
            </a:r>
            <a:r>
              <a:rPr b="0">
                <a:solidFill>
                  <a:srgbClr val="000000"/>
                </a:solidFill>
              </a:rPr>
              <a:t>n = numbers[i];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.println(n);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60" name="Shape 660"/>
          <p:cNvSpPr/>
          <p:nvPr/>
        </p:nvSpPr>
        <p:spPr>
          <a:xfrm>
            <a:off x="6622421" y="131517"/>
            <a:ext cx="2489323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part3.E3_for_Loop</a:t>
            </a:r>
          </a:p>
        </p:txBody>
      </p:sp>
      <p:pic>
        <p:nvPicPr>
          <p:cNvPr id="661" name="image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3123" y="1996625"/>
            <a:ext cx="1687829" cy="63502"/>
          </a:xfrm>
          <a:prstGeom prst="rect">
            <a:avLst/>
          </a:prstGeom>
          <a:ln w="12700">
            <a:miter lim="400000"/>
          </a:ln>
          <a:effectLst>
            <a:outerShdw blurRad="25400" dist="127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662" name="image4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70250" y="1996625"/>
            <a:ext cx="3339816" cy="63502"/>
          </a:xfrm>
          <a:prstGeom prst="rect">
            <a:avLst/>
          </a:prstGeom>
          <a:ln w="12700">
            <a:miter lim="400000"/>
          </a:ln>
          <a:effectLst>
            <a:outerShdw blurRad="25400" dist="127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663" name="image5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45100" y="1996625"/>
            <a:ext cx="574907" cy="63502"/>
          </a:xfrm>
          <a:prstGeom prst="rect">
            <a:avLst/>
          </a:prstGeom>
          <a:ln w="12700">
            <a:miter lim="400000"/>
          </a:ln>
          <a:effectLst>
            <a:outerShdw blurRad="25400" dist="127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664" name="image5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0350" y="3738541"/>
            <a:ext cx="277365" cy="63502"/>
          </a:xfrm>
          <a:prstGeom prst="rect">
            <a:avLst/>
          </a:prstGeom>
          <a:ln w="12700">
            <a:miter lim="400000"/>
          </a:ln>
          <a:effectLst>
            <a:outerShdw blurRad="25400" dist="127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665" name="image5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59068" y="4189121"/>
            <a:ext cx="278647" cy="63502"/>
          </a:xfrm>
          <a:prstGeom prst="rect">
            <a:avLst/>
          </a:prstGeom>
          <a:ln w="12700">
            <a:miter lim="400000"/>
          </a:ln>
          <a:effectLst>
            <a:outerShdw blurRad="25400" dist="127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666" name="image53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46368" y="4633521"/>
            <a:ext cx="291347" cy="63502"/>
          </a:xfrm>
          <a:prstGeom prst="rect">
            <a:avLst/>
          </a:prstGeom>
          <a:ln w="12700">
            <a:miter lim="400000"/>
          </a:ln>
          <a:effectLst>
            <a:outerShdw blurRad="25400" dist="12700" dir="5400000" rotWithShape="0">
              <a:srgbClr val="000000">
                <a:alpha val="38000"/>
              </a:srgbClr>
            </a:outerShdw>
          </a:effectLst>
        </p:spPr>
      </p:pic>
      <p:sp>
        <p:nvSpPr>
          <p:cNvPr id="667" name="Shape 667"/>
          <p:cNvSpPr/>
          <p:nvPr/>
        </p:nvSpPr>
        <p:spPr>
          <a:xfrm>
            <a:off x="546099" y="3526452"/>
            <a:ext cx="1656923" cy="436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initialization</a:t>
            </a:r>
          </a:p>
        </p:txBody>
      </p:sp>
      <p:sp>
        <p:nvSpPr>
          <p:cNvPr id="668" name="Shape 668"/>
          <p:cNvSpPr/>
          <p:nvPr/>
        </p:nvSpPr>
        <p:spPr>
          <a:xfrm>
            <a:off x="546100" y="3984357"/>
            <a:ext cx="1301371" cy="436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condition</a:t>
            </a:r>
          </a:p>
        </p:txBody>
      </p:sp>
      <p:sp>
        <p:nvSpPr>
          <p:cNvPr id="669" name="Shape 669"/>
          <p:cNvSpPr/>
          <p:nvPr/>
        </p:nvSpPr>
        <p:spPr>
          <a:xfrm>
            <a:off x="546099" y="4429921"/>
            <a:ext cx="1419542" cy="436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increment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Quick Task, use for Loop</a:t>
            </a:r>
          </a:p>
        </p:txBody>
      </p:sp>
      <p:sp>
        <p:nvSpPr>
          <p:cNvPr id="672" name="Shape 672"/>
          <p:cNvSpPr/>
          <p:nvPr/>
        </p:nvSpPr>
        <p:spPr>
          <a:xfrm>
            <a:off x="6494142" y="131517"/>
            <a:ext cx="2617600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part1.T1_BattleField</a:t>
            </a:r>
          </a:p>
        </p:txBody>
      </p:sp>
      <p:sp>
        <p:nvSpPr>
          <p:cNvPr id="673" name="Shape 673"/>
          <p:cNvSpPr/>
          <p:nvPr/>
        </p:nvSpPr>
        <p:spPr>
          <a:xfrm>
            <a:off x="292099" y="762000"/>
            <a:ext cx="4118391" cy="3980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| A B C D E F G H I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--|------------------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1 | B B B B B B B B B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2 |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3 | B B   B B B   B B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4 | B B   B B B   B B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5 | B B   B B B   B B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6 | B B B   B B     B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7 | B B B   B B     B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8 | B B B   B B     B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9 | B B B </a:t>
            </a:r>
            <a:r>
              <a:rPr>
                <a:solidFill>
                  <a:srgbClr val="FF2600"/>
                </a:solidFill>
              </a:rPr>
              <a:t>T</a:t>
            </a:r>
            <a:r>
              <a:t> </a:t>
            </a:r>
            <a:r>
              <a:rPr>
                <a:solidFill>
                  <a:srgbClr val="009051"/>
                </a:solidFill>
              </a:rPr>
              <a:t>E</a:t>
            </a:r>
            <a:r>
              <a:t> B B   B</a:t>
            </a:r>
          </a:p>
        </p:txBody>
      </p:sp>
      <p:sp>
        <p:nvSpPr>
          <p:cNvPr id="674" name="Shape 674"/>
          <p:cNvSpPr/>
          <p:nvPr/>
        </p:nvSpPr>
        <p:spPr>
          <a:xfrm>
            <a:off x="4866225" y="761999"/>
            <a:ext cx="3588264" cy="1173479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 B - Brick</a:t>
            </a:r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 T - Tank</a:t>
            </a:r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 E - Eagle (headquarters)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292100" y="342900"/>
            <a:ext cx="8509000" cy="4259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defTabSz="457200">
              <a:defRPr sz="26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class </a:t>
            </a:r>
            <a:r>
              <a:rPr b="0">
                <a:solidFill>
                  <a:srgbClr val="000000"/>
                </a:solidFill>
              </a:rPr>
              <a:t>FileStructure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{</a:t>
            </a:r>
          </a:p>
          <a:p>
            <a:pPr defTabSz="457200"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/>
            </a:r>
            <a:br/>
            <a:r>
              <a:t>    </a:t>
            </a:r>
            <a:r>
              <a:rPr b="1">
                <a:solidFill>
                  <a:srgbClr val="011480"/>
                </a:solidFill>
              </a:rPr>
              <a:t>public static void </a:t>
            </a:r>
            <a:r>
              <a:t>main(String[] args)</a:t>
            </a:r>
            <a:br/>
            <a:r>
              <a:t>    {</a:t>
            </a:r>
            <a:br/>
            <a:r>
              <a:t>        </a:t>
            </a:r>
            <a:r>
              <a:rPr i="1">
                <a:solidFill>
                  <a:srgbClr val="808080"/>
                </a:solidFill>
              </a:rPr>
              <a:t>// comments looks like this</a:t>
            </a:r>
            <a:br>
              <a:rPr i="1">
                <a:solidFill>
                  <a:srgbClr val="808080"/>
                </a:solidFill>
              </a:rPr>
            </a:br>
            <a:r>
              <a:rPr i="1">
                <a:solidFill>
                  <a:srgbClr val="808080"/>
                </a:solidFill>
              </a:rPr>
              <a:t/>
            </a:r>
            <a:br>
              <a:rPr i="1">
                <a:solidFill>
                  <a:srgbClr val="808080"/>
                </a:solidFill>
              </a:rPr>
            </a:br>
            <a:r>
              <a:rPr i="1">
                <a:solidFill>
                  <a:srgbClr val="808080"/>
                </a:solidFill>
              </a:rPr>
              <a:t>        // your code here between { }</a:t>
            </a:r>
            <a:br>
              <a:rPr i="1">
                <a:solidFill>
                  <a:srgbClr val="808080"/>
                </a:solidFill>
              </a:rPr>
            </a:br>
            <a:r>
              <a:rPr i="1">
                <a:solidFill>
                  <a:srgbClr val="808080"/>
                </a:solidFill>
              </a:rPr>
              <a:t>    </a:t>
            </a:r>
            <a:r>
              <a:t>}</a:t>
            </a:r>
          </a:p>
          <a:p>
            <a:pPr defTabSz="457200"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/>
            </a:r>
            <a:br/>
            <a:r>
              <a:t>}</a:t>
            </a:r>
          </a:p>
        </p:txBody>
      </p:sp>
      <p:pic>
        <p:nvPicPr>
          <p:cNvPr id="314" name="image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374" y="258895"/>
            <a:ext cx="8728452" cy="4427591"/>
          </a:xfrm>
          <a:prstGeom prst="rect">
            <a:avLst/>
          </a:prstGeom>
          <a:ln w="12700">
            <a:miter lim="400000"/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</p:spPr>
      </p:pic>
      <p:pic>
        <p:nvPicPr>
          <p:cNvPr id="315" name="image1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8346" y="1317128"/>
            <a:ext cx="7843789" cy="2630055"/>
          </a:xfrm>
          <a:prstGeom prst="rect">
            <a:avLst/>
          </a:prstGeom>
          <a:ln w="12700">
            <a:miter lim="400000"/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</p:spPr>
      </p:pic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for-each loop</a:t>
            </a:r>
          </a:p>
        </p:txBody>
      </p:sp>
      <p:sp>
        <p:nvSpPr>
          <p:cNvPr id="679" name="Shape 679"/>
          <p:cNvSpPr/>
          <p:nvPr/>
        </p:nvSpPr>
        <p:spPr>
          <a:xfrm>
            <a:off x="292100" y="889000"/>
            <a:ext cx="8706017" cy="2202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24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int</a:t>
            </a:r>
            <a:r>
              <a:rPr b="0">
                <a:solidFill>
                  <a:srgbClr val="000000"/>
                </a:solidFill>
              </a:rPr>
              <a:t>[] numbers = {</a:t>
            </a:r>
            <a:r>
              <a:rPr b="0">
                <a:solidFill>
                  <a:srgbClr val="0433FF"/>
                </a:solidFill>
              </a:rPr>
              <a:t>0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3FF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3FF"/>
                </a:solidFill>
              </a:rPr>
              <a:t>2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3FF"/>
                </a:solidFill>
              </a:rPr>
              <a:t>3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3FF"/>
                </a:solidFill>
              </a:rPr>
              <a:t>4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3FF"/>
                </a:solidFill>
              </a:rPr>
              <a:t>5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3FF"/>
                </a:solidFill>
              </a:rPr>
              <a:t>6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3FF"/>
                </a:solidFill>
              </a:rPr>
              <a:t>7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3FF"/>
                </a:solidFill>
              </a:rPr>
              <a:t>8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3FF"/>
                </a:solidFill>
              </a:rPr>
              <a:t>9</a:t>
            </a:r>
            <a:r>
              <a:rPr b="0">
                <a:solidFill>
                  <a:srgbClr val="000000"/>
                </a:solidFill>
              </a:rPr>
              <a:t>};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/>
            </a:r>
            <a:br>
              <a:rPr b="0">
                <a:solidFill>
                  <a:srgbClr val="000000"/>
                </a:solidFill>
              </a:rPr>
            </a:br>
            <a:r>
              <a:t>for 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t>int </a:t>
            </a:r>
            <a:r>
              <a:rPr b="0">
                <a:solidFill>
                  <a:srgbClr val="000000"/>
                </a:solidFill>
              </a:rPr>
              <a:t>n : numbers)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{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.println(n);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80" name="Shape 680"/>
          <p:cNvSpPr/>
          <p:nvPr/>
        </p:nvSpPr>
        <p:spPr>
          <a:xfrm>
            <a:off x="6155297" y="131517"/>
            <a:ext cx="2956446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part3.E4_for_each_Loop</a:t>
            </a:r>
          </a:p>
        </p:txBody>
      </p:sp>
      <p:pic>
        <p:nvPicPr>
          <p:cNvPr id="681" name="image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3123" y="1996625"/>
            <a:ext cx="967627" cy="63502"/>
          </a:xfrm>
          <a:prstGeom prst="rect">
            <a:avLst/>
          </a:prstGeom>
          <a:ln w="12700">
            <a:miter lim="400000"/>
          </a:ln>
          <a:effectLst>
            <a:outerShdw blurRad="25400" dist="127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682" name="image5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35250" y="1996625"/>
            <a:ext cx="1397000" cy="63502"/>
          </a:xfrm>
          <a:prstGeom prst="rect">
            <a:avLst/>
          </a:prstGeom>
          <a:ln w="12700">
            <a:miter lim="400000"/>
          </a:ln>
          <a:effectLst>
            <a:outerShdw blurRad="25400" dist="127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683" name="image5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0350" y="3738541"/>
            <a:ext cx="277365" cy="63502"/>
          </a:xfrm>
          <a:prstGeom prst="rect">
            <a:avLst/>
          </a:prstGeom>
          <a:ln w="12700">
            <a:miter lim="400000"/>
          </a:ln>
          <a:effectLst>
            <a:outerShdw blurRad="25400" dist="127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684" name="image5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9068" y="4189121"/>
            <a:ext cx="278647" cy="63502"/>
          </a:xfrm>
          <a:prstGeom prst="rect">
            <a:avLst/>
          </a:prstGeom>
          <a:ln w="12700">
            <a:miter lim="400000"/>
          </a:ln>
          <a:effectLst>
            <a:outerShdw blurRad="25400" dist="12700" dir="5400000" rotWithShape="0">
              <a:srgbClr val="000000">
                <a:alpha val="38000"/>
              </a:srgbClr>
            </a:outerShdw>
          </a:effectLst>
        </p:spPr>
      </p:pic>
      <p:sp>
        <p:nvSpPr>
          <p:cNvPr id="685" name="Shape 685"/>
          <p:cNvSpPr/>
          <p:nvPr/>
        </p:nvSpPr>
        <p:spPr>
          <a:xfrm>
            <a:off x="546099" y="3526452"/>
            <a:ext cx="3215600" cy="436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data structure to iterate</a:t>
            </a:r>
          </a:p>
        </p:txBody>
      </p:sp>
      <p:sp>
        <p:nvSpPr>
          <p:cNvPr id="686" name="Shape 686"/>
          <p:cNvSpPr/>
          <p:nvPr/>
        </p:nvSpPr>
        <p:spPr>
          <a:xfrm>
            <a:off x="546099" y="3984357"/>
            <a:ext cx="2198955" cy="436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current element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Quick Task</a:t>
            </a:r>
          </a:p>
        </p:txBody>
      </p:sp>
      <p:sp>
        <p:nvSpPr>
          <p:cNvPr id="689" name="Shape 689"/>
          <p:cNvSpPr/>
          <p:nvPr/>
        </p:nvSpPr>
        <p:spPr>
          <a:xfrm>
            <a:off x="292100" y="888999"/>
            <a:ext cx="8509000" cy="117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Implement method </a:t>
            </a:r>
            <a:r>
              <a:rPr b="1">
                <a:solidFill>
                  <a:srgbClr val="011480"/>
                </a:solidFill>
              </a:rPr>
              <a:t>void </a:t>
            </a:r>
            <a:r>
              <a:rPr b="1"/>
              <a:t>sortAsc(</a:t>
            </a:r>
            <a:r>
              <a:rPr b="1">
                <a:solidFill>
                  <a:srgbClr val="011480"/>
                </a:solidFill>
              </a:rPr>
              <a:t>int</a:t>
            </a:r>
            <a:r>
              <a:rPr b="1"/>
              <a:t>[] data)</a:t>
            </a:r>
            <a:r>
              <a:t>. </a:t>
            </a:r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endParaRPr/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Method should sort </a:t>
            </a:r>
            <a:r>
              <a:rPr b="1"/>
              <a:t>data</a:t>
            </a:r>
            <a:r>
              <a:t> array ascending order.</a:t>
            </a:r>
          </a:p>
        </p:txBody>
      </p:sp>
      <p:sp>
        <p:nvSpPr>
          <p:cNvPr id="690" name="Shape 690"/>
          <p:cNvSpPr/>
          <p:nvPr/>
        </p:nvSpPr>
        <p:spPr>
          <a:xfrm>
            <a:off x="6888950" y="131517"/>
            <a:ext cx="2222794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part3.T1_Sort</a:t>
            </a: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Array of Strings (objects)</a:t>
            </a:r>
          </a:p>
        </p:txBody>
      </p:sp>
      <p:sp>
        <p:nvSpPr>
          <p:cNvPr id="693" name="Shape 693"/>
          <p:cNvSpPr/>
          <p:nvPr/>
        </p:nvSpPr>
        <p:spPr>
          <a:xfrm>
            <a:off x="292100" y="889000"/>
            <a:ext cx="8509000" cy="1846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defTabSz="457200"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String[] names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String[</a:t>
            </a:r>
            <a:r>
              <a:rPr>
                <a:solidFill>
                  <a:srgbClr val="0433FF"/>
                </a:solidFill>
              </a:rPr>
              <a:t>10</a:t>
            </a:r>
            <a:r>
              <a:t>];</a:t>
            </a:r>
            <a:br/>
            <a:r>
              <a:t>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.println(Arrays.</a:t>
            </a:r>
            <a:r>
              <a:rPr i="1"/>
              <a:t>toString</a:t>
            </a:r>
            <a:r>
              <a:t>(names));</a:t>
            </a:r>
            <a:br/>
            <a:r>
              <a:t/>
            </a:r>
            <a:br/>
            <a:r>
              <a:t>names[</a:t>
            </a:r>
            <a:r>
              <a:rPr>
                <a:solidFill>
                  <a:srgbClr val="0433FF"/>
                </a:solidFill>
              </a:rPr>
              <a:t>3</a:t>
            </a:r>
            <a:r>
              <a:t>] = </a:t>
            </a:r>
            <a:r>
              <a:rPr b="1">
                <a:solidFill>
                  <a:srgbClr val="018001"/>
                </a:solidFill>
              </a:rPr>
              <a:t>"Anna"</a:t>
            </a:r>
            <a:r>
              <a:t>;</a:t>
            </a:r>
            <a:br/>
            <a:r>
              <a:t>names[</a:t>
            </a:r>
            <a:r>
              <a:rPr>
                <a:solidFill>
                  <a:srgbClr val="0433FF"/>
                </a:solidFill>
              </a:rPr>
              <a:t>9</a:t>
            </a:r>
            <a:r>
              <a:t>] = </a:t>
            </a:r>
            <a:r>
              <a:rPr b="1">
                <a:solidFill>
                  <a:srgbClr val="018001"/>
                </a:solidFill>
              </a:rPr>
              <a:t>"Max"</a:t>
            </a:r>
            <a:r>
              <a:t>;</a:t>
            </a:r>
          </a:p>
        </p:txBody>
      </p:sp>
      <p:sp>
        <p:nvSpPr>
          <p:cNvPr id="694" name="Shape 694"/>
          <p:cNvSpPr/>
          <p:nvPr/>
        </p:nvSpPr>
        <p:spPr>
          <a:xfrm>
            <a:off x="6156947" y="131517"/>
            <a:ext cx="2954797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part3.E5_ArrayOfStrings</a:t>
            </a: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" name="image5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2100" y="539750"/>
            <a:ext cx="7224598" cy="4064000"/>
          </a:xfrm>
          <a:prstGeom prst="rect">
            <a:avLst/>
          </a:prstGeom>
          <a:ln w="12700">
            <a:miter lim="400000"/>
          </a:ln>
        </p:spPr>
      </p:pic>
      <p:sp>
        <p:nvSpPr>
          <p:cNvPr id="697" name="Shape 697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Array of Strings (objects)</a:t>
            </a: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image5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2100" y="539750"/>
            <a:ext cx="6710668" cy="4064000"/>
          </a:xfrm>
          <a:prstGeom prst="rect">
            <a:avLst/>
          </a:prstGeom>
          <a:ln w="12700">
            <a:miter lim="400000"/>
          </a:ln>
        </p:spPr>
      </p:pic>
      <p:sp>
        <p:nvSpPr>
          <p:cNvPr id="702" name="Shape 702"/>
          <p:cNvSpPr/>
          <p:nvPr/>
        </p:nvSpPr>
        <p:spPr>
          <a:xfrm>
            <a:off x="94875" y="2378251"/>
            <a:ext cx="2076950" cy="23443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>
              <a:defRPr>
                <a:latin typeface="Myriad Pro"/>
                <a:ea typeface="Myriad Pro"/>
                <a:cs typeface="Myriad Pro"/>
                <a:sym typeface="Myriad Pro"/>
              </a:defRPr>
            </a:pPr>
            <a:endParaRPr/>
          </a:p>
        </p:txBody>
      </p:sp>
      <p:sp>
        <p:nvSpPr>
          <p:cNvPr id="703" name="Shape 703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Array of Strings (objects)</a:t>
            </a: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Multidimensional array</a:t>
            </a:r>
          </a:p>
        </p:txBody>
      </p:sp>
      <p:sp>
        <p:nvSpPr>
          <p:cNvPr id="708" name="Shape 708"/>
          <p:cNvSpPr/>
          <p:nvPr/>
        </p:nvSpPr>
        <p:spPr>
          <a:xfrm>
            <a:off x="292100" y="1904999"/>
            <a:ext cx="8522512" cy="424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24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type</a:t>
            </a:r>
            <a:r>
              <a:rPr b="0">
                <a:solidFill>
                  <a:srgbClr val="000000"/>
                </a:solidFill>
              </a:rPr>
              <a:t>[][] name = </a:t>
            </a:r>
            <a:r>
              <a:t>new type</a:t>
            </a:r>
            <a:r>
              <a:rPr b="0">
                <a:solidFill>
                  <a:srgbClr val="000000"/>
                </a:solidFill>
              </a:rPr>
              <a:t>[</a:t>
            </a:r>
            <a:r>
              <a:rPr b="0">
                <a:solidFill>
                  <a:srgbClr val="0433FF"/>
                </a:solidFill>
              </a:rPr>
              <a:t>number_of_objects</a:t>
            </a:r>
            <a:r>
              <a:rPr b="0">
                <a:solidFill>
                  <a:srgbClr val="000000"/>
                </a:solidFill>
              </a:rPr>
              <a:t>][];</a:t>
            </a:r>
          </a:p>
        </p:txBody>
      </p:sp>
      <p:sp>
        <p:nvSpPr>
          <p:cNvPr id="709" name="Shape 709"/>
          <p:cNvSpPr/>
          <p:nvPr/>
        </p:nvSpPr>
        <p:spPr>
          <a:xfrm>
            <a:off x="1428095" y="1151477"/>
            <a:ext cx="1865926" cy="309879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>
              <a:defRPr sz="16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 any valid Java type</a:t>
            </a:r>
          </a:p>
        </p:txBody>
      </p:sp>
      <p:pic>
        <p:nvPicPr>
          <p:cNvPr id="710" name="image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8100000">
            <a:off x="760761" y="1578498"/>
            <a:ext cx="870804" cy="219131"/>
          </a:xfrm>
          <a:prstGeom prst="rect">
            <a:avLst/>
          </a:prstGeom>
          <a:ln w="12700">
            <a:miter lim="400000"/>
          </a:ln>
          <a:effectLst>
            <a:outerShdw blurRad="25400" dist="12700" dir="5400000" rotWithShape="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Multidimensional array, usage example</a:t>
            </a:r>
          </a:p>
        </p:txBody>
      </p:sp>
      <p:sp>
        <p:nvSpPr>
          <p:cNvPr id="713" name="Shape 713"/>
          <p:cNvSpPr/>
          <p:nvPr/>
        </p:nvSpPr>
        <p:spPr>
          <a:xfrm>
            <a:off x="292099" y="889000"/>
            <a:ext cx="5586432" cy="3624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457200">
              <a:defRPr sz="24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int</a:t>
            </a:r>
            <a:r>
              <a:rPr b="0">
                <a:solidFill>
                  <a:srgbClr val="000000"/>
                </a:solidFill>
              </a:rPr>
              <a:t>[][] data = </a:t>
            </a:r>
            <a:r>
              <a:t>new int</a:t>
            </a:r>
            <a:r>
              <a:rPr b="0">
                <a:solidFill>
                  <a:srgbClr val="000000"/>
                </a:solidFill>
              </a:rPr>
              <a:t>[</a:t>
            </a:r>
            <a:r>
              <a:rPr b="0">
                <a:solidFill>
                  <a:srgbClr val="0433FF"/>
                </a:solidFill>
              </a:rPr>
              <a:t>10</a:t>
            </a:r>
            <a:r>
              <a:rPr b="0">
                <a:solidFill>
                  <a:srgbClr val="000000"/>
                </a:solidFill>
              </a:rPr>
              <a:t>][];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/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data[</a:t>
            </a:r>
            <a:r>
              <a:rPr b="0">
                <a:solidFill>
                  <a:srgbClr val="0433FF"/>
                </a:solidFill>
              </a:rPr>
              <a:t>0</a:t>
            </a:r>
            <a:r>
              <a:rPr b="0">
                <a:solidFill>
                  <a:srgbClr val="000000"/>
                </a:solidFill>
              </a:rPr>
              <a:t>] = </a:t>
            </a:r>
            <a:r>
              <a:t>new int</a:t>
            </a:r>
            <a:r>
              <a:rPr b="0">
                <a:solidFill>
                  <a:srgbClr val="000000"/>
                </a:solidFill>
              </a:rPr>
              <a:t>[] {</a:t>
            </a:r>
            <a:r>
              <a:rPr b="0">
                <a:solidFill>
                  <a:srgbClr val="0433FF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3FF"/>
                </a:solidFill>
              </a:rPr>
              <a:t>2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3FF"/>
                </a:solidFill>
              </a:rPr>
              <a:t>3</a:t>
            </a:r>
            <a:r>
              <a:rPr b="0">
                <a:solidFill>
                  <a:srgbClr val="000000"/>
                </a:solidFill>
              </a:rPr>
              <a:t>};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data[</a:t>
            </a:r>
            <a:r>
              <a:rPr b="0">
                <a:solidFill>
                  <a:srgbClr val="0433FF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] = </a:t>
            </a:r>
            <a:r>
              <a:t>new int</a:t>
            </a:r>
            <a:r>
              <a:rPr b="0">
                <a:solidFill>
                  <a:srgbClr val="000000"/>
                </a:solidFill>
              </a:rPr>
              <a:t>[] {</a:t>
            </a:r>
            <a:r>
              <a:rPr b="0">
                <a:solidFill>
                  <a:srgbClr val="0433FF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0433FF"/>
                </a:solidFill>
              </a:rPr>
              <a:t>2</a:t>
            </a:r>
            <a:r>
              <a:rPr b="0">
                <a:solidFill>
                  <a:srgbClr val="000000"/>
                </a:solidFill>
              </a:rPr>
              <a:t>};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/>
            </a:r>
            <a:br>
              <a:rPr b="0">
                <a:solidFill>
                  <a:srgbClr val="000000"/>
                </a:solidFill>
              </a:rPr>
            </a:br>
            <a:r>
              <a:t>int</a:t>
            </a:r>
            <a:r>
              <a:rPr b="0">
                <a:solidFill>
                  <a:srgbClr val="000000"/>
                </a:solidFill>
              </a:rPr>
              <a:t>[] numbers = data[</a:t>
            </a:r>
            <a:r>
              <a:rPr b="0">
                <a:solidFill>
                  <a:srgbClr val="0433FF"/>
                </a:solidFill>
              </a:rPr>
              <a:t>0</a:t>
            </a:r>
            <a:r>
              <a:rPr b="0">
                <a:solidFill>
                  <a:srgbClr val="000000"/>
                </a:solidFill>
              </a:rPr>
              <a:t>];</a:t>
            </a:r>
            <a:br>
              <a:rPr b="0">
                <a:solidFill>
                  <a:srgbClr val="000000"/>
                </a:solidFill>
              </a:rPr>
            </a:br>
            <a:endParaRPr b="0">
              <a:solidFill>
                <a:srgbClr val="000000"/>
              </a:solidFill>
            </a:endParaRPr>
          </a:p>
          <a:p>
            <a:pPr defTabSz="457200">
              <a:defRPr sz="24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int </a:t>
            </a:r>
            <a:r>
              <a:rPr b="0">
                <a:solidFill>
                  <a:srgbClr val="000000"/>
                </a:solidFill>
              </a:rPr>
              <a:t>number = data[</a:t>
            </a:r>
            <a:r>
              <a:rPr b="0">
                <a:solidFill>
                  <a:srgbClr val="0433FF"/>
                </a:solidFill>
              </a:rPr>
              <a:t>0</a:t>
            </a:r>
            <a:r>
              <a:rPr b="0">
                <a:solidFill>
                  <a:srgbClr val="000000"/>
                </a:solidFill>
              </a:rPr>
              <a:t>][</a:t>
            </a:r>
            <a:r>
              <a:rPr b="0">
                <a:solidFill>
                  <a:srgbClr val="0433FF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];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/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data[</a:t>
            </a:r>
            <a:r>
              <a:rPr b="0">
                <a:solidFill>
                  <a:srgbClr val="0433FF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][</a:t>
            </a:r>
            <a:r>
              <a:rPr b="0">
                <a:solidFill>
                  <a:srgbClr val="0433FF"/>
                </a:solidFill>
              </a:rPr>
              <a:t>0</a:t>
            </a:r>
            <a:r>
              <a:rPr b="0">
                <a:solidFill>
                  <a:srgbClr val="000000"/>
                </a:solidFill>
              </a:rPr>
              <a:t>] = </a:t>
            </a:r>
            <a:r>
              <a:rPr b="0">
                <a:solidFill>
                  <a:srgbClr val="0433FF"/>
                </a:solidFill>
              </a:rPr>
              <a:t>1000</a:t>
            </a:r>
            <a:r>
              <a:rPr b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714" name="Shape 714"/>
          <p:cNvSpPr/>
          <p:nvPr/>
        </p:nvSpPr>
        <p:spPr>
          <a:xfrm>
            <a:off x="6277885" y="131517"/>
            <a:ext cx="2833859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part3.E6_MultidArray</a:t>
            </a:r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Quick Task, use String [][]</a:t>
            </a:r>
          </a:p>
        </p:txBody>
      </p:sp>
      <p:sp>
        <p:nvSpPr>
          <p:cNvPr id="717" name="Shape 717"/>
          <p:cNvSpPr/>
          <p:nvPr/>
        </p:nvSpPr>
        <p:spPr>
          <a:xfrm>
            <a:off x="6494142" y="131517"/>
            <a:ext cx="2617600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part1.T2_BattleField</a:t>
            </a:r>
          </a:p>
        </p:txBody>
      </p:sp>
      <p:sp>
        <p:nvSpPr>
          <p:cNvPr id="718" name="Shape 718"/>
          <p:cNvSpPr/>
          <p:nvPr/>
        </p:nvSpPr>
        <p:spPr>
          <a:xfrm>
            <a:off x="292099" y="762000"/>
            <a:ext cx="4118391" cy="3980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| A B C D E F G H I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--|------------------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1 | B B B B B B B B B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2 |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3 | B B   B B B   B B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4 | B B   B B B   B B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5 | B B   B B B   B B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6 | B B B   B B     B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7 | B B B   B B     B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8 | B B B   B B     B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9 | B B B </a:t>
            </a:r>
            <a:r>
              <a:rPr>
                <a:solidFill>
                  <a:srgbClr val="FF2600"/>
                </a:solidFill>
              </a:rPr>
              <a:t>T</a:t>
            </a:r>
            <a:r>
              <a:t> </a:t>
            </a:r>
            <a:r>
              <a:rPr>
                <a:solidFill>
                  <a:srgbClr val="009051"/>
                </a:solidFill>
              </a:rPr>
              <a:t>E</a:t>
            </a:r>
            <a:r>
              <a:t> B B   B</a:t>
            </a:r>
          </a:p>
        </p:txBody>
      </p:sp>
      <p:sp>
        <p:nvSpPr>
          <p:cNvPr id="719" name="Shape 719"/>
          <p:cNvSpPr/>
          <p:nvPr/>
        </p:nvSpPr>
        <p:spPr>
          <a:xfrm>
            <a:off x="4866225" y="761999"/>
            <a:ext cx="3588264" cy="1173479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 B - Brick</a:t>
            </a:r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 T - Tank</a:t>
            </a:r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 E - Eagle (headquarters) </a:t>
            </a:r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Task</a:t>
            </a:r>
          </a:p>
        </p:txBody>
      </p:sp>
      <p:sp>
        <p:nvSpPr>
          <p:cNvPr id="724" name="Shape 724"/>
          <p:cNvSpPr/>
          <p:nvPr/>
        </p:nvSpPr>
        <p:spPr>
          <a:xfrm>
            <a:off x="292100" y="888999"/>
            <a:ext cx="8509000" cy="3016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Implement method </a:t>
            </a:r>
            <a:r>
              <a:rPr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rPr>
              <a:t>void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fire()</a:t>
            </a:r>
            <a:r>
              <a:t>. </a:t>
            </a:r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endParaRPr/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When called tank should produce new bullet.</a:t>
            </a:r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This bullet should smoothly move to the opposite side.</a:t>
            </a:r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endParaRPr/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Bullet should be destroyed when rich the opposite side.</a:t>
            </a:r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endParaRPr/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Ignore all the objects on battle field for now.</a:t>
            </a:r>
          </a:p>
        </p:txBody>
      </p:sp>
      <p:sp>
        <p:nvSpPr>
          <p:cNvPr id="725" name="Shape 725"/>
          <p:cNvSpPr/>
          <p:nvPr/>
        </p:nvSpPr>
        <p:spPr>
          <a:xfrm>
            <a:off x="6556486" y="131517"/>
            <a:ext cx="2555256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part3.T3_TanksFire</a:t>
            </a:r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Task</a:t>
            </a:r>
          </a:p>
        </p:txBody>
      </p:sp>
      <p:sp>
        <p:nvSpPr>
          <p:cNvPr id="728" name="Shape 728"/>
          <p:cNvSpPr/>
          <p:nvPr/>
        </p:nvSpPr>
        <p:spPr>
          <a:xfrm>
            <a:off x="292100" y="888999"/>
            <a:ext cx="8509000" cy="2611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>
              <a:defRPr sz="2100">
                <a:latin typeface="Myriad Pro"/>
                <a:ea typeface="Myriad Pro"/>
                <a:cs typeface="Myriad Pro"/>
                <a:sym typeface="Myriad Pro"/>
              </a:defRPr>
            </a:pPr>
            <a:r>
              <a:t>Implement method </a:t>
            </a:r>
            <a:r>
              <a:rPr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rPr>
              <a:t>boolean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checkAndProcessInterception()</a:t>
            </a:r>
            <a:r>
              <a:t>. </a:t>
            </a:r>
          </a:p>
          <a:p>
            <a:pPr>
              <a:defRPr sz="2100">
                <a:latin typeface="Myriad Pro"/>
                <a:ea typeface="Myriad Pro"/>
                <a:cs typeface="Myriad Pro"/>
                <a:sym typeface="Myriad Pro"/>
              </a:defRPr>
            </a:pPr>
            <a:endParaRPr/>
          </a:p>
          <a:p>
            <a:pPr>
              <a:defRPr sz="2100">
                <a:latin typeface="Myriad Pro"/>
                <a:ea typeface="Myriad Pro"/>
                <a:cs typeface="Myriad Pro"/>
                <a:sym typeface="Myriad Pro"/>
              </a:defRPr>
            </a:pPr>
            <a:r>
              <a:t>Should return true if bullet located in non-empty quadrant.</a:t>
            </a:r>
          </a:p>
          <a:p>
            <a:pPr>
              <a:defRPr sz="2100">
                <a:latin typeface="Myriad Pro"/>
                <a:ea typeface="Myriad Pro"/>
                <a:cs typeface="Myriad Pro"/>
                <a:sym typeface="Myriad Pro"/>
              </a:defRPr>
            </a:pPr>
            <a:endParaRPr/>
          </a:p>
          <a:p>
            <a:pPr>
              <a:defRPr sz="2100">
                <a:latin typeface="Myriad Pro"/>
                <a:ea typeface="Myriad Pro"/>
                <a:cs typeface="Myriad Pro"/>
                <a:sym typeface="Myriad Pro"/>
              </a:defRPr>
            </a:pPr>
            <a:r>
              <a:t>Also update your </a:t>
            </a:r>
            <a:r>
              <a:rPr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rPr>
              <a:t>void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fire()</a:t>
            </a:r>
            <a:r>
              <a:t> method.</a:t>
            </a:r>
          </a:p>
          <a:p>
            <a:pPr>
              <a:defRPr sz="2100">
                <a:latin typeface="Myriad Pro"/>
                <a:ea typeface="Myriad Pro"/>
                <a:cs typeface="Myriad Pro"/>
                <a:sym typeface="Myriad Pro"/>
              </a:defRPr>
            </a:pPr>
            <a:endParaRPr/>
          </a:p>
          <a:p>
            <a:pPr>
              <a:defRPr sz="2100">
                <a:latin typeface="Myriad Pro"/>
                <a:ea typeface="Myriad Pro"/>
                <a:cs typeface="Myriad Pro"/>
                <a:sym typeface="Myriad Pro"/>
              </a:defRPr>
            </a:pPr>
            <a:r>
              <a:t>When the bullet shoot something method should clean appropriate quadrant and destroy the bullet.</a:t>
            </a:r>
          </a:p>
        </p:txBody>
      </p:sp>
      <p:sp>
        <p:nvSpPr>
          <p:cNvPr id="729" name="Shape 729"/>
          <p:cNvSpPr/>
          <p:nvPr/>
        </p:nvSpPr>
        <p:spPr>
          <a:xfrm>
            <a:off x="6370701" y="131517"/>
            <a:ext cx="2741041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part3.T4_TanksShoot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/>
        </p:nvSpPr>
        <p:spPr>
          <a:xfrm>
            <a:off x="292100" y="342900"/>
            <a:ext cx="8509000" cy="4259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defTabSz="457200">
              <a:defRPr sz="26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class </a:t>
            </a:r>
            <a:r>
              <a:rPr b="0">
                <a:solidFill>
                  <a:srgbClr val="000000"/>
                </a:solidFill>
              </a:rPr>
              <a:t>FileStructure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{</a:t>
            </a:r>
          </a:p>
          <a:p>
            <a:pPr defTabSz="457200"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/>
            </a:r>
            <a:br/>
            <a:r>
              <a:t>    </a:t>
            </a:r>
            <a:r>
              <a:rPr b="1">
                <a:solidFill>
                  <a:srgbClr val="011480"/>
                </a:solidFill>
              </a:rPr>
              <a:t>public static void </a:t>
            </a:r>
            <a:r>
              <a:t>main(String[] args)</a:t>
            </a:r>
            <a:br/>
            <a:r>
              <a:t>    {</a:t>
            </a:r>
            <a:br/>
            <a:r>
              <a:t>        </a:t>
            </a:r>
            <a:r>
              <a:rPr i="1">
                <a:solidFill>
                  <a:srgbClr val="808080"/>
                </a:solidFill>
              </a:rPr>
              <a:t>// comments looks like this</a:t>
            </a:r>
            <a:br>
              <a:rPr i="1">
                <a:solidFill>
                  <a:srgbClr val="808080"/>
                </a:solidFill>
              </a:rPr>
            </a:br>
            <a:r>
              <a:rPr i="1">
                <a:solidFill>
                  <a:srgbClr val="808080"/>
                </a:solidFill>
              </a:rPr>
              <a:t/>
            </a:r>
            <a:br>
              <a:rPr i="1">
                <a:solidFill>
                  <a:srgbClr val="808080"/>
                </a:solidFill>
              </a:rPr>
            </a:br>
            <a:r>
              <a:rPr i="1">
                <a:solidFill>
                  <a:srgbClr val="808080"/>
                </a:solidFill>
              </a:rPr>
              <a:t>        // your code here between { }</a:t>
            </a:r>
            <a:br>
              <a:rPr i="1">
                <a:solidFill>
                  <a:srgbClr val="808080"/>
                </a:solidFill>
              </a:rPr>
            </a:br>
            <a:r>
              <a:rPr i="1">
                <a:solidFill>
                  <a:srgbClr val="808080"/>
                </a:solidFill>
              </a:rPr>
              <a:t>    </a:t>
            </a:r>
            <a:r>
              <a:t>}</a:t>
            </a:r>
          </a:p>
          <a:p>
            <a:pPr defTabSz="457200"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/>
            </a:r>
            <a:br/>
            <a:r>
              <a:t>}</a:t>
            </a:r>
          </a:p>
        </p:txBody>
      </p:sp>
      <p:pic>
        <p:nvPicPr>
          <p:cNvPr id="320" name="image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374" y="258895"/>
            <a:ext cx="8728452" cy="4427591"/>
          </a:xfrm>
          <a:prstGeom prst="rect">
            <a:avLst/>
          </a:prstGeom>
          <a:ln w="12700">
            <a:miter lim="400000"/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</p:spPr>
      </p:pic>
      <p:pic>
        <p:nvPicPr>
          <p:cNvPr id="321" name="image1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8346" y="1317128"/>
            <a:ext cx="7843789" cy="2630055"/>
          </a:xfrm>
          <a:prstGeom prst="rect">
            <a:avLst/>
          </a:prstGeom>
          <a:ln w="12700">
            <a:miter lim="400000"/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</p:spPr>
      </p:pic>
      <p:pic>
        <p:nvPicPr>
          <p:cNvPr id="322" name="image19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8346" y="4011219"/>
            <a:ext cx="7843789" cy="268289"/>
          </a:xfrm>
          <a:prstGeom prst="rect">
            <a:avLst/>
          </a:prstGeom>
          <a:ln w="12700">
            <a:miter lim="400000"/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</p:spPr>
      </p:pic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Final Task</a:t>
            </a:r>
          </a:p>
        </p:txBody>
      </p:sp>
      <p:sp>
        <p:nvSpPr>
          <p:cNvPr id="732" name="Shape 732"/>
          <p:cNvSpPr/>
          <p:nvPr/>
        </p:nvSpPr>
        <p:spPr>
          <a:xfrm>
            <a:off x="292100" y="889000"/>
            <a:ext cx="8509000" cy="2278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rPr dirty="0"/>
              <a:t>Old friend Nikolay said that he just opened a shop where he </a:t>
            </a:r>
            <a:r>
              <a:rPr lang="en-US" dirty="0" smtClean="0"/>
              <a:t>is </a:t>
            </a:r>
            <a:r>
              <a:rPr dirty="0" smtClean="0"/>
              <a:t>selling </a:t>
            </a:r>
            <a:r>
              <a:rPr dirty="0"/>
              <a:t>birds and you immediately gave him an advice to use </a:t>
            </a:r>
            <a:r>
              <a:rPr lang="en-US" dirty="0" smtClean="0"/>
              <a:t>a </a:t>
            </a:r>
            <a:r>
              <a:rPr dirty="0" smtClean="0"/>
              <a:t>computer program.</a:t>
            </a:r>
            <a:endParaRPr dirty="0"/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endParaRPr dirty="0"/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rPr dirty="0"/>
              <a:t>You </a:t>
            </a:r>
            <a:r>
              <a:rPr lang="en-US" dirty="0" smtClean="0"/>
              <a:t>explained</a:t>
            </a:r>
            <a:r>
              <a:rPr dirty="0" smtClean="0"/>
              <a:t> </a:t>
            </a:r>
            <a:r>
              <a:rPr dirty="0"/>
              <a:t>that you are </a:t>
            </a:r>
            <a:r>
              <a:rPr lang="en-US" dirty="0" smtClean="0"/>
              <a:t>a </a:t>
            </a:r>
            <a:r>
              <a:rPr dirty="0" smtClean="0"/>
              <a:t>programmer </a:t>
            </a:r>
            <a:r>
              <a:rPr dirty="0"/>
              <a:t>and </a:t>
            </a:r>
            <a:r>
              <a:rPr lang="en-US" dirty="0" smtClean="0"/>
              <a:t>you </a:t>
            </a:r>
            <a:r>
              <a:rPr dirty="0" smtClean="0"/>
              <a:t>will </a:t>
            </a:r>
            <a:r>
              <a:rPr dirty="0"/>
              <a:t>write this program for Nikolay right now.</a:t>
            </a:r>
          </a:p>
        </p:txBody>
      </p:sp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Final Task, continue</a:t>
            </a:r>
          </a:p>
        </p:txBody>
      </p:sp>
      <p:sp>
        <p:nvSpPr>
          <p:cNvPr id="735" name="Shape 735"/>
          <p:cNvSpPr/>
          <p:nvPr/>
        </p:nvSpPr>
        <p:spPr>
          <a:xfrm>
            <a:off x="292100" y="888999"/>
            <a:ext cx="8509000" cy="265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rPr dirty="0" smtClean="0"/>
              <a:t>N</a:t>
            </a:r>
            <a:r>
              <a:rPr lang="en-US" dirty="0" smtClean="0"/>
              <a:t>i</a:t>
            </a:r>
            <a:r>
              <a:rPr dirty="0" smtClean="0"/>
              <a:t>kolay </a:t>
            </a:r>
            <a:r>
              <a:rPr dirty="0"/>
              <a:t>said that he </a:t>
            </a:r>
            <a:r>
              <a:rPr dirty="0" smtClean="0"/>
              <a:t>ha</a:t>
            </a:r>
            <a:r>
              <a:rPr lang="en-US" dirty="0" smtClean="0"/>
              <a:t>s</a:t>
            </a:r>
            <a:r>
              <a:rPr dirty="0" smtClean="0"/>
              <a:t> </a:t>
            </a:r>
            <a:r>
              <a:rPr dirty="0"/>
              <a:t>some notes and showed you the next:</a:t>
            </a:r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endParaRPr dirty="0"/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rPr dirty="0"/>
              <a:t>- Bird name (crow, eagle, duck)</a:t>
            </a:r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rPr dirty="0"/>
              <a:t>- Current price in USD (crow - 1, eagle - 5, duck - 0.5)</a:t>
            </a:r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rPr dirty="0"/>
              <a:t>- Count of birds in the store (crow - 20, eagle - 23, duck - 4)</a:t>
            </a:r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rPr dirty="0"/>
              <a:t>- Birds sold  (crow - 3, eagle - 1, duck - 23)</a:t>
            </a:r>
          </a:p>
        </p:txBody>
      </p:sp>
    </p:spTree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Final Task, continue</a:t>
            </a:r>
          </a:p>
        </p:txBody>
      </p:sp>
      <p:sp>
        <p:nvSpPr>
          <p:cNvPr id="738" name="Shape 738"/>
          <p:cNvSpPr/>
          <p:nvPr/>
        </p:nvSpPr>
        <p:spPr>
          <a:xfrm>
            <a:off x="292100" y="889000"/>
            <a:ext cx="8509000" cy="3383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rPr dirty="0"/>
              <a:t>Implement your </a:t>
            </a:r>
            <a:r>
              <a:rPr dirty="0" err="1"/>
              <a:t>programm</a:t>
            </a:r>
            <a:r>
              <a:rPr dirty="0"/>
              <a:t> in file </a:t>
            </a:r>
            <a:r>
              <a:rPr b="1" dirty="0"/>
              <a:t>Birds</a:t>
            </a:r>
            <a:r>
              <a:rPr dirty="0"/>
              <a:t>.</a:t>
            </a:r>
            <a:endParaRPr b="1" dirty="0"/>
          </a:p>
          <a:p>
            <a:pPr>
              <a:defRPr sz="2400" b="1">
                <a:latin typeface="Myriad Pro"/>
                <a:ea typeface="Myriad Pro"/>
                <a:cs typeface="Myriad Pro"/>
                <a:sym typeface="Myriad Pro"/>
              </a:defRPr>
            </a:pPr>
            <a:endParaRPr b="1" dirty="0"/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rPr dirty="0"/>
              <a:t>Implement next methods:</a:t>
            </a:r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endParaRPr dirty="0"/>
          </a:p>
          <a:p>
            <a:pPr marL="240631" indent="-240631">
              <a:buSzPct val="100000"/>
              <a:buChar char="-"/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rPr dirty="0"/>
              <a:t>how many birds sold</a:t>
            </a:r>
          </a:p>
          <a:p>
            <a:pPr marL="240631" indent="-240631">
              <a:buSzPct val="100000"/>
              <a:buChar char="-"/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rPr dirty="0"/>
              <a:t>how many birds of given type in stock</a:t>
            </a:r>
          </a:p>
          <a:p>
            <a:pPr marL="240631" indent="-240631">
              <a:buSzPct val="100000"/>
              <a:buChar char="-"/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rPr dirty="0"/>
              <a:t>what types of birds less then 3 in stock</a:t>
            </a:r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endParaRPr dirty="0"/>
          </a:p>
          <a:p>
            <a:pPr>
              <a:defRPr sz="2400" b="1">
                <a:latin typeface="Myriad Pro"/>
                <a:ea typeface="Myriad Pro"/>
                <a:cs typeface="Myriad Pro"/>
                <a:sym typeface="Myriad Pro"/>
              </a:defRPr>
            </a:pPr>
            <a:r>
              <a:rPr dirty="0"/>
              <a:t>Make this program </a:t>
            </a:r>
            <a:r>
              <a:rPr dirty="0" smtClean="0"/>
              <a:t>us</a:t>
            </a:r>
            <a:r>
              <a:rPr lang="en-US" dirty="0" smtClean="0"/>
              <a:t>e</a:t>
            </a:r>
            <a:r>
              <a:rPr dirty="0" smtClean="0"/>
              <a:t>ful </a:t>
            </a:r>
            <a:r>
              <a:rPr dirty="0"/>
              <a:t>for your friend !!!</a:t>
            </a:r>
          </a:p>
        </p:txBody>
      </p:sp>
    </p:spTree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>
            <a:spLocks noGrp="1"/>
          </p:cNvSpPr>
          <p:nvPr>
            <p:ph type="body" sz="half" idx="4294967295"/>
          </p:nvPr>
        </p:nvSpPr>
        <p:spPr>
          <a:xfrm>
            <a:off x="292099" y="866774"/>
            <a:ext cx="6103146" cy="2821784"/>
          </a:xfrm>
          <a:prstGeom prst="rect">
            <a:avLst/>
          </a:prstGeom>
        </p:spPr>
        <p:txBody>
          <a:bodyPr/>
          <a:lstStyle>
            <a:lvl1pPr marL="300789" indent="-300789">
              <a:buClrTx/>
              <a:buSzPct val="100000"/>
              <a:buFontTx/>
              <a:buChar char="•"/>
              <a:defRPr sz="3000">
                <a:solidFill>
                  <a:srgbClr val="000000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rPr smtClean="0"/>
              <a:t>Exer</a:t>
            </a:r>
            <a:r>
              <a:rPr lang="en-US" smtClean="0"/>
              <a:t>c</a:t>
            </a:r>
            <a:r>
              <a:rPr smtClean="0"/>
              <a:t>i</a:t>
            </a:r>
            <a:r>
              <a:rPr lang="en-US" smtClean="0"/>
              <a:t>s</a:t>
            </a:r>
            <a:r>
              <a:rPr smtClean="0"/>
              <a:t>e </a:t>
            </a:r>
            <a:r>
              <a:rPr dirty="0"/>
              <a:t>1</a:t>
            </a:r>
          </a:p>
        </p:txBody>
      </p:sp>
      <p:sp>
        <p:nvSpPr>
          <p:cNvPr id="743" name="Shape 743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Tasks (optional)</a:t>
            </a:r>
          </a:p>
        </p:txBody>
      </p:sp>
    </p:spTree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Home Work (Optional)</a:t>
            </a:r>
          </a:p>
        </p:txBody>
      </p:sp>
      <p:sp>
        <p:nvSpPr>
          <p:cNvPr id="746" name="Shape 746"/>
          <p:cNvSpPr/>
          <p:nvPr/>
        </p:nvSpPr>
        <p:spPr>
          <a:xfrm>
            <a:off x="292100" y="888999"/>
            <a:ext cx="8509000" cy="154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Implement method </a:t>
            </a:r>
            <a:r>
              <a:rPr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rPr>
              <a:t>void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randomMove()</a:t>
            </a:r>
            <a:r>
              <a:t>. </a:t>
            </a:r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endParaRPr/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One method call should smoothly move the tank one quarant to random direction.</a:t>
            </a:r>
          </a:p>
        </p:txBody>
      </p:sp>
      <p:sp>
        <p:nvSpPr>
          <p:cNvPr id="747" name="Shape 747"/>
          <p:cNvSpPr/>
          <p:nvPr/>
        </p:nvSpPr>
        <p:spPr>
          <a:xfrm>
            <a:off x="6888950" y="131517"/>
            <a:ext cx="2222794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part2.T4_Tanks</a:t>
            </a:r>
          </a:p>
        </p:txBody>
      </p:sp>
      <p:sp>
        <p:nvSpPr>
          <p:cNvPr id="748" name="Shape 748"/>
          <p:cNvSpPr/>
          <p:nvPr/>
        </p:nvSpPr>
        <p:spPr>
          <a:xfrm>
            <a:off x="292099" y="4063999"/>
            <a:ext cx="4844375" cy="438665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 Do not use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java.util.Random </a:t>
            </a:r>
          </a:p>
        </p:txBody>
      </p:sp>
    </p:spTree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Home Work (Optional)</a:t>
            </a:r>
          </a:p>
        </p:txBody>
      </p:sp>
      <p:sp>
        <p:nvSpPr>
          <p:cNvPr id="751" name="Shape 751"/>
          <p:cNvSpPr/>
          <p:nvPr/>
        </p:nvSpPr>
        <p:spPr>
          <a:xfrm>
            <a:off x="292100" y="889000"/>
            <a:ext cx="8509000" cy="2281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Implement method</a:t>
            </a:r>
          </a:p>
          <a:p>
            <a:pPr>
              <a:defRPr sz="24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void </a:t>
            </a:r>
            <a:r>
              <a:rPr>
                <a:solidFill>
                  <a:srgbClr val="000000"/>
                </a:solidFill>
              </a:rPr>
              <a:t>moveToQuadrant(String quadrant)</a:t>
            </a:r>
            <a:r>
              <a:rPr b="0">
                <a:solidFill>
                  <a:srgbClr val="000000"/>
                </a:solidFill>
                <a:latin typeface="Myriad Pro"/>
                <a:ea typeface="Myriad Pro"/>
                <a:cs typeface="Myriad Pro"/>
                <a:sym typeface="Myriad Pro"/>
              </a:rPr>
              <a:t>. </a:t>
            </a:r>
            <a:endParaRPr>
              <a:latin typeface="Myriad Pro"/>
              <a:ea typeface="Myriad Pro"/>
              <a:cs typeface="Myriad Pro"/>
              <a:sym typeface="Myriad Pro"/>
            </a:endParaRPr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endParaRPr>
              <a:latin typeface="Myriad Pro"/>
              <a:ea typeface="Myriad Pro"/>
              <a:cs typeface="Myriad Pro"/>
              <a:sym typeface="Myriad Pro"/>
            </a:endParaRPr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Where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quadrant</a:t>
            </a:r>
            <a:r>
              <a:t> - quadrant name in format </a:t>
            </a:r>
            <a:r>
              <a:rPr b="1"/>
              <a:t>a4</a:t>
            </a:r>
            <a:r>
              <a:t>, </a:t>
            </a:r>
            <a:r>
              <a:rPr b="1"/>
              <a:t>h6</a:t>
            </a:r>
            <a:r>
              <a:t>, </a:t>
            </a:r>
            <a:r>
              <a:rPr b="1"/>
              <a:t>i8</a:t>
            </a:r>
            <a:r>
              <a:t>.</a:t>
            </a:r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endParaRPr/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Tank should detect given quadrant and smoothly move to it.</a:t>
            </a:r>
          </a:p>
        </p:txBody>
      </p:sp>
      <p:sp>
        <p:nvSpPr>
          <p:cNvPr id="752" name="Shape 752"/>
          <p:cNvSpPr/>
          <p:nvPr/>
        </p:nvSpPr>
        <p:spPr>
          <a:xfrm>
            <a:off x="6888950" y="131517"/>
            <a:ext cx="2222794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part2.T5_Tanks</a:t>
            </a:r>
          </a:p>
        </p:txBody>
      </p:sp>
    </p:spTree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Task (Optional)</a:t>
            </a:r>
          </a:p>
        </p:txBody>
      </p:sp>
      <p:sp>
        <p:nvSpPr>
          <p:cNvPr id="755" name="Shape 755"/>
          <p:cNvSpPr/>
          <p:nvPr/>
        </p:nvSpPr>
        <p:spPr>
          <a:xfrm>
            <a:off x="292100" y="888999"/>
            <a:ext cx="8509000" cy="154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Implement method </a:t>
            </a:r>
            <a:r>
              <a:rPr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rPr>
              <a:t>void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clean()</a:t>
            </a:r>
            <a:r>
              <a:t>. </a:t>
            </a:r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endParaRPr/>
          </a:p>
          <a:p>
            <a:pPr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When method called tank should destroy all the objects on battle field in less then 30 seconds.</a:t>
            </a:r>
          </a:p>
        </p:txBody>
      </p:sp>
      <p:sp>
        <p:nvSpPr>
          <p:cNvPr id="756" name="Shape 756"/>
          <p:cNvSpPr/>
          <p:nvPr/>
        </p:nvSpPr>
        <p:spPr>
          <a:xfrm>
            <a:off x="6037679" y="131517"/>
            <a:ext cx="3074065" cy="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lvl="2" indent="914400">
              <a:defRPr sz="1400">
                <a:solidFill>
                  <a:srgbClr val="A7A7A7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part2.T3_CleanBattleField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/>
        </p:nvSpPr>
        <p:spPr>
          <a:xfrm>
            <a:off x="292099" y="42617"/>
            <a:ext cx="6669884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>
            <a:lvl1pPr>
              <a:defRPr sz="2600" b="1">
                <a:solidFill>
                  <a:schemeClr val="accent2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Part 1</a:t>
            </a:r>
          </a:p>
        </p:txBody>
      </p:sp>
      <p:sp>
        <p:nvSpPr>
          <p:cNvPr id="327" name="Shape 327"/>
          <p:cNvSpPr/>
          <p:nvPr/>
        </p:nvSpPr>
        <p:spPr>
          <a:xfrm>
            <a:off x="2399893" y="2232660"/>
            <a:ext cx="4344212" cy="678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685800">
              <a:lnSpc>
                <a:spcPct val="150000"/>
              </a:lnSpc>
              <a:spcBef>
                <a:spcPts val="500"/>
              </a:spcBef>
              <a:defRPr sz="40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Numbers &amp; Strings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281"/>
      </a:accent1>
      <a:accent2>
        <a:srgbClr val="296DAD"/>
      </a:accent2>
      <a:accent3>
        <a:srgbClr val="8D9BCE"/>
      </a:accent3>
      <a:accent4>
        <a:srgbClr val="F36F23"/>
      </a:accent4>
      <a:accent5>
        <a:srgbClr val="F78C5F"/>
      </a:accent5>
      <a:accent6>
        <a:srgbClr val="EE1C25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st="127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34289" tIns="34289" rIns="34289" bIns="34289" numCol="1" spcCol="38100" rtlCol="0" anchor="ctr">
        <a:spAutoFit/>
      </a:bodyPr>
      <a:lstStyle>
        <a:defPPr marL="0" marR="0" indent="0" algn="l" defTabSz="342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st="127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34289" tIns="34289" rIns="34289" bIns="34289" numCol="1" spcCol="38100" rtlCol="0" anchor="t">
        <a:spAutoFit/>
      </a:bodyPr>
      <a:lstStyle>
        <a:defPPr marL="0" marR="0" indent="0" algn="l" defTabSz="342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281"/>
      </a:accent1>
      <a:accent2>
        <a:srgbClr val="296DAD"/>
      </a:accent2>
      <a:accent3>
        <a:srgbClr val="8D9BCE"/>
      </a:accent3>
      <a:accent4>
        <a:srgbClr val="F36F23"/>
      </a:accent4>
      <a:accent5>
        <a:srgbClr val="F78C5F"/>
      </a:accent5>
      <a:accent6>
        <a:srgbClr val="EE1C25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st="127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34289" tIns="34289" rIns="34289" bIns="34289" numCol="1" spcCol="38100" rtlCol="0" anchor="ctr">
        <a:spAutoFit/>
      </a:bodyPr>
      <a:lstStyle>
        <a:defPPr marL="0" marR="0" indent="0" algn="l" defTabSz="342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st="127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34289" tIns="34289" rIns="34289" bIns="34289" numCol="1" spcCol="38100" rtlCol="0" anchor="t">
        <a:spAutoFit/>
      </a:bodyPr>
      <a:lstStyle>
        <a:defPPr marL="0" marR="0" indent="0" algn="l" defTabSz="342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2362</Words>
  <Application>Microsoft Office PowerPoint</Application>
  <PresentationFormat>On-screen Show (16:9)</PresentationFormat>
  <Paragraphs>487</Paragraphs>
  <Slides>86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7" baseType="lpstr">
      <vt:lpstr>Default</vt:lpstr>
      <vt:lpstr>Java SE 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 7</dc:title>
  <cp:lastModifiedBy>Tudose, Florin Catalin</cp:lastModifiedBy>
  <cp:revision>12</cp:revision>
  <dcterms:modified xsi:type="dcterms:W3CDTF">2017-03-15T10:23:12Z</dcterms:modified>
</cp:coreProperties>
</file>