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900" r:id="rId2"/>
  </p:sldMasterIdLst>
  <p:notesMasterIdLst>
    <p:notesMasterId r:id="rId24"/>
  </p:notesMasterIdLst>
  <p:sldIdLst>
    <p:sldId id="420" r:id="rId3"/>
    <p:sldId id="501" r:id="rId4"/>
    <p:sldId id="503" r:id="rId5"/>
    <p:sldId id="500" r:id="rId6"/>
    <p:sldId id="502" r:id="rId7"/>
    <p:sldId id="492" r:id="rId8"/>
    <p:sldId id="464" r:id="rId9"/>
    <p:sldId id="462" r:id="rId10"/>
    <p:sldId id="459" r:id="rId11"/>
    <p:sldId id="465" r:id="rId12"/>
    <p:sldId id="466" r:id="rId13"/>
    <p:sldId id="471" r:id="rId14"/>
    <p:sldId id="476" r:id="rId15"/>
    <p:sldId id="486" r:id="rId16"/>
    <p:sldId id="478" r:id="rId17"/>
    <p:sldId id="480" r:id="rId18"/>
    <p:sldId id="481" r:id="rId19"/>
    <p:sldId id="483" r:id="rId20"/>
    <p:sldId id="495" r:id="rId21"/>
    <p:sldId id="496" r:id="rId22"/>
    <p:sldId id="49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7434"/>
    <a:srgbClr val="2E27B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91577" autoAdjust="0"/>
  </p:normalViewPr>
  <p:slideViewPr>
    <p:cSldViewPr>
      <p:cViewPr varScale="1">
        <p:scale>
          <a:sx n="67" d="100"/>
          <a:sy n="67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17C7-A735-43BD-ADEF-6FCA554CCDEC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9F98-9234-4645-8DB0-2AF13C38CA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19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A9F98-9234-4645-8DB0-2AF13C38CAC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4B5E3A-D677-418C-B51E-FFC1BBAF3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69254C-1AF3-4BE3-B637-7F43D75199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0CC530E-4D2C-4518-8AC6-0B732653A0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282-2781-4AB3-A4D6-AB48B1CFEA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8A59-A60B-4037-A488-24A4253E2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BA242E2-3ED4-4E9D-9C45-2B18FB11B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1958-F268-42F3-B104-B67866A38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2EC086-E162-4ED8-B25F-4DEF8B25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739711-F82D-4368-9028-621D151E10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5D586-FDE9-4CC3-A843-843ABD12B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0270-A383-41C4-87B9-085282595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40B9C8-1DA6-4025-B72F-C4350C10D530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CCB4C4-87A2-49E5-8A95-74038C5F2E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A5F6-02DC-4725-9A6E-E1F16B14CA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Introduction to Web/HTML</a:t>
            </a:r>
            <a:br>
              <a:rPr lang="en-US" sz="47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4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Lecture 1-2</a:t>
            </a:r>
            <a:br>
              <a:rPr lang="en-US" sz="47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en-US" sz="47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01000" y="6172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66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LINK element is used to have </a:t>
            </a:r>
            <a:r>
              <a:rPr lang="en-US" dirty="0" smtClean="0">
                <a:solidFill>
                  <a:srgbClr val="FF0000"/>
                </a:solidFill>
              </a:rPr>
              <a:t>relationship with other documents</a:t>
            </a:r>
            <a:r>
              <a:rPr lang="en-US" dirty="0" smtClean="0"/>
              <a:t>. LINK tag is used to add </a:t>
            </a:r>
            <a:r>
              <a:rPr lang="en-US" dirty="0" smtClean="0">
                <a:solidFill>
                  <a:srgbClr val="00B050"/>
                </a:solidFill>
              </a:rPr>
              <a:t>external style sheet</a:t>
            </a:r>
            <a:r>
              <a:rPr lang="en-US" dirty="0" smtClean="0"/>
              <a:t>. Link is also used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place a small image</a:t>
            </a:r>
            <a:r>
              <a:rPr lang="en-US" dirty="0" smtClean="0"/>
              <a:t> at title portion of the web page.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       &lt;title&gt;Title of page&lt;/title&gt;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&lt;link </a:t>
            </a:r>
            <a:r>
              <a:rPr lang="en-US" dirty="0" err="1" smtClean="0">
                <a:cs typeface="Arial" pitchFamily="34" charset="0"/>
              </a:rPr>
              <a:t>rel</a:t>
            </a:r>
            <a:r>
              <a:rPr lang="en-US" dirty="0" smtClean="0"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 smtClean="0">
                <a:cs typeface="Arial" pitchFamily="34" charset="0"/>
              </a:rPr>
              <a:t>stylesheet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cs typeface="Arial" pitchFamily="34" charset="0"/>
              </a:rPr>
              <a:t> type=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cs typeface="Arial" pitchFamily="34" charset="0"/>
              </a:rPr>
              <a:t>text/</a:t>
            </a:r>
            <a:r>
              <a:rPr lang="en-US" dirty="0" err="1" smtClean="0">
                <a:cs typeface="Arial" pitchFamily="34" charset="0"/>
              </a:rPr>
              <a:t>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cs typeface="Arial" pitchFamily="34" charset="0"/>
              </a:rPr>
              <a:t>  				</a:t>
            </a:r>
            <a:r>
              <a:rPr lang="en-US" dirty="0" err="1" smtClean="0">
                <a:cs typeface="Arial" pitchFamily="34" charset="0"/>
              </a:rPr>
              <a:t>href</a:t>
            </a:r>
            <a:r>
              <a:rPr lang="en-US" dirty="0" smtClean="0">
                <a:cs typeface="Arial" pitchFamily="34" charset="0"/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cs typeface="Arial" pitchFamily="34" charset="0"/>
              </a:rPr>
              <a:t>main.css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 /&gt;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		&lt;link </a:t>
            </a:r>
            <a:r>
              <a:rPr lang="en-US" dirty="0" err="1" smtClean="0">
                <a:cs typeface="Arial" pitchFamily="34" charset="0"/>
              </a:rPr>
              <a:t>href</a:t>
            </a:r>
            <a:r>
              <a:rPr lang="en-US" dirty="0" smtClean="0">
                <a:cs typeface="Arial" pitchFamily="34" charset="0"/>
              </a:rPr>
              <a:t>="scissors-small.png" type="image/gif"                 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                         </a:t>
            </a:r>
            <a:r>
              <a:rPr lang="en-US" dirty="0" err="1" smtClean="0">
                <a:cs typeface="Arial" pitchFamily="34" charset="0"/>
              </a:rPr>
              <a:t>rel</a:t>
            </a:r>
            <a:r>
              <a:rPr lang="en-US" dirty="0" smtClean="0">
                <a:cs typeface="Arial" pitchFamily="34" charset="0"/>
              </a:rPr>
              <a:t>="shortcut icon"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/&gt;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&lt;/head&gt;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Style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STYLE element is used to </a:t>
            </a:r>
            <a:r>
              <a:rPr lang="en-US" dirty="0" smtClean="0">
                <a:solidFill>
                  <a:srgbClr val="00B050"/>
                </a:solidFill>
              </a:rPr>
              <a:t>embed style sheet </a:t>
            </a:r>
            <a:r>
              <a:rPr lang="en-US" dirty="0" smtClean="0"/>
              <a:t>on a same web page.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&lt;head&gt; </a:t>
            </a:r>
          </a:p>
          <a:p>
            <a:pPr>
              <a:buNone/>
            </a:pPr>
            <a:r>
              <a:rPr lang="en-US" dirty="0" smtClean="0"/>
              <a:t>	       &lt;title&gt;Title of page&lt;/title&gt; 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</a:t>
            </a:r>
            <a:r>
              <a:rPr lang="en-US" dirty="0" smtClean="0">
                <a:solidFill>
                  <a:srgbClr val="FF3300"/>
                </a:solidFill>
                <a:cs typeface="Arial" pitchFamily="34" charset="0"/>
              </a:rPr>
              <a:t> &lt;style&gt;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p {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      line-height: 1.2;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}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</a:t>
            </a:r>
            <a:r>
              <a:rPr lang="en-US" dirty="0" err="1" smtClean="0">
                <a:cs typeface="Arial" pitchFamily="34" charset="0"/>
              </a:rPr>
              <a:t>p.first:first</a:t>
            </a:r>
            <a:r>
              <a:rPr lang="en-US" dirty="0" smtClean="0">
                <a:cs typeface="Arial" pitchFamily="34" charset="0"/>
              </a:rPr>
              <a:t>-line {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       font-variant: small-caps;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	}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		 </a:t>
            </a:r>
            <a:r>
              <a:rPr lang="en-US" dirty="0" smtClean="0">
                <a:solidFill>
                  <a:srgbClr val="FF3300"/>
                </a:solidFill>
                <a:cs typeface="Arial" pitchFamily="34" charset="0"/>
              </a:rPr>
              <a:t>&lt;/style&gt;</a:t>
            </a:r>
            <a:endParaRPr lang="en-US" dirty="0" smtClean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dirty="0" smtClean="0"/>
              <a:t>    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META tag </a:t>
            </a:r>
            <a:r>
              <a:rPr lang="en-US" dirty="0" smtClean="0"/>
              <a:t>is used to describe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various aspects </a:t>
            </a:r>
            <a:r>
              <a:rPr lang="en-US" dirty="0" smtClean="0"/>
              <a:t>of your HTML page. META means its data about data. It helps </a:t>
            </a:r>
            <a:r>
              <a:rPr lang="en-US" dirty="0" smtClean="0">
                <a:solidFill>
                  <a:srgbClr val="FF0000"/>
                </a:solidFill>
              </a:rPr>
              <a:t>search engine to categorize</a:t>
            </a:r>
            <a:r>
              <a:rPr lang="en-US" dirty="0" smtClean="0"/>
              <a:t> your page.</a:t>
            </a:r>
          </a:p>
          <a:p>
            <a:endParaRPr lang="en-US" dirty="0" smtClean="0"/>
          </a:p>
          <a:p>
            <a:r>
              <a:rPr lang="en-US" dirty="0" smtClean="0"/>
              <a:t>The data that </a:t>
            </a:r>
            <a:r>
              <a:rPr lang="en-US" dirty="0" smtClean="0">
                <a:solidFill>
                  <a:srgbClr val="0000FF"/>
                </a:solidFill>
              </a:rPr>
              <a:t>can not be display </a:t>
            </a:r>
            <a:r>
              <a:rPr lang="en-US" dirty="0" smtClean="0"/>
              <a:t>on web page, but </a:t>
            </a:r>
            <a:r>
              <a:rPr lang="en-US" dirty="0" smtClean="0">
                <a:solidFill>
                  <a:srgbClr val="00B050"/>
                </a:solidFill>
              </a:rPr>
              <a:t>can be used by various process</a:t>
            </a:r>
            <a:r>
              <a:rPr lang="en-US" dirty="0" smtClean="0"/>
              <a:t>. Like web server deliver it or user web browsers.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Search Engine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concept of search engine optimization is interesting widely </a:t>
            </a:r>
            <a:r>
              <a:rPr lang="en-US" dirty="0" smtClean="0">
                <a:solidFill>
                  <a:srgbClr val="0000FF"/>
                </a:solidFill>
              </a:rPr>
              <a:t>misunderstood subject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are people who tell you that they can </a:t>
            </a:r>
            <a:r>
              <a:rPr lang="en-US" dirty="0" smtClean="0">
                <a:solidFill>
                  <a:srgbClr val="00B050"/>
                </a:solidFill>
              </a:rPr>
              <a:t>increase search ranking of your page</a:t>
            </a:r>
            <a:r>
              <a:rPr lang="en-US" dirty="0" smtClean="0"/>
              <a:t>. So your page show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higher in search engine listing</a:t>
            </a:r>
            <a:r>
              <a:rPr lang="en-US" dirty="0" smtClean="0"/>
              <a:t>. But most part this is not true.</a:t>
            </a:r>
          </a:p>
          <a:p>
            <a:endParaRPr lang="en-US" dirty="0" smtClean="0"/>
          </a:p>
          <a:p>
            <a:r>
              <a:rPr lang="en-US" dirty="0" smtClean="0"/>
              <a:t>Any technique that can </a:t>
            </a:r>
            <a:r>
              <a:rPr lang="en-US" dirty="0" smtClean="0">
                <a:solidFill>
                  <a:srgbClr val="FF0000"/>
                </a:solidFill>
              </a:rPr>
              <a:t>effectively submit search engine</a:t>
            </a:r>
            <a:r>
              <a:rPr lang="en-US" dirty="0" smtClean="0"/>
              <a:t> today will not work tomorrow because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engineers at search engine company update their algorithms </a:t>
            </a:r>
            <a:r>
              <a:rPr lang="en-US" dirty="0" smtClean="0"/>
              <a:t>to defeat those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534400" cy="5287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&lt;meta </a:t>
            </a:r>
            <a:r>
              <a:rPr lang="en-US" dirty="0" smtClean="0">
                <a:solidFill>
                  <a:srgbClr val="92D050"/>
                </a:solidFill>
              </a:rPr>
              <a:t>name=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keywords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content=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Amazing, New, Bill, Page Web site, C++ Tutorials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&lt;meta </a:t>
            </a:r>
            <a:r>
              <a:rPr lang="en-US" dirty="0" smtClean="0">
                <a:solidFill>
                  <a:srgbClr val="92D050"/>
                </a:solidFill>
              </a:rPr>
              <a:t>name=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description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content=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Amazing, New, Bill, Page Web site, C++ Tutorials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Keywords meta tag </a:t>
            </a:r>
            <a:r>
              <a:rPr lang="en-US" dirty="0" smtClean="0"/>
              <a:t>is originally designed to help the search engine by allowing content authors to categorize their contents.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But this feature is abused so badly</a:t>
            </a:r>
            <a:r>
              <a:rPr lang="en-US" dirty="0" smtClean="0"/>
              <a:t>, that search engine have stopped using it. So its largely ignored today by major search engines.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06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Line Break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Normally your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browser will decide, where to break the line</a:t>
            </a:r>
            <a:r>
              <a:rPr lang="en-US" dirty="0" smtClean="0"/>
              <a:t> and paragraphs. You may force a line to break using the </a:t>
            </a:r>
            <a:r>
              <a:rPr lang="en-US" dirty="0" smtClean="0">
                <a:solidFill>
                  <a:srgbClr val="0000FF"/>
                </a:solidFill>
              </a:rPr>
              <a:t>&lt;BR&gt; tag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&lt;p&gt;</a:t>
            </a:r>
          </a:p>
          <a:p>
            <a:pPr>
              <a:buNone/>
            </a:pPr>
            <a:r>
              <a:rPr lang="en-US" dirty="0" smtClean="0"/>
              <a:t>	The attackers set about acquiring the control over the computers to be used in the attack.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 /&gt;</a:t>
            </a:r>
            <a:r>
              <a:rPr lang="en-US" dirty="0" smtClean="0"/>
              <a:t> By scanning using </a:t>
            </a:r>
            <a:r>
              <a:rPr lang="en-US" dirty="0" err="1" smtClean="0"/>
              <a:t>Sscan</a:t>
            </a:r>
            <a:r>
              <a:rPr lang="en-US" dirty="0" smtClean="0"/>
              <a:t> SW, a large numbers of computers attached to the </a:t>
            </a:r>
            <a:r>
              <a:rPr lang="en-US" dirty="0" err="1" smtClean="0"/>
              <a:t>Internet.</a:t>
            </a:r>
            <a:r>
              <a:rPr lang="en-US" dirty="0" err="1" smtClean="0">
                <a:solidFill>
                  <a:srgbClr val="FF0000"/>
                </a:solidFill>
              </a:rPr>
              <a:t>&amp;nbsp</a:t>
            </a:r>
            <a:r>
              <a:rPr lang="en-US" dirty="0" smtClean="0">
                <a:solidFill>
                  <a:srgbClr val="FF0000"/>
                </a:solidFill>
              </a:rPr>
              <a:t>;&amp;</a:t>
            </a:r>
            <a:r>
              <a:rPr lang="en-US" dirty="0" err="1" smtClean="0">
                <a:solidFill>
                  <a:srgbClr val="FF0000"/>
                </a:solidFill>
              </a:rPr>
              <a:t>nbsp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Once a computer with a weak security scheme is identified, the attackers try a break-in.</a:t>
            </a:r>
          </a:p>
          <a:p>
            <a:pPr>
              <a:buNone/>
            </a:pPr>
            <a:r>
              <a:rPr lang="en-US" dirty="0" smtClean="0"/>
              <a:t>	&lt;/p&gt;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Font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Sometimes you tell browser to show text something in a different way. Can of course use </a:t>
            </a:r>
            <a:r>
              <a:rPr lang="en-US" dirty="0" smtClean="0">
                <a:solidFill>
                  <a:srgbClr val="0000FF"/>
                </a:solidFill>
              </a:rPr>
              <a:t>CSS </a:t>
            </a:r>
            <a:r>
              <a:rPr lang="en-US" dirty="0" smtClean="0"/>
              <a:t>for this often as best choice. </a:t>
            </a:r>
          </a:p>
          <a:p>
            <a:endParaRPr lang="en-US" dirty="0" smtClean="0"/>
          </a:p>
          <a:p>
            <a:r>
              <a:rPr lang="en-US" dirty="0" smtClean="0"/>
              <a:t>HTML does however provide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few simple elements</a:t>
            </a:r>
            <a:r>
              <a:rPr lang="en-US" dirty="0" smtClean="0"/>
              <a:t>, case where you need something just simple.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&lt;b&gt;</a:t>
            </a:r>
            <a:r>
              <a:rPr lang="en-US" dirty="0" smtClean="0"/>
              <a:t> Bold </a:t>
            </a:r>
            <a:r>
              <a:rPr lang="en-US" dirty="0" smtClean="0">
                <a:solidFill>
                  <a:srgbClr val="FF0000"/>
                </a:solidFill>
              </a:rPr>
              <a:t>&lt;/b&gt;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Italic </a:t>
            </a: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&lt;u&gt;</a:t>
            </a:r>
            <a:r>
              <a:rPr lang="en-US" dirty="0" smtClean="0"/>
              <a:t> Underline </a:t>
            </a:r>
            <a:r>
              <a:rPr lang="en-US" dirty="0" smtClean="0">
                <a:solidFill>
                  <a:srgbClr val="FF0000"/>
                </a:solidFill>
              </a:rPr>
              <a:t>&lt;/u&gt;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&lt;sub&gt; </a:t>
            </a:r>
            <a:r>
              <a:rPr lang="en-US" dirty="0" smtClean="0"/>
              <a:t>subscript </a:t>
            </a:r>
            <a:r>
              <a:rPr lang="en-US" dirty="0" smtClean="0">
                <a:solidFill>
                  <a:srgbClr val="FF0000"/>
                </a:solidFill>
              </a:rPr>
              <a:t>&lt;/sub&gt;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&lt;sup&gt; </a:t>
            </a:r>
            <a:r>
              <a:rPr lang="en-US" dirty="0" smtClean="0"/>
              <a:t>superscript </a:t>
            </a:r>
            <a:r>
              <a:rPr lang="en-US" dirty="0" smtClean="0">
                <a:solidFill>
                  <a:srgbClr val="FF0000"/>
                </a:solidFill>
              </a:rPr>
              <a:t>&lt;/sup&gt;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&lt;small&gt; </a:t>
            </a:r>
            <a:r>
              <a:rPr lang="en-US" dirty="0" smtClean="0"/>
              <a:t>small </a:t>
            </a:r>
            <a:r>
              <a:rPr lang="en-US" dirty="0" smtClean="0">
                <a:solidFill>
                  <a:srgbClr val="FF0000"/>
                </a:solidFill>
              </a:rPr>
              <a:t>&lt;/small&gt;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906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Highlighting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HTML provides new </a:t>
            </a:r>
            <a:r>
              <a:rPr lang="en-US" dirty="0" smtClean="0">
                <a:solidFill>
                  <a:srgbClr val="00B050"/>
                </a:solidFill>
              </a:rPr>
              <a:t>inline element called MARK</a:t>
            </a:r>
            <a:r>
              <a:rPr lang="en-US" dirty="0" smtClean="0"/>
              <a:t> to highlighting text.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	&lt;p&gt;</a:t>
            </a:r>
          </a:p>
          <a:p>
            <a:pPr>
              <a:buNone/>
            </a:pPr>
            <a:r>
              <a:rPr lang="en-US" dirty="0" smtClean="0"/>
              <a:t>	The attackers set about acquiring the control over the computers to be used in the attack. By </a:t>
            </a:r>
            <a:r>
              <a:rPr lang="en-US" dirty="0" smtClean="0">
                <a:solidFill>
                  <a:srgbClr val="FF0000"/>
                </a:solidFill>
              </a:rPr>
              <a:t>&lt;mark&gt;</a:t>
            </a:r>
            <a:r>
              <a:rPr lang="en-US" dirty="0" smtClean="0"/>
              <a:t>scanning using </a:t>
            </a:r>
            <a:r>
              <a:rPr lang="en-US" dirty="0" err="1" smtClean="0"/>
              <a:t>Sscan</a:t>
            </a:r>
            <a:r>
              <a:rPr lang="en-US" dirty="0" smtClean="0"/>
              <a:t> SW,</a:t>
            </a:r>
            <a:r>
              <a:rPr lang="en-US" dirty="0" smtClean="0">
                <a:solidFill>
                  <a:srgbClr val="FF0000"/>
                </a:solidFill>
              </a:rPr>
              <a:t>&lt;/mark&gt;</a:t>
            </a:r>
            <a:r>
              <a:rPr lang="en-US" dirty="0" smtClean="0"/>
              <a:t> a large numbers of computers attached to the Internet. Once a computer with a weak security scheme is identified, the attackers try a break-in.</a:t>
            </a:r>
          </a:p>
          <a:p>
            <a:pPr>
              <a:buNone/>
            </a:pPr>
            <a:r>
              <a:rPr lang="en-US" dirty="0" smtClean="0"/>
              <a:t>	&lt;/p&gt;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Heading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Heading elements</a:t>
            </a:r>
            <a:r>
              <a:rPr lang="en-US" dirty="0" smtClean="0"/>
              <a:t> are available at </a:t>
            </a:r>
            <a:r>
              <a:rPr lang="en-US" dirty="0" smtClean="0">
                <a:solidFill>
                  <a:srgbClr val="00B050"/>
                </a:solidFill>
              </a:rPr>
              <a:t>six level</a:t>
            </a:r>
            <a:r>
              <a:rPr lang="en-US" dirty="0" smtClean="0"/>
              <a:t>. Heading is block level element.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en-US" dirty="0" smtClean="0"/>
              <a:t> Heading 1 </a:t>
            </a:r>
            <a:r>
              <a:rPr lang="en-US" dirty="0" smtClean="0">
                <a:solidFill>
                  <a:srgbClr val="FF0000"/>
                </a:solidFill>
              </a:rPr>
              <a:t>&lt;/h1&gt;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&lt;h2&gt;</a:t>
            </a:r>
            <a:r>
              <a:rPr lang="en-US" dirty="0" smtClean="0"/>
              <a:t> Heading 2 </a:t>
            </a:r>
            <a:r>
              <a:rPr lang="en-US" dirty="0" smtClean="0">
                <a:solidFill>
                  <a:srgbClr val="FF0000"/>
                </a:solidFill>
              </a:rPr>
              <a:t>&lt;/h2&gt;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&lt;h3&gt;</a:t>
            </a:r>
            <a:r>
              <a:rPr lang="en-US" dirty="0" smtClean="0"/>
              <a:t> Heading 3 </a:t>
            </a:r>
            <a:r>
              <a:rPr lang="en-US" dirty="0" smtClean="0">
                <a:solidFill>
                  <a:srgbClr val="FF0000"/>
                </a:solidFill>
              </a:rPr>
              <a:t>&lt;/h3&gt;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&lt;h4&gt;</a:t>
            </a:r>
            <a:r>
              <a:rPr lang="en-US" dirty="0" smtClean="0"/>
              <a:t> Heading 4 </a:t>
            </a:r>
            <a:r>
              <a:rPr lang="en-US" dirty="0" smtClean="0">
                <a:solidFill>
                  <a:srgbClr val="FF0000"/>
                </a:solidFill>
              </a:rPr>
              <a:t>&lt;/h4&gt;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&lt;h5&gt;</a:t>
            </a:r>
            <a:r>
              <a:rPr lang="en-US" dirty="0" smtClean="0"/>
              <a:t> Heading 5 </a:t>
            </a:r>
            <a:r>
              <a:rPr lang="en-US" dirty="0" smtClean="0">
                <a:solidFill>
                  <a:srgbClr val="FF0000"/>
                </a:solidFill>
              </a:rPr>
              <a:t>&lt;/h5&gt;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&lt;h6&gt;</a:t>
            </a:r>
            <a:r>
              <a:rPr lang="en-US" dirty="0" smtClean="0"/>
              <a:t> Heading 6 </a:t>
            </a:r>
            <a:r>
              <a:rPr lang="en-US" dirty="0" smtClean="0">
                <a:solidFill>
                  <a:srgbClr val="FF0000"/>
                </a:solidFill>
              </a:rPr>
              <a:t>&lt;/h6&gt;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Hyper Link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In HTML, you create a hyper link with </a:t>
            </a:r>
            <a:r>
              <a:rPr lang="en-US" dirty="0" smtClean="0">
                <a:solidFill>
                  <a:srgbClr val="0000FF"/>
                </a:solidFill>
              </a:rPr>
              <a:t>Anchor tag</a:t>
            </a:r>
            <a:r>
              <a:rPr lang="en-US" dirty="0" smtClean="0"/>
              <a:t>.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Example: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&lt;body&gt;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&lt;p&gt;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Here is a link to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&lt;a </a:t>
            </a:r>
            <a:r>
              <a:rPr lang="en-US" dirty="0" err="1" smtClean="0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/>
              <a:t>http://www.uol.edu.pk/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cs typeface="Arial" pitchFamily="34" charset="0"/>
              </a:rPr>
              <a:t>target=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cs typeface="Arial" pitchFamily="34" charset="0"/>
              </a:rPr>
              <a:t>_blank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B0F0"/>
                </a:solidFill>
              </a:rPr>
              <a:t>my home page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	&lt;/p&gt;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&lt;/body&gt;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HTTP, Web Server,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 smtClean="0"/>
              <a:t>Http </a:t>
            </a:r>
            <a:r>
              <a:rPr lang="en-US" sz="4200" dirty="0" smtClean="0"/>
              <a:t>– Hypertext transport </a:t>
            </a:r>
            <a:r>
              <a:rPr lang="en-US" sz="4200" dirty="0" smtClean="0"/>
              <a:t>protocol</a:t>
            </a:r>
          </a:p>
          <a:p>
            <a:r>
              <a:rPr lang="en-US" sz="4200" dirty="0" smtClean="0"/>
              <a:t>Web Browser - </a:t>
            </a:r>
            <a:r>
              <a:rPr lang="en-US" sz="4200" dirty="0" smtClean="0"/>
              <a:t>A </a:t>
            </a:r>
            <a:r>
              <a:rPr lang="en-US" sz="4200" b="1" dirty="0" smtClean="0"/>
              <a:t>web browser</a:t>
            </a:r>
            <a:r>
              <a:rPr lang="en-US" sz="4200" dirty="0" smtClean="0"/>
              <a:t> (commonly referred to as a </a:t>
            </a:r>
            <a:r>
              <a:rPr lang="en-US" sz="4200" b="1" dirty="0" smtClean="0"/>
              <a:t>browser</a:t>
            </a:r>
            <a:r>
              <a:rPr lang="en-US" sz="4200" dirty="0" smtClean="0"/>
              <a:t>) is a software application for retrieving, presenting, and traversing information resources on the World Wide </a:t>
            </a:r>
            <a:r>
              <a:rPr lang="en-US" sz="4200" dirty="0" smtClean="0"/>
              <a:t>Web for example IE, Firefox, Chrome etc.</a:t>
            </a:r>
          </a:p>
          <a:p>
            <a:r>
              <a:rPr lang="en-US" sz="4200" dirty="0" smtClean="0"/>
              <a:t>Web Server - </a:t>
            </a:r>
            <a:r>
              <a:rPr lang="en-US" sz="4200" b="1" dirty="0" smtClean="0"/>
              <a:t>Web servers</a:t>
            </a:r>
            <a:r>
              <a:rPr lang="en-US" sz="4200" dirty="0" smtClean="0"/>
              <a:t> are computers that deliver (serves up) </a:t>
            </a:r>
            <a:r>
              <a:rPr lang="en-US" sz="4200" b="1" dirty="0" smtClean="0"/>
              <a:t>Web</a:t>
            </a:r>
            <a:r>
              <a:rPr lang="en-US" sz="4200" dirty="0" smtClean="0"/>
              <a:t> pages. </a:t>
            </a:r>
            <a:r>
              <a:rPr lang="en-US" sz="4200" dirty="0" smtClean="0"/>
              <a:t>Every </a:t>
            </a:r>
            <a:r>
              <a:rPr lang="en-US" sz="4200" b="1" dirty="0" smtClean="0"/>
              <a:t>Web </a:t>
            </a:r>
            <a:r>
              <a:rPr lang="en-US" sz="4200" b="1" dirty="0" smtClean="0"/>
              <a:t>server</a:t>
            </a:r>
            <a:r>
              <a:rPr lang="en-US" sz="4200" dirty="0" smtClean="0"/>
              <a:t> has an IP address and possibly a domain name. For example, if you enter the URL http://www.webopedia.com/index.html in your browser, this sends a request to the </a:t>
            </a:r>
            <a:r>
              <a:rPr lang="en-US" sz="4200" b="1" dirty="0" smtClean="0"/>
              <a:t>Web server</a:t>
            </a:r>
            <a:r>
              <a:rPr lang="en-US" sz="4200" dirty="0" smtClean="0"/>
              <a:t> whose domain name is </a:t>
            </a:r>
            <a:r>
              <a:rPr lang="en-US" sz="4200" dirty="0" smtClean="0"/>
              <a:t>webopedia.com.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USING IMAGE AS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It is very common to use images as links.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&lt;p&gt;</a:t>
            </a:r>
          </a:p>
          <a:p>
            <a:pPr>
              <a:buNone/>
            </a:pPr>
            <a:r>
              <a:rPr lang="en-US" dirty="0" smtClean="0"/>
              <a:t>		Here is a link to </a:t>
            </a:r>
            <a:r>
              <a:rPr lang="en-US" dirty="0" smtClean="0">
                <a:solidFill>
                  <a:srgbClr val="0000FF"/>
                </a:solidFill>
              </a:rPr>
              <a:t>&lt;a </a:t>
            </a:r>
            <a:r>
              <a:rPr lang="en-US" dirty="0" err="1" smtClean="0">
                <a:solidFill>
                  <a:srgbClr val="0000FF"/>
                </a:solidFill>
              </a:rPr>
              <a:t>href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http://sites.google.com/site/cs1113webprog/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images/paper.png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border=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/&gt;</a:t>
            </a:r>
            <a:r>
              <a:rPr lang="en-US" dirty="0" smtClean="0">
                <a:solidFill>
                  <a:srgbClr val="0000FF"/>
                </a:solidFill>
              </a:rPr>
              <a:t>&lt;/a&gt;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&lt;/p&gt;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69254C-1AF3-4BE3-B637-7F43D751999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&lt;head&gt;</a:t>
            </a:r>
          </a:p>
          <a:p>
            <a:pPr>
              <a:buNone/>
            </a:pPr>
            <a:r>
              <a:rPr lang="en-US" dirty="0" smtClean="0"/>
              <a:t>		&lt;title&gt;&lt;/title&gt;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&lt;style&gt;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smtClean="0"/>
              <a:t>a </a:t>
            </a:r>
            <a:r>
              <a:rPr lang="en-US" dirty="0" err="1" smtClean="0"/>
              <a:t>img</a:t>
            </a:r>
            <a:r>
              <a:rPr lang="en-US" dirty="0" smtClean="0"/>
              <a:t> { border-style: none;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&lt;/style&gt;</a:t>
            </a:r>
          </a:p>
          <a:p>
            <a:pPr>
              <a:buNone/>
            </a:pPr>
            <a:r>
              <a:rPr lang="en-US" dirty="0" smtClean="0"/>
              <a:t>	&lt;/head&gt;</a:t>
            </a:r>
          </a:p>
          <a:p>
            <a:pPr>
              <a:buNone/>
            </a:pPr>
            <a:r>
              <a:rPr lang="en-US" dirty="0" smtClean="0"/>
              <a:t>	&lt;body&gt;</a:t>
            </a:r>
          </a:p>
          <a:p>
            <a:pPr>
              <a:buNone/>
            </a:pPr>
            <a:r>
              <a:rPr lang="en-US" dirty="0" smtClean="0"/>
              <a:t>	&lt;p&gt;</a:t>
            </a:r>
          </a:p>
          <a:p>
            <a:pPr>
              <a:buNone/>
            </a:pPr>
            <a:r>
              <a:rPr lang="en-US" dirty="0" smtClean="0"/>
              <a:t>	Here is a link to </a:t>
            </a:r>
            <a:r>
              <a:rPr lang="en-US" dirty="0" smtClean="0">
                <a:solidFill>
                  <a:srgbClr val="0000FF"/>
                </a:solidFill>
              </a:rPr>
              <a:t>&lt;a </a:t>
            </a:r>
            <a:r>
              <a:rPr lang="en-US" dirty="0" err="1" smtClean="0">
                <a:solidFill>
                  <a:srgbClr val="0000FF"/>
                </a:solidFill>
              </a:rPr>
              <a:t>href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http://sites.google.com/site/cs1113webprog/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 smtClean="0">
                <a:solidFill>
                  <a:srgbClr val="0000FF"/>
                </a:solidFill>
              </a:rPr>
              <a:t>&gt;	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images/paper.png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dirty="0" smtClean="0">
                <a:solidFill>
                  <a:srgbClr val="FF0000"/>
                </a:solidFill>
              </a:rPr>
              <a:t>/&gt;</a:t>
            </a:r>
            <a:r>
              <a:rPr lang="en-US" dirty="0" smtClean="0">
                <a:solidFill>
                  <a:srgbClr val="0000FF"/>
                </a:solidFill>
              </a:rPr>
              <a:t>&lt;/a&gt;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&lt;/p&gt;</a:t>
            </a:r>
          </a:p>
          <a:p>
            <a:pPr>
              <a:buNone/>
            </a:pPr>
            <a:r>
              <a:rPr lang="en-US" dirty="0" smtClean="0"/>
              <a:t>	&lt;/body&gt;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69254C-1AF3-4BE3-B637-7F43D751999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ISP, DNS, 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ISP - An </a:t>
            </a:r>
            <a:r>
              <a:rPr lang="en-US" b="1" dirty="0" smtClean="0"/>
              <a:t>Internet service provider</a:t>
            </a:r>
            <a:r>
              <a:rPr lang="en-US" dirty="0" smtClean="0"/>
              <a:t> (</a:t>
            </a:r>
            <a:r>
              <a:rPr lang="en-US" b="1" dirty="0" smtClean="0"/>
              <a:t>ISP</a:t>
            </a:r>
            <a:r>
              <a:rPr lang="en-US" dirty="0" smtClean="0"/>
              <a:t>) is an organization that provides services for accessing, using, or participating in the Internet.</a:t>
            </a:r>
          </a:p>
          <a:p>
            <a:r>
              <a:rPr lang="en-US" dirty="0" smtClean="0"/>
              <a:t>DNS - </a:t>
            </a:r>
            <a:r>
              <a:rPr lang="en-US" b="1" dirty="0" smtClean="0"/>
              <a:t>DNS</a:t>
            </a:r>
            <a:r>
              <a:rPr lang="en-US" dirty="0" smtClean="0"/>
              <a:t>, which stands for domain name system, controls your domain name's website and email settings. When visitors go to your domain name, its </a:t>
            </a:r>
            <a:r>
              <a:rPr lang="en-US" b="1" dirty="0" smtClean="0"/>
              <a:t>DNS</a:t>
            </a:r>
            <a:r>
              <a:rPr lang="en-US" dirty="0" smtClean="0"/>
              <a:t> settings control which company's server it reaches out to. </a:t>
            </a:r>
          </a:p>
          <a:p>
            <a:r>
              <a:rPr lang="en-US" dirty="0" smtClean="0"/>
              <a:t>FTP - The File Transfer Protocol (</a:t>
            </a:r>
            <a:r>
              <a:rPr lang="en-US" b="1" dirty="0" smtClean="0"/>
              <a:t>FTP</a:t>
            </a:r>
            <a:r>
              <a:rPr lang="en-US" dirty="0" smtClean="0"/>
              <a:t>) is a standard network protocol used to transfer computer files between a client and server on a computer network.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URI, URN,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URI - Uniform Resource Identifier</a:t>
            </a:r>
          </a:p>
          <a:p>
            <a:r>
              <a:rPr lang="en-US" dirty="0" smtClean="0"/>
              <a:t>URN - Uniform Resource Name</a:t>
            </a:r>
          </a:p>
          <a:p>
            <a:r>
              <a:rPr lang="en-US" dirty="0" smtClean="0"/>
              <a:t>URL - Uniform Resource Locator</a:t>
            </a:r>
          </a:p>
          <a:p>
            <a:endParaRPr lang="en-US" dirty="0"/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6400"/>
            <a:ext cx="2752725" cy="1657350"/>
          </a:xfrm>
          <a:prstGeom prst="rect">
            <a:avLst/>
          </a:prstGeom>
        </p:spPr>
      </p:pic>
      <p:pic>
        <p:nvPicPr>
          <p:cNvPr id="7" name="Picture 6" descr="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7282731" cy="240982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1600200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/>
              <a:t>	  &lt;</a:t>
            </a:r>
            <a:r>
              <a:rPr lang="en-US" dirty="0">
                <a:latin typeface="Arial" pitchFamily="34" charset="0"/>
                <a:cs typeface="Arial" pitchFamily="34" charset="0"/>
              </a:rPr>
              <a:t>head&gt;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&lt;</a:t>
            </a:r>
            <a:r>
              <a:rPr lang="en-US" dirty="0">
                <a:latin typeface="Arial" pitchFamily="34" charset="0"/>
                <a:cs typeface="Arial" pitchFamily="34" charset="0"/>
              </a:rPr>
              <a:t>title&gt;Title of page&lt;/title&gt;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&lt;/</a:t>
            </a:r>
            <a:r>
              <a:rPr lang="en-US" dirty="0">
                <a:latin typeface="Arial" pitchFamily="34" charset="0"/>
                <a:cs typeface="Arial" pitchFamily="34" charset="0"/>
              </a:rPr>
              <a:t>head&gt;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    &lt;body&gt;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is my first homepage. 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458418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Head Element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4582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HEAD section </a:t>
            </a:r>
            <a:r>
              <a:rPr lang="en-US" dirty="0" smtClean="0"/>
              <a:t>of an HTML document is like a front matter of a book.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HEAD tag always keep </a:t>
            </a:r>
            <a:r>
              <a:rPr lang="en-US" dirty="0" smtClean="0">
                <a:solidFill>
                  <a:srgbClr val="0000FF"/>
                </a:solidFill>
              </a:rPr>
              <a:t>behind the HTML tag</a:t>
            </a:r>
            <a:r>
              <a:rPr lang="en-US" dirty="0" smtClean="0"/>
              <a:t>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Things are going in the HEAD section, consider to be </a:t>
            </a:r>
            <a:r>
              <a:rPr lang="en-US" dirty="0" smtClean="0">
                <a:solidFill>
                  <a:srgbClr val="00B050"/>
                </a:solidFill>
              </a:rPr>
              <a:t>META data content model </a:t>
            </a:r>
            <a:r>
              <a:rPr lang="en-US" dirty="0" smtClean="0"/>
              <a:t>these includes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TITLE</a:t>
            </a:r>
            <a:r>
              <a:rPr lang="en-US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META</a:t>
            </a:r>
            <a:r>
              <a:rPr lang="en-US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B050"/>
                </a:solidFill>
              </a:rPr>
              <a:t>LINK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BASE</a:t>
            </a:r>
            <a:r>
              <a:rPr lang="en-US" dirty="0" smtClean="0"/>
              <a:t> elements. 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32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6106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endParaRPr lang="en-US" sz="3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&lt;html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lang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=‘en’&gt;</a:t>
            </a:r>
          </a:p>
          <a:p>
            <a:pPr>
              <a:buNone/>
            </a:pPr>
            <a:r>
              <a:rPr lang="en-US" sz="3400" dirty="0" smtClean="0"/>
              <a:t>	  </a:t>
            </a:r>
            <a:r>
              <a:rPr lang="en-US" sz="3400" dirty="0" smtClean="0">
                <a:solidFill>
                  <a:srgbClr val="FF3300"/>
                </a:solidFill>
              </a:rPr>
              <a:t>&lt;</a:t>
            </a:r>
            <a:r>
              <a:rPr lang="en-US" sz="3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head&gt;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	&lt;meta 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charset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=“UTF-8” /&gt;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3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&lt;title&gt;Title of page&lt;/title&gt; 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3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&lt;link </a:t>
            </a:r>
            <a:r>
              <a:rPr lang="en-US" sz="3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3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3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stylesheet</a:t>
            </a:r>
            <a:r>
              <a:rPr lang="en-US" sz="3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” type=“text/</a:t>
            </a:r>
            <a:r>
              <a:rPr lang="en-US" sz="3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sz="3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3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href</a:t>
            </a:r>
            <a:r>
              <a:rPr lang="en-US" sz="3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=“main.css” /&gt;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34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&lt;/head&gt; </a:t>
            </a:r>
          </a:p>
          <a:p>
            <a:pPr>
              <a:buNone/>
            </a:pPr>
            <a:endParaRPr lang="en-US" sz="3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    &lt;body&gt; 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		This is my first homepage. 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		&lt;b&gt;This text is bold&lt;/b&gt;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	 &lt;/body&gt;</a:t>
            </a:r>
          </a:p>
          <a:p>
            <a:pPr>
              <a:buNone/>
            </a:pPr>
            <a:endParaRPr lang="en-US" sz="3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&lt;/html&gt;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32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Title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TITLE element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used for setting title of a document.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Title element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required in HTML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even its empty. There may be only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one TITLE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element in a web page.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	&lt;head&gt;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&lt;title&gt;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Title of page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&lt;/title&gt;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&lt;/head&gt;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E69254C-1AF3-4BE3-B637-7F43D75199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5597</TotalTime>
  <Words>706</Words>
  <Application>Microsoft Office PowerPoint</Application>
  <PresentationFormat>On-screen Show (4:3)</PresentationFormat>
  <Paragraphs>180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Oriel</vt:lpstr>
      <vt:lpstr>Introduction to Web/HTML Lecture 1-2 </vt:lpstr>
      <vt:lpstr>HTTP, Web Server, Web Browser</vt:lpstr>
      <vt:lpstr>ISP, DNS, FTP</vt:lpstr>
      <vt:lpstr>URI, URN, URL</vt:lpstr>
      <vt:lpstr>Slide 5</vt:lpstr>
      <vt:lpstr>HTML</vt:lpstr>
      <vt:lpstr>  Head Element</vt:lpstr>
      <vt:lpstr>Example</vt:lpstr>
      <vt:lpstr>Title Element</vt:lpstr>
      <vt:lpstr>Link Element</vt:lpstr>
      <vt:lpstr>Style Element</vt:lpstr>
      <vt:lpstr>Meta Tag</vt:lpstr>
      <vt:lpstr>Search Engine Optimization</vt:lpstr>
      <vt:lpstr>Example</vt:lpstr>
      <vt:lpstr>Line Break Tag</vt:lpstr>
      <vt:lpstr>Font Element</vt:lpstr>
      <vt:lpstr>Highlighting Text</vt:lpstr>
      <vt:lpstr>Heading Tags</vt:lpstr>
      <vt:lpstr>Hyper Link</vt:lpstr>
      <vt:lpstr>USING IMAGE AS LINK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C &amp; M</dc:creator>
  <cp:lastModifiedBy>Nosheen Asif</cp:lastModifiedBy>
  <cp:revision>465</cp:revision>
  <dcterms:created xsi:type="dcterms:W3CDTF">2013-04-01T14:15:44Z</dcterms:created>
  <dcterms:modified xsi:type="dcterms:W3CDTF">2016-02-02T06:38:46Z</dcterms:modified>
</cp:coreProperties>
</file>