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8" r:id="rId1"/>
  </p:sldMasterIdLst>
  <p:notesMasterIdLst>
    <p:notesMasterId r:id="rId21"/>
  </p:notesMasterIdLst>
  <p:sldIdLst>
    <p:sldId id="420" r:id="rId2"/>
    <p:sldId id="503" r:id="rId3"/>
    <p:sldId id="504" r:id="rId4"/>
    <p:sldId id="497" r:id="rId5"/>
    <p:sldId id="498" r:id="rId6"/>
    <p:sldId id="493" r:id="rId7"/>
    <p:sldId id="494" r:id="rId8"/>
    <p:sldId id="499" r:id="rId9"/>
    <p:sldId id="465" r:id="rId10"/>
    <p:sldId id="502" r:id="rId11"/>
    <p:sldId id="506" r:id="rId12"/>
    <p:sldId id="507" r:id="rId13"/>
    <p:sldId id="508" r:id="rId14"/>
    <p:sldId id="509" r:id="rId15"/>
    <p:sldId id="510" r:id="rId16"/>
    <p:sldId id="511" r:id="rId17"/>
    <p:sldId id="500" r:id="rId18"/>
    <p:sldId id="505" r:id="rId19"/>
    <p:sldId id="501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3300"/>
    <a:srgbClr val="007434"/>
    <a:srgbClr val="2E27B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294" autoAdjust="0"/>
    <p:restoredTop sz="91577" autoAdjust="0"/>
  </p:normalViewPr>
  <p:slideViewPr>
    <p:cSldViewPr>
      <p:cViewPr varScale="1">
        <p:scale>
          <a:sx n="67" d="100"/>
          <a:sy n="67" d="100"/>
        </p:scale>
        <p:origin x="-60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2F17C7-A735-43BD-ADEF-6FCA554CCDEC}" type="datetimeFigureOut">
              <a:rPr lang="en-US" smtClean="0"/>
              <a:pPr/>
              <a:t>2/9/2016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9A9F98-9234-4645-8DB0-2AF13C38CAC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73154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A9F98-9234-4645-8DB0-2AF13C38CAC6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A9F98-9234-4645-8DB0-2AF13C38CAC6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A9F98-9234-4645-8DB0-2AF13C38CAC6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A9F98-9234-4645-8DB0-2AF13C38CAC6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0B9C8-1DA6-4025-B72F-C4350C10D530}" type="datetimeFigureOut">
              <a:rPr lang="en-US" smtClean="0"/>
              <a:pPr/>
              <a:t>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CB4C4-87A2-49E5-8A95-74038C5F2E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2648586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0B9C8-1DA6-4025-B72F-C4350C10D530}" type="datetimeFigureOut">
              <a:rPr lang="en-US" smtClean="0"/>
              <a:pPr/>
              <a:t>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CB4C4-87A2-49E5-8A95-74038C5F2E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7672556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0B9C8-1DA6-4025-B72F-C4350C10D530}" type="datetimeFigureOut">
              <a:rPr lang="en-US" smtClean="0"/>
              <a:pPr/>
              <a:t>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CB4C4-87A2-49E5-8A95-74038C5F2E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0128886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0B9C8-1DA6-4025-B72F-C4350C10D530}" type="datetimeFigureOut">
              <a:rPr lang="en-US" smtClean="0"/>
              <a:pPr/>
              <a:t>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CB4C4-87A2-49E5-8A95-74038C5F2E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4430624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0B9C8-1DA6-4025-B72F-C4350C10D530}" type="datetimeFigureOut">
              <a:rPr lang="en-US" smtClean="0"/>
              <a:pPr/>
              <a:t>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CB4C4-87A2-49E5-8A95-74038C5F2E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2701860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0B9C8-1DA6-4025-B72F-C4350C10D530}" type="datetimeFigureOut">
              <a:rPr lang="en-US" smtClean="0"/>
              <a:pPr/>
              <a:t>2/9/2016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CB4C4-87A2-49E5-8A95-74038C5F2E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2265611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0B9C8-1DA6-4025-B72F-C4350C10D530}" type="datetimeFigureOut">
              <a:rPr lang="en-US" smtClean="0"/>
              <a:pPr/>
              <a:t>2/9/2016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CB4C4-87A2-49E5-8A95-74038C5F2E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3178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0B9C8-1DA6-4025-B72F-C4350C10D530}" type="datetimeFigureOut">
              <a:rPr lang="en-US" smtClean="0"/>
              <a:pPr/>
              <a:t>2/9/2016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CB4C4-87A2-49E5-8A95-74038C5F2E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9517772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0B9C8-1DA6-4025-B72F-C4350C10D530}" type="datetimeFigureOut">
              <a:rPr lang="en-US" smtClean="0"/>
              <a:pPr/>
              <a:t>2/9/2016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CB4C4-87A2-49E5-8A95-74038C5F2E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6408966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0B9C8-1DA6-4025-B72F-C4350C10D530}" type="datetimeFigureOut">
              <a:rPr lang="en-US" smtClean="0"/>
              <a:pPr/>
              <a:t>2/9/2016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CB4C4-87A2-49E5-8A95-74038C5F2E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2460116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0B9C8-1DA6-4025-B72F-C4350C10D530}" type="datetimeFigureOut">
              <a:rPr lang="en-US" smtClean="0"/>
              <a:pPr/>
              <a:t>2/9/2016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CB4C4-87A2-49E5-8A95-74038C5F2E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5162353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40B9C8-1DA6-4025-B72F-C4350C10D530}" type="datetimeFigureOut">
              <a:rPr lang="en-US" smtClean="0"/>
              <a:pPr/>
              <a:t>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CCB4C4-87A2-49E5-8A95-74038C5F2E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55367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transition spd="med">
    <p:wipe dir="r"/>
  </p:transition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667000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sz="4900" dirty="0" smtClean="0">
                <a:solidFill>
                  <a:srgbClr val="009900"/>
                </a:solidFill>
                <a:latin typeface="Arial" pitchFamily="34" charset="0"/>
                <a:cs typeface="Arial" pitchFamily="34" charset="0"/>
              </a:rPr>
              <a:t> Web Engineering</a:t>
            </a:r>
            <a:r>
              <a:rPr lang="en-US" sz="4200" dirty="0">
                <a:solidFill>
                  <a:schemeClr val="tx1"/>
                </a:solidFill>
              </a:rPr>
              <a:t/>
            </a:r>
            <a:br>
              <a:rPr lang="en-US" sz="4200" dirty="0">
                <a:solidFill>
                  <a:schemeClr val="tx1"/>
                </a:solidFill>
              </a:rPr>
            </a:br>
            <a:r>
              <a:rPr lang="en-US" sz="5300" dirty="0" smtClean="0">
                <a:solidFill>
                  <a:prstClr val="black"/>
                </a:solidFill>
              </a:rPr>
              <a:t> An Overview about HTML</a:t>
            </a:r>
            <a:r>
              <a:rPr lang="en-US" sz="4200" dirty="0" smtClean="0">
                <a:solidFill>
                  <a:schemeClr val="tx1"/>
                </a:solidFill>
              </a:rPr>
              <a:t/>
            </a:r>
            <a:br>
              <a:rPr lang="en-US" sz="4200" dirty="0" smtClean="0">
                <a:solidFill>
                  <a:schemeClr val="tx1"/>
                </a:solidFill>
              </a:rPr>
            </a:br>
            <a:r>
              <a:rPr lang="en-US" sz="4200" dirty="0" smtClean="0">
                <a:solidFill>
                  <a:schemeClr val="tx1"/>
                </a:solidFill>
              </a:rPr>
              <a:t>  </a:t>
            </a:r>
            <a:r>
              <a:rPr lang="en-US" sz="47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Lecture 03</a:t>
            </a:r>
            <a:endParaRPr lang="en-US" sz="4700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2A5F6-02DC-4725-9A6E-E1F16B14CA51}" type="slidenum">
              <a:rPr lang="en-US"/>
              <a:pPr/>
              <a:t>1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8001000" y="6172200"/>
            <a:ext cx="1143000" cy="6096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Link on a Images 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03107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295400"/>
            <a:ext cx="9144000" cy="4800600"/>
          </a:xfrm>
        </p:spPr>
        <p:txBody>
          <a:bodyPr/>
          <a:lstStyle/>
          <a:p>
            <a:pPr marL="0" indent="0">
              <a:lnSpc>
                <a:spcPct val="90000"/>
              </a:lnSpc>
              <a:buFontTx/>
              <a:buNone/>
            </a:pPr>
            <a:r>
              <a:rPr lang="en-US" sz="3600" dirty="0" smtClean="0">
                <a:solidFill>
                  <a:srgbClr val="FF0000"/>
                </a:solidFill>
              </a:rPr>
              <a:t>&lt;a</a:t>
            </a:r>
            <a:r>
              <a:rPr lang="en-US" sz="3600" dirty="0" smtClean="0">
                <a:solidFill>
                  <a:srgbClr val="00FF00"/>
                </a:solidFill>
              </a:rPr>
              <a:t> </a:t>
            </a:r>
            <a:r>
              <a:rPr lang="en-US" sz="3600" dirty="0" err="1" smtClean="0">
                <a:solidFill>
                  <a:srgbClr val="0000FF"/>
                </a:solidFill>
              </a:rPr>
              <a:t>href</a:t>
            </a:r>
            <a:r>
              <a:rPr lang="en-US" sz="3600" dirty="0" smtClean="0">
                <a:solidFill>
                  <a:srgbClr val="0000FF"/>
                </a:solidFill>
              </a:rPr>
              <a:t>=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“</a:t>
            </a:r>
            <a:r>
              <a:rPr lang="en-US" sz="3600" dirty="0" smtClean="0"/>
              <a:t>index.html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”</a:t>
            </a:r>
            <a:r>
              <a:rPr lang="en-US" sz="3600" dirty="0" smtClean="0">
                <a:solidFill>
                  <a:srgbClr val="00FF00"/>
                </a:solidFill>
              </a:rPr>
              <a:t> </a:t>
            </a:r>
            <a:r>
              <a:rPr lang="en-US" sz="3600" dirty="0" smtClean="0">
                <a:solidFill>
                  <a:srgbClr val="0000FF"/>
                </a:solidFill>
              </a:rPr>
              <a:t>target=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“</a:t>
            </a:r>
            <a:r>
              <a:rPr lang="en-US" sz="3600" dirty="0" smtClean="0"/>
              <a:t>_blank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” </a:t>
            </a:r>
            <a:r>
              <a:rPr lang="en-US" sz="3600" dirty="0" smtClean="0">
                <a:solidFill>
                  <a:srgbClr val="0000FF"/>
                </a:solidFill>
                <a:cs typeface="Arial" pitchFamily="34" charset="0"/>
              </a:rPr>
              <a:t>title=“</a:t>
            </a:r>
            <a:r>
              <a:rPr lang="en-US" sz="3600" dirty="0" smtClean="0">
                <a:cs typeface="Arial" pitchFamily="34" charset="0"/>
              </a:rPr>
              <a:t>info/keywords”</a:t>
            </a:r>
            <a:r>
              <a:rPr lang="en-US" sz="3600" dirty="0" smtClean="0">
                <a:solidFill>
                  <a:srgbClr val="FF0000"/>
                </a:solidFill>
              </a:rPr>
              <a:t>&gt;&lt;</a:t>
            </a:r>
            <a:r>
              <a:rPr lang="en-US" sz="3600" dirty="0" err="1" smtClean="0">
                <a:solidFill>
                  <a:srgbClr val="FF0000"/>
                </a:solidFill>
              </a:rPr>
              <a:t>img</a:t>
            </a:r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/>
              <a:t>	</a:t>
            </a:r>
            <a:r>
              <a:rPr lang="en-US" sz="3600" dirty="0" err="1" smtClean="0">
                <a:solidFill>
                  <a:srgbClr val="0000FF"/>
                </a:solidFill>
              </a:rPr>
              <a:t>src</a:t>
            </a:r>
            <a:r>
              <a:rPr lang="en-US" sz="3600" dirty="0" smtClean="0">
                <a:solidFill>
                  <a:srgbClr val="0000FF"/>
                </a:solidFill>
              </a:rPr>
              <a:t>=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“</a:t>
            </a:r>
            <a:r>
              <a:rPr lang="en-US" sz="3600" dirty="0" smtClean="0"/>
              <a:t>images/image1.jpg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”</a:t>
            </a:r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en-US" sz="3600" dirty="0">
                <a:solidFill>
                  <a:schemeClr val="tx2"/>
                </a:solidFill>
              </a:rPr>
              <a:t>	</a:t>
            </a:r>
            <a:r>
              <a:rPr lang="en-US" sz="3600" dirty="0" smtClean="0">
                <a:solidFill>
                  <a:srgbClr val="0000FF"/>
                </a:solidFill>
              </a:rPr>
              <a:t>width=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“</a:t>
            </a:r>
            <a:r>
              <a:rPr lang="en-US" sz="3600" dirty="0" smtClean="0"/>
              <a:t>250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”</a:t>
            </a:r>
            <a:endParaRPr lang="en-US" sz="3600" dirty="0">
              <a:latin typeface="Arial" pitchFamily="34" charset="0"/>
              <a:cs typeface="Arial" pitchFamily="34" charset="0"/>
            </a:endParaRPr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en-US" sz="3600" dirty="0">
                <a:solidFill>
                  <a:schemeClr val="tx2"/>
                </a:solidFill>
              </a:rPr>
              <a:t>	</a:t>
            </a:r>
            <a:r>
              <a:rPr lang="en-US" sz="3600" dirty="0" smtClean="0">
                <a:solidFill>
                  <a:srgbClr val="0000FF"/>
                </a:solidFill>
              </a:rPr>
              <a:t>height=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“</a:t>
            </a:r>
            <a:r>
              <a:rPr lang="en-US" sz="3600" dirty="0" smtClean="0"/>
              <a:t>250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”</a:t>
            </a:r>
            <a:endParaRPr lang="en-US" sz="3600" dirty="0">
              <a:latin typeface="Arial" pitchFamily="34" charset="0"/>
              <a:cs typeface="Arial" pitchFamily="34" charset="0"/>
            </a:endParaRPr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en-US" sz="3600" dirty="0">
                <a:solidFill>
                  <a:schemeClr val="tx2"/>
                </a:solidFill>
              </a:rPr>
              <a:t>	</a:t>
            </a:r>
            <a:r>
              <a:rPr lang="en-US" sz="3600" dirty="0" smtClean="0">
                <a:solidFill>
                  <a:srgbClr val="0000FF"/>
                </a:solidFill>
              </a:rPr>
              <a:t>alt=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“</a:t>
            </a:r>
            <a:r>
              <a:rPr lang="en-US" sz="3600" dirty="0" smtClean="0"/>
              <a:t>alternative text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”</a:t>
            </a:r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 smtClean="0">
                <a:solidFill>
                  <a:srgbClr val="FF0000"/>
                </a:solidFill>
              </a:rPr>
              <a:t>/&gt;&lt;/a&gt;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FE0B7-214D-404A-BCAC-BE58AD0C2FC9}" type="slidenum">
              <a:rPr lang="en-US"/>
              <a:pPr/>
              <a:t>10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9254C-1AF3-4BE3-B637-7F43D751999D}" type="slidenum">
              <a:rPr lang="en-US" smtClean="0"/>
              <a:pPr/>
              <a:t>11</a:t>
            </a:fld>
            <a:endParaRPr lang="en-US"/>
          </a:p>
        </p:txBody>
      </p:sp>
      <p:graphicFrame>
        <p:nvGraphicFramePr>
          <p:cNvPr id="5" name="Group 84"/>
          <p:cNvGraphicFramePr>
            <a:graphicFrameLocks noGrp="1"/>
          </p:cNvGraphicFramePr>
          <p:nvPr/>
        </p:nvGraphicFramePr>
        <p:xfrm>
          <a:off x="914400" y="457200"/>
          <a:ext cx="7467600" cy="5632704"/>
        </p:xfrm>
        <a:graphic>
          <a:graphicData uri="http://schemas.openxmlformats.org/drawingml/2006/table">
            <a:tbl>
              <a:tblPr/>
              <a:tblGrid>
                <a:gridCol w="2057400"/>
                <a:gridCol w="5410200"/>
              </a:tblGrid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&lt;TABLE&gt;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Table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(made up of rows)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43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&lt;TR&gt;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Row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(made up of data cells)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&lt;TH&gt;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Heading Data Cell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(Can contain paragraphs, images, lists, forms, tables)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41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&lt;TD&gt;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Data Cell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(Can contain paragraphs, images, lists, forms, tables)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15962"/>
          </a:xfrm>
        </p:spPr>
        <p:txBody>
          <a:bodyPr>
            <a:noAutofit/>
          </a:bodyPr>
          <a:lstStyle/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TABLES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4864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Tables are very useful feature in HTML.</a:t>
            </a:r>
          </a:p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Example:</a:t>
            </a:r>
          </a:p>
          <a:p>
            <a:pPr>
              <a:buNone/>
            </a:pPr>
            <a:r>
              <a:rPr lang="en-US" dirty="0" smtClean="0"/>
              <a:t>	&lt;h1&gt;HTML Tables&lt;/h1&gt;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FF0000"/>
                </a:solidFill>
              </a:rPr>
              <a:t>&lt;table&gt;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smtClean="0">
                <a:solidFill>
                  <a:srgbClr val="00B0F0"/>
                </a:solidFill>
              </a:rPr>
              <a:t>&lt;caption&gt;</a:t>
            </a:r>
            <a:r>
              <a:rPr lang="en-US" dirty="0" smtClean="0"/>
              <a:t>My Favorite Albums</a:t>
            </a:r>
            <a:r>
              <a:rPr lang="en-US" dirty="0" smtClean="0">
                <a:solidFill>
                  <a:srgbClr val="00B0F0"/>
                </a:solidFill>
              </a:rPr>
              <a:t>&lt;/caption&gt;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smtClean="0">
                <a:solidFill>
                  <a:srgbClr val="0000FF"/>
                </a:solidFill>
              </a:rPr>
              <a:t>&lt;</a:t>
            </a:r>
            <a:r>
              <a:rPr lang="en-US" dirty="0" err="1" smtClean="0">
                <a:solidFill>
                  <a:srgbClr val="0000FF"/>
                </a:solidFill>
              </a:rPr>
              <a:t>tr</a:t>
            </a:r>
            <a:r>
              <a:rPr lang="en-US" dirty="0" smtClean="0">
                <a:solidFill>
                  <a:srgbClr val="0000FF"/>
                </a:solidFill>
              </a:rPr>
              <a:t>&gt;</a:t>
            </a:r>
          </a:p>
          <a:p>
            <a:pPr>
              <a:buNone/>
            </a:pPr>
            <a:r>
              <a:rPr lang="en-US" dirty="0" smtClean="0"/>
              <a:t>			</a:t>
            </a:r>
            <a:r>
              <a:rPr lang="en-US" dirty="0" smtClean="0">
                <a:solidFill>
                  <a:srgbClr val="00B050"/>
                </a:solidFill>
              </a:rPr>
              <a:t>&lt;</a:t>
            </a:r>
            <a:r>
              <a:rPr lang="en-US" dirty="0" err="1" smtClean="0">
                <a:solidFill>
                  <a:srgbClr val="00B050"/>
                </a:solidFill>
              </a:rPr>
              <a:t>th</a:t>
            </a:r>
            <a:r>
              <a:rPr lang="en-US" dirty="0" smtClean="0">
                <a:solidFill>
                  <a:srgbClr val="00B050"/>
                </a:solidFill>
              </a:rPr>
              <a:t>&gt;</a:t>
            </a:r>
            <a:r>
              <a:rPr lang="en-US" dirty="0" smtClean="0"/>
              <a:t> Title </a:t>
            </a:r>
            <a:r>
              <a:rPr lang="en-US" dirty="0" smtClean="0">
                <a:solidFill>
                  <a:srgbClr val="00B050"/>
                </a:solidFill>
              </a:rPr>
              <a:t>&lt;/</a:t>
            </a:r>
            <a:r>
              <a:rPr lang="en-US" dirty="0" err="1" smtClean="0">
                <a:solidFill>
                  <a:srgbClr val="00B050"/>
                </a:solidFill>
              </a:rPr>
              <a:t>th</a:t>
            </a:r>
            <a:r>
              <a:rPr lang="en-US" dirty="0" smtClean="0">
                <a:solidFill>
                  <a:srgbClr val="00B050"/>
                </a:solidFill>
              </a:rPr>
              <a:t>&gt;</a:t>
            </a:r>
          </a:p>
          <a:p>
            <a:pPr>
              <a:buNone/>
            </a:pPr>
            <a:r>
              <a:rPr lang="en-US" dirty="0" smtClean="0"/>
              <a:t>			</a:t>
            </a:r>
            <a:r>
              <a:rPr lang="en-US" dirty="0" smtClean="0">
                <a:solidFill>
                  <a:srgbClr val="00B050"/>
                </a:solidFill>
              </a:rPr>
              <a:t>&lt;</a:t>
            </a:r>
            <a:r>
              <a:rPr lang="en-US" dirty="0" err="1" smtClean="0">
                <a:solidFill>
                  <a:srgbClr val="00B050"/>
                </a:solidFill>
              </a:rPr>
              <a:t>th</a:t>
            </a:r>
            <a:r>
              <a:rPr lang="en-US" dirty="0" smtClean="0">
                <a:solidFill>
                  <a:srgbClr val="00B050"/>
                </a:solidFill>
              </a:rPr>
              <a:t>&gt;</a:t>
            </a:r>
            <a:r>
              <a:rPr lang="en-US" dirty="0" smtClean="0"/>
              <a:t> Artist </a:t>
            </a:r>
            <a:r>
              <a:rPr lang="en-US" dirty="0" smtClean="0">
                <a:solidFill>
                  <a:srgbClr val="00B050"/>
                </a:solidFill>
              </a:rPr>
              <a:t>&lt;/</a:t>
            </a:r>
            <a:r>
              <a:rPr lang="en-US" dirty="0" err="1" smtClean="0">
                <a:solidFill>
                  <a:srgbClr val="00B050"/>
                </a:solidFill>
              </a:rPr>
              <a:t>th</a:t>
            </a:r>
            <a:r>
              <a:rPr lang="en-US" dirty="0" smtClean="0">
                <a:solidFill>
                  <a:srgbClr val="00B050"/>
                </a:solidFill>
              </a:rPr>
              <a:t>&gt;</a:t>
            </a:r>
          </a:p>
          <a:p>
            <a:pPr>
              <a:buNone/>
            </a:pPr>
            <a:r>
              <a:rPr lang="en-US" dirty="0" smtClean="0"/>
              <a:t>			</a:t>
            </a:r>
            <a:r>
              <a:rPr lang="en-US" dirty="0" smtClean="0">
                <a:solidFill>
                  <a:srgbClr val="00B050"/>
                </a:solidFill>
              </a:rPr>
              <a:t> &lt;</a:t>
            </a:r>
            <a:r>
              <a:rPr lang="en-US" dirty="0" err="1" smtClean="0">
                <a:solidFill>
                  <a:srgbClr val="00B050"/>
                </a:solidFill>
              </a:rPr>
              <a:t>th</a:t>
            </a:r>
            <a:r>
              <a:rPr lang="en-US" dirty="0" smtClean="0">
                <a:solidFill>
                  <a:srgbClr val="00B050"/>
                </a:solidFill>
              </a:rPr>
              <a:t>&gt;</a:t>
            </a:r>
            <a:r>
              <a:rPr lang="en-US" dirty="0" smtClean="0"/>
              <a:t> Comment </a:t>
            </a:r>
            <a:r>
              <a:rPr lang="en-US" dirty="0" smtClean="0">
                <a:solidFill>
                  <a:srgbClr val="00B050"/>
                </a:solidFill>
              </a:rPr>
              <a:t>&lt;/</a:t>
            </a:r>
            <a:r>
              <a:rPr lang="en-US" dirty="0" err="1" smtClean="0">
                <a:solidFill>
                  <a:srgbClr val="00B050"/>
                </a:solidFill>
              </a:rPr>
              <a:t>th</a:t>
            </a:r>
            <a:r>
              <a:rPr lang="en-US" dirty="0" smtClean="0">
                <a:solidFill>
                  <a:srgbClr val="00B050"/>
                </a:solidFill>
              </a:rPr>
              <a:t>&gt;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smtClean="0">
                <a:solidFill>
                  <a:srgbClr val="0000FF"/>
                </a:solidFill>
              </a:rPr>
              <a:t>&lt;/</a:t>
            </a:r>
            <a:r>
              <a:rPr lang="en-US" dirty="0" err="1" smtClean="0">
                <a:solidFill>
                  <a:srgbClr val="0000FF"/>
                </a:solidFill>
              </a:rPr>
              <a:t>tr</a:t>
            </a:r>
            <a:r>
              <a:rPr lang="en-US" dirty="0" smtClean="0">
                <a:solidFill>
                  <a:srgbClr val="0000FF"/>
                </a:solidFill>
              </a:rPr>
              <a:t>&gt;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smtClean="0">
                <a:solidFill>
                  <a:srgbClr val="0000FF"/>
                </a:solidFill>
              </a:rPr>
              <a:t>&lt;</a:t>
            </a:r>
            <a:r>
              <a:rPr lang="en-US" dirty="0" err="1" smtClean="0">
                <a:solidFill>
                  <a:srgbClr val="0000FF"/>
                </a:solidFill>
              </a:rPr>
              <a:t>tr</a:t>
            </a:r>
            <a:r>
              <a:rPr lang="en-US" dirty="0" smtClean="0">
                <a:solidFill>
                  <a:srgbClr val="0000FF"/>
                </a:solidFill>
              </a:rPr>
              <a:t>&gt;</a:t>
            </a:r>
          </a:p>
          <a:p>
            <a:pPr>
              <a:buNone/>
            </a:pPr>
            <a:r>
              <a:rPr lang="en-US" dirty="0" smtClean="0"/>
              <a:t>			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&lt;td&gt;</a:t>
            </a:r>
            <a:r>
              <a:rPr lang="en-US" dirty="0" smtClean="0"/>
              <a:t> Electric Lady Land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&lt;/td&gt;</a:t>
            </a:r>
          </a:p>
          <a:p>
            <a:pPr>
              <a:buNone/>
            </a:pPr>
            <a:r>
              <a:rPr lang="en-US" dirty="0" smtClean="0"/>
              <a:t>			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&lt;td&gt;</a:t>
            </a:r>
            <a:r>
              <a:rPr lang="en-US" dirty="0" smtClean="0"/>
              <a:t> </a:t>
            </a:r>
            <a:r>
              <a:rPr lang="en-US" dirty="0" err="1" smtClean="0"/>
              <a:t>Jimi</a:t>
            </a:r>
            <a:r>
              <a:rPr lang="en-US" dirty="0" smtClean="0"/>
              <a:t> Hendrix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&lt;/td&gt;</a:t>
            </a:r>
          </a:p>
          <a:p>
            <a:pPr>
              <a:buNone/>
            </a:pPr>
            <a:r>
              <a:rPr lang="en-US" dirty="0" smtClean="0"/>
              <a:t>			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&lt;td&gt;</a:t>
            </a:r>
            <a:r>
              <a:rPr lang="en-US" dirty="0" smtClean="0"/>
              <a:t> Revolutionary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&lt;/td&gt;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smtClean="0">
                <a:solidFill>
                  <a:srgbClr val="0000FF"/>
                </a:solidFill>
              </a:rPr>
              <a:t>&lt;/</a:t>
            </a:r>
            <a:r>
              <a:rPr lang="en-US" dirty="0" err="1" smtClean="0">
                <a:solidFill>
                  <a:srgbClr val="0000FF"/>
                </a:solidFill>
              </a:rPr>
              <a:t>tr</a:t>
            </a:r>
            <a:r>
              <a:rPr lang="en-US" dirty="0" smtClean="0">
                <a:solidFill>
                  <a:srgbClr val="0000FF"/>
                </a:solidFill>
              </a:rPr>
              <a:t>&gt;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FF0000"/>
                </a:solidFill>
              </a:rPr>
              <a:t>&lt;/table&gt;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9254C-1AF3-4BE3-B637-7F43D751999D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00B050"/>
                </a:solidFill>
              </a:rPr>
              <a:t>&lt;</a:t>
            </a:r>
            <a:r>
              <a:rPr lang="en-US" dirty="0" err="1" smtClean="0">
                <a:solidFill>
                  <a:srgbClr val="00B050"/>
                </a:solidFill>
              </a:rPr>
              <a:t>tbody</a:t>
            </a:r>
            <a:r>
              <a:rPr lang="en-US" dirty="0" smtClean="0">
                <a:solidFill>
                  <a:srgbClr val="00B050"/>
                </a:solidFill>
              </a:rPr>
              <a:t>&gt;</a:t>
            </a:r>
          </a:p>
          <a:p>
            <a:pPr>
              <a:buNone/>
            </a:pPr>
            <a:r>
              <a:rPr lang="en-US" dirty="0" smtClean="0"/>
              <a:t>		&lt;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			&lt;td&gt;&lt;/td&gt;</a:t>
            </a:r>
          </a:p>
          <a:p>
            <a:pPr>
              <a:buNone/>
            </a:pPr>
            <a:r>
              <a:rPr lang="en-US" dirty="0" smtClean="0"/>
              <a:t>			…</a:t>
            </a:r>
          </a:p>
          <a:p>
            <a:pPr>
              <a:buNone/>
            </a:pPr>
            <a:r>
              <a:rPr lang="en-US" dirty="0" smtClean="0"/>
              <a:t>		&lt;/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		&lt;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			&lt;td&gt;&lt;/td&gt;</a:t>
            </a:r>
          </a:p>
          <a:p>
            <a:pPr>
              <a:buNone/>
            </a:pPr>
            <a:r>
              <a:rPr lang="en-US" dirty="0" smtClean="0"/>
              <a:t>			…</a:t>
            </a:r>
          </a:p>
          <a:p>
            <a:pPr>
              <a:buNone/>
            </a:pPr>
            <a:r>
              <a:rPr lang="en-US" dirty="0" smtClean="0"/>
              <a:t>		&lt;/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00B050"/>
                </a:solidFill>
              </a:rPr>
              <a:t>&lt;/</a:t>
            </a:r>
            <a:r>
              <a:rPr lang="en-US" dirty="0" err="1" smtClean="0">
                <a:solidFill>
                  <a:srgbClr val="00B050"/>
                </a:solidFill>
              </a:rPr>
              <a:t>tbody</a:t>
            </a:r>
            <a:r>
              <a:rPr lang="en-US" dirty="0" smtClean="0">
                <a:solidFill>
                  <a:srgbClr val="00B050"/>
                </a:solidFill>
              </a:rPr>
              <a:t>&gt;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00B050"/>
                </a:solidFill>
              </a:rPr>
              <a:t>&lt;/table&gt;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9254C-1AF3-4BE3-B637-7F43D751999D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454"/>
            <a:ext cx="8229600" cy="792162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TABLE 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562600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CELLPADING</a:t>
            </a:r>
          </a:p>
          <a:p>
            <a:pPr lvl="1"/>
            <a:r>
              <a:rPr lang="en-US" sz="2400" dirty="0" smtClean="0"/>
              <a:t>Determines the distance between the </a:t>
            </a:r>
            <a:r>
              <a:rPr lang="en-US" sz="2400" dirty="0" smtClean="0">
                <a:solidFill>
                  <a:srgbClr val="00B050"/>
                </a:solidFill>
              </a:rPr>
              <a:t>border of a cell and the contents</a:t>
            </a:r>
            <a:r>
              <a:rPr lang="en-US" sz="2400" dirty="0" smtClean="0"/>
              <a:t> of the cell</a:t>
            </a:r>
          </a:p>
          <a:p>
            <a:pPr lvl="1"/>
            <a:r>
              <a:rPr lang="en-US" sz="2400" dirty="0" smtClean="0"/>
              <a:t>Example: </a:t>
            </a:r>
            <a:r>
              <a:rPr lang="en-US" sz="2400" dirty="0" smtClean="0">
                <a:solidFill>
                  <a:srgbClr val="0000FF"/>
                </a:solidFill>
              </a:rPr>
              <a:t>&lt;TABLE CELLPADDING = </a:t>
            </a:r>
            <a:r>
              <a:rPr lang="en-US" sz="24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“</a:t>
            </a:r>
            <a:r>
              <a:rPr lang="en-US" sz="2400" dirty="0" smtClean="0">
                <a:solidFill>
                  <a:srgbClr val="0000FF"/>
                </a:solidFill>
              </a:rPr>
              <a:t>3</a:t>
            </a:r>
            <a:r>
              <a:rPr lang="en-US" sz="24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”</a:t>
            </a:r>
            <a:r>
              <a:rPr lang="en-US" sz="2400" dirty="0" smtClean="0">
                <a:solidFill>
                  <a:srgbClr val="0000FF"/>
                </a:solidFill>
              </a:rPr>
              <a:t>&gt;</a:t>
            </a:r>
          </a:p>
          <a:p>
            <a:endParaRPr lang="en-US" dirty="0" smtClean="0"/>
          </a:p>
          <a:p>
            <a:r>
              <a:rPr lang="en-US" sz="2800" b="1" dirty="0" smtClean="0">
                <a:solidFill>
                  <a:srgbClr val="FF0000"/>
                </a:solidFill>
              </a:rPr>
              <a:t>CELLSPACING</a:t>
            </a:r>
          </a:p>
          <a:p>
            <a:pPr lvl="1"/>
            <a:r>
              <a:rPr lang="en-US" sz="2400" dirty="0" smtClean="0"/>
              <a:t>Determines the empty </a:t>
            </a:r>
            <a:r>
              <a:rPr lang="en-US" sz="2400" dirty="0" smtClean="0">
                <a:solidFill>
                  <a:srgbClr val="00B050"/>
                </a:solidFill>
              </a:rPr>
              <a:t>spacing between the borders of two adjacent</a:t>
            </a:r>
            <a:r>
              <a:rPr lang="en-US" sz="2400" dirty="0" smtClean="0"/>
              <a:t> cells</a:t>
            </a:r>
          </a:p>
          <a:p>
            <a:pPr lvl="1"/>
            <a:r>
              <a:rPr lang="en-US" sz="2400" dirty="0" smtClean="0"/>
              <a:t>Example: </a:t>
            </a:r>
            <a:r>
              <a:rPr lang="en-US" sz="2400" dirty="0" smtClean="0">
                <a:solidFill>
                  <a:srgbClr val="0000FF"/>
                </a:solidFill>
              </a:rPr>
              <a:t>&lt;TABLE CELLSPACING = </a:t>
            </a:r>
            <a:r>
              <a:rPr lang="en-US" sz="24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“</a:t>
            </a:r>
            <a:r>
              <a:rPr lang="en-US" sz="2400" dirty="0" smtClean="0">
                <a:solidFill>
                  <a:srgbClr val="0000FF"/>
                </a:solidFill>
              </a:rPr>
              <a:t>1</a:t>
            </a:r>
            <a:r>
              <a:rPr lang="en-US" sz="24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”</a:t>
            </a:r>
            <a:r>
              <a:rPr lang="en-US" sz="2400" dirty="0" smtClean="0">
                <a:solidFill>
                  <a:srgbClr val="0000FF"/>
                </a:solidFill>
              </a:rPr>
              <a:t>&gt;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9254C-1AF3-4BE3-B637-7F43D751999D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454"/>
            <a:ext cx="8229600" cy="792162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&lt;TH&gt; &amp; &lt;TD&gt; 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562600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COLSPAN</a:t>
            </a:r>
          </a:p>
          <a:p>
            <a:pPr lvl="1"/>
            <a:r>
              <a:rPr lang="en-US" sz="2400" dirty="0" smtClean="0">
                <a:solidFill>
                  <a:srgbClr val="00B050"/>
                </a:solidFill>
              </a:rPr>
              <a:t>No. of rows</a:t>
            </a:r>
            <a:r>
              <a:rPr lang="en-US" sz="2400" dirty="0" smtClean="0"/>
              <a:t> the current cell should extend itself downward</a:t>
            </a:r>
          </a:p>
          <a:p>
            <a:pPr lvl="1"/>
            <a:r>
              <a:rPr lang="en-US" sz="2400" dirty="0" smtClean="0"/>
              <a:t>Example: </a:t>
            </a:r>
            <a:r>
              <a:rPr lang="en-US" sz="2400" dirty="0" smtClean="0">
                <a:solidFill>
                  <a:srgbClr val="0000FF"/>
                </a:solidFill>
              </a:rPr>
              <a:t>&lt;TD COLSPAN = </a:t>
            </a:r>
            <a:r>
              <a:rPr lang="en-US" sz="24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“</a:t>
            </a:r>
            <a:r>
              <a:rPr lang="en-US" sz="2400" dirty="0" smtClean="0">
                <a:solidFill>
                  <a:srgbClr val="0000FF"/>
                </a:solidFill>
              </a:rPr>
              <a:t>2</a:t>
            </a:r>
            <a:r>
              <a:rPr lang="en-US" sz="24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”</a:t>
            </a:r>
            <a:r>
              <a:rPr lang="en-US" sz="2400" dirty="0" smtClean="0">
                <a:solidFill>
                  <a:srgbClr val="0000FF"/>
                </a:solidFill>
              </a:rPr>
              <a:t>&gt;</a:t>
            </a:r>
          </a:p>
          <a:p>
            <a:endParaRPr lang="en-US" sz="2800" dirty="0" smtClean="0"/>
          </a:p>
          <a:p>
            <a:r>
              <a:rPr lang="en-US" sz="2800" b="1" dirty="0" smtClean="0">
                <a:solidFill>
                  <a:srgbClr val="FF0000"/>
                </a:solidFill>
              </a:rPr>
              <a:t>ROWSPAN</a:t>
            </a:r>
          </a:p>
          <a:p>
            <a:pPr lvl="1"/>
            <a:r>
              <a:rPr lang="en-US" sz="2400" dirty="0" smtClean="0"/>
              <a:t>The </a:t>
            </a:r>
            <a:r>
              <a:rPr lang="en-US" sz="2400" dirty="0" smtClean="0">
                <a:solidFill>
                  <a:srgbClr val="00B050"/>
                </a:solidFill>
              </a:rPr>
              <a:t>number of columns</a:t>
            </a:r>
            <a:r>
              <a:rPr lang="en-US" sz="2400" dirty="0" smtClean="0"/>
              <a:t> the current cell should extend itself</a:t>
            </a:r>
          </a:p>
          <a:p>
            <a:pPr lvl="1"/>
            <a:r>
              <a:rPr lang="en-US" sz="2400" dirty="0" smtClean="0"/>
              <a:t>Example: </a:t>
            </a:r>
            <a:r>
              <a:rPr lang="en-US" sz="2400" dirty="0" smtClean="0">
                <a:solidFill>
                  <a:srgbClr val="0000FF"/>
                </a:solidFill>
              </a:rPr>
              <a:t>&lt;TD ROWSPAN = </a:t>
            </a:r>
            <a:r>
              <a:rPr lang="en-US" sz="24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“</a:t>
            </a:r>
            <a:r>
              <a:rPr lang="en-US" sz="2400" dirty="0" smtClean="0">
                <a:solidFill>
                  <a:srgbClr val="0000FF"/>
                </a:solidFill>
              </a:rPr>
              <a:t>5</a:t>
            </a:r>
            <a:r>
              <a:rPr lang="en-US" sz="24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”</a:t>
            </a:r>
            <a:r>
              <a:rPr lang="en-US" sz="2400" dirty="0" smtClean="0">
                <a:solidFill>
                  <a:srgbClr val="0000FF"/>
                </a:solidFill>
              </a:rPr>
              <a:t>&gt;</a:t>
            </a:r>
          </a:p>
          <a:p>
            <a:endParaRPr lang="en-US" sz="2400" dirty="0" smtClean="0">
              <a:solidFill>
                <a:schemeClr val="accent2"/>
              </a:solidFill>
            </a:endParaRP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9254C-1AF3-4BE3-B637-7F43D751999D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25E2D-2E66-46D2-AE16-D44AE7C3AE5C}" type="slidenum">
              <a:rPr lang="en-US"/>
              <a:pPr/>
              <a:t>16</a:t>
            </a:fld>
            <a:endParaRPr lang="en-US"/>
          </a:p>
        </p:txBody>
      </p:sp>
      <p:graphicFrame>
        <p:nvGraphicFramePr>
          <p:cNvPr id="278940" name="Group 412"/>
          <p:cNvGraphicFramePr>
            <a:graphicFrameLocks noGrp="1"/>
          </p:cNvGraphicFramePr>
          <p:nvPr/>
        </p:nvGraphicFramePr>
        <p:xfrm>
          <a:off x="762000" y="546100"/>
          <a:ext cx="7620000" cy="5791200"/>
        </p:xfrm>
        <a:graphic>
          <a:graphicData uri="http://schemas.openxmlformats.org/drawingml/2006/table">
            <a:tbl>
              <a:tblPr/>
              <a:tblGrid>
                <a:gridCol w="1066800"/>
                <a:gridCol w="1447800"/>
                <a:gridCol w="1295400"/>
                <a:gridCol w="1219200"/>
                <a:gridCol w="1295400"/>
                <a:gridCol w="1295400"/>
              </a:tblGrid>
              <a:tr h="450850">
                <a:tc row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Year</a:t>
                      </a:r>
                    </a:p>
                  </a:txBody>
                  <a:tcPr anchor="ctr" anchorCtr="1" horzOverflow="overflow">
                    <a:lnL w="381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Quarter</a:t>
                      </a:r>
                    </a:p>
                  </a:txBody>
                  <a:tcPr anchor="ctr" anchorCtr="1" horzOverflow="overflow">
                    <a:lnL w="381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Expenses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Income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5243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Quetta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Dubai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Quetta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Dubai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  <a:tr h="450850">
                <a:tc rowSpan="4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2001</a:t>
                      </a:r>
                    </a:p>
                  </a:txBody>
                  <a:tcPr anchor="ctr" anchorCtr="1" horzOverflow="overflow">
                    <a:lnL w="381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1,900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8,650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9,000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7,780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</a:tr>
              <a:tr h="45243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00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2,230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00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8,650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00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8,500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00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8,670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0093"/>
                    </a:solidFill>
                  </a:tcPr>
                </a:tc>
              </a:tr>
              <a:tr h="4508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charset="0"/>
                        </a:rPr>
                        <a:t>3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charset="0"/>
                        </a:rPr>
                        <a:t>4,000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charset="0"/>
                        </a:rPr>
                        <a:t>8,650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charset="0"/>
                        </a:rPr>
                        <a:t>9,900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charset="0"/>
                        </a:rPr>
                        <a:t>9,870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508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4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2,200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8,650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9,800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9,900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00"/>
                    </a:solidFill>
                  </a:tcPr>
                </a:tc>
              </a:tr>
              <a:tr h="452438">
                <a:tc rowSpan="4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2002</a:t>
                      </a:r>
                    </a:p>
                  </a:txBody>
                  <a:tcPr anchor="ctr" anchorCtr="1" horzOverflow="overflow">
                    <a:lnL w="381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7,780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8,650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7,780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9,000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</a:tr>
              <a:tr h="4508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00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8,670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00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8,650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00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8,670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00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8,500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0093"/>
                    </a:solidFill>
                  </a:tcPr>
                </a:tc>
              </a:tr>
              <a:tr h="45243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charset="0"/>
                        </a:rPr>
                        <a:t>3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charset="0"/>
                        </a:rPr>
                        <a:t>9,870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charset="0"/>
                        </a:rPr>
                        <a:t>8,650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charset="0"/>
                        </a:rPr>
                        <a:t>9,870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charset="0"/>
                        </a:rPr>
                        <a:t>9,900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5243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4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9,900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8,650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9,900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9,800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15962"/>
          </a:xfrm>
        </p:spPr>
        <p:txBody>
          <a:bodyPr>
            <a:noAutofit/>
          </a:bodyPr>
          <a:lstStyle/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EMBEDDING AUDIO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4864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HTML5 provides the simple powerful feature of adding audio files on your web page.</a:t>
            </a:r>
          </a:p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Example:</a:t>
            </a:r>
          </a:p>
          <a:p>
            <a:pPr>
              <a:buNone/>
            </a:pPr>
            <a:r>
              <a:rPr lang="en-US" dirty="0" smtClean="0"/>
              <a:t>	&lt;p&gt; Here’s a song: &lt;/p&gt;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FF0000"/>
                </a:solidFill>
              </a:rPr>
              <a:t>&lt;audio id=</a:t>
            </a:r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“</a:t>
            </a:r>
            <a:r>
              <a:rPr lang="en-US" dirty="0" smtClean="0">
                <a:solidFill>
                  <a:srgbClr val="FF0000"/>
                </a:solidFill>
              </a:rPr>
              <a:t>audio</a:t>
            </a:r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”</a:t>
            </a:r>
            <a:r>
              <a:rPr lang="en-US" dirty="0" smtClean="0">
                <a:solidFill>
                  <a:srgbClr val="FF0000"/>
                </a:solidFill>
              </a:rPr>
              <a:t> controls </a:t>
            </a:r>
            <a:r>
              <a:rPr lang="en-US" dirty="0" err="1" smtClean="0"/>
              <a:t>autoplay</a:t>
            </a:r>
            <a:r>
              <a:rPr lang="en-US" dirty="0" smtClean="0"/>
              <a:t> loop</a:t>
            </a:r>
            <a:r>
              <a:rPr lang="en-US" dirty="0" smtClean="0">
                <a:solidFill>
                  <a:srgbClr val="FF0000"/>
                </a:solidFill>
              </a:rPr>
              <a:t>&gt;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smtClean="0">
                <a:solidFill>
                  <a:srgbClr val="0000FF"/>
                </a:solidFill>
              </a:rPr>
              <a:t>&lt;source </a:t>
            </a:r>
          </a:p>
          <a:p>
            <a:pPr>
              <a:buNone/>
            </a:pPr>
            <a:r>
              <a:rPr lang="en-US" dirty="0" smtClean="0"/>
              <a:t>			</a:t>
            </a:r>
            <a:r>
              <a:rPr lang="en-US" dirty="0" err="1" smtClean="0">
                <a:solidFill>
                  <a:srgbClr val="00B050"/>
                </a:solidFill>
              </a:rPr>
              <a:t>src</a:t>
            </a:r>
            <a:r>
              <a:rPr lang="en-US" dirty="0" smtClean="0">
                <a:solidFill>
                  <a:srgbClr val="00B050"/>
                </a:solidFill>
              </a:rPr>
              <a:t>=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“</a:t>
            </a:r>
            <a:r>
              <a:rPr lang="en-US" dirty="0" smtClean="0"/>
              <a:t>media/song.m4a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”</a:t>
            </a:r>
            <a:r>
              <a:rPr lang="en-US" dirty="0" smtClean="0"/>
              <a:t> 					</a:t>
            </a:r>
            <a:r>
              <a:rPr lang="en-US" dirty="0" smtClean="0">
                <a:solidFill>
                  <a:srgbClr val="00B050"/>
                </a:solidFill>
              </a:rPr>
              <a:t>type=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“</a:t>
            </a:r>
            <a:r>
              <a:rPr lang="en-US" dirty="0" smtClean="0"/>
              <a:t>audio/x-acc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”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00FF"/>
                </a:solidFill>
              </a:rPr>
              <a:t>/&gt;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smtClean="0">
                <a:solidFill>
                  <a:srgbClr val="0000FF"/>
                </a:solidFill>
              </a:rPr>
              <a:t>&lt;source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			</a:t>
            </a:r>
            <a:r>
              <a:rPr lang="en-US" dirty="0" err="1" smtClean="0">
                <a:solidFill>
                  <a:srgbClr val="00B050"/>
                </a:solidFill>
              </a:rPr>
              <a:t>src</a:t>
            </a:r>
            <a:r>
              <a:rPr lang="en-US" dirty="0" smtClean="0">
                <a:solidFill>
                  <a:srgbClr val="00B050"/>
                </a:solidFill>
              </a:rPr>
              <a:t>=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“</a:t>
            </a:r>
            <a:r>
              <a:rPr lang="en-US" dirty="0" smtClean="0"/>
              <a:t>media/song.mp3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”</a:t>
            </a:r>
            <a:r>
              <a:rPr lang="en-US" dirty="0" smtClean="0"/>
              <a:t> 					</a:t>
            </a:r>
            <a:r>
              <a:rPr lang="en-US" dirty="0" smtClean="0">
                <a:solidFill>
                  <a:srgbClr val="00B050"/>
                </a:solidFill>
              </a:rPr>
              <a:t>type=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“</a:t>
            </a:r>
            <a:r>
              <a:rPr lang="en-US" dirty="0" smtClean="0"/>
              <a:t>audio/mpeg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”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00FF"/>
                </a:solidFill>
              </a:rPr>
              <a:t>/&gt;</a:t>
            </a:r>
          </a:p>
          <a:p>
            <a:pPr>
              <a:buNone/>
            </a:pPr>
            <a:r>
              <a:rPr lang="en-US" dirty="0" smtClean="0">
                <a:solidFill>
                  <a:srgbClr val="0000FF"/>
                </a:solidFill>
              </a:rPr>
              <a:t>		&lt;source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			</a:t>
            </a:r>
            <a:r>
              <a:rPr lang="en-US" dirty="0" err="1" smtClean="0">
                <a:solidFill>
                  <a:srgbClr val="00B050"/>
                </a:solidFill>
              </a:rPr>
              <a:t>src</a:t>
            </a:r>
            <a:r>
              <a:rPr lang="en-US" dirty="0" smtClean="0">
                <a:solidFill>
                  <a:srgbClr val="00B050"/>
                </a:solidFill>
              </a:rPr>
              <a:t>=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“</a:t>
            </a:r>
            <a:r>
              <a:rPr lang="en-US" dirty="0" smtClean="0"/>
              <a:t>media/song.ogg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”</a:t>
            </a:r>
            <a:r>
              <a:rPr lang="en-US" dirty="0" smtClean="0"/>
              <a:t> 					</a:t>
            </a:r>
            <a:r>
              <a:rPr lang="en-US" dirty="0" smtClean="0">
                <a:solidFill>
                  <a:srgbClr val="00B050"/>
                </a:solidFill>
              </a:rPr>
              <a:t>type=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“</a:t>
            </a:r>
            <a:r>
              <a:rPr lang="en-US" dirty="0" smtClean="0"/>
              <a:t>audio/</a:t>
            </a:r>
            <a:r>
              <a:rPr lang="en-US" dirty="0" err="1" smtClean="0"/>
              <a:t>ogg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”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00FF"/>
                </a:solidFill>
              </a:rPr>
              <a:t>/&gt;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FF0000"/>
                </a:solidFill>
              </a:rPr>
              <a:t>&lt;/audio&gt;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9254C-1AF3-4BE3-B637-7F43D751999D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9254C-1AF3-4BE3-B637-7F43D751999D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57725" y="597408"/>
            <a:ext cx="6186075" cy="107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00176" y="2273808"/>
            <a:ext cx="6121672" cy="107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62088" y="3738560"/>
            <a:ext cx="6005512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438656" y="5138736"/>
            <a:ext cx="6028944" cy="8083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15962"/>
          </a:xfrm>
        </p:spPr>
        <p:txBody>
          <a:bodyPr>
            <a:noAutofit/>
          </a:bodyPr>
          <a:lstStyle/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EMBEDDING VIDEO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486400"/>
          </a:xfrm>
        </p:spPr>
        <p:txBody>
          <a:bodyPr>
            <a:normAutofit fontScale="62500" lnSpcReduction="20000"/>
          </a:bodyPr>
          <a:lstStyle/>
          <a:p>
            <a:r>
              <a:rPr lang="en-US" sz="3600" dirty="0" smtClean="0"/>
              <a:t>HTML5 provides the simple powerful feature of embedding video files on your web page.</a:t>
            </a:r>
          </a:p>
          <a:p>
            <a:r>
              <a:rPr lang="en-US" sz="4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Example:</a:t>
            </a:r>
          </a:p>
          <a:p>
            <a:pPr>
              <a:buNone/>
            </a:pPr>
            <a:r>
              <a:rPr lang="en-US" sz="3600" dirty="0" smtClean="0"/>
              <a:t>	&lt;p&gt; Here’s a song: &lt;/p&gt;</a:t>
            </a:r>
          </a:p>
          <a:p>
            <a:pPr>
              <a:buNone/>
            </a:pPr>
            <a:r>
              <a:rPr lang="en-US" sz="3600" dirty="0" smtClean="0"/>
              <a:t>	</a:t>
            </a:r>
            <a:r>
              <a:rPr lang="en-US" sz="3600" dirty="0" smtClean="0">
                <a:solidFill>
                  <a:srgbClr val="FF0000"/>
                </a:solidFill>
              </a:rPr>
              <a:t>&lt;video id=</a:t>
            </a:r>
            <a:r>
              <a:rPr lang="en-US" sz="36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“</a:t>
            </a:r>
            <a:r>
              <a:rPr lang="en-US" sz="3600" dirty="0" smtClean="0">
                <a:solidFill>
                  <a:srgbClr val="FF0000"/>
                </a:solidFill>
              </a:rPr>
              <a:t>video</a:t>
            </a:r>
            <a:r>
              <a:rPr lang="en-US" sz="36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”</a:t>
            </a:r>
            <a:r>
              <a:rPr lang="en-US" sz="3600" dirty="0" smtClean="0">
                <a:solidFill>
                  <a:srgbClr val="FF0000"/>
                </a:solidFill>
              </a:rPr>
              <a:t> </a:t>
            </a:r>
            <a:r>
              <a:rPr lang="en-US" sz="3600" dirty="0" err="1" smtClean="0">
                <a:solidFill>
                  <a:srgbClr val="FF0000"/>
                </a:solidFill>
              </a:rPr>
              <a:t>widht</a:t>
            </a:r>
            <a:r>
              <a:rPr lang="en-US" sz="3600" dirty="0" smtClean="0">
                <a:solidFill>
                  <a:srgbClr val="FF0000"/>
                </a:solidFill>
              </a:rPr>
              <a:t>=</a:t>
            </a:r>
            <a:r>
              <a:rPr lang="en-US" sz="36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“</a:t>
            </a:r>
            <a:r>
              <a:rPr lang="en-US" sz="3600" dirty="0" smtClean="0">
                <a:solidFill>
                  <a:srgbClr val="FF0000"/>
                </a:solidFill>
              </a:rPr>
              <a:t>860</a:t>
            </a:r>
            <a:r>
              <a:rPr lang="en-US" sz="36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”</a:t>
            </a:r>
            <a:r>
              <a:rPr lang="en-US" sz="3600" dirty="0" smtClean="0">
                <a:solidFill>
                  <a:srgbClr val="FF0000"/>
                </a:solidFill>
              </a:rPr>
              <a:t> height=</a:t>
            </a:r>
            <a:r>
              <a:rPr lang="en-US" sz="36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“</a:t>
            </a:r>
            <a:r>
              <a:rPr lang="en-US" sz="3600" dirty="0" smtClean="0">
                <a:solidFill>
                  <a:srgbClr val="FF0000"/>
                </a:solidFill>
              </a:rPr>
              <a:t>480</a:t>
            </a:r>
            <a:r>
              <a:rPr lang="en-US" sz="36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”</a:t>
            </a:r>
            <a:r>
              <a:rPr lang="en-US" sz="3600" dirty="0" smtClean="0">
                <a:solidFill>
                  <a:srgbClr val="FF0000"/>
                </a:solidFill>
              </a:rPr>
              <a:t> controls </a:t>
            </a:r>
            <a:r>
              <a:rPr lang="en-US" sz="3600" dirty="0" err="1" smtClean="0"/>
              <a:t>autoplay</a:t>
            </a:r>
            <a:r>
              <a:rPr lang="en-US" sz="3600" dirty="0" smtClean="0"/>
              <a:t> loop</a:t>
            </a:r>
            <a:r>
              <a:rPr lang="en-US" sz="3600" dirty="0" smtClean="0">
                <a:solidFill>
                  <a:srgbClr val="FF0000"/>
                </a:solidFill>
              </a:rPr>
              <a:t>&gt;</a:t>
            </a:r>
          </a:p>
          <a:p>
            <a:pPr>
              <a:buNone/>
            </a:pPr>
            <a:r>
              <a:rPr lang="en-US" sz="3600" dirty="0" smtClean="0"/>
              <a:t>		</a:t>
            </a:r>
            <a:r>
              <a:rPr lang="en-US" sz="3600" dirty="0" smtClean="0">
                <a:solidFill>
                  <a:srgbClr val="0000FF"/>
                </a:solidFill>
              </a:rPr>
              <a:t>&lt;source </a:t>
            </a:r>
          </a:p>
          <a:p>
            <a:pPr>
              <a:buNone/>
            </a:pPr>
            <a:r>
              <a:rPr lang="en-US" sz="3600" dirty="0" smtClean="0"/>
              <a:t>			</a:t>
            </a:r>
            <a:r>
              <a:rPr lang="en-US" sz="3600" dirty="0" err="1" smtClean="0">
                <a:solidFill>
                  <a:srgbClr val="00B050"/>
                </a:solidFill>
              </a:rPr>
              <a:t>src</a:t>
            </a:r>
            <a:r>
              <a:rPr lang="en-US" sz="3600" dirty="0" smtClean="0">
                <a:solidFill>
                  <a:srgbClr val="00B050"/>
                </a:solidFill>
              </a:rPr>
              <a:t>=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“</a:t>
            </a:r>
            <a:r>
              <a:rPr lang="en-US" sz="3600" dirty="0" smtClean="0"/>
              <a:t>media/video.m4v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”</a:t>
            </a:r>
            <a:r>
              <a:rPr lang="en-US" sz="3600" dirty="0" smtClean="0"/>
              <a:t> 					</a:t>
            </a:r>
            <a:r>
              <a:rPr lang="en-US" sz="3600" dirty="0" smtClean="0">
                <a:solidFill>
                  <a:srgbClr val="00B050"/>
                </a:solidFill>
              </a:rPr>
              <a:t>type=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“</a:t>
            </a:r>
            <a:r>
              <a:rPr lang="en-US" sz="3600" dirty="0" smtClean="0"/>
              <a:t>video/mp4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”</a:t>
            </a:r>
            <a:r>
              <a:rPr lang="en-US" sz="3600" dirty="0" smtClean="0"/>
              <a:t> </a:t>
            </a:r>
            <a:r>
              <a:rPr lang="en-US" sz="3600" dirty="0" smtClean="0">
                <a:solidFill>
                  <a:srgbClr val="0000FF"/>
                </a:solidFill>
              </a:rPr>
              <a:t>/&gt;</a:t>
            </a:r>
          </a:p>
          <a:p>
            <a:pPr>
              <a:buNone/>
            </a:pPr>
            <a:r>
              <a:rPr lang="en-US" sz="3600" dirty="0" smtClean="0"/>
              <a:t>		</a:t>
            </a:r>
            <a:r>
              <a:rPr lang="en-US" sz="3600" dirty="0" smtClean="0">
                <a:solidFill>
                  <a:srgbClr val="0000FF"/>
                </a:solidFill>
              </a:rPr>
              <a:t>&lt;source</a:t>
            </a:r>
            <a:r>
              <a:rPr lang="en-US" sz="3600" dirty="0" smtClean="0"/>
              <a:t> </a:t>
            </a:r>
          </a:p>
          <a:p>
            <a:pPr>
              <a:buNone/>
            </a:pPr>
            <a:r>
              <a:rPr lang="en-US" sz="3600" dirty="0" smtClean="0"/>
              <a:t>			</a:t>
            </a:r>
            <a:r>
              <a:rPr lang="en-US" sz="3600" dirty="0" err="1" smtClean="0">
                <a:solidFill>
                  <a:srgbClr val="00B050"/>
                </a:solidFill>
              </a:rPr>
              <a:t>src</a:t>
            </a:r>
            <a:r>
              <a:rPr lang="en-US" sz="3600" dirty="0" smtClean="0">
                <a:solidFill>
                  <a:srgbClr val="00B050"/>
                </a:solidFill>
              </a:rPr>
              <a:t>=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“</a:t>
            </a:r>
            <a:r>
              <a:rPr lang="en-US" sz="3600" dirty="0" smtClean="0"/>
              <a:t>media/</a:t>
            </a:r>
            <a:r>
              <a:rPr lang="en-US" sz="3600" dirty="0" err="1" smtClean="0"/>
              <a:t>video.webm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”</a:t>
            </a:r>
            <a:r>
              <a:rPr lang="en-US" sz="3600" dirty="0" smtClean="0"/>
              <a:t> 					</a:t>
            </a:r>
            <a:r>
              <a:rPr lang="en-US" sz="3600" dirty="0" smtClean="0">
                <a:solidFill>
                  <a:srgbClr val="00B050"/>
                </a:solidFill>
              </a:rPr>
              <a:t>type=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“</a:t>
            </a:r>
            <a:r>
              <a:rPr lang="en-US" sz="3600" dirty="0" smtClean="0"/>
              <a:t>video/</a:t>
            </a:r>
            <a:r>
              <a:rPr lang="en-US" sz="3600" dirty="0" err="1" smtClean="0"/>
              <a:t>webm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”</a:t>
            </a:r>
            <a:r>
              <a:rPr lang="en-US" sz="3600" dirty="0" smtClean="0"/>
              <a:t> </a:t>
            </a:r>
            <a:r>
              <a:rPr lang="en-US" sz="3600" dirty="0" smtClean="0">
                <a:solidFill>
                  <a:srgbClr val="0000FF"/>
                </a:solidFill>
              </a:rPr>
              <a:t>/&gt;</a:t>
            </a:r>
          </a:p>
          <a:p>
            <a:pPr>
              <a:buNone/>
            </a:pPr>
            <a:r>
              <a:rPr lang="en-US" sz="3600" dirty="0" smtClean="0">
                <a:solidFill>
                  <a:srgbClr val="0000FF"/>
                </a:solidFill>
              </a:rPr>
              <a:t>		&lt;source</a:t>
            </a:r>
            <a:r>
              <a:rPr lang="en-US" sz="3600" dirty="0" smtClean="0"/>
              <a:t> </a:t>
            </a:r>
          </a:p>
          <a:p>
            <a:pPr>
              <a:buNone/>
            </a:pPr>
            <a:r>
              <a:rPr lang="en-US" sz="3600" dirty="0" smtClean="0"/>
              <a:t>			</a:t>
            </a:r>
            <a:r>
              <a:rPr lang="en-US" sz="3600" dirty="0" err="1" smtClean="0">
                <a:solidFill>
                  <a:srgbClr val="00B050"/>
                </a:solidFill>
              </a:rPr>
              <a:t>src</a:t>
            </a:r>
            <a:r>
              <a:rPr lang="en-US" sz="3600" dirty="0" smtClean="0">
                <a:solidFill>
                  <a:srgbClr val="00B050"/>
                </a:solidFill>
              </a:rPr>
              <a:t>=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“</a:t>
            </a:r>
            <a:r>
              <a:rPr lang="en-US" sz="3600" dirty="0" smtClean="0"/>
              <a:t>media/video.ogg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”</a:t>
            </a:r>
            <a:r>
              <a:rPr lang="en-US" sz="3600" dirty="0" smtClean="0"/>
              <a:t> 					</a:t>
            </a:r>
            <a:r>
              <a:rPr lang="en-US" sz="3600" dirty="0" smtClean="0">
                <a:solidFill>
                  <a:srgbClr val="00B050"/>
                </a:solidFill>
              </a:rPr>
              <a:t>type=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“</a:t>
            </a:r>
            <a:r>
              <a:rPr lang="en-US" sz="3600" dirty="0" smtClean="0"/>
              <a:t>video/</a:t>
            </a:r>
            <a:r>
              <a:rPr lang="en-US" sz="3600" dirty="0" err="1" smtClean="0"/>
              <a:t>ogg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”</a:t>
            </a:r>
            <a:r>
              <a:rPr lang="en-US" sz="3600" dirty="0" smtClean="0"/>
              <a:t> </a:t>
            </a:r>
            <a:r>
              <a:rPr lang="en-US" sz="3600" dirty="0" smtClean="0">
                <a:solidFill>
                  <a:srgbClr val="0000FF"/>
                </a:solidFill>
              </a:rPr>
              <a:t>/&gt;</a:t>
            </a:r>
          </a:p>
          <a:p>
            <a:pPr>
              <a:buNone/>
            </a:pPr>
            <a:r>
              <a:rPr lang="en-US" sz="3600" dirty="0" smtClean="0"/>
              <a:t>	</a:t>
            </a:r>
            <a:r>
              <a:rPr lang="en-US" sz="3600" dirty="0" smtClean="0">
                <a:solidFill>
                  <a:srgbClr val="FF0000"/>
                </a:solidFill>
              </a:rPr>
              <a:t>&lt;/video&gt;</a:t>
            </a:r>
            <a:endParaRPr lang="en-US" sz="3600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9254C-1AF3-4BE3-B637-7F43D751999D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92162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Block and Inline elements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Block elements </a:t>
            </a:r>
            <a:r>
              <a:rPr lang="en-US" dirty="0" smtClean="0"/>
              <a:t>contain an entire large region of content.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Examples: </a:t>
            </a:r>
          </a:p>
          <a:p>
            <a:pPr>
              <a:buNone/>
            </a:pPr>
            <a:r>
              <a:rPr lang="en-US" dirty="0" smtClean="0"/>
              <a:t>	paragraphs, lists, table cells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Inline elements </a:t>
            </a:r>
            <a:r>
              <a:rPr lang="en-US" dirty="0" smtClean="0"/>
              <a:t>affect a small amount of content. Must be nested inside a block element.</a:t>
            </a:r>
          </a:p>
          <a:p>
            <a:r>
              <a:rPr lang="fr-FR" dirty="0" err="1" smtClean="0">
                <a:solidFill>
                  <a:srgbClr val="0000FF"/>
                </a:solidFill>
              </a:rPr>
              <a:t>Examples</a:t>
            </a:r>
            <a:r>
              <a:rPr lang="fr-FR" dirty="0" smtClean="0">
                <a:solidFill>
                  <a:srgbClr val="0000FF"/>
                </a:solidFill>
              </a:rPr>
              <a:t>:</a:t>
            </a:r>
            <a:r>
              <a:rPr lang="fr-FR" dirty="0" smtClean="0"/>
              <a:t> </a:t>
            </a:r>
          </a:p>
          <a:p>
            <a:pPr>
              <a:buNone/>
            </a:pPr>
            <a:r>
              <a:rPr lang="fr-FR" dirty="0" smtClean="0"/>
              <a:t>	bold </a:t>
            </a:r>
            <a:r>
              <a:rPr lang="fr-FR" dirty="0" err="1" smtClean="0"/>
              <a:t>text</a:t>
            </a:r>
            <a:r>
              <a:rPr lang="fr-FR" dirty="0" smtClean="0"/>
              <a:t>, images, SPAN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Block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600200"/>
            <a:ext cx="8741883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9890"/>
            <a:ext cx="8229600" cy="639762"/>
          </a:xfrm>
        </p:spPr>
        <p:txBody>
          <a:bodyPr>
            <a:noAutofit/>
          </a:bodyPr>
          <a:lstStyle/>
          <a:p>
            <a:pPr eaLnBrk="1" hangingPunct="1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Ordered List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914400"/>
            <a:ext cx="8458200" cy="56388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HTML provide several tags for displaying list.</a:t>
            </a:r>
          </a:p>
          <a:p>
            <a:pPr>
              <a:lnSpc>
                <a:spcPct val="80000"/>
              </a:lnSpc>
            </a:pPr>
            <a:endParaRPr lang="en-US" dirty="0" smtClean="0"/>
          </a:p>
          <a:p>
            <a:pPr>
              <a:lnSpc>
                <a:spcPct val="80000"/>
              </a:lnSpc>
            </a:pPr>
            <a:r>
              <a:rPr lang="en-US" dirty="0" smtClean="0">
                <a:solidFill>
                  <a:srgbClr val="0000FF"/>
                </a:solidFill>
              </a:rPr>
              <a:t>&lt;</a:t>
            </a:r>
            <a:r>
              <a:rPr lang="en-US" dirty="0" err="1" smtClean="0">
                <a:solidFill>
                  <a:srgbClr val="0000FF"/>
                </a:solidFill>
              </a:rPr>
              <a:t>ol</a:t>
            </a:r>
            <a:r>
              <a:rPr lang="en-US" dirty="0" smtClean="0">
                <a:solidFill>
                  <a:srgbClr val="0000FF"/>
                </a:solidFill>
              </a:rPr>
              <a:t> type=</a:t>
            </a:r>
            <a:r>
              <a:rPr lang="en-US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“</a:t>
            </a:r>
            <a:r>
              <a:rPr lang="en-US" dirty="0" smtClean="0">
                <a:solidFill>
                  <a:srgbClr val="0000FF"/>
                </a:solidFill>
              </a:rPr>
              <a:t>a</a:t>
            </a:r>
            <a:r>
              <a:rPr lang="en-US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”</a:t>
            </a:r>
            <a:r>
              <a:rPr lang="en-US" dirty="0" smtClean="0">
                <a:solidFill>
                  <a:srgbClr val="0000FF"/>
                </a:solidFill>
              </a:rPr>
              <a:t>&gt;</a:t>
            </a:r>
          </a:p>
          <a:p>
            <a:pPr>
              <a:lnSpc>
                <a:spcPct val="80000"/>
              </a:lnSpc>
              <a:buNone/>
            </a:pPr>
            <a:r>
              <a:rPr lang="en-US" dirty="0" smtClean="0"/>
              <a:t>		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&lt;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li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&gt;</a:t>
            </a:r>
            <a:r>
              <a:rPr lang="en-US" dirty="0" smtClean="0"/>
              <a:t> One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&lt;/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li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&gt;</a:t>
            </a:r>
          </a:p>
          <a:p>
            <a:pPr>
              <a:lnSpc>
                <a:spcPct val="80000"/>
              </a:lnSpc>
              <a:buNone/>
            </a:pPr>
            <a:r>
              <a:rPr lang="en-US" dirty="0" smtClean="0"/>
              <a:t>		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&lt;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li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&gt;</a:t>
            </a:r>
            <a:r>
              <a:rPr lang="en-US" dirty="0" smtClean="0"/>
              <a:t> Two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&lt;/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li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&gt;</a:t>
            </a:r>
          </a:p>
          <a:p>
            <a:pPr>
              <a:lnSpc>
                <a:spcPct val="80000"/>
              </a:lnSpc>
              <a:buNone/>
            </a:pPr>
            <a:r>
              <a:rPr lang="en-US" dirty="0" smtClean="0"/>
              <a:t>		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&lt;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li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&gt;</a:t>
            </a:r>
            <a:r>
              <a:rPr lang="en-US" dirty="0" smtClean="0"/>
              <a:t> Three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&lt;/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li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&gt;</a:t>
            </a:r>
          </a:p>
          <a:p>
            <a:pPr>
              <a:lnSpc>
                <a:spcPct val="80000"/>
              </a:lnSpc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0000FF"/>
                </a:solidFill>
              </a:rPr>
              <a:t>&lt;/</a:t>
            </a:r>
            <a:r>
              <a:rPr lang="en-US" dirty="0" err="1" smtClean="0">
                <a:solidFill>
                  <a:srgbClr val="0000FF"/>
                </a:solidFill>
              </a:rPr>
              <a:t>ol</a:t>
            </a:r>
            <a:r>
              <a:rPr lang="en-US" dirty="0" smtClean="0">
                <a:solidFill>
                  <a:srgbClr val="0000FF"/>
                </a:solidFill>
              </a:rPr>
              <a:t>&gt;</a:t>
            </a:r>
          </a:p>
          <a:p>
            <a:pPr>
              <a:lnSpc>
                <a:spcPct val="80000"/>
              </a:lnSpc>
              <a:buNone/>
            </a:pPr>
            <a:endParaRPr lang="en-US" dirty="0" smtClean="0"/>
          </a:p>
          <a:p>
            <a:pPr>
              <a:lnSpc>
                <a:spcPct val="80000"/>
              </a:lnSpc>
            </a:pPr>
            <a:r>
              <a:rPr lang="en-US" dirty="0" smtClean="0">
                <a:solidFill>
                  <a:srgbClr val="FF0000"/>
                </a:solidFill>
              </a:rPr>
              <a:t>type</a:t>
            </a:r>
            <a:r>
              <a:rPr lang="en-US" dirty="0" smtClean="0"/>
              <a:t> =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“</a:t>
            </a:r>
            <a:r>
              <a:rPr lang="en-US" dirty="0" smtClean="0"/>
              <a:t>a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”, “</a:t>
            </a:r>
            <a:r>
              <a:rPr lang="en-US" dirty="0" smtClean="0"/>
              <a:t>1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”,</a:t>
            </a:r>
            <a:r>
              <a:rPr lang="en-US" dirty="0" smtClean="0"/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“</a:t>
            </a:r>
            <a:r>
              <a:rPr lang="en-US" dirty="0" smtClean="0"/>
              <a:t>A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”,</a:t>
            </a:r>
            <a:r>
              <a:rPr lang="en-US" dirty="0" smtClean="0"/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“</a:t>
            </a:r>
            <a:r>
              <a:rPr lang="en-US" dirty="0" err="1" smtClean="0"/>
              <a:t>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”,</a:t>
            </a:r>
            <a:r>
              <a:rPr lang="en-US" dirty="0" smtClean="0"/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“</a:t>
            </a:r>
            <a:r>
              <a:rPr lang="en-US" dirty="0" smtClean="0"/>
              <a:t>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”</a:t>
            </a:r>
          </a:p>
          <a:p>
            <a:pPr>
              <a:lnSpc>
                <a:spcPct val="80000"/>
              </a:lnSpc>
            </a:pPr>
            <a:r>
              <a:rPr lang="en-US" dirty="0" smtClean="0">
                <a:solidFill>
                  <a:srgbClr val="FF0000"/>
                </a:solidFill>
                <a:cs typeface="Arial" pitchFamily="34" charset="0"/>
              </a:rPr>
              <a:t>start</a:t>
            </a:r>
            <a:r>
              <a:rPr lang="en-US" dirty="0" smtClean="0">
                <a:cs typeface="Arial" pitchFamily="34" charset="0"/>
              </a:rPr>
              <a:t> =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“</a:t>
            </a:r>
            <a:r>
              <a:rPr lang="en-US" dirty="0" smtClean="0">
                <a:cs typeface="Arial" pitchFamily="34" charset="0"/>
              </a:rPr>
              <a:t>25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”</a:t>
            </a:r>
            <a:endParaRPr lang="en-US" dirty="0" smtClean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9890"/>
            <a:ext cx="8229600" cy="639762"/>
          </a:xfrm>
        </p:spPr>
        <p:txBody>
          <a:bodyPr>
            <a:noAutofit/>
          </a:bodyPr>
          <a:lstStyle/>
          <a:p>
            <a:pPr eaLnBrk="1" hangingPunct="1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Unordered List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914400"/>
            <a:ext cx="8458200" cy="56388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HTML provide several tags for displaying list.</a:t>
            </a:r>
          </a:p>
          <a:p>
            <a:pPr>
              <a:lnSpc>
                <a:spcPct val="80000"/>
              </a:lnSpc>
            </a:pPr>
            <a:endParaRPr lang="en-US" dirty="0" smtClean="0"/>
          </a:p>
          <a:p>
            <a:pPr>
              <a:lnSpc>
                <a:spcPct val="80000"/>
              </a:lnSpc>
            </a:pPr>
            <a:r>
              <a:rPr lang="en-US" dirty="0" smtClean="0"/>
              <a:t>&lt;</a:t>
            </a:r>
            <a:r>
              <a:rPr lang="en-US" dirty="0" err="1" smtClean="0"/>
              <a:t>ul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style=</a:t>
            </a:r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“</a:t>
            </a:r>
            <a:r>
              <a:rPr lang="en-US" dirty="0" smtClean="0">
                <a:solidFill>
                  <a:srgbClr val="FF0000"/>
                </a:solidFill>
              </a:rPr>
              <a:t>list-style-type: disc;</a:t>
            </a:r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”</a:t>
            </a:r>
            <a:r>
              <a:rPr lang="en-US" dirty="0" smtClean="0"/>
              <a:t>&gt;</a:t>
            </a:r>
          </a:p>
          <a:p>
            <a:pPr>
              <a:lnSpc>
                <a:spcPct val="80000"/>
              </a:lnSpc>
              <a:buNone/>
            </a:pPr>
            <a:r>
              <a:rPr lang="en-US" dirty="0" smtClean="0"/>
              <a:t>		&lt;</a:t>
            </a:r>
            <a:r>
              <a:rPr lang="en-US" dirty="0" err="1" smtClean="0"/>
              <a:t>li</a:t>
            </a:r>
            <a:r>
              <a:rPr lang="en-US" dirty="0" smtClean="0"/>
              <a:t>&gt; One &lt;/</a:t>
            </a:r>
            <a:r>
              <a:rPr lang="en-US" dirty="0" err="1" smtClean="0"/>
              <a:t>li</a:t>
            </a:r>
            <a:r>
              <a:rPr lang="en-US" dirty="0" smtClean="0"/>
              <a:t>&gt;</a:t>
            </a:r>
          </a:p>
          <a:p>
            <a:pPr>
              <a:lnSpc>
                <a:spcPct val="80000"/>
              </a:lnSpc>
              <a:buNone/>
            </a:pPr>
            <a:r>
              <a:rPr lang="en-US" dirty="0" smtClean="0"/>
              <a:t>		&lt;</a:t>
            </a:r>
            <a:r>
              <a:rPr lang="en-US" dirty="0" err="1" smtClean="0"/>
              <a:t>li</a:t>
            </a:r>
            <a:r>
              <a:rPr lang="en-US" dirty="0" smtClean="0"/>
              <a:t>&gt; Two &lt;/</a:t>
            </a:r>
            <a:r>
              <a:rPr lang="en-US" dirty="0" err="1" smtClean="0"/>
              <a:t>li</a:t>
            </a:r>
            <a:r>
              <a:rPr lang="en-US" dirty="0" smtClean="0"/>
              <a:t>&gt;</a:t>
            </a:r>
          </a:p>
          <a:p>
            <a:pPr>
              <a:lnSpc>
                <a:spcPct val="80000"/>
              </a:lnSpc>
              <a:buNone/>
            </a:pPr>
            <a:r>
              <a:rPr lang="en-US" dirty="0" smtClean="0"/>
              <a:t>		&lt;</a:t>
            </a:r>
            <a:r>
              <a:rPr lang="en-US" dirty="0" err="1" smtClean="0"/>
              <a:t>li</a:t>
            </a:r>
            <a:r>
              <a:rPr lang="en-US" dirty="0" smtClean="0"/>
              <a:t>&gt; Three &lt;/</a:t>
            </a:r>
            <a:r>
              <a:rPr lang="en-US" dirty="0" err="1" smtClean="0"/>
              <a:t>li</a:t>
            </a:r>
            <a:r>
              <a:rPr lang="en-US" dirty="0" smtClean="0"/>
              <a:t>&gt;</a:t>
            </a:r>
          </a:p>
          <a:p>
            <a:pPr>
              <a:lnSpc>
                <a:spcPct val="80000"/>
              </a:lnSpc>
              <a:buNone/>
            </a:pPr>
            <a:r>
              <a:rPr lang="en-US" dirty="0" smtClean="0"/>
              <a:t>	&lt;/</a:t>
            </a:r>
            <a:r>
              <a:rPr lang="en-US" dirty="0" err="1" smtClean="0"/>
              <a:t>ul</a:t>
            </a:r>
            <a:r>
              <a:rPr lang="en-US" dirty="0" smtClean="0"/>
              <a:t>&gt;</a:t>
            </a:r>
          </a:p>
          <a:p>
            <a:pPr>
              <a:lnSpc>
                <a:spcPct val="80000"/>
              </a:lnSpc>
              <a:buNone/>
            </a:pPr>
            <a:endParaRPr lang="en-US" dirty="0" smtClean="0"/>
          </a:p>
          <a:p>
            <a:pPr>
              <a:lnSpc>
                <a:spcPct val="80000"/>
              </a:lnSpc>
            </a:pPr>
            <a:r>
              <a:rPr lang="en-US" dirty="0" smtClean="0">
                <a:solidFill>
                  <a:srgbClr val="0000FF"/>
                </a:solidFill>
              </a:rPr>
              <a:t>Type </a:t>
            </a:r>
            <a:r>
              <a:rPr lang="en-US" dirty="0" smtClean="0"/>
              <a:t>= </a:t>
            </a:r>
            <a:r>
              <a:rPr lang="en-US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“</a:t>
            </a:r>
            <a:r>
              <a:rPr lang="en-US" dirty="0" smtClean="0">
                <a:solidFill>
                  <a:srgbClr val="00B050"/>
                </a:solidFill>
              </a:rPr>
              <a:t>disc</a:t>
            </a:r>
            <a:r>
              <a:rPr lang="en-US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”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“</a:t>
            </a:r>
            <a:r>
              <a:rPr lang="en-US" dirty="0" smtClean="0">
                <a:solidFill>
                  <a:srgbClr val="00B050"/>
                </a:solidFill>
              </a:rPr>
              <a:t>square</a:t>
            </a:r>
            <a:r>
              <a:rPr lang="en-US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”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,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“</a:t>
            </a:r>
            <a:r>
              <a:rPr lang="en-US" dirty="0" smtClean="0">
                <a:solidFill>
                  <a:srgbClr val="00B050"/>
                </a:solidFill>
              </a:rPr>
              <a:t>circle</a:t>
            </a:r>
            <a:r>
              <a:rPr lang="en-US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”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,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“</a:t>
            </a:r>
            <a:r>
              <a:rPr lang="en-US" dirty="0" smtClean="0">
                <a:solidFill>
                  <a:srgbClr val="00B050"/>
                </a:solidFill>
              </a:rPr>
              <a:t>decimal</a:t>
            </a:r>
            <a:r>
              <a:rPr lang="en-US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”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,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“</a:t>
            </a:r>
            <a:r>
              <a:rPr lang="en-US" dirty="0" err="1" smtClean="0">
                <a:solidFill>
                  <a:srgbClr val="00B050"/>
                </a:solidFill>
              </a:rPr>
              <a:t>Iower</a:t>
            </a:r>
            <a:r>
              <a:rPr lang="en-US" dirty="0" smtClean="0">
                <a:solidFill>
                  <a:srgbClr val="00B050"/>
                </a:solidFill>
              </a:rPr>
              <a:t>-alpha</a:t>
            </a:r>
            <a:r>
              <a:rPr lang="en-US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”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,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“</a:t>
            </a:r>
            <a:r>
              <a:rPr lang="en-US" dirty="0" smtClean="0">
                <a:solidFill>
                  <a:srgbClr val="00B050"/>
                </a:solidFill>
              </a:rPr>
              <a:t>katakana</a:t>
            </a:r>
            <a:r>
              <a:rPr lang="en-US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”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,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“</a:t>
            </a:r>
            <a:r>
              <a:rPr lang="en-US" dirty="0" err="1" smtClean="0">
                <a:solidFill>
                  <a:srgbClr val="00B050"/>
                </a:solidFill>
              </a:rPr>
              <a:t>armenian</a:t>
            </a:r>
            <a:r>
              <a:rPr lang="en-US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”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,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“</a:t>
            </a:r>
            <a:r>
              <a:rPr lang="en-US" dirty="0" smtClean="0">
                <a:solidFill>
                  <a:srgbClr val="00B050"/>
                </a:solidFill>
              </a:rPr>
              <a:t>hiragana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”</a:t>
            </a:r>
            <a:r>
              <a:rPr lang="en-US" dirty="0" smtClean="0"/>
              <a:t> 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9890"/>
            <a:ext cx="8229600" cy="639762"/>
          </a:xfrm>
        </p:spPr>
        <p:txBody>
          <a:bodyPr>
            <a:noAutofit/>
          </a:bodyPr>
          <a:lstStyle/>
          <a:p>
            <a:pPr eaLnBrk="1" hangingPunct="1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Nested Unordered List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914400"/>
            <a:ext cx="8458200" cy="56388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</a:pPr>
            <a:r>
              <a:rPr lang="en-US" dirty="0" smtClean="0">
                <a:solidFill>
                  <a:srgbClr val="0000FF"/>
                </a:solidFill>
              </a:rPr>
              <a:t>Example</a:t>
            </a:r>
          </a:p>
          <a:p>
            <a:pPr>
              <a:lnSpc>
                <a:spcPct val="80000"/>
              </a:lnSpc>
            </a:pPr>
            <a:endParaRPr lang="en-US" dirty="0" smtClean="0"/>
          </a:p>
          <a:p>
            <a:pPr>
              <a:lnSpc>
                <a:spcPct val="80000"/>
              </a:lnSpc>
            </a:pPr>
            <a:r>
              <a:rPr lang="en-US" dirty="0" smtClean="0">
                <a:solidFill>
                  <a:srgbClr val="FF0000"/>
                </a:solidFill>
              </a:rPr>
              <a:t>&lt;</a:t>
            </a:r>
            <a:r>
              <a:rPr lang="en-US" dirty="0" err="1" smtClean="0">
                <a:solidFill>
                  <a:srgbClr val="FF0000"/>
                </a:solidFill>
              </a:rPr>
              <a:t>ul</a:t>
            </a:r>
            <a:r>
              <a:rPr lang="en-US" dirty="0" smtClean="0">
                <a:solidFill>
                  <a:srgbClr val="FF0000"/>
                </a:solidFill>
              </a:rPr>
              <a:t>&gt;</a:t>
            </a:r>
          </a:p>
          <a:p>
            <a:pPr>
              <a:lnSpc>
                <a:spcPct val="80000"/>
              </a:lnSpc>
              <a:buNone/>
            </a:pPr>
            <a:r>
              <a:rPr lang="en-US" dirty="0" smtClean="0"/>
              <a:t>		&lt;</a:t>
            </a:r>
            <a:r>
              <a:rPr lang="en-US" dirty="0" err="1" smtClean="0"/>
              <a:t>li</a:t>
            </a:r>
            <a:r>
              <a:rPr lang="en-US" dirty="0" smtClean="0"/>
              <a:t>&gt; Four &lt;/</a:t>
            </a:r>
            <a:r>
              <a:rPr lang="en-US" dirty="0" err="1" smtClean="0"/>
              <a:t>li</a:t>
            </a:r>
            <a:r>
              <a:rPr lang="en-US" dirty="0" smtClean="0"/>
              <a:t>&gt;</a:t>
            </a:r>
          </a:p>
          <a:p>
            <a:pPr>
              <a:lnSpc>
                <a:spcPct val="80000"/>
              </a:lnSpc>
              <a:buNone/>
            </a:pPr>
            <a:r>
              <a:rPr lang="en-US" dirty="0" smtClean="0"/>
              <a:t>		&lt;</a:t>
            </a:r>
            <a:r>
              <a:rPr lang="en-US" dirty="0" err="1" smtClean="0"/>
              <a:t>li</a:t>
            </a:r>
            <a:r>
              <a:rPr lang="en-US" dirty="0" smtClean="0"/>
              <a:t>&gt; Five</a:t>
            </a:r>
          </a:p>
          <a:p>
            <a:pPr>
              <a:lnSpc>
                <a:spcPct val="80000"/>
              </a:lnSpc>
              <a:buNone/>
            </a:pPr>
            <a:r>
              <a:rPr lang="en-US" dirty="0" smtClean="0"/>
              <a:t>			</a:t>
            </a:r>
            <a:r>
              <a:rPr lang="en-US" dirty="0" smtClean="0">
                <a:solidFill>
                  <a:srgbClr val="00B050"/>
                </a:solidFill>
              </a:rPr>
              <a:t>&lt;</a:t>
            </a:r>
            <a:r>
              <a:rPr lang="en-US" dirty="0" err="1" smtClean="0">
                <a:solidFill>
                  <a:srgbClr val="00B050"/>
                </a:solidFill>
              </a:rPr>
              <a:t>ul</a:t>
            </a:r>
            <a:r>
              <a:rPr lang="en-US" dirty="0" smtClean="0">
                <a:solidFill>
                  <a:srgbClr val="00B050"/>
                </a:solidFill>
              </a:rPr>
              <a:t>&gt;</a:t>
            </a:r>
          </a:p>
          <a:p>
            <a:pPr>
              <a:lnSpc>
                <a:spcPct val="80000"/>
              </a:lnSpc>
              <a:buNone/>
            </a:pPr>
            <a:r>
              <a:rPr lang="en-US" dirty="0" smtClean="0">
                <a:solidFill>
                  <a:srgbClr val="00B050"/>
                </a:solidFill>
              </a:rPr>
              <a:t>				&lt;</a:t>
            </a:r>
            <a:r>
              <a:rPr lang="en-US" dirty="0" err="1" smtClean="0">
                <a:solidFill>
                  <a:srgbClr val="00B050"/>
                </a:solidFill>
              </a:rPr>
              <a:t>li</a:t>
            </a:r>
            <a:r>
              <a:rPr lang="en-US" dirty="0" smtClean="0">
                <a:solidFill>
                  <a:srgbClr val="00B050"/>
                </a:solidFill>
              </a:rPr>
              <a:t>&gt; Four &lt;/</a:t>
            </a:r>
            <a:r>
              <a:rPr lang="en-US" dirty="0" err="1" smtClean="0">
                <a:solidFill>
                  <a:srgbClr val="00B050"/>
                </a:solidFill>
              </a:rPr>
              <a:t>li</a:t>
            </a:r>
            <a:r>
              <a:rPr lang="en-US" dirty="0" smtClean="0">
                <a:solidFill>
                  <a:srgbClr val="00B050"/>
                </a:solidFill>
              </a:rPr>
              <a:t>&gt;</a:t>
            </a:r>
          </a:p>
          <a:p>
            <a:pPr>
              <a:lnSpc>
                <a:spcPct val="80000"/>
              </a:lnSpc>
              <a:buNone/>
            </a:pPr>
            <a:r>
              <a:rPr lang="en-US" dirty="0" smtClean="0">
                <a:solidFill>
                  <a:srgbClr val="00B050"/>
                </a:solidFill>
              </a:rPr>
              <a:t>				&lt;</a:t>
            </a:r>
            <a:r>
              <a:rPr lang="en-US" dirty="0" err="1" smtClean="0">
                <a:solidFill>
                  <a:srgbClr val="00B050"/>
                </a:solidFill>
              </a:rPr>
              <a:t>li</a:t>
            </a:r>
            <a:r>
              <a:rPr lang="en-US" dirty="0" smtClean="0">
                <a:solidFill>
                  <a:srgbClr val="00B050"/>
                </a:solidFill>
              </a:rPr>
              <a:t>&gt; Five &lt;/</a:t>
            </a:r>
            <a:r>
              <a:rPr lang="en-US" dirty="0" err="1" smtClean="0">
                <a:solidFill>
                  <a:srgbClr val="00B050"/>
                </a:solidFill>
              </a:rPr>
              <a:t>li</a:t>
            </a:r>
            <a:r>
              <a:rPr lang="en-US" dirty="0" smtClean="0">
                <a:solidFill>
                  <a:srgbClr val="00B050"/>
                </a:solidFill>
              </a:rPr>
              <a:t>&gt;</a:t>
            </a:r>
          </a:p>
          <a:p>
            <a:pPr>
              <a:lnSpc>
                <a:spcPct val="80000"/>
              </a:lnSpc>
              <a:buNone/>
            </a:pPr>
            <a:r>
              <a:rPr lang="en-US" dirty="0" smtClean="0">
                <a:solidFill>
                  <a:srgbClr val="00B050"/>
                </a:solidFill>
              </a:rPr>
              <a:t>				&lt;</a:t>
            </a:r>
            <a:r>
              <a:rPr lang="en-US" dirty="0" err="1" smtClean="0">
                <a:solidFill>
                  <a:srgbClr val="00B050"/>
                </a:solidFill>
              </a:rPr>
              <a:t>li</a:t>
            </a:r>
            <a:r>
              <a:rPr lang="en-US" dirty="0" smtClean="0">
                <a:solidFill>
                  <a:srgbClr val="00B050"/>
                </a:solidFill>
              </a:rPr>
              <a:t>&gt; Six &lt;/</a:t>
            </a:r>
            <a:r>
              <a:rPr lang="en-US" dirty="0" err="1" smtClean="0">
                <a:solidFill>
                  <a:srgbClr val="00B050"/>
                </a:solidFill>
              </a:rPr>
              <a:t>li</a:t>
            </a:r>
            <a:r>
              <a:rPr lang="en-US" dirty="0" smtClean="0">
                <a:solidFill>
                  <a:srgbClr val="00B050"/>
                </a:solidFill>
              </a:rPr>
              <a:t>&gt;</a:t>
            </a:r>
          </a:p>
          <a:p>
            <a:pPr>
              <a:lnSpc>
                <a:spcPct val="80000"/>
              </a:lnSpc>
              <a:buNone/>
            </a:pPr>
            <a:r>
              <a:rPr lang="en-US" dirty="0" smtClean="0">
                <a:solidFill>
                  <a:srgbClr val="00B050"/>
                </a:solidFill>
              </a:rPr>
              <a:t>			&lt;/</a:t>
            </a:r>
            <a:r>
              <a:rPr lang="en-US" dirty="0" err="1" smtClean="0">
                <a:solidFill>
                  <a:srgbClr val="00B050"/>
                </a:solidFill>
              </a:rPr>
              <a:t>ul</a:t>
            </a:r>
            <a:r>
              <a:rPr lang="en-US" dirty="0" smtClean="0">
                <a:solidFill>
                  <a:srgbClr val="00B050"/>
                </a:solidFill>
              </a:rPr>
              <a:t>&gt;</a:t>
            </a:r>
          </a:p>
          <a:p>
            <a:pPr>
              <a:lnSpc>
                <a:spcPct val="80000"/>
              </a:lnSpc>
              <a:buNone/>
            </a:pPr>
            <a:r>
              <a:rPr lang="en-US" dirty="0" smtClean="0"/>
              <a:t>		&lt;/</a:t>
            </a:r>
            <a:r>
              <a:rPr lang="en-US" dirty="0" err="1" smtClean="0"/>
              <a:t>li</a:t>
            </a:r>
            <a:r>
              <a:rPr lang="en-US" dirty="0" smtClean="0"/>
              <a:t>&gt; 		</a:t>
            </a:r>
          </a:p>
          <a:p>
            <a:pPr>
              <a:lnSpc>
                <a:spcPct val="80000"/>
              </a:lnSpc>
              <a:buNone/>
            </a:pPr>
            <a:r>
              <a:rPr lang="en-US" dirty="0" smtClean="0"/>
              <a:t>&lt;</a:t>
            </a:r>
            <a:r>
              <a:rPr lang="en-US" dirty="0" err="1" smtClean="0"/>
              <a:t>li</a:t>
            </a:r>
            <a:r>
              <a:rPr lang="en-US" dirty="0" smtClean="0"/>
              <a:t>&gt; Six &lt;/</a:t>
            </a:r>
            <a:r>
              <a:rPr lang="en-US" dirty="0" err="1" smtClean="0"/>
              <a:t>li</a:t>
            </a:r>
            <a:r>
              <a:rPr lang="en-US" dirty="0" smtClean="0"/>
              <a:t>&gt;</a:t>
            </a:r>
          </a:p>
          <a:p>
            <a:pPr>
              <a:lnSpc>
                <a:spcPct val="80000"/>
              </a:lnSpc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FF0000"/>
                </a:solidFill>
              </a:rPr>
              <a:t>&lt;/</a:t>
            </a:r>
            <a:r>
              <a:rPr lang="en-US" dirty="0" err="1" smtClean="0">
                <a:solidFill>
                  <a:srgbClr val="FF0000"/>
                </a:solidFill>
              </a:rPr>
              <a:t>ul</a:t>
            </a:r>
            <a:r>
              <a:rPr lang="en-US" dirty="0" smtClean="0">
                <a:solidFill>
                  <a:srgbClr val="FF0000"/>
                </a:solidFill>
              </a:rPr>
              <a:t>&gt;</a:t>
            </a:r>
          </a:p>
          <a:p>
            <a:pPr>
              <a:lnSpc>
                <a:spcPct val="80000"/>
              </a:lnSpc>
            </a:pPr>
            <a:endParaRPr lang="en-US" dirty="0" smtClean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9890"/>
            <a:ext cx="8229600" cy="639762"/>
          </a:xfrm>
        </p:spPr>
        <p:txBody>
          <a:bodyPr>
            <a:noAutofit/>
          </a:bodyPr>
          <a:lstStyle/>
          <a:p>
            <a:pPr eaLnBrk="1" hangingPunct="1"/>
            <a:r>
              <a:rPr lang="en-US" b="1" smtClean="0">
                <a:solidFill>
                  <a:schemeClr val="accent6">
                    <a:lumMod val="75000"/>
                  </a:schemeClr>
                </a:solidFill>
              </a:rPr>
              <a:t>Nested 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U</a:t>
            </a:r>
            <a:r>
              <a:rPr lang="en-US" b="1" smtClean="0">
                <a:solidFill>
                  <a:schemeClr val="accent6">
                    <a:lumMod val="75000"/>
                  </a:schemeClr>
                </a:solidFill>
              </a:rPr>
              <a:t>nordered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List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914400"/>
            <a:ext cx="8458200" cy="56388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</a:pPr>
            <a:r>
              <a:rPr lang="en-US" dirty="0" smtClean="0">
                <a:solidFill>
                  <a:srgbClr val="FF0000"/>
                </a:solidFill>
              </a:rPr>
              <a:t>Example</a:t>
            </a:r>
          </a:p>
          <a:p>
            <a:pPr>
              <a:lnSpc>
                <a:spcPct val="80000"/>
              </a:lnSpc>
            </a:pPr>
            <a:endParaRPr lang="en-US" dirty="0" smtClean="0"/>
          </a:p>
          <a:p>
            <a:pPr>
              <a:lnSpc>
                <a:spcPct val="80000"/>
              </a:lnSpc>
            </a:pPr>
            <a:r>
              <a:rPr lang="en-US" dirty="0" smtClean="0">
                <a:solidFill>
                  <a:srgbClr val="0000FF"/>
                </a:solidFill>
              </a:rPr>
              <a:t>&lt;</a:t>
            </a:r>
            <a:r>
              <a:rPr lang="en-US" dirty="0" err="1" smtClean="0">
                <a:solidFill>
                  <a:srgbClr val="0000FF"/>
                </a:solidFill>
              </a:rPr>
              <a:t>ol</a:t>
            </a:r>
            <a:r>
              <a:rPr lang="en-US" dirty="0" smtClean="0">
                <a:solidFill>
                  <a:srgbClr val="0000FF"/>
                </a:solidFill>
              </a:rPr>
              <a:t>&gt;</a:t>
            </a:r>
          </a:p>
          <a:p>
            <a:pPr>
              <a:lnSpc>
                <a:spcPct val="80000"/>
              </a:lnSpc>
              <a:buNone/>
            </a:pPr>
            <a:r>
              <a:rPr lang="en-US" dirty="0" smtClean="0"/>
              <a:t>		&lt;</a:t>
            </a:r>
            <a:r>
              <a:rPr lang="en-US" dirty="0" err="1" smtClean="0"/>
              <a:t>li</a:t>
            </a:r>
            <a:r>
              <a:rPr lang="en-US" dirty="0" smtClean="0"/>
              <a:t>&gt; One &lt;/</a:t>
            </a:r>
            <a:r>
              <a:rPr lang="en-US" dirty="0" err="1" smtClean="0"/>
              <a:t>li</a:t>
            </a:r>
            <a:r>
              <a:rPr lang="en-US" dirty="0" smtClean="0"/>
              <a:t>&gt;</a:t>
            </a:r>
          </a:p>
          <a:p>
            <a:pPr>
              <a:lnSpc>
                <a:spcPct val="80000"/>
              </a:lnSpc>
              <a:buNone/>
            </a:pPr>
            <a:r>
              <a:rPr lang="en-US" dirty="0" smtClean="0"/>
              <a:t>		&lt;</a:t>
            </a:r>
            <a:r>
              <a:rPr lang="en-US" dirty="0" err="1" smtClean="0"/>
              <a:t>li</a:t>
            </a:r>
            <a:r>
              <a:rPr lang="en-US" dirty="0" smtClean="0"/>
              <a:t>&gt; Two</a:t>
            </a:r>
          </a:p>
          <a:p>
            <a:pPr>
              <a:lnSpc>
                <a:spcPct val="80000"/>
              </a:lnSpc>
              <a:buNone/>
            </a:pPr>
            <a:r>
              <a:rPr lang="en-US" dirty="0" smtClean="0"/>
              <a:t>			</a:t>
            </a:r>
            <a:r>
              <a:rPr lang="en-US" dirty="0" smtClean="0">
                <a:solidFill>
                  <a:srgbClr val="00B050"/>
                </a:solidFill>
              </a:rPr>
              <a:t>&lt;</a:t>
            </a:r>
            <a:r>
              <a:rPr lang="en-US" dirty="0" err="1" smtClean="0">
                <a:solidFill>
                  <a:srgbClr val="00B050"/>
                </a:solidFill>
              </a:rPr>
              <a:t>ol</a:t>
            </a:r>
            <a:r>
              <a:rPr lang="en-US" dirty="0" smtClean="0">
                <a:solidFill>
                  <a:srgbClr val="00B050"/>
                </a:solidFill>
              </a:rPr>
              <a:t>&gt;</a:t>
            </a:r>
          </a:p>
          <a:p>
            <a:pPr>
              <a:lnSpc>
                <a:spcPct val="80000"/>
              </a:lnSpc>
              <a:buNone/>
            </a:pPr>
            <a:r>
              <a:rPr lang="en-US" dirty="0" smtClean="0">
                <a:solidFill>
                  <a:srgbClr val="00B050"/>
                </a:solidFill>
              </a:rPr>
              <a:t>				&lt;</a:t>
            </a:r>
            <a:r>
              <a:rPr lang="en-US" dirty="0" err="1" smtClean="0">
                <a:solidFill>
                  <a:srgbClr val="00B050"/>
                </a:solidFill>
              </a:rPr>
              <a:t>li</a:t>
            </a:r>
            <a:r>
              <a:rPr lang="en-US" dirty="0" smtClean="0">
                <a:solidFill>
                  <a:srgbClr val="00B050"/>
                </a:solidFill>
              </a:rPr>
              <a:t>&gt; One &lt;/</a:t>
            </a:r>
            <a:r>
              <a:rPr lang="en-US" dirty="0" err="1" smtClean="0">
                <a:solidFill>
                  <a:srgbClr val="00B050"/>
                </a:solidFill>
              </a:rPr>
              <a:t>li</a:t>
            </a:r>
            <a:r>
              <a:rPr lang="en-US" dirty="0" smtClean="0">
                <a:solidFill>
                  <a:srgbClr val="00B050"/>
                </a:solidFill>
              </a:rPr>
              <a:t>&gt;</a:t>
            </a:r>
          </a:p>
          <a:p>
            <a:pPr>
              <a:lnSpc>
                <a:spcPct val="80000"/>
              </a:lnSpc>
              <a:buNone/>
            </a:pPr>
            <a:r>
              <a:rPr lang="en-US" dirty="0" smtClean="0">
                <a:solidFill>
                  <a:srgbClr val="00B050"/>
                </a:solidFill>
              </a:rPr>
              <a:t>				&lt;</a:t>
            </a:r>
            <a:r>
              <a:rPr lang="en-US" dirty="0" err="1" smtClean="0">
                <a:solidFill>
                  <a:srgbClr val="00B050"/>
                </a:solidFill>
              </a:rPr>
              <a:t>li</a:t>
            </a:r>
            <a:r>
              <a:rPr lang="en-US" dirty="0" smtClean="0">
                <a:solidFill>
                  <a:srgbClr val="00B050"/>
                </a:solidFill>
              </a:rPr>
              <a:t>&gt; Two &lt;/</a:t>
            </a:r>
            <a:r>
              <a:rPr lang="en-US" dirty="0" err="1" smtClean="0">
                <a:solidFill>
                  <a:srgbClr val="00B050"/>
                </a:solidFill>
              </a:rPr>
              <a:t>li</a:t>
            </a:r>
            <a:r>
              <a:rPr lang="en-US" dirty="0" smtClean="0">
                <a:solidFill>
                  <a:srgbClr val="00B050"/>
                </a:solidFill>
              </a:rPr>
              <a:t>&gt;</a:t>
            </a:r>
          </a:p>
          <a:p>
            <a:pPr>
              <a:lnSpc>
                <a:spcPct val="80000"/>
              </a:lnSpc>
              <a:buNone/>
            </a:pPr>
            <a:r>
              <a:rPr lang="en-US" dirty="0" smtClean="0">
                <a:solidFill>
                  <a:srgbClr val="00B050"/>
                </a:solidFill>
              </a:rPr>
              <a:t>				&lt;</a:t>
            </a:r>
            <a:r>
              <a:rPr lang="en-US" dirty="0" err="1" smtClean="0">
                <a:solidFill>
                  <a:srgbClr val="00B050"/>
                </a:solidFill>
              </a:rPr>
              <a:t>li</a:t>
            </a:r>
            <a:r>
              <a:rPr lang="en-US" dirty="0" smtClean="0">
                <a:solidFill>
                  <a:srgbClr val="00B050"/>
                </a:solidFill>
              </a:rPr>
              <a:t>&gt; Three &lt;/</a:t>
            </a:r>
            <a:r>
              <a:rPr lang="en-US" dirty="0" err="1" smtClean="0">
                <a:solidFill>
                  <a:srgbClr val="00B050"/>
                </a:solidFill>
              </a:rPr>
              <a:t>li</a:t>
            </a:r>
            <a:r>
              <a:rPr lang="en-US" dirty="0" smtClean="0">
                <a:solidFill>
                  <a:srgbClr val="00B050"/>
                </a:solidFill>
              </a:rPr>
              <a:t>&gt;</a:t>
            </a:r>
          </a:p>
          <a:p>
            <a:pPr>
              <a:lnSpc>
                <a:spcPct val="80000"/>
              </a:lnSpc>
              <a:buNone/>
            </a:pPr>
            <a:r>
              <a:rPr lang="en-US" dirty="0" smtClean="0">
                <a:solidFill>
                  <a:srgbClr val="00B050"/>
                </a:solidFill>
              </a:rPr>
              <a:t>			&lt;/</a:t>
            </a:r>
            <a:r>
              <a:rPr lang="en-US" dirty="0" err="1" smtClean="0">
                <a:solidFill>
                  <a:srgbClr val="00B050"/>
                </a:solidFill>
              </a:rPr>
              <a:t>ol</a:t>
            </a:r>
            <a:r>
              <a:rPr lang="en-US" dirty="0" smtClean="0">
                <a:solidFill>
                  <a:srgbClr val="00B050"/>
                </a:solidFill>
              </a:rPr>
              <a:t>&gt;</a:t>
            </a:r>
          </a:p>
          <a:p>
            <a:pPr>
              <a:lnSpc>
                <a:spcPct val="80000"/>
              </a:lnSpc>
              <a:buNone/>
            </a:pPr>
            <a:r>
              <a:rPr lang="en-US" dirty="0" smtClean="0"/>
              <a:t>&lt;/</a:t>
            </a:r>
            <a:r>
              <a:rPr lang="en-US" dirty="0" err="1" smtClean="0"/>
              <a:t>li</a:t>
            </a:r>
            <a:r>
              <a:rPr lang="en-US" dirty="0" smtClean="0"/>
              <a:t>&gt; 		</a:t>
            </a:r>
          </a:p>
          <a:p>
            <a:pPr>
              <a:lnSpc>
                <a:spcPct val="80000"/>
              </a:lnSpc>
              <a:buNone/>
            </a:pPr>
            <a:r>
              <a:rPr lang="en-US" dirty="0" smtClean="0"/>
              <a:t>&lt;</a:t>
            </a:r>
            <a:r>
              <a:rPr lang="en-US" dirty="0" err="1" smtClean="0"/>
              <a:t>li</a:t>
            </a:r>
            <a:r>
              <a:rPr lang="en-US" dirty="0" smtClean="0"/>
              <a:t>&gt; Three &lt;/</a:t>
            </a:r>
            <a:r>
              <a:rPr lang="en-US" dirty="0" err="1" smtClean="0"/>
              <a:t>li</a:t>
            </a:r>
            <a:r>
              <a:rPr lang="en-US" dirty="0" smtClean="0"/>
              <a:t>&gt;</a:t>
            </a:r>
          </a:p>
          <a:p>
            <a:pPr>
              <a:lnSpc>
                <a:spcPct val="80000"/>
              </a:lnSpc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0000FF"/>
                </a:solidFill>
              </a:rPr>
              <a:t>&lt;/</a:t>
            </a:r>
            <a:r>
              <a:rPr lang="en-US" dirty="0" err="1" smtClean="0">
                <a:solidFill>
                  <a:srgbClr val="0000FF"/>
                </a:solidFill>
              </a:rPr>
              <a:t>ol</a:t>
            </a:r>
            <a:r>
              <a:rPr lang="en-US" dirty="0" smtClean="0">
                <a:solidFill>
                  <a:srgbClr val="0000FF"/>
                </a:solidFill>
              </a:rPr>
              <a:t>&gt;</a:t>
            </a:r>
          </a:p>
          <a:p>
            <a:pPr>
              <a:lnSpc>
                <a:spcPct val="80000"/>
              </a:lnSpc>
            </a:pPr>
            <a:endParaRPr lang="en-US" dirty="0" smtClean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3182"/>
            <a:ext cx="8229600" cy="715962"/>
          </a:xfrm>
        </p:spPr>
        <p:txBody>
          <a:bodyPr>
            <a:noAutofit/>
          </a:bodyPr>
          <a:lstStyle/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4864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&lt;</a:t>
            </a:r>
            <a:r>
              <a:rPr lang="en-US" dirty="0" err="1" smtClean="0"/>
              <a:t>ol</a:t>
            </a:r>
            <a:r>
              <a:rPr lang="en-US" dirty="0" smtClean="0"/>
              <a:t>&gt;</a:t>
            </a:r>
          </a:p>
          <a:p>
            <a:pPr>
              <a:lnSpc>
                <a:spcPct val="80000"/>
              </a:lnSpc>
              <a:buNone/>
            </a:pPr>
            <a:r>
              <a:rPr lang="en-US" dirty="0" smtClean="0"/>
              <a:t>		 &lt;</a:t>
            </a:r>
            <a:r>
              <a:rPr lang="en-US" dirty="0" err="1" smtClean="0"/>
              <a:t>li</a:t>
            </a:r>
            <a:r>
              <a:rPr lang="en-US" dirty="0" smtClean="0"/>
              <a:t>&gt; One &lt;/</a:t>
            </a:r>
            <a:r>
              <a:rPr lang="en-US" dirty="0" err="1" smtClean="0"/>
              <a:t>li</a:t>
            </a:r>
            <a:r>
              <a:rPr lang="en-US" dirty="0" smtClean="0"/>
              <a:t>&gt;</a:t>
            </a:r>
          </a:p>
          <a:p>
            <a:pPr>
              <a:lnSpc>
                <a:spcPct val="80000"/>
              </a:lnSpc>
              <a:buNone/>
            </a:pPr>
            <a:r>
              <a:rPr lang="en-US" dirty="0" smtClean="0"/>
              <a:t>		&lt;</a:t>
            </a:r>
            <a:r>
              <a:rPr lang="en-US" dirty="0" err="1" smtClean="0"/>
              <a:t>li</a:t>
            </a:r>
            <a:r>
              <a:rPr lang="en-US" dirty="0" smtClean="0"/>
              <a:t>&gt; Two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smtClean="0">
                <a:solidFill>
                  <a:srgbClr val="FF0000"/>
                </a:solidFill>
              </a:rPr>
              <a:t>&lt;</a:t>
            </a:r>
            <a:r>
              <a:rPr lang="en-US" dirty="0" err="1" smtClean="0">
                <a:solidFill>
                  <a:srgbClr val="FF0000"/>
                </a:solidFill>
              </a:rPr>
              <a:t>ol</a:t>
            </a:r>
            <a:r>
              <a:rPr lang="en-US" dirty="0" smtClean="0">
                <a:solidFill>
                  <a:srgbClr val="FF0000"/>
                </a:solidFill>
              </a:rPr>
              <a:t> start=</a:t>
            </a:r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“</a:t>
            </a:r>
            <a:r>
              <a:rPr lang="en-US" dirty="0" smtClean="0">
                <a:solidFill>
                  <a:srgbClr val="FF0000"/>
                </a:solidFill>
              </a:rPr>
              <a:t>5</a:t>
            </a:r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”</a:t>
            </a:r>
            <a:r>
              <a:rPr lang="en-US" dirty="0" smtClean="0">
                <a:solidFill>
                  <a:srgbClr val="FF0000"/>
                </a:solidFill>
              </a:rPr>
              <a:t>&gt;</a:t>
            </a:r>
          </a:p>
          <a:p>
            <a:pPr>
              <a:lnSpc>
                <a:spcPct val="80000"/>
              </a:lnSpc>
              <a:buNone/>
            </a:pPr>
            <a:r>
              <a:rPr lang="en-US" dirty="0" smtClean="0"/>
              <a:t>		 	&lt;</a:t>
            </a:r>
            <a:r>
              <a:rPr lang="en-US" dirty="0" err="1" smtClean="0"/>
              <a:t>li</a:t>
            </a:r>
            <a:r>
              <a:rPr lang="en-US" dirty="0" smtClean="0"/>
              <a:t>&gt; One &lt;/</a:t>
            </a:r>
            <a:r>
              <a:rPr lang="en-US" dirty="0" err="1" smtClean="0"/>
              <a:t>li</a:t>
            </a:r>
            <a:r>
              <a:rPr lang="en-US" dirty="0" smtClean="0"/>
              <a:t>&gt;</a:t>
            </a:r>
          </a:p>
          <a:p>
            <a:pPr>
              <a:lnSpc>
                <a:spcPct val="80000"/>
              </a:lnSpc>
              <a:buNone/>
            </a:pPr>
            <a:r>
              <a:rPr lang="en-US" dirty="0" smtClean="0"/>
              <a:t>			&lt;</a:t>
            </a:r>
            <a:r>
              <a:rPr lang="en-US" dirty="0" err="1" smtClean="0"/>
              <a:t>li</a:t>
            </a:r>
            <a:r>
              <a:rPr lang="en-US" dirty="0" smtClean="0"/>
              <a:t>&gt; Two</a:t>
            </a:r>
          </a:p>
          <a:p>
            <a:pPr>
              <a:buNone/>
            </a:pPr>
            <a:r>
              <a:rPr lang="en-US" dirty="0" smtClean="0"/>
              <a:t>			</a:t>
            </a:r>
            <a:r>
              <a:rPr lang="en-US" dirty="0" smtClean="0">
                <a:solidFill>
                  <a:srgbClr val="0000FF"/>
                </a:solidFill>
              </a:rPr>
              <a:t>&lt;</a:t>
            </a:r>
            <a:r>
              <a:rPr lang="en-US" dirty="0" err="1" smtClean="0">
                <a:solidFill>
                  <a:srgbClr val="0000FF"/>
                </a:solidFill>
              </a:rPr>
              <a:t>ol</a:t>
            </a:r>
            <a:r>
              <a:rPr lang="en-US" dirty="0" smtClean="0">
                <a:solidFill>
                  <a:srgbClr val="0000FF"/>
                </a:solidFill>
              </a:rPr>
              <a:t> type=</a:t>
            </a:r>
            <a:r>
              <a:rPr lang="en-US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“</a:t>
            </a:r>
            <a:r>
              <a:rPr lang="en-US" dirty="0" err="1" smtClean="0">
                <a:solidFill>
                  <a:srgbClr val="0000FF"/>
                </a:solidFill>
              </a:rPr>
              <a:t>i</a:t>
            </a:r>
            <a:r>
              <a:rPr lang="en-US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”</a:t>
            </a:r>
            <a:r>
              <a:rPr lang="en-US" dirty="0" smtClean="0">
                <a:solidFill>
                  <a:srgbClr val="0000FF"/>
                </a:solidFill>
              </a:rPr>
              <a:t> start=</a:t>
            </a:r>
            <a:r>
              <a:rPr lang="en-US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“</a:t>
            </a:r>
            <a:r>
              <a:rPr lang="en-US" dirty="0" smtClean="0">
                <a:solidFill>
                  <a:srgbClr val="0000FF"/>
                </a:solidFill>
              </a:rPr>
              <a:t>7</a:t>
            </a:r>
            <a:r>
              <a:rPr lang="en-US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”</a:t>
            </a:r>
            <a:r>
              <a:rPr lang="en-US" dirty="0" smtClean="0">
                <a:solidFill>
                  <a:srgbClr val="0000FF"/>
                </a:solidFill>
              </a:rPr>
              <a:t>&gt;</a:t>
            </a:r>
          </a:p>
          <a:p>
            <a:pPr>
              <a:lnSpc>
                <a:spcPct val="80000"/>
              </a:lnSpc>
              <a:buNone/>
            </a:pPr>
            <a:r>
              <a:rPr lang="en-US" dirty="0" smtClean="0"/>
              <a:t>		 		&lt;</a:t>
            </a:r>
            <a:r>
              <a:rPr lang="en-US" dirty="0" err="1" smtClean="0"/>
              <a:t>li</a:t>
            </a:r>
            <a:r>
              <a:rPr lang="en-US" dirty="0" smtClean="0"/>
              <a:t>&gt; One &lt;/</a:t>
            </a:r>
            <a:r>
              <a:rPr lang="en-US" dirty="0" err="1" smtClean="0"/>
              <a:t>li</a:t>
            </a:r>
            <a:r>
              <a:rPr lang="en-US" dirty="0" smtClean="0"/>
              <a:t>&gt;</a:t>
            </a:r>
          </a:p>
          <a:p>
            <a:pPr>
              <a:lnSpc>
                <a:spcPct val="80000"/>
              </a:lnSpc>
              <a:buNone/>
            </a:pPr>
            <a:r>
              <a:rPr lang="en-US" dirty="0" smtClean="0"/>
              <a:t>				&lt;</a:t>
            </a:r>
            <a:r>
              <a:rPr lang="en-US" dirty="0" err="1" smtClean="0"/>
              <a:t>li</a:t>
            </a:r>
            <a:r>
              <a:rPr lang="en-US" dirty="0" smtClean="0"/>
              <a:t>&gt; Two &lt;/</a:t>
            </a:r>
            <a:r>
              <a:rPr lang="en-US" dirty="0" err="1" smtClean="0"/>
              <a:t>li</a:t>
            </a:r>
            <a:r>
              <a:rPr lang="en-US" dirty="0" smtClean="0"/>
              <a:t>&gt;</a:t>
            </a:r>
          </a:p>
          <a:p>
            <a:pPr>
              <a:lnSpc>
                <a:spcPct val="80000"/>
              </a:lnSpc>
              <a:buNone/>
            </a:pPr>
            <a:r>
              <a:rPr lang="en-US" dirty="0" smtClean="0"/>
              <a:t>				&lt;</a:t>
            </a:r>
            <a:r>
              <a:rPr lang="en-US" dirty="0" err="1" smtClean="0"/>
              <a:t>li</a:t>
            </a:r>
            <a:r>
              <a:rPr lang="en-US" dirty="0" smtClean="0"/>
              <a:t>&gt; Three &lt;/</a:t>
            </a:r>
            <a:r>
              <a:rPr lang="en-US" dirty="0" err="1" smtClean="0"/>
              <a:t>li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			</a:t>
            </a:r>
            <a:r>
              <a:rPr lang="en-US" dirty="0" smtClean="0">
                <a:solidFill>
                  <a:srgbClr val="0000FF"/>
                </a:solidFill>
              </a:rPr>
              <a:t>&lt;/</a:t>
            </a:r>
            <a:r>
              <a:rPr lang="en-US" dirty="0" err="1" smtClean="0">
                <a:solidFill>
                  <a:srgbClr val="0000FF"/>
                </a:solidFill>
              </a:rPr>
              <a:t>ol</a:t>
            </a:r>
            <a:r>
              <a:rPr lang="en-US" dirty="0" smtClean="0">
                <a:solidFill>
                  <a:srgbClr val="0000FF"/>
                </a:solidFill>
              </a:rPr>
              <a:t>&gt;</a:t>
            </a:r>
          </a:p>
          <a:p>
            <a:pPr>
              <a:buNone/>
            </a:pPr>
            <a:r>
              <a:rPr lang="en-US" dirty="0" smtClean="0"/>
              <a:t>			&lt;/</a:t>
            </a:r>
            <a:r>
              <a:rPr lang="en-US" dirty="0" err="1" smtClean="0"/>
              <a:t>li</a:t>
            </a:r>
            <a:r>
              <a:rPr lang="en-US" dirty="0" smtClean="0"/>
              <a:t>&gt;</a:t>
            </a:r>
            <a:endParaRPr lang="en-US" dirty="0" smtClean="0">
              <a:solidFill>
                <a:srgbClr val="0000FF"/>
              </a:solidFill>
            </a:endParaRPr>
          </a:p>
          <a:p>
            <a:pPr>
              <a:lnSpc>
                <a:spcPct val="80000"/>
              </a:lnSpc>
              <a:buNone/>
            </a:pPr>
            <a:r>
              <a:rPr lang="en-US" dirty="0" smtClean="0"/>
              <a:t>			&lt;</a:t>
            </a:r>
            <a:r>
              <a:rPr lang="en-US" dirty="0" err="1" smtClean="0"/>
              <a:t>li</a:t>
            </a:r>
            <a:r>
              <a:rPr lang="en-US" dirty="0" smtClean="0"/>
              <a:t>&gt; Three &lt;/</a:t>
            </a:r>
            <a:r>
              <a:rPr lang="en-US" dirty="0" err="1" smtClean="0"/>
              <a:t>li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smtClean="0">
                <a:solidFill>
                  <a:srgbClr val="FF0000"/>
                </a:solidFill>
              </a:rPr>
              <a:t>&lt;/</a:t>
            </a:r>
            <a:r>
              <a:rPr lang="en-US" dirty="0" err="1" smtClean="0">
                <a:solidFill>
                  <a:srgbClr val="FF0000"/>
                </a:solidFill>
              </a:rPr>
              <a:t>ol</a:t>
            </a:r>
            <a:r>
              <a:rPr lang="en-US" dirty="0" smtClean="0">
                <a:solidFill>
                  <a:srgbClr val="FF0000"/>
                </a:solidFill>
              </a:rPr>
              <a:t>&gt;</a:t>
            </a:r>
          </a:p>
          <a:p>
            <a:pPr>
              <a:buNone/>
            </a:pPr>
            <a:r>
              <a:rPr lang="en-US" dirty="0" smtClean="0"/>
              <a:t>		&lt;/</a:t>
            </a:r>
            <a:r>
              <a:rPr lang="en-US" dirty="0" err="1" smtClean="0"/>
              <a:t>li</a:t>
            </a:r>
            <a:r>
              <a:rPr lang="en-US" dirty="0" smtClean="0"/>
              <a:t>&gt;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lnSpc>
                <a:spcPct val="80000"/>
              </a:lnSpc>
              <a:buNone/>
            </a:pPr>
            <a:r>
              <a:rPr lang="en-US" dirty="0" smtClean="0"/>
              <a:t>		&lt;</a:t>
            </a:r>
            <a:r>
              <a:rPr lang="en-US" dirty="0" err="1" smtClean="0"/>
              <a:t>li</a:t>
            </a:r>
            <a:r>
              <a:rPr lang="en-US" dirty="0" smtClean="0"/>
              <a:t>&gt; Three &lt;/</a:t>
            </a:r>
            <a:r>
              <a:rPr lang="en-US" dirty="0" err="1" smtClean="0"/>
              <a:t>li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	&lt;/</a:t>
            </a:r>
            <a:r>
              <a:rPr lang="en-US" dirty="0" err="1" smtClean="0"/>
              <a:t>ol</a:t>
            </a:r>
            <a:r>
              <a:rPr lang="en-US" dirty="0" smtClean="0"/>
              <a:t>&gt;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9254C-1AF3-4BE3-B637-7F43D751999D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7666"/>
            <a:ext cx="8229600" cy="868362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Images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Images are major part of websites.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>
                <a:solidFill>
                  <a:srgbClr val="00B0F0"/>
                </a:solidFill>
              </a:rPr>
              <a:t>Example:</a:t>
            </a:r>
          </a:p>
          <a:p>
            <a:pPr>
              <a:buNone/>
            </a:pPr>
            <a:r>
              <a:rPr lang="en-US" dirty="0" smtClean="0"/>
              <a:t>	&lt;body&gt;</a:t>
            </a:r>
          </a:p>
          <a:p>
            <a:pPr>
              <a:buNone/>
            </a:pPr>
            <a:r>
              <a:rPr lang="en-US" dirty="0" smtClean="0"/>
              <a:t>		&lt;h1&gt; HTML Image &lt;/h1&gt;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smtClean="0">
                <a:solidFill>
                  <a:srgbClr val="FF0000"/>
                </a:solidFill>
              </a:rPr>
              <a:t>&lt;</a:t>
            </a:r>
            <a:r>
              <a:rPr lang="en-US" dirty="0" err="1" smtClean="0">
                <a:solidFill>
                  <a:srgbClr val="FF0000"/>
                </a:solidFill>
              </a:rPr>
              <a:t>img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0000FF"/>
                </a:solidFill>
              </a:rPr>
              <a:t>src</a:t>
            </a:r>
            <a:r>
              <a:rPr lang="en-US" dirty="0" smtClean="0">
                <a:solidFill>
                  <a:srgbClr val="00B050"/>
                </a:solidFill>
              </a:rPr>
              <a:t>=</a:t>
            </a:r>
            <a:r>
              <a:rPr lang="en-US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“</a:t>
            </a:r>
            <a:r>
              <a:rPr lang="en-US" dirty="0" smtClean="0">
                <a:solidFill>
                  <a:srgbClr val="00B050"/>
                </a:solidFill>
              </a:rPr>
              <a:t>images/sciss.png</a:t>
            </a:r>
            <a:r>
              <a:rPr lang="en-US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”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smtClean="0">
                <a:solidFill>
                  <a:srgbClr val="0000FF"/>
                </a:solidFill>
              </a:rPr>
              <a:t>width</a:t>
            </a:r>
            <a:r>
              <a:rPr lang="en-US" dirty="0" smtClean="0"/>
              <a:t>=</a:t>
            </a:r>
            <a:r>
              <a:rPr lang="en-US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“</a:t>
            </a:r>
            <a:r>
              <a:rPr lang="en-US" dirty="0" smtClean="0">
                <a:solidFill>
                  <a:srgbClr val="00B050"/>
                </a:solidFill>
              </a:rPr>
              <a:t>240</a:t>
            </a:r>
            <a:r>
              <a:rPr lang="en-US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”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00FF"/>
                </a:solidFill>
              </a:rPr>
              <a:t>height</a:t>
            </a:r>
            <a:r>
              <a:rPr lang="en-US" dirty="0" smtClean="0"/>
              <a:t>=</a:t>
            </a:r>
            <a:r>
              <a:rPr lang="en-US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“</a:t>
            </a:r>
            <a:r>
              <a:rPr lang="en-US" dirty="0" smtClean="0">
                <a:solidFill>
                  <a:srgbClr val="00B050"/>
                </a:solidFill>
              </a:rPr>
              <a:t>240</a:t>
            </a:r>
            <a:r>
              <a:rPr lang="en-US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”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00FF"/>
                </a:solidFill>
              </a:rPr>
              <a:t>alt</a:t>
            </a:r>
            <a:r>
              <a:rPr lang="en-US" dirty="0" smtClean="0"/>
              <a:t>=</a:t>
            </a:r>
            <a:r>
              <a:rPr lang="en-US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“</a:t>
            </a:r>
            <a:r>
              <a:rPr lang="en-US" dirty="0" smtClean="0">
                <a:solidFill>
                  <a:srgbClr val="00B050"/>
                </a:solidFill>
              </a:rPr>
              <a:t>Picture of scissors</a:t>
            </a:r>
            <a:r>
              <a:rPr lang="en-US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”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00FF"/>
                </a:solidFill>
              </a:rPr>
              <a:t>title</a:t>
            </a:r>
            <a:r>
              <a:rPr lang="en-US" dirty="0" smtClean="0"/>
              <a:t>=</a:t>
            </a:r>
            <a:r>
              <a:rPr lang="en-US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“</a:t>
            </a:r>
            <a:r>
              <a:rPr lang="en-US" dirty="0" smtClean="0">
                <a:solidFill>
                  <a:srgbClr val="00B050"/>
                </a:solidFill>
              </a:rPr>
              <a:t>Running with these is not recommended.</a:t>
            </a:r>
            <a:r>
              <a:rPr lang="en-US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”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/&gt;</a:t>
            </a:r>
          </a:p>
          <a:p>
            <a:pPr>
              <a:buNone/>
            </a:pPr>
            <a:r>
              <a:rPr lang="en-US" dirty="0" smtClean="0"/>
              <a:t>	&lt;/body&gt;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9254C-1AF3-4BE3-B637-7F43D751999D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5894</TotalTime>
  <Words>374</Words>
  <Application>Microsoft Office PowerPoint</Application>
  <PresentationFormat>On-screen Show (4:3)</PresentationFormat>
  <Paragraphs>241</Paragraphs>
  <Slides>19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 Web Engineering  An Overview about HTML   Lecture 03</vt:lpstr>
      <vt:lpstr>Block and Inline elements</vt:lpstr>
      <vt:lpstr>Example of Block</vt:lpstr>
      <vt:lpstr>Ordered List</vt:lpstr>
      <vt:lpstr>Unordered List</vt:lpstr>
      <vt:lpstr>Nested Unordered List</vt:lpstr>
      <vt:lpstr>Nested Unordered List</vt:lpstr>
      <vt:lpstr>EXAMPLE</vt:lpstr>
      <vt:lpstr>Images</vt:lpstr>
      <vt:lpstr>Link on a Images </vt:lpstr>
      <vt:lpstr>Slide 11</vt:lpstr>
      <vt:lpstr>TABLES </vt:lpstr>
      <vt:lpstr>Slide 13</vt:lpstr>
      <vt:lpstr>TABLE Attributes</vt:lpstr>
      <vt:lpstr>&lt;TH&gt; &amp; &lt;TD&gt; Attributes</vt:lpstr>
      <vt:lpstr>Slide 16</vt:lpstr>
      <vt:lpstr>EMBEDDING AUDIO</vt:lpstr>
      <vt:lpstr>Slide 18</vt:lpstr>
      <vt:lpstr>EMBEDDING VIDEO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computing</dc:title>
  <dc:creator>C &amp; M</dc:creator>
  <cp:lastModifiedBy>Nosheen Asif</cp:lastModifiedBy>
  <cp:revision>488</cp:revision>
  <dcterms:created xsi:type="dcterms:W3CDTF">2013-04-01T14:15:44Z</dcterms:created>
  <dcterms:modified xsi:type="dcterms:W3CDTF">2016-02-09T09:16:43Z</dcterms:modified>
</cp:coreProperties>
</file>