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37"/>
  </p:notesMasterIdLst>
  <p:sldIdLst>
    <p:sldId id="541" r:id="rId3"/>
    <p:sldId id="464" r:id="rId4"/>
    <p:sldId id="492" r:id="rId5"/>
    <p:sldId id="508" r:id="rId6"/>
    <p:sldId id="509" r:id="rId7"/>
    <p:sldId id="494" r:id="rId8"/>
    <p:sldId id="495" r:id="rId9"/>
    <p:sldId id="511" r:id="rId10"/>
    <p:sldId id="540" r:id="rId11"/>
    <p:sldId id="515" r:id="rId12"/>
    <p:sldId id="513" r:id="rId13"/>
    <p:sldId id="514" r:id="rId14"/>
    <p:sldId id="518" r:id="rId15"/>
    <p:sldId id="533" r:id="rId16"/>
    <p:sldId id="516" r:id="rId17"/>
    <p:sldId id="517" r:id="rId18"/>
    <p:sldId id="519" r:id="rId19"/>
    <p:sldId id="520" r:id="rId20"/>
    <p:sldId id="522" r:id="rId21"/>
    <p:sldId id="521" r:id="rId22"/>
    <p:sldId id="523" r:id="rId23"/>
    <p:sldId id="524" r:id="rId24"/>
    <p:sldId id="525" r:id="rId25"/>
    <p:sldId id="526" r:id="rId26"/>
    <p:sldId id="527" r:id="rId27"/>
    <p:sldId id="528" r:id="rId28"/>
    <p:sldId id="539" r:id="rId29"/>
    <p:sldId id="529" r:id="rId30"/>
    <p:sldId id="534" r:id="rId31"/>
    <p:sldId id="535" r:id="rId32"/>
    <p:sldId id="536" r:id="rId33"/>
    <p:sldId id="537" r:id="rId34"/>
    <p:sldId id="538" r:id="rId35"/>
    <p:sldId id="53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007434"/>
    <a:srgbClr val="2E27B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1577" autoAdjust="0"/>
  </p:normalViewPr>
  <p:slideViewPr>
    <p:cSldViewPr>
      <p:cViewPr varScale="1">
        <p:scale>
          <a:sx n="67" d="100"/>
          <a:sy n="67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F17C7-A735-43BD-ADEF-6FCA554CCDEC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A9F98-9234-4645-8DB0-2AF13C38CA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965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A9F98-9234-4645-8DB0-2AF13C38CAC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A9F98-9234-4645-8DB0-2AF13C38CAC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A9F98-9234-4645-8DB0-2AF13C38CAC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A9F98-9234-4645-8DB0-2AF13C38CAC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5E3A-D677-418C-B51E-FFC1BBAF3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254C-1AF3-4BE3-B637-7F43D7519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C530E-4D2C-4518-8AC6-0B732653A0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282-2781-4AB3-A4D6-AB48B1CFEA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8A59-A60B-4037-A488-24A4253E27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42E2-3ED4-4E9D-9C45-2B18FB11B6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1958-F268-42F3-B104-B67866A38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C086-E162-4ED8-B25F-4DEF8B255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9711-F82D-4368-9028-621D151E10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D586-FDE9-4CC3-A843-843ABD12BF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0270-A383-41C4-87B9-085282595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0B9C8-1DA6-4025-B72F-C4350C10D530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2FB84-1ED0-4479-A7A4-8568615FB8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randomBar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A5F6-02DC-4725-9A6E-E1F16B14CA51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670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49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Web Engineering</a:t>
            </a:r>
            <a:r>
              <a:rPr lang="en-US" sz="4200" dirty="0">
                <a:solidFill>
                  <a:schemeClr val="tx1"/>
                </a:solidFill>
              </a:rPr>
              <a:t/>
            </a:r>
            <a:br>
              <a:rPr lang="en-US" sz="4200" dirty="0">
                <a:solidFill>
                  <a:schemeClr val="tx1"/>
                </a:solidFill>
              </a:rPr>
            </a:br>
            <a:r>
              <a:rPr lang="en-US" sz="5300" dirty="0" smtClean="0">
                <a:solidFill>
                  <a:prstClr val="black"/>
                </a:solidFill>
              </a:rPr>
              <a:t> Forms</a:t>
            </a:r>
            <a:r>
              <a:rPr lang="en-US" sz="4200" dirty="0" smtClean="0">
                <a:solidFill>
                  <a:schemeClr val="tx1"/>
                </a:solidFill>
              </a:rPr>
              <a:t/>
            </a:r>
            <a:br>
              <a:rPr lang="en-US" sz="4200" dirty="0" smtClean="0">
                <a:solidFill>
                  <a:schemeClr val="tx1"/>
                </a:solidFill>
              </a:rPr>
            </a:br>
            <a:r>
              <a:rPr lang="en-US" sz="47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Lecture </a:t>
            </a:r>
            <a:r>
              <a:rPr lang="en-US" sz="47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en-US" sz="47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88892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DD39-8241-4FD7-8ECD-1557FC3D7474}" type="slidenum">
              <a:rPr lang="en-US"/>
              <a:pPr/>
              <a:t>10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Password Input Field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600" dirty="0" smtClean="0">
                <a:solidFill>
                  <a:srgbClr val="00FF00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&lt;</a:t>
            </a:r>
            <a:r>
              <a:rPr lang="en-US" sz="3600" dirty="0">
                <a:solidFill>
                  <a:srgbClr val="FF0000"/>
                </a:solidFill>
              </a:rPr>
              <a:t>INPUT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dirty="0">
                <a:solidFill>
                  <a:srgbClr val="0000FF"/>
                </a:solidFill>
              </a:rPr>
              <a:t>type=</a:t>
            </a:r>
            <a:r>
              <a:rPr lang="en-US" sz="3600" dirty="0">
                <a:solidFill>
                  <a:schemeClr val="tx2"/>
                </a:solidFill>
              </a:rPr>
              <a:t>“</a:t>
            </a:r>
            <a:r>
              <a:rPr lang="en-US" sz="3600" dirty="0"/>
              <a:t>password</a:t>
            </a:r>
            <a:r>
              <a:rPr lang="en-US" sz="3600" dirty="0">
                <a:solidFill>
                  <a:schemeClr val="tx2"/>
                </a:solidFill>
              </a:rPr>
              <a:t>”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3600" dirty="0">
                <a:solidFill>
                  <a:schemeClr val="tx2"/>
                </a:solidFill>
              </a:rPr>
              <a:t>	</a:t>
            </a:r>
            <a:r>
              <a:rPr lang="en-US" sz="3600" dirty="0">
                <a:solidFill>
                  <a:srgbClr val="0000FF"/>
                </a:solidFill>
              </a:rPr>
              <a:t>name=</a:t>
            </a:r>
            <a:r>
              <a:rPr lang="en-US" sz="3600" dirty="0">
                <a:solidFill>
                  <a:schemeClr val="tx2"/>
                </a:solidFill>
              </a:rPr>
              <a:t>“</a:t>
            </a:r>
            <a:r>
              <a:rPr lang="en-US" sz="3600" dirty="0" err="1"/>
              <a:t>fieldName</a:t>
            </a:r>
            <a:r>
              <a:rPr lang="en-US" sz="3600" dirty="0">
                <a:solidFill>
                  <a:schemeClr val="tx2"/>
                </a:solidFill>
              </a:rPr>
              <a:t>”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3600" dirty="0">
                <a:solidFill>
                  <a:schemeClr val="tx2"/>
                </a:solidFill>
              </a:rPr>
              <a:t>	</a:t>
            </a:r>
            <a:r>
              <a:rPr lang="en-US" sz="3600" dirty="0">
                <a:solidFill>
                  <a:srgbClr val="0000FF"/>
                </a:solidFill>
              </a:rPr>
              <a:t>size=</a:t>
            </a:r>
            <a:r>
              <a:rPr lang="en-US" sz="3600" dirty="0">
                <a:solidFill>
                  <a:schemeClr val="tx2"/>
                </a:solidFill>
              </a:rPr>
              <a:t>“</a:t>
            </a:r>
            <a:r>
              <a:rPr lang="en-US" sz="3600" dirty="0" err="1"/>
              <a:t>widthInCharacters</a:t>
            </a:r>
            <a:r>
              <a:rPr lang="en-US" sz="3600" dirty="0">
                <a:solidFill>
                  <a:schemeClr val="tx2"/>
                </a:solidFill>
              </a:rPr>
              <a:t>”</a:t>
            </a:r>
            <a:endParaRPr lang="en-US" sz="3600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3600" dirty="0">
                <a:solidFill>
                  <a:schemeClr val="tx2"/>
                </a:solidFill>
              </a:rPr>
              <a:t>	</a:t>
            </a:r>
            <a:r>
              <a:rPr lang="en-US" sz="3600" dirty="0" err="1">
                <a:solidFill>
                  <a:srgbClr val="0000FF"/>
                </a:solidFill>
              </a:rPr>
              <a:t>maxlength</a:t>
            </a:r>
            <a:r>
              <a:rPr lang="en-US" sz="3600" dirty="0">
                <a:solidFill>
                  <a:schemeClr val="tx2"/>
                </a:solidFill>
              </a:rPr>
              <a:t>=“</a:t>
            </a:r>
            <a:r>
              <a:rPr lang="en-US" sz="3600" dirty="0" err="1"/>
              <a:t>limitInCharacters</a:t>
            </a:r>
            <a:r>
              <a:rPr lang="en-US" sz="3600" dirty="0">
                <a:solidFill>
                  <a:schemeClr val="tx2"/>
                </a:solidFill>
              </a:rPr>
              <a:t>”</a:t>
            </a:r>
            <a:endParaRPr lang="en-US" sz="3600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3600" dirty="0"/>
              <a:t>	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value=</a:t>
            </a:r>
            <a:r>
              <a:rPr lang="en-US" sz="3600" dirty="0">
                <a:solidFill>
                  <a:schemeClr val="tx2"/>
                </a:solidFill>
              </a:rPr>
              <a:t>“</a:t>
            </a:r>
            <a:r>
              <a:rPr lang="en-US" sz="3600" dirty="0" err="1"/>
              <a:t>initialDefaultValue</a:t>
            </a:r>
            <a:r>
              <a:rPr lang="en-US" sz="3600" dirty="0" smtClean="0">
                <a:solidFill>
                  <a:schemeClr val="tx2"/>
                </a:solidFill>
              </a:rPr>
              <a:t>”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	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placeholder=</a:t>
            </a:r>
            <a:r>
              <a:rPr lang="en-US" sz="3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err="1" smtClean="0"/>
              <a:t>initialDefaultValue</a:t>
            </a:r>
            <a:r>
              <a:rPr lang="en-US" sz="3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>
                <a:solidFill>
                  <a:srgbClr val="FF0000"/>
                </a:solidFill>
              </a:rPr>
              <a:t>/&gt;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582E-2069-476E-8F5E-ED624529ED3C}" type="slidenum">
              <a:rPr lang="en-US"/>
              <a:pPr/>
              <a:t>11</a:t>
            </a:fld>
            <a:endParaRPr lang="en-US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Multi-Line Text Input Area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219200"/>
            <a:ext cx="6477000" cy="4724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3600" dirty="0">
                <a:solidFill>
                  <a:srgbClr val="FF3300"/>
                </a:solidFill>
              </a:rPr>
              <a:t>&lt;TEXTAREA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dirty="0">
                <a:solidFill>
                  <a:srgbClr val="0000FF"/>
                </a:solidFill>
              </a:rPr>
              <a:t>name=</a:t>
            </a:r>
            <a:r>
              <a:rPr lang="en-US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err="1"/>
              <a:t>areaName</a:t>
            </a:r>
            <a:r>
              <a:rPr lang="en-US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600" dirty="0">
                <a:solidFill>
                  <a:schemeClr val="tx2"/>
                </a:solidFill>
              </a:rPr>
              <a:t/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/>
              <a:t>	</a:t>
            </a:r>
            <a:r>
              <a:rPr lang="en-US" sz="3600" dirty="0">
                <a:solidFill>
                  <a:srgbClr val="0000FF"/>
                </a:solidFill>
              </a:rPr>
              <a:t>cols=</a:t>
            </a:r>
            <a:r>
              <a:rPr lang="en-US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err="1"/>
              <a:t>widthInCharacters</a:t>
            </a:r>
            <a:r>
              <a:rPr lang="en-US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dirty="0">
                <a:solidFill>
                  <a:srgbClr val="0000FF"/>
                </a:solidFill>
              </a:rPr>
              <a:t>rows=</a:t>
            </a:r>
            <a:r>
              <a:rPr lang="en-US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err="1"/>
              <a:t>numberOfLines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pPr marL="0" indent="0"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3600" dirty="0" err="1" smtClean="0">
                <a:solidFill>
                  <a:srgbClr val="0000FF"/>
                </a:solidFill>
              </a:rPr>
              <a:t>spellcheck</a:t>
            </a:r>
            <a:r>
              <a:rPr lang="en-US" sz="3600" dirty="0" smtClean="0">
                <a:solidFill>
                  <a:srgbClr val="0000FF"/>
                </a:solidFill>
              </a:rPr>
              <a:t>=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true/false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>
                <a:solidFill>
                  <a:srgbClr val="FF3300"/>
                </a:solidFill>
              </a:rPr>
              <a:t>&gt;</a:t>
            </a:r>
            <a:endParaRPr lang="en-US" sz="3600" i="1" dirty="0"/>
          </a:p>
          <a:p>
            <a:pPr marL="0" indent="0">
              <a:buFontTx/>
              <a:buNone/>
            </a:pPr>
            <a:r>
              <a:rPr lang="en-US" sz="3600" dirty="0" smtClean="0">
                <a:solidFill>
                  <a:srgbClr val="FF3300"/>
                </a:solidFill>
              </a:rPr>
              <a:t>&lt;/</a:t>
            </a:r>
            <a:r>
              <a:rPr lang="en-US" sz="3600" dirty="0">
                <a:solidFill>
                  <a:srgbClr val="FF3300"/>
                </a:solidFill>
              </a:rPr>
              <a:t>TEXTAREA&gt;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0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FF00"/>
                </a:solidFill>
              </a:rPr>
              <a:t>	</a:t>
            </a:r>
            <a:r>
              <a:rPr lang="en-US" sz="3600" dirty="0" smtClean="0">
                <a:solidFill>
                  <a:srgbClr val="FF0000"/>
                </a:solidFill>
              </a:rPr>
              <a:t>&lt;TEXTAREA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	</a:t>
            </a:r>
            <a:r>
              <a:rPr lang="en-US" sz="3600" dirty="0" smtClean="0">
                <a:solidFill>
                  <a:srgbClr val="0000FF"/>
                </a:solidFill>
              </a:rPr>
              <a:t>name=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message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	</a:t>
            </a:r>
            <a:r>
              <a:rPr lang="en-US" sz="3600" dirty="0" smtClean="0">
                <a:solidFill>
                  <a:srgbClr val="0000FF"/>
                </a:solidFill>
              </a:rPr>
              <a:t>cols=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38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	</a:t>
            </a:r>
            <a:r>
              <a:rPr lang="en-US" sz="3600" dirty="0" smtClean="0">
                <a:solidFill>
                  <a:srgbClr val="0000FF"/>
                </a:solidFill>
              </a:rPr>
              <a:t>rows=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6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pPr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3600" dirty="0" smtClean="0">
                <a:solidFill>
                  <a:srgbClr val="0000FF"/>
                </a:solidFill>
              </a:rPr>
              <a:t>wrap=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virtual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solidFill>
                  <a:srgbClr val="FF0000"/>
                </a:solidFill>
              </a:rPr>
              <a:t>&gt;</a:t>
            </a:r>
            <a:br>
              <a:rPr lang="en-US" sz="3600" dirty="0" smtClean="0">
                <a:solidFill>
                  <a:srgbClr val="FF0000"/>
                </a:solidFill>
              </a:rPr>
            </a:br>
            <a:r>
              <a:rPr lang="en-US" sz="3600" dirty="0" smtClean="0">
                <a:solidFill>
                  <a:srgbClr val="FF0000"/>
                </a:solidFill>
              </a:rPr>
              <a:t>&lt;/TEXTAREA&gt;</a:t>
            </a:r>
          </a:p>
          <a:p>
            <a:pPr>
              <a:buNone/>
            </a:pPr>
            <a:endParaRPr lang="en-US" sz="3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	</a:t>
            </a:r>
            <a:r>
              <a:rPr lang="en-US" sz="3600" dirty="0" smtClean="0"/>
              <a:t>wrap=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virtual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sz="3600" dirty="0" smtClean="0"/>
              <a:t>specifies that text in the box will wrap lines as needed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254C-1AF3-4BE3-B637-7F43D751999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2E5E-D7B3-448B-A7F8-70BDE4B6B306}" type="slidenum">
              <a:rPr lang="en-US"/>
              <a:pPr/>
              <a:t>13</a:t>
            </a:fld>
            <a:endParaRPr 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Submit Button Input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64770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3600" dirty="0">
                <a:solidFill>
                  <a:srgbClr val="FF0000"/>
                </a:solidFill>
              </a:rPr>
              <a:t>&lt;INPUT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dirty="0">
                <a:solidFill>
                  <a:srgbClr val="0000FF"/>
                </a:solidFill>
              </a:rPr>
              <a:t>type=</a:t>
            </a:r>
            <a:r>
              <a:rPr lang="en-US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/>
              <a:t>submit</a:t>
            </a:r>
            <a:r>
              <a:rPr lang="en-US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600" dirty="0">
                <a:solidFill>
                  <a:schemeClr val="tx2"/>
                </a:solidFill>
              </a:rPr>
              <a:t> 			</a:t>
            </a:r>
            <a:r>
              <a:rPr lang="en-US" sz="3600" dirty="0">
                <a:solidFill>
                  <a:srgbClr val="0000FF"/>
                </a:solidFill>
              </a:rPr>
              <a:t>name=</a:t>
            </a:r>
            <a:r>
              <a:rPr lang="en-US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err="1"/>
              <a:t>buttonName</a:t>
            </a:r>
            <a:r>
              <a:rPr lang="en-US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dirty="0">
                <a:solidFill>
                  <a:srgbClr val="0000FF"/>
                </a:solidFill>
              </a:rPr>
              <a:t>value=</a:t>
            </a:r>
            <a:r>
              <a:rPr lang="en-US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err="1"/>
              <a:t>displayedText</a:t>
            </a:r>
            <a:r>
              <a:rPr lang="en-US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>
                <a:solidFill>
                  <a:srgbClr val="FF0000"/>
                </a:solidFill>
              </a:rPr>
              <a:t>/&gt;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6BA9-95D6-4863-80D6-68D07CA4130A}" type="slidenum">
              <a:rPr lang="en-US"/>
              <a:pPr/>
              <a:t>14</a:t>
            </a:fld>
            <a:endParaRPr lang="en-US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solidFill>
                  <a:schemeClr val="accent6">
                    <a:lumMod val="75000"/>
                  </a:schemeClr>
                </a:solidFill>
              </a:rPr>
              <a:t>Reset Button Input Element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sz="3200" dirty="0">
                <a:solidFill>
                  <a:srgbClr val="00B050"/>
                </a:solidFill>
              </a:rPr>
              <a:t>Resets the contents of a form to default values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3600" dirty="0">
                <a:solidFill>
                  <a:srgbClr val="FF3300"/>
                </a:solidFill>
              </a:rPr>
              <a:t>&lt;INPUT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dirty="0">
                <a:solidFill>
                  <a:srgbClr val="0000FF"/>
                </a:solidFill>
              </a:rPr>
              <a:t>type=</a:t>
            </a:r>
            <a:r>
              <a:rPr lang="en-US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/>
              <a:t>reset</a:t>
            </a:r>
            <a:r>
              <a:rPr lang="en-US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600" dirty="0"/>
              <a:t> 	</a:t>
            </a:r>
          </a:p>
          <a:p>
            <a:pPr marL="0" indent="0">
              <a:buFontTx/>
              <a:buNone/>
            </a:pPr>
            <a:r>
              <a:rPr lang="en-US" sz="3600" dirty="0"/>
              <a:t>	</a:t>
            </a:r>
            <a:r>
              <a:rPr lang="en-US" sz="3600" dirty="0">
                <a:solidFill>
                  <a:srgbClr val="0000FF"/>
                </a:solidFill>
              </a:rPr>
              <a:t>value=</a:t>
            </a:r>
            <a:r>
              <a:rPr lang="en-US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err="1"/>
              <a:t>dispalyedText</a:t>
            </a:r>
            <a:r>
              <a:rPr lang="en-US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>
                <a:solidFill>
                  <a:srgbClr val="FF3300"/>
                </a:solidFill>
              </a:rPr>
              <a:t>&gt;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A7DA-25FF-4A88-9C32-0C8EFC779FD4}" type="slidenum">
              <a:rPr lang="en-US"/>
              <a:pPr/>
              <a:t>15</a:t>
            </a:fld>
            <a:endParaRPr lang="en-US"/>
          </a:p>
        </p:txBody>
      </p:sp>
      <p:pic>
        <p:nvPicPr>
          <p:cNvPr id="4" name="Picture 3" descr="form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57200"/>
            <a:ext cx="6959227" cy="6035040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36F6-3526-49A6-ABE1-A9490C6EE537}" type="slidenum">
              <a:rPr lang="en-US"/>
              <a:pPr/>
              <a:t>16</a:t>
            </a:fld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endParaRPr lang="en-US" sz="2100" dirty="0" smtClean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</a:t>
            </a:r>
            <a:r>
              <a:rPr lang="en-US" sz="2400" dirty="0">
                <a:solidFill>
                  <a:srgbClr val="FF0000"/>
                </a:solidFill>
              </a:rPr>
              <a:t>FORM</a:t>
            </a:r>
            <a:r>
              <a:rPr lang="en-US" sz="2400" dirty="0"/>
              <a:t> name="</a:t>
            </a:r>
            <a:r>
              <a:rPr lang="en-US" sz="2400" dirty="0" err="1"/>
              <a:t>sendEmail</a:t>
            </a:r>
            <a:r>
              <a:rPr lang="en-US" sz="2400" dirty="0"/>
              <a:t>" method="post" action=“</a:t>
            </a:r>
            <a:r>
              <a:rPr lang="en-US" sz="2400" dirty="0" err="1"/>
              <a:t>sendMailScriptURL</a:t>
            </a:r>
            <a:r>
              <a:rPr lang="en-US" sz="2400" dirty="0"/>
              <a:t>"&gt;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 dirty="0"/>
              <a:t>  </a:t>
            </a:r>
            <a:r>
              <a:rPr lang="en-US" sz="2400" dirty="0">
                <a:solidFill>
                  <a:srgbClr val="0000FF"/>
                </a:solidFill>
              </a:rPr>
              <a:t>&lt;table&gt;</a:t>
            </a:r>
            <a:r>
              <a:rPr lang="en-US" sz="2400" dirty="0"/>
              <a:t>&lt;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 dirty="0"/>
              <a:t>      &lt;td&gt;From: &lt;/td&gt;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 dirty="0"/>
              <a:t>      &lt;td&gt;</a:t>
            </a:r>
            <a:r>
              <a:rPr lang="en-US" sz="2400" dirty="0">
                <a:solidFill>
                  <a:srgbClr val="00B050"/>
                </a:solidFill>
              </a:rPr>
              <a:t>&lt;INPUT</a:t>
            </a:r>
            <a:r>
              <a:rPr lang="en-US" sz="2400" dirty="0"/>
              <a:t> type=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"text"</a:t>
            </a:r>
            <a:r>
              <a:rPr lang="en-US" sz="2400" dirty="0"/>
              <a:t> name="sender" size="</a:t>
            </a:r>
            <a:r>
              <a:rPr lang="en-US" sz="2400" dirty="0" smtClean="0"/>
              <a:t>50“ </a:t>
            </a:r>
            <a:r>
              <a:rPr lang="en-US" sz="2400" dirty="0" smtClean="0">
                <a:solidFill>
                  <a:srgbClr val="00B050"/>
                </a:solidFill>
              </a:rPr>
              <a:t>/&gt;</a:t>
            </a:r>
            <a:r>
              <a:rPr lang="en-US" sz="2400" dirty="0" smtClean="0"/>
              <a:t>&lt;/</a:t>
            </a:r>
            <a:r>
              <a:rPr lang="en-US" sz="2400" dirty="0"/>
              <a:t>td&gt;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 dirty="0"/>
              <a:t>    &lt;/</a:t>
            </a:r>
            <a:r>
              <a:rPr lang="en-US" sz="2400" dirty="0" err="1"/>
              <a:t>tr</a:t>
            </a:r>
            <a:r>
              <a:rPr lang="en-US" sz="2400" dirty="0"/>
              <a:t>&gt;&lt;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 dirty="0"/>
              <a:t>      &lt;td&gt;To: &lt;/td&gt;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 dirty="0"/>
              <a:t>      &lt;td&gt;</a:t>
            </a:r>
            <a:r>
              <a:rPr lang="en-US" sz="2400" dirty="0">
                <a:solidFill>
                  <a:srgbClr val="00B050"/>
                </a:solidFill>
              </a:rPr>
              <a:t>&lt;INPUT</a:t>
            </a:r>
            <a:r>
              <a:rPr lang="en-US" sz="2400" dirty="0"/>
              <a:t> type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“email"</a:t>
            </a:r>
            <a:r>
              <a:rPr lang="en-US" sz="2400" dirty="0" smtClean="0"/>
              <a:t> </a:t>
            </a:r>
            <a:r>
              <a:rPr lang="en-US" sz="2400" dirty="0"/>
              <a:t>name="receiver" size="</a:t>
            </a:r>
            <a:r>
              <a:rPr lang="en-US" sz="2400" dirty="0" smtClean="0"/>
              <a:t>50“ </a:t>
            </a:r>
            <a:r>
              <a:rPr lang="en-US" sz="2400" dirty="0" smtClean="0">
                <a:solidFill>
                  <a:srgbClr val="00B050"/>
                </a:solidFill>
              </a:rPr>
              <a:t>/&gt;</a:t>
            </a:r>
            <a:r>
              <a:rPr lang="en-US" sz="2400" dirty="0" smtClean="0"/>
              <a:t>&lt;/</a:t>
            </a:r>
            <a:r>
              <a:rPr lang="en-US" sz="2400" dirty="0"/>
              <a:t>td&gt;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 dirty="0"/>
              <a:t>    &lt;/</a:t>
            </a:r>
            <a:r>
              <a:rPr lang="en-US" sz="2400" dirty="0" err="1"/>
              <a:t>tr</a:t>
            </a:r>
            <a:r>
              <a:rPr lang="en-US" sz="2400" dirty="0"/>
              <a:t>&gt;&lt;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 dirty="0"/>
              <a:t>      &lt;td&gt;Subject: &lt;/td&gt;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 dirty="0"/>
              <a:t>      &lt;td&gt;</a:t>
            </a:r>
            <a:r>
              <a:rPr lang="en-US" sz="2400" dirty="0">
                <a:solidFill>
                  <a:srgbClr val="00B050"/>
                </a:solidFill>
              </a:rPr>
              <a:t>&lt;INPUT </a:t>
            </a:r>
            <a:r>
              <a:rPr lang="en-US" sz="2400" dirty="0"/>
              <a:t>type=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"text" </a:t>
            </a:r>
            <a:r>
              <a:rPr lang="en-US" sz="2400" dirty="0"/>
              <a:t>name="subject" size="</a:t>
            </a:r>
            <a:r>
              <a:rPr lang="en-US" sz="2400" dirty="0" smtClean="0"/>
              <a:t>50“ </a:t>
            </a:r>
            <a:r>
              <a:rPr lang="en-US" sz="2400" dirty="0" smtClean="0">
                <a:solidFill>
                  <a:srgbClr val="00B050"/>
                </a:solidFill>
              </a:rPr>
              <a:t>/&gt;</a:t>
            </a:r>
            <a:r>
              <a:rPr lang="en-US" sz="2400" dirty="0" smtClean="0"/>
              <a:t>&lt;/</a:t>
            </a:r>
            <a:r>
              <a:rPr lang="en-US" sz="2400" dirty="0"/>
              <a:t>td&gt;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 dirty="0"/>
              <a:t>    &lt;/</a:t>
            </a:r>
            <a:r>
              <a:rPr lang="en-US" sz="2400" dirty="0" err="1"/>
              <a:t>tr</a:t>
            </a:r>
            <a:r>
              <a:rPr lang="en-US" sz="2400" dirty="0"/>
              <a:t>&gt;&lt;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 dirty="0"/>
              <a:t>      &lt;td </a:t>
            </a:r>
            <a:r>
              <a:rPr lang="en-US" sz="2400" dirty="0" err="1"/>
              <a:t>valign</a:t>
            </a:r>
            <a:r>
              <a:rPr lang="en-US" sz="2400" dirty="0"/>
              <a:t>="top"&gt;Message: &lt;/td&gt;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 dirty="0"/>
              <a:t>      &lt;td&gt;</a:t>
            </a:r>
            <a:r>
              <a:rPr lang="en-US" sz="2400" dirty="0">
                <a:solidFill>
                  <a:srgbClr val="00B050"/>
                </a:solidFill>
              </a:rPr>
              <a:t>&lt;TEXTAREA</a:t>
            </a:r>
            <a:r>
              <a:rPr lang="en-US" sz="2400" dirty="0"/>
              <a:t> name="message" cols="38"rows="6"</a:t>
            </a:r>
            <a:r>
              <a:rPr lang="en-US" sz="2400" dirty="0">
                <a:solidFill>
                  <a:srgbClr val="00B050"/>
                </a:solidFill>
              </a:rPr>
              <a:t>&gt;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&lt;/</a:t>
            </a:r>
            <a:r>
              <a:rPr lang="en-US" sz="2400" dirty="0">
                <a:solidFill>
                  <a:srgbClr val="00B050"/>
                </a:solidFill>
              </a:rPr>
              <a:t>TEXTAREA&gt;</a:t>
            </a:r>
            <a:r>
              <a:rPr lang="en-US" sz="2400" dirty="0"/>
              <a:t>&lt;/td&gt;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 dirty="0"/>
              <a:t>    &lt;/</a:t>
            </a:r>
            <a:r>
              <a:rPr lang="en-US" sz="2400" dirty="0" err="1"/>
              <a:t>tr</a:t>
            </a:r>
            <a:r>
              <a:rPr lang="en-US" sz="2400" dirty="0"/>
              <a:t>&gt;&lt;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 dirty="0"/>
              <a:t>      &lt;td </a:t>
            </a:r>
            <a:r>
              <a:rPr lang="en-US" sz="2400" dirty="0" err="1"/>
              <a:t>colspan</a:t>
            </a:r>
            <a:r>
              <a:rPr lang="en-US" sz="2400" dirty="0"/>
              <a:t>="2" align="right"&gt;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00B050"/>
                </a:solidFill>
              </a:rPr>
              <a:t>&lt;INPUT</a:t>
            </a:r>
            <a:r>
              <a:rPr lang="en-US" sz="2400" dirty="0"/>
              <a:t> type=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"submit"</a:t>
            </a:r>
            <a:r>
              <a:rPr lang="en-US" sz="2400" dirty="0"/>
              <a:t> name="</a:t>
            </a:r>
            <a:r>
              <a:rPr lang="en-US" sz="2400" dirty="0" err="1"/>
              <a:t>sendEmail</a:t>
            </a:r>
            <a:r>
              <a:rPr lang="en-US" sz="2400" dirty="0"/>
              <a:t>" value="Send </a:t>
            </a:r>
            <a:r>
              <a:rPr lang="en-US" sz="2400" dirty="0" err="1" smtClean="0"/>
              <a:t>eMail</a:t>
            </a:r>
            <a:r>
              <a:rPr lang="en-US" sz="2400" dirty="0" smtClean="0"/>
              <a:t>“ </a:t>
            </a:r>
            <a:r>
              <a:rPr lang="en-US" sz="2400" dirty="0" smtClean="0">
                <a:solidFill>
                  <a:srgbClr val="00B050"/>
                </a:solidFill>
              </a:rPr>
              <a:t>/&gt;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 dirty="0"/>
              <a:t>      &lt;/td&gt;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 dirty="0"/>
              <a:t>    &lt;/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  <a:r>
              <a:rPr lang="en-US" sz="2400" dirty="0">
                <a:solidFill>
                  <a:srgbClr val="0000FF"/>
                </a:solidFill>
              </a:rPr>
              <a:t>&lt;/table&gt;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&lt;/FORM&gt;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F14F-676F-4D96-AC9E-915F6605AD7A}" type="slidenum">
              <a:rPr lang="en-US"/>
              <a:pPr/>
              <a:t>17</a:t>
            </a:fld>
            <a:endParaRPr lang="en-US"/>
          </a:p>
        </p:txBody>
      </p:sp>
      <p:pic>
        <p:nvPicPr>
          <p:cNvPr id="4" name="Picture 3" descr="form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917038"/>
            <a:ext cx="3838575" cy="4874162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0DC5-66DC-4646-8819-B949B9A20443}" type="slidenum">
              <a:rPr lang="en-US"/>
              <a:pPr/>
              <a:t>18</a:t>
            </a:fld>
            <a:endParaRPr lang="en-US"/>
          </a:p>
        </p:txBody>
      </p:sp>
      <p:sp>
        <p:nvSpPr>
          <p:cNvPr id="289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r>
              <a:rPr lang="en-US" sz="2600" dirty="0">
                <a:solidFill>
                  <a:srgbClr val="FF0000"/>
                </a:solidFill>
              </a:rPr>
              <a:t>&lt;form</a:t>
            </a:r>
            <a:r>
              <a:rPr lang="en-US" sz="2600" dirty="0">
                <a:solidFill>
                  <a:schemeClr val="tx1"/>
                </a:solidFill>
              </a:rPr>
              <a:t> name="login" method="post" action="</a:t>
            </a:r>
            <a:r>
              <a:rPr lang="en-US" sz="2600" dirty="0" err="1">
                <a:solidFill>
                  <a:schemeClr val="tx1"/>
                </a:solidFill>
              </a:rPr>
              <a:t>loginScript</a:t>
            </a:r>
            <a:r>
              <a:rPr lang="en-US" sz="2600" dirty="0">
                <a:solidFill>
                  <a:schemeClr val="tx1"/>
                </a:solidFill>
              </a:rPr>
              <a:t>"</a:t>
            </a:r>
            <a:r>
              <a:rPr lang="en-US" sz="2600" dirty="0">
                <a:solidFill>
                  <a:srgbClr val="FF0000"/>
                </a:solidFill>
              </a:rPr>
              <a:t>&gt;</a:t>
            </a:r>
            <a:r>
              <a:rPr lang="en-US" sz="2600" dirty="0">
                <a:solidFill>
                  <a:schemeClr val="tx1"/>
                </a:solidFill>
              </a:rPr>
              <a:t/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>
                <a:solidFill>
                  <a:srgbClr val="0000FF"/>
                </a:solidFill>
              </a:rPr>
              <a:t>&lt;table&gt;</a:t>
            </a:r>
            <a:r>
              <a:rPr lang="en-US" sz="2600" dirty="0">
                <a:solidFill>
                  <a:schemeClr val="tx1"/>
                </a:solidFill>
              </a:rPr>
              <a:t>&lt;</a:t>
            </a:r>
            <a:r>
              <a:rPr lang="en-US" sz="2600" dirty="0" err="1">
                <a:solidFill>
                  <a:schemeClr val="tx1"/>
                </a:solidFill>
              </a:rPr>
              <a:t>tr</a:t>
            </a:r>
            <a:r>
              <a:rPr lang="en-US" sz="2600" dirty="0">
                <a:solidFill>
                  <a:schemeClr val="tx1"/>
                </a:solidFill>
              </a:rPr>
              <a:t>&gt; 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      &lt;td&gt;User Name: &lt;/td&gt;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      &lt;td&gt;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        </a:t>
            </a:r>
            <a:r>
              <a:rPr lang="en-US" sz="2600" dirty="0">
                <a:solidFill>
                  <a:srgbClr val="00B050"/>
                </a:solidFill>
              </a:rPr>
              <a:t>&lt;input</a:t>
            </a:r>
            <a:r>
              <a:rPr lang="en-US" sz="2600" dirty="0">
                <a:solidFill>
                  <a:schemeClr val="tx1"/>
                </a:solidFill>
              </a:rPr>
              <a:t> type=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"text"</a:t>
            </a:r>
            <a:r>
              <a:rPr lang="en-US" sz="2600" dirty="0">
                <a:solidFill>
                  <a:schemeClr val="tx1"/>
                </a:solidFill>
              </a:rPr>
              <a:t> name="</a:t>
            </a:r>
            <a:r>
              <a:rPr lang="en-US" sz="2600" dirty="0" err="1">
                <a:solidFill>
                  <a:schemeClr val="tx1"/>
                </a:solidFill>
              </a:rPr>
              <a:t>userName</a:t>
            </a:r>
            <a:r>
              <a:rPr lang="en-US" sz="2600" dirty="0">
                <a:solidFill>
                  <a:schemeClr val="tx1"/>
                </a:solidFill>
              </a:rPr>
              <a:t>" size="</a:t>
            </a:r>
            <a:r>
              <a:rPr lang="en-US" sz="2600" dirty="0" smtClean="0">
                <a:solidFill>
                  <a:schemeClr val="tx1"/>
                </a:solidFill>
              </a:rPr>
              <a:t>10“ </a:t>
            </a:r>
            <a:r>
              <a:rPr lang="en-US" sz="2600" dirty="0" smtClean="0">
                <a:solidFill>
                  <a:srgbClr val="00B050"/>
                </a:solidFill>
              </a:rPr>
              <a:t>/&gt;</a:t>
            </a:r>
            <a:r>
              <a:rPr lang="en-US" sz="2600" dirty="0">
                <a:solidFill>
                  <a:schemeClr val="tx1"/>
                </a:solidFill>
              </a:rPr>
              <a:t/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      &lt;/td&gt;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    &lt;/</a:t>
            </a:r>
            <a:r>
              <a:rPr lang="en-US" sz="2600" dirty="0" err="1">
                <a:solidFill>
                  <a:schemeClr val="tx1"/>
                </a:solidFill>
              </a:rPr>
              <a:t>tr</a:t>
            </a:r>
            <a:r>
              <a:rPr lang="en-US" sz="2600" dirty="0">
                <a:solidFill>
                  <a:schemeClr val="tx1"/>
                </a:solidFill>
              </a:rPr>
              <a:t>&gt;&lt;</a:t>
            </a:r>
            <a:r>
              <a:rPr lang="en-US" sz="2600" dirty="0" err="1">
                <a:solidFill>
                  <a:schemeClr val="tx1"/>
                </a:solidFill>
              </a:rPr>
              <a:t>tr</a:t>
            </a:r>
            <a:r>
              <a:rPr lang="en-US" sz="2600" dirty="0">
                <a:solidFill>
                  <a:schemeClr val="tx1"/>
                </a:solidFill>
              </a:rPr>
              <a:t>&gt; 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      &lt;td&gt;Password: &lt;/td&gt;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      &lt;td&gt;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        </a:t>
            </a:r>
            <a:r>
              <a:rPr lang="en-US" sz="2600" dirty="0">
                <a:solidFill>
                  <a:srgbClr val="00B050"/>
                </a:solidFill>
              </a:rPr>
              <a:t>&lt;input</a:t>
            </a:r>
            <a:r>
              <a:rPr lang="en-US" sz="2600" dirty="0">
                <a:solidFill>
                  <a:schemeClr val="tx1"/>
                </a:solidFill>
              </a:rPr>
              <a:t> type=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"password"</a:t>
            </a:r>
            <a:r>
              <a:rPr lang="en-US" sz="2600" dirty="0">
                <a:solidFill>
                  <a:schemeClr val="tx1"/>
                </a:solidFill>
              </a:rPr>
              <a:t> name="password" size="</a:t>
            </a:r>
            <a:r>
              <a:rPr lang="en-US" sz="2600" dirty="0" smtClean="0">
                <a:solidFill>
                  <a:schemeClr val="tx1"/>
                </a:solidFill>
              </a:rPr>
              <a:t>10“ </a:t>
            </a:r>
            <a:r>
              <a:rPr lang="en-US" sz="2600" dirty="0" smtClean="0">
                <a:solidFill>
                  <a:srgbClr val="00B050"/>
                </a:solidFill>
              </a:rPr>
              <a:t>/&gt;</a:t>
            </a:r>
            <a:r>
              <a:rPr lang="en-US" sz="2600" dirty="0">
                <a:solidFill>
                  <a:schemeClr val="tx1"/>
                </a:solidFill>
              </a:rPr>
              <a:t/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      &lt;/td&gt;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    &lt;/</a:t>
            </a:r>
            <a:r>
              <a:rPr lang="en-US" sz="2600" dirty="0" err="1">
                <a:solidFill>
                  <a:schemeClr val="tx1"/>
                </a:solidFill>
              </a:rPr>
              <a:t>tr</a:t>
            </a:r>
            <a:r>
              <a:rPr lang="en-US" sz="2600" dirty="0">
                <a:solidFill>
                  <a:schemeClr val="tx1"/>
                </a:solidFill>
              </a:rPr>
              <a:t>&gt;&lt;</a:t>
            </a:r>
            <a:r>
              <a:rPr lang="en-US" sz="2600" dirty="0" err="1">
                <a:solidFill>
                  <a:schemeClr val="tx1"/>
                </a:solidFill>
              </a:rPr>
              <a:t>tr</a:t>
            </a:r>
            <a:r>
              <a:rPr lang="en-US" sz="2600" dirty="0">
                <a:solidFill>
                  <a:schemeClr val="tx1"/>
                </a:solidFill>
              </a:rPr>
              <a:t>&gt; 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      &lt;td </a:t>
            </a:r>
            <a:r>
              <a:rPr lang="en-US" sz="2600" dirty="0" err="1">
                <a:solidFill>
                  <a:schemeClr val="tx1"/>
                </a:solidFill>
              </a:rPr>
              <a:t>colspan</a:t>
            </a:r>
            <a:r>
              <a:rPr lang="en-US" sz="2600" dirty="0">
                <a:solidFill>
                  <a:schemeClr val="tx1"/>
                </a:solidFill>
              </a:rPr>
              <a:t>="2" align="right"&gt; 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        </a:t>
            </a:r>
            <a:r>
              <a:rPr lang="en-US" sz="2600" dirty="0">
                <a:solidFill>
                  <a:srgbClr val="00B050"/>
                </a:solidFill>
              </a:rPr>
              <a:t>&lt;input</a:t>
            </a:r>
            <a:r>
              <a:rPr lang="en-US" sz="2600" dirty="0">
                <a:solidFill>
                  <a:schemeClr val="tx1"/>
                </a:solidFill>
              </a:rPr>
              <a:t> type=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"submit"</a:t>
            </a:r>
            <a:r>
              <a:rPr lang="en-US" sz="2600" dirty="0">
                <a:solidFill>
                  <a:schemeClr val="tx1"/>
                </a:solidFill>
              </a:rPr>
              <a:t> name="login" value="Log me </a:t>
            </a:r>
            <a:r>
              <a:rPr lang="en-US" sz="2600" dirty="0" smtClean="0">
                <a:solidFill>
                  <a:schemeClr val="tx1"/>
                </a:solidFill>
              </a:rPr>
              <a:t>in“ </a:t>
            </a:r>
            <a:r>
              <a:rPr lang="en-US" sz="2600" dirty="0" smtClean="0">
                <a:solidFill>
                  <a:srgbClr val="00B050"/>
                </a:solidFill>
              </a:rPr>
              <a:t>/&gt;</a:t>
            </a:r>
            <a:r>
              <a:rPr lang="en-US" sz="2600" dirty="0">
                <a:solidFill>
                  <a:schemeClr val="tx1"/>
                </a:solidFill>
              </a:rPr>
              <a:t/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      &lt;/td&gt;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  &lt;/</a:t>
            </a:r>
            <a:r>
              <a:rPr lang="en-US" sz="2600" dirty="0" err="1">
                <a:solidFill>
                  <a:schemeClr val="tx1"/>
                </a:solidFill>
              </a:rPr>
              <a:t>tr</a:t>
            </a:r>
            <a:r>
              <a:rPr lang="en-US" sz="2600" dirty="0">
                <a:solidFill>
                  <a:schemeClr val="tx1"/>
                </a:solidFill>
              </a:rPr>
              <a:t>&gt;</a:t>
            </a:r>
            <a:r>
              <a:rPr lang="en-US" sz="2600" dirty="0">
                <a:solidFill>
                  <a:srgbClr val="0000FF"/>
                </a:solidFill>
              </a:rPr>
              <a:t>&lt;/table&gt;</a:t>
            </a:r>
            <a:r>
              <a:rPr lang="en-US" sz="2600" dirty="0">
                <a:solidFill>
                  <a:schemeClr val="tx1"/>
                </a:solidFill>
              </a:rPr>
              <a:t/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rgbClr val="FF0000"/>
                </a:solidFill>
              </a:rPr>
              <a:t>&lt;/form&gt;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47EA-DAB7-41DC-B602-EA9260315D4F}" type="slidenum">
              <a:rPr lang="en-US"/>
              <a:pPr/>
              <a:t>19</a:t>
            </a:fld>
            <a:endParaRPr lang="en-US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Checkbox Input Element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3600" dirty="0">
                <a:solidFill>
                  <a:srgbClr val="FF0000"/>
                </a:solidFill>
              </a:rPr>
              <a:t>&lt;INPUT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dirty="0">
                <a:solidFill>
                  <a:srgbClr val="0000FF"/>
                </a:solidFill>
              </a:rPr>
              <a:t>type=</a:t>
            </a:r>
            <a:r>
              <a:rPr lang="en-US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/>
              <a:t>checkbox</a:t>
            </a:r>
            <a:r>
              <a:rPr lang="en-US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pPr marL="0" indent="0">
              <a:buFontTx/>
              <a:buNone/>
            </a:pPr>
            <a:r>
              <a:rPr lang="en-US" sz="3600" dirty="0">
                <a:solidFill>
                  <a:schemeClr val="tx2"/>
                </a:solidFill>
              </a:rPr>
              <a:t>	</a:t>
            </a:r>
            <a:r>
              <a:rPr lang="en-US" sz="3600" dirty="0">
                <a:solidFill>
                  <a:srgbClr val="0000FF"/>
                </a:solidFill>
              </a:rPr>
              <a:t>name=</a:t>
            </a:r>
            <a:r>
              <a:rPr lang="en-US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err="1"/>
              <a:t>checkboxName</a:t>
            </a:r>
            <a:r>
              <a:rPr lang="en-US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r>
              <a:rPr lang="en-US" sz="3600" dirty="0">
                <a:solidFill>
                  <a:schemeClr val="tx2"/>
                </a:solidFill>
              </a:rPr>
              <a:t>	</a:t>
            </a:r>
            <a:r>
              <a:rPr lang="en-US" sz="3600" dirty="0">
                <a:solidFill>
                  <a:srgbClr val="0000FF"/>
                </a:solidFill>
              </a:rPr>
              <a:t>checked</a:t>
            </a:r>
          </a:p>
          <a:p>
            <a:pPr marL="0" indent="0">
              <a:buFontTx/>
              <a:buNone/>
            </a:pPr>
            <a:r>
              <a:rPr lang="en-US" sz="3600" dirty="0"/>
              <a:t>	</a:t>
            </a:r>
            <a:r>
              <a:rPr lang="en-US" sz="3600" dirty="0">
                <a:solidFill>
                  <a:srgbClr val="0000FF"/>
                </a:solidFill>
              </a:rPr>
              <a:t>value=</a:t>
            </a:r>
            <a:r>
              <a:rPr lang="en-US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err="1"/>
              <a:t>checkedValue</a:t>
            </a:r>
            <a:r>
              <a:rPr lang="en-US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>
                <a:solidFill>
                  <a:srgbClr val="FF0000"/>
                </a:solidFill>
              </a:rPr>
              <a:t>/&gt;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890"/>
            <a:ext cx="82296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FORMS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Its how HTML does </a:t>
            </a:r>
            <a:r>
              <a:rPr lang="en-US" dirty="0" smtClean="0">
                <a:solidFill>
                  <a:srgbClr val="FF0000"/>
                </a:solidFill>
              </a:rPr>
              <a:t>interactivity</a:t>
            </a:r>
            <a:r>
              <a:rPr lang="en-US" dirty="0" smtClean="0"/>
              <a:t>. There are quite new feature in HTML5. But the fundamental idea does not change since the first web browser.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There basically </a:t>
            </a:r>
            <a:r>
              <a:rPr lang="en-US" dirty="0" smtClean="0">
                <a:solidFill>
                  <a:srgbClr val="0000FF"/>
                </a:solidFill>
              </a:rPr>
              <a:t>two ways to use forms</a:t>
            </a:r>
            <a:r>
              <a:rPr lang="en-US" dirty="0" smtClean="0"/>
              <a:t> in HTML.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dirty="0" smtClean="0"/>
              <a:t>Traditionally they are </a:t>
            </a:r>
            <a:r>
              <a:rPr lang="en-US" dirty="0" smtClean="0">
                <a:solidFill>
                  <a:srgbClr val="00B050"/>
                </a:solidFill>
              </a:rPr>
              <a:t>mostly use to interface</a:t>
            </a:r>
            <a:r>
              <a:rPr lang="en-US" dirty="0" smtClean="0"/>
              <a:t> with the </a:t>
            </a:r>
            <a:r>
              <a:rPr lang="en-US" dirty="0" smtClean="0">
                <a:solidFill>
                  <a:srgbClr val="00B0F0"/>
                </a:solidFill>
              </a:rPr>
              <a:t>process on server</a:t>
            </a:r>
            <a:r>
              <a:rPr lang="en-US" dirty="0" smtClean="0"/>
              <a:t> </a:t>
            </a:r>
            <a:r>
              <a:rPr lang="en-US" smtClean="0"/>
              <a:t>using PHP/ASP.</a:t>
            </a:r>
            <a:endParaRPr lang="en-US" dirty="0" smtClean="0"/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endParaRPr lang="en-US" dirty="0" smtClean="0"/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dirty="0" smtClean="0"/>
              <a:t>Today they are often use to </a:t>
            </a:r>
            <a:r>
              <a:rPr lang="en-US" dirty="0" smtClean="0">
                <a:solidFill>
                  <a:srgbClr val="00B050"/>
                </a:solidFill>
              </a:rPr>
              <a:t>interface with JavaScript</a:t>
            </a:r>
            <a:r>
              <a:rPr lang="en-US" dirty="0" smtClean="0"/>
              <a:t> running on </a:t>
            </a:r>
            <a:r>
              <a:rPr lang="en-US" dirty="0" smtClean="0">
                <a:solidFill>
                  <a:srgbClr val="00B0F0"/>
                </a:solidFill>
              </a:rPr>
              <a:t>client machine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2B1-42DE-4563-B30E-6C3B50EB0EF8}" type="slidenum">
              <a:rPr lang="en-US"/>
              <a:pPr/>
              <a:t>20</a:t>
            </a:fld>
            <a:endParaRPr lang="en-US"/>
          </a:p>
        </p:txBody>
      </p:sp>
      <p:pic>
        <p:nvPicPr>
          <p:cNvPr id="4" name="Picture 3" descr="form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46462"/>
            <a:ext cx="6408061" cy="5669280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C706-B44C-4E20-89EB-878BBCE4CA55}" type="slidenum">
              <a:rPr lang="en-US"/>
              <a:pPr/>
              <a:t>21</a:t>
            </a:fld>
            <a:endParaRPr lang="en-US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Radio Button Input Element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3600" dirty="0">
                <a:solidFill>
                  <a:srgbClr val="FF0000"/>
                </a:solidFill>
              </a:rPr>
              <a:t>&lt;INPUT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dirty="0">
                <a:solidFill>
                  <a:srgbClr val="0000FF"/>
                </a:solidFill>
              </a:rPr>
              <a:t>type=</a:t>
            </a:r>
            <a:r>
              <a:rPr lang="en-US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/>
              <a:t>radio</a:t>
            </a:r>
            <a:r>
              <a:rPr lang="en-US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pPr marL="0" indent="0">
              <a:buFontTx/>
              <a:buNone/>
            </a:pPr>
            <a:r>
              <a:rPr lang="en-US" sz="3600" dirty="0">
                <a:solidFill>
                  <a:schemeClr val="tx2"/>
                </a:solidFill>
              </a:rPr>
              <a:t>	</a:t>
            </a:r>
            <a:r>
              <a:rPr lang="en-US" sz="3600" dirty="0">
                <a:solidFill>
                  <a:srgbClr val="0000FF"/>
                </a:solidFill>
              </a:rPr>
              <a:t>name=</a:t>
            </a:r>
            <a:r>
              <a:rPr lang="en-US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err="1"/>
              <a:t>radioButtonName</a:t>
            </a:r>
            <a:r>
              <a:rPr lang="en-US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r>
              <a:rPr lang="en-US" sz="3600" dirty="0">
                <a:solidFill>
                  <a:schemeClr val="tx2"/>
                </a:solidFill>
              </a:rPr>
              <a:t>	</a:t>
            </a:r>
            <a:r>
              <a:rPr lang="en-US" sz="3600" dirty="0">
                <a:solidFill>
                  <a:srgbClr val="0000FF"/>
                </a:solidFill>
              </a:rPr>
              <a:t>checked</a:t>
            </a:r>
          </a:p>
          <a:p>
            <a:pPr marL="0" indent="0">
              <a:buFontTx/>
              <a:buNone/>
            </a:pPr>
            <a:r>
              <a:rPr lang="en-US" sz="3600" dirty="0"/>
              <a:t>	</a:t>
            </a:r>
            <a:r>
              <a:rPr lang="en-US" sz="3600" dirty="0">
                <a:solidFill>
                  <a:srgbClr val="0000FF"/>
                </a:solidFill>
              </a:rPr>
              <a:t>value=</a:t>
            </a:r>
            <a:r>
              <a:rPr lang="en-US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err="1"/>
              <a:t>selectedValue</a:t>
            </a:r>
            <a:r>
              <a:rPr lang="en-US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>
                <a:solidFill>
                  <a:srgbClr val="FF0000"/>
                </a:solidFill>
              </a:rPr>
              <a:t>/&gt;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F977-6EA4-4387-A532-180AEF2A1B02}" type="slidenum">
              <a:rPr lang="en-US"/>
              <a:pPr/>
              <a:t>22</a:t>
            </a:fld>
            <a:endParaRPr lang="en-US"/>
          </a:p>
        </p:txBody>
      </p:sp>
      <p:pic>
        <p:nvPicPr>
          <p:cNvPr id="5" name="Picture 4" descr="form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19" y="106680"/>
            <a:ext cx="7540081" cy="6675120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CAF5-E51A-44EC-9211-6DF685A6F443}" type="slidenum">
              <a:rPr lang="en-US"/>
              <a:pPr/>
              <a:t>23</a:t>
            </a:fld>
            <a:endParaRPr lang="en-US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l"/>
            <a:r>
              <a:rPr lang="en-US" sz="2100" dirty="0">
                <a:solidFill>
                  <a:srgbClr val="FF0000"/>
                </a:solidFill>
              </a:rPr>
              <a:t>&lt;form</a:t>
            </a:r>
            <a:r>
              <a:rPr lang="en-US" sz="2100" dirty="0">
                <a:solidFill>
                  <a:schemeClr val="tx1"/>
                </a:solidFill>
              </a:rPr>
              <a:t> name="login" method="post" action="</a:t>
            </a:r>
            <a:r>
              <a:rPr lang="en-US" sz="2100" dirty="0" err="1">
                <a:solidFill>
                  <a:schemeClr val="tx1"/>
                </a:solidFill>
              </a:rPr>
              <a:t>loginScript</a:t>
            </a:r>
            <a:r>
              <a:rPr lang="en-US" sz="2100" dirty="0">
                <a:solidFill>
                  <a:schemeClr val="tx1"/>
                </a:solidFill>
              </a:rPr>
              <a:t>"</a:t>
            </a:r>
            <a:r>
              <a:rPr lang="en-US" sz="2100" dirty="0">
                <a:solidFill>
                  <a:srgbClr val="FF0000"/>
                </a:solidFill>
              </a:rPr>
              <a:t>&gt;</a:t>
            </a:r>
            <a:r>
              <a:rPr lang="en-US" sz="2100" dirty="0">
                <a:solidFill>
                  <a:schemeClr val="tx1"/>
                </a:solidFill>
              </a:rPr>
              <a:t/>
            </a:r>
            <a:br>
              <a:rPr lang="en-US" sz="2100" dirty="0">
                <a:solidFill>
                  <a:schemeClr val="tx1"/>
                </a:solidFill>
              </a:rPr>
            </a:br>
            <a:r>
              <a:rPr lang="en-US" sz="2100" dirty="0">
                <a:solidFill>
                  <a:schemeClr val="tx1"/>
                </a:solidFill>
              </a:rPr>
              <a:t>  </a:t>
            </a:r>
            <a:r>
              <a:rPr lang="en-US" sz="2100" dirty="0">
                <a:solidFill>
                  <a:srgbClr val="0000FF"/>
                </a:solidFill>
              </a:rPr>
              <a:t>&lt;table&gt;</a:t>
            </a:r>
            <a:r>
              <a:rPr lang="en-US" sz="2100" dirty="0">
                <a:solidFill>
                  <a:schemeClr val="tx1"/>
                </a:solidFill>
              </a:rPr>
              <a:t>&lt;</a:t>
            </a:r>
            <a:r>
              <a:rPr lang="en-US" sz="2100" dirty="0" err="1">
                <a:solidFill>
                  <a:schemeClr val="tx1"/>
                </a:solidFill>
              </a:rPr>
              <a:t>tr</a:t>
            </a:r>
            <a:r>
              <a:rPr lang="en-US" sz="2100" dirty="0">
                <a:solidFill>
                  <a:schemeClr val="tx1"/>
                </a:solidFill>
              </a:rPr>
              <a:t>&gt; </a:t>
            </a:r>
            <a:br>
              <a:rPr lang="en-US" sz="2100" dirty="0">
                <a:solidFill>
                  <a:schemeClr val="tx1"/>
                </a:solidFill>
              </a:rPr>
            </a:br>
            <a:r>
              <a:rPr lang="en-US" sz="2100" dirty="0">
                <a:solidFill>
                  <a:schemeClr val="tx1"/>
                </a:solidFill>
              </a:rPr>
              <a:t>      &lt;td&gt;User Name: &lt;/td&gt;</a:t>
            </a:r>
            <a:br>
              <a:rPr lang="en-US" sz="2100" dirty="0">
                <a:solidFill>
                  <a:schemeClr val="tx1"/>
                </a:solidFill>
              </a:rPr>
            </a:br>
            <a:r>
              <a:rPr lang="en-US" sz="2100" dirty="0">
                <a:solidFill>
                  <a:schemeClr val="tx1"/>
                </a:solidFill>
              </a:rPr>
              <a:t>      &lt;td</a:t>
            </a:r>
            <a:r>
              <a:rPr lang="en-US" sz="2100" dirty="0" smtClean="0">
                <a:solidFill>
                  <a:schemeClr val="tx1"/>
                </a:solidFill>
              </a:rPr>
              <a:t>&gt;</a:t>
            </a:r>
            <a:r>
              <a:rPr lang="en-US" sz="2100" dirty="0" smtClean="0">
                <a:solidFill>
                  <a:srgbClr val="00B050"/>
                </a:solidFill>
              </a:rPr>
              <a:t>&lt;</a:t>
            </a:r>
            <a:r>
              <a:rPr lang="en-US" sz="2100" dirty="0">
                <a:solidFill>
                  <a:srgbClr val="00B050"/>
                </a:solidFill>
              </a:rPr>
              <a:t>input</a:t>
            </a:r>
            <a:r>
              <a:rPr lang="en-US" sz="2100" dirty="0">
                <a:solidFill>
                  <a:schemeClr val="tx1"/>
                </a:solidFill>
              </a:rPr>
              <a:t> type=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"text"</a:t>
            </a:r>
            <a:r>
              <a:rPr lang="en-US" sz="2100" dirty="0">
                <a:solidFill>
                  <a:schemeClr val="tx1"/>
                </a:solidFill>
              </a:rPr>
              <a:t> name="</a:t>
            </a:r>
            <a:r>
              <a:rPr lang="en-US" sz="2100" dirty="0" err="1">
                <a:solidFill>
                  <a:schemeClr val="tx1"/>
                </a:solidFill>
              </a:rPr>
              <a:t>userName</a:t>
            </a:r>
            <a:r>
              <a:rPr lang="en-US" sz="2100" dirty="0">
                <a:solidFill>
                  <a:schemeClr val="tx1"/>
                </a:solidFill>
              </a:rPr>
              <a:t>" size="10</a:t>
            </a:r>
            <a:r>
              <a:rPr lang="en-US" sz="2100" dirty="0" smtClean="0">
                <a:solidFill>
                  <a:schemeClr val="tx1"/>
                </a:solidFill>
              </a:rPr>
              <a:t>"&gt;&lt;/</a:t>
            </a:r>
            <a:r>
              <a:rPr lang="en-US" sz="2100" dirty="0">
                <a:solidFill>
                  <a:schemeClr val="tx1"/>
                </a:solidFill>
              </a:rPr>
              <a:t>td&gt;</a:t>
            </a:r>
            <a:br>
              <a:rPr lang="en-US" sz="2100" dirty="0">
                <a:solidFill>
                  <a:schemeClr val="tx1"/>
                </a:solidFill>
              </a:rPr>
            </a:br>
            <a:r>
              <a:rPr lang="en-US" sz="2100" dirty="0">
                <a:solidFill>
                  <a:schemeClr val="tx1"/>
                </a:solidFill>
              </a:rPr>
              <a:t>    &lt;/</a:t>
            </a:r>
            <a:r>
              <a:rPr lang="en-US" sz="2100" dirty="0" err="1">
                <a:solidFill>
                  <a:schemeClr val="tx1"/>
                </a:solidFill>
              </a:rPr>
              <a:t>tr</a:t>
            </a:r>
            <a:r>
              <a:rPr lang="en-US" sz="2100" dirty="0">
                <a:solidFill>
                  <a:schemeClr val="tx1"/>
                </a:solidFill>
              </a:rPr>
              <a:t>&gt;&lt;</a:t>
            </a:r>
            <a:r>
              <a:rPr lang="en-US" sz="2100" dirty="0" err="1">
                <a:solidFill>
                  <a:schemeClr val="tx1"/>
                </a:solidFill>
              </a:rPr>
              <a:t>tr</a:t>
            </a:r>
            <a:r>
              <a:rPr lang="en-US" sz="2100" dirty="0">
                <a:solidFill>
                  <a:schemeClr val="tx1"/>
                </a:solidFill>
              </a:rPr>
              <a:t>&gt; </a:t>
            </a:r>
            <a:br>
              <a:rPr lang="en-US" sz="2100" dirty="0">
                <a:solidFill>
                  <a:schemeClr val="tx1"/>
                </a:solidFill>
              </a:rPr>
            </a:br>
            <a:r>
              <a:rPr lang="en-US" sz="2100" dirty="0">
                <a:solidFill>
                  <a:schemeClr val="tx1"/>
                </a:solidFill>
              </a:rPr>
              <a:t>      &lt;td&gt;Password: &lt;/td&gt;</a:t>
            </a:r>
            <a:br>
              <a:rPr lang="en-US" sz="2100" dirty="0">
                <a:solidFill>
                  <a:schemeClr val="tx1"/>
                </a:solidFill>
              </a:rPr>
            </a:br>
            <a:r>
              <a:rPr lang="en-US" sz="2100" dirty="0">
                <a:solidFill>
                  <a:schemeClr val="tx1"/>
                </a:solidFill>
              </a:rPr>
              <a:t>      &lt;td</a:t>
            </a:r>
            <a:r>
              <a:rPr lang="en-US" sz="2100" dirty="0" smtClean="0">
                <a:solidFill>
                  <a:schemeClr val="tx1"/>
                </a:solidFill>
              </a:rPr>
              <a:t>&gt;</a:t>
            </a:r>
            <a:r>
              <a:rPr lang="en-US" sz="2100" dirty="0" smtClean="0">
                <a:solidFill>
                  <a:srgbClr val="00B050"/>
                </a:solidFill>
              </a:rPr>
              <a:t>&lt;</a:t>
            </a:r>
            <a:r>
              <a:rPr lang="en-US" sz="2100" dirty="0">
                <a:solidFill>
                  <a:srgbClr val="00B050"/>
                </a:solidFill>
              </a:rPr>
              <a:t>input</a:t>
            </a:r>
            <a:r>
              <a:rPr lang="en-US" sz="2100" dirty="0">
                <a:solidFill>
                  <a:schemeClr val="tx1"/>
                </a:solidFill>
              </a:rPr>
              <a:t> type=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"password"</a:t>
            </a:r>
            <a:r>
              <a:rPr lang="en-US" sz="2100" dirty="0">
                <a:solidFill>
                  <a:schemeClr val="tx1"/>
                </a:solidFill>
              </a:rPr>
              <a:t> name="password" size="10</a:t>
            </a:r>
            <a:r>
              <a:rPr lang="en-US" sz="2100" dirty="0" smtClean="0">
                <a:solidFill>
                  <a:schemeClr val="tx1"/>
                </a:solidFill>
              </a:rPr>
              <a:t>"&gt;&lt;/</a:t>
            </a:r>
            <a:r>
              <a:rPr lang="en-US" sz="2100" dirty="0">
                <a:solidFill>
                  <a:schemeClr val="tx1"/>
                </a:solidFill>
              </a:rPr>
              <a:t>td&gt;</a:t>
            </a:r>
            <a:br>
              <a:rPr lang="en-US" sz="2100" dirty="0">
                <a:solidFill>
                  <a:schemeClr val="tx1"/>
                </a:solidFill>
              </a:rPr>
            </a:br>
            <a:r>
              <a:rPr lang="en-US" sz="2100" dirty="0">
                <a:solidFill>
                  <a:schemeClr val="tx1"/>
                </a:solidFill>
              </a:rPr>
              <a:t>    &lt;/</a:t>
            </a:r>
            <a:r>
              <a:rPr lang="en-US" sz="2100" dirty="0" err="1">
                <a:solidFill>
                  <a:schemeClr val="tx1"/>
                </a:solidFill>
              </a:rPr>
              <a:t>tr</a:t>
            </a:r>
            <a:r>
              <a:rPr lang="en-US" sz="2100" dirty="0">
                <a:solidFill>
                  <a:schemeClr val="tx1"/>
                </a:solidFill>
              </a:rPr>
              <a:t>&gt;&lt;</a:t>
            </a:r>
            <a:r>
              <a:rPr lang="en-US" sz="2100" dirty="0" err="1">
                <a:solidFill>
                  <a:schemeClr val="tx1"/>
                </a:solidFill>
              </a:rPr>
              <a:t>tr</a:t>
            </a:r>
            <a:r>
              <a:rPr lang="en-US" sz="2100" dirty="0">
                <a:solidFill>
                  <a:schemeClr val="tx1"/>
                </a:solidFill>
              </a:rPr>
              <a:t>&gt; </a:t>
            </a:r>
            <a:br>
              <a:rPr lang="en-US" sz="2100" dirty="0">
                <a:solidFill>
                  <a:schemeClr val="tx1"/>
                </a:solidFill>
              </a:rPr>
            </a:br>
            <a:r>
              <a:rPr lang="en-US" sz="2100" dirty="0">
                <a:solidFill>
                  <a:schemeClr val="tx1"/>
                </a:solidFill>
              </a:rPr>
              <a:t>      &lt;td </a:t>
            </a:r>
            <a:r>
              <a:rPr lang="en-US" sz="2100" dirty="0" err="1">
                <a:solidFill>
                  <a:schemeClr val="tx1"/>
                </a:solidFill>
              </a:rPr>
              <a:t>valign</a:t>
            </a:r>
            <a:r>
              <a:rPr lang="en-US" sz="2100" dirty="0">
                <a:solidFill>
                  <a:schemeClr val="tx1"/>
                </a:solidFill>
              </a:rPr>
              <a:t>="top"&gt;Logging in from:&lt;/td&gt;</a:t>
            </a:r>
            <a:br>
              <a:rPr lang="en-US" sz="2100" dirty="0">
                <a:solidFill>
                  <a:schemeClr val="tx1"/>
                </a:solidFill>
              </a:rPr>
            </a:br>
            <a:r>
              <a:rPr lang="en-US" sz="2100" dirty="0">
                <a:solidFill>
                  <a:schemeClr val="tx1"/>
                </a:solidFill>
              </a:rPr>
              <a:t>      &lt;td&gt; </a:t>
            </a:r>
            <a:br>
              <a:rPr lang="en-US" sz="2100" dirty="0">
                <a:solidFill>
                  <a:schemeClr val="tx1"/>
                </a:solidFill>
              </a:rPr>
            </a:br>
            <a:r>
              <a:rPr lang="en-US" sz="2100" dirty="0">
                <a:solidFill>
                  <a:schemeClr val="tx1"/>
                </a:solidFill>
              </a:rPr>
              <a:t>        </a:t>
            </a:r>
            <a:r>
              <a:rPr lang="en-US" sz="2100" dirty="0">
                <a:solidFill>
                  <a:srgbClr val="00B050"/>
                </a:solidFill>
              </a:rPr>
              <a:t>&lt;input</a:t>
            </a:r>
            <a:r>
              <a:rPr lang="en-US" sz="2100" dirty="0">
                <a:solidFill>
                  <a:schemeClr val="tx1"/>
                </a:solidFill>
              </a:rPr>
              <a:t> type=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"radio"</a:t>
            </a:r>
            <a:r>
              <a:rPr lang="en-US" sz="2100" dirty="0">
                <a:solidFill>
                  <a:schemeClr val="tx1"/>
                </a:solidFill>
              </a:rPr>
              <a:t> name="from" value="</a:t>
            </a:r>
            <a:r>
              <a:rPr lang="en-US" sz="2100" dirty="0" smtClean="0">
                <a:solidFill>
                  <a:schemeClr val="tx1"/>
                </a:solidFill>
              </a:rPr>
              <a:t>home“ checked=“checked”&gt; </a:t>
            </a:r>
            <a:r>
              <a:rPr lang="en-US" sz="2100" dirty="0">
                <a:solidFill>
                  <a:schemeClr val="tx1"/>
                </a:solidFill>
              </a:rPr>
              <a:t>Home&lt;</a:t>
            </a:r>
            <a:r>
              <a:rPr lang="en-US" sz="2100" dirty="0" err="1">
                <a:solidFill>
                  <a:schemeClr val="tx1"/>
                </a:solidFill>
              </a:rPr>
              <a:t>br</a:t>
            </a:r>
            <a:r>
              <a:rPr lang="en-US" sz="2100" dirty="0">
                <a:solidFill>
                  <a:schemeClr val="tx1"/>
                </a:solidFill>
              </a:rPr>
              <a:t>&gt;</a:t>
            </a:r>
            <a:br>
              <a:rPr lang="en-US" sz="2100" dirty="0">
                <a:solidFill>
                  <a:schemeClr val="tx1"/>
                </a:solidFill>
              </a:rPr>
            </a:br>
            <a:r>
              <a:rPr lang="en-US" sz="2100" dirty="0">
                <a:solidFill>
                  <a:schemeClr val="tx1"/>
                </a:solidFill>
              </a:rPr>
              <a:t>        </a:t>
            </a:r>
            <a:r>
              <a:rPr lang="en-US" sz="2100" dirty="0">
                <a:solidFill>
                  <a:srgbClr val="00B050"/>
                </a:solidFill>
              </a:rPr>
              <a:t>&lt;input</a:t>
            </a:r>
            <a:r>
              <a:rPr lang="en-US" sz="2100" dirty="0">
                <a:solidFill>
                  <a:schemeClr val="tx1"/>
                </a:solidFill>
              </a:rPr>
              <a:t> type=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"radio"</a:t>
            </a:r>
            <a:r>
              <a:rPr lang="en-US" sz="2100" dirty="0">
                <a:solidFill>
                  <a:schemeClr val="tx1"/>
                </a:solidFill>
              </a:rPr>
              <a:t> name="from" value="office"&gt; Home&lt;</a:t>
            </a:r>
            <a:r>
              <a:rPr lang="en-US" sz="2100" dirty="0" err="1">
                <a:solidFill>
                  <a:schemeClr val="tx1"/>
                </a:solidFill>
              </a:rPr>
              <a:t>br</a:t>
            </a:r>
            <a:r>
              <a:rPr lang="en-US" sz="2100" dirty="0">
                <a:solidFill>
                  <a:schemeClr val="tx1"/>
                </a:solidFill>
              </a:rPr>
              <a:t>&gt;</a:t>
            </a:r>
            <a:br>
              <a:rPr lang="en-US" sz="2100" dirty="0">
                <a:solidFill>
                  <a:schemeClr val="tx1"/>
                </a:solidFill>
              </a:rPr>
            </a:br>
            <a:r>
              <a:rPr lang="en-US" sz="2100" dirty="0">
                <a:solidFill>
                  <a:schemeClr val="tx1"/>
                </a:solidFill>
              </a:rPr>
              <a:t>        </a:t>
            </a:r>
            <a:r>
              <a:rPr lang="en-US" sz="2100" dirty="0">
                <a:solidFill>
                  <a:srgbClr val="00B050"/>
                </a:solidFill>
              </a:rPr>
              <a:t>&lt;input</a:t>
            </a:r>
            <a:r>
              <a:rPr lang="en-US" sz="2100" dirty="0">
                <a:solidFill>
                  <a:schemeClr val="tx1"/>
                </a:solidFill>
              </a:rPr>
              <a:t> type=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"radio"</a:t>
            </a:r>
            <a:r>
              <a:rPr lang="en-US" sz="2100" dirty="0">
                <a:solidFill>
                  <a:schemeClr val="tx1"/>
                </a:solidFill>
              </a:rPr>
              <a:t> name="from" value="university" </a:t>
            </a:r>
            <a:r>
              <a:rPr lang="en-US" sz="2100" dirty="0" smtClean="0">
                <a:solidFill>
                  <a:schemeClr val="tx1"/>
                </a:solidFill>
              </a:rPr>
              <a:t>&gt; </a:t>
            </a:r>
            <a:r>
              <a:rPr lang="en-US" sz="2100" dirty="0">
                <a:solidFill>
                  <a:schemeClr val="tx1"/>
                </a:solidFill>
              </a:rPr>
              <a:t>University</a:t>
            </a:r>
            <a:br>
              <a:rPr lang="en-US" sz="2100" dirty="0">
                <a:solidFill>
                  <a:schemeClr val="tx1"/>
                </a:solidFill>
              </a:rPr>
            </a:br>
            <a:r>
              <a:rPr lang="en-US" sz="2100" dirty="0">
                <a:solidFill>
                  <a:schemeClr val="tx1"/>
                </a:solidFill>
              </a:rPr>
              <a:t>      &lt;/td&gt;</a:t>
            </a:r>
            <a:br>
              <a:rPr lang="en-US" sz="2100" dirty="0">
                <a:solidFill>
                  <a:schemeClr val="tx1"/>
                </a:solidFill>
              </a:rPr>
            </a:br>
            <a:r>
              <a:rPr lang="en-US" sz="2100" dirty="0">
                <a:solidFill>
                  <a:schemeClr val="tx1"/>
                </a:solidFill>
              </a:rPr>
              <a:t>	  &lt;/</a:t>
            </a:r>
            <a:r>
              <a:rPr lang="en-US" sz="2100" dirty="0" err="1">
                <a:solidFill>
                  <a:schemeClr val="tx1"/>
                </a:solidFill>
              </a:rPr>
              <a:t>tr</a:t>
            </a:r>
            <a:r>
              <a:rPr lang="en-US" sz="2100" dirty="0">
                <a:solidFill>
                  <a:schemeClr val="tx1"/>
                </a:solidFill>
              </a:rPr>
              <a:t>&gt;&lt;</a:t>
            </a:r>
            <a:r>
              <a:rPr lang="en-US" sz="2100" dirty="0" err="1">
                <a:solidFill>
                  <a:schemeClr val="tx1"/>
                </a:solidFill>
              </a:rPr>
              <a:t>tr</a:t>
            </a:r>
            <a:r>
              <a:rPr lang="en-US" sz="2100" dirty="0">
                <a:solidFill>
                  <a:schemeClr val="tx1"/>
                </a:solidFill>
              </a:rPr>
              <a:t>&gt; </a:t>
            </a:r>
            <a:br>
              <a:rPr lang="en-US" sz="2100" dirty="0">
                <a:solidFill>
                  <a:schemeClr val="tx1"/>
                </a:solidFill>
              </a:rPr>
            </a:br>
            <a:r>
              <a:rPr lang="en-US" sz="2100" dirty="0">
                <a:solidFill>
                  <a:schemeClr val="tx1"/>
                </a:solidFill>
              </a:rPr>
              <a:t>      </a:t>
            </a:r>
            <a:r>
              <a:rPr lang="en-US" sz="2100" dirty="0" smtClean="0"/>
              <a:t>  </a:t>
            </a:r>
            <a:r>
              <a:rPr lang="en-US" sz="2100" dirty="0" smtClean="0">
                <a:solidFill>
                  <a:schemeClr val="tx1"/>
                </a:solidFill>
              </a:rPr>
              <a:t>&lt;</a:t>
            </a:r>
            <a:r>
              <a:rPr lang="en-US" sz="2100" dirty="0">
                <a:solidFill>
                  <a:schemeClr val="tx1"/>
                </a:solidFill>
              </a:rPr>
              <a:t>td </a:t>
            </a:r>
            <a:r>
              <a:rPr lang="en-US" sz="2100" dirty="0" err="1">
                <a:solidFill>
                  <a:schemeClr val="tx1"/>
                </a:solidFill>
              </a:rPr>
              <a:t>colspan</a:t>
            </a:r>
            <a:r>
              <a:rPr lang="en-US" sz="2100" dirty="0">
                <a:solidFill>
                  <a:schemeClr val="tx1"/>
                </a:solidFill>
              </a:rPr>
              <a:t>="2" align="right"&gt; </a:t>
            </a:r>
            <a:br>
              <a:rPr lang="en-US" sz="2100" dirty="0">
                <a:solidFill>
                  <a:schemeClr val="tx1"/>
                </a:solidFill>
              </a:rPr>
            </a:br>
            <a:r>
              <a:rPr lang="en-US" sz="2100" dirty="0">
                <a:solidFill>
                  <a:schemeClr val="tx1"/>
                </a:solidFill>
              </a:rPr>
              <a:t>        </a:t>
            </a:r>
            <a:r>
              <a:rPr lang="en-US" sz="2100" dirty="0">
                <a:solidFill>
                  <a:srgbClr val="00B050"/>
                </a:solidFill>
              </a:rPr>
              <a:t>&lt;input</a:t>
            </a:r>
            <a:r>
              <a:rPr lang="en-US" sz="2100" dirty="0">
                <a:solidFill>
                  <a:schemeClr val="tx1"/>
                </a:solidFill>
              </a:rPr>
              <a:t> type=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"submit"</a:t>
            </a:r>
            <a:r>
              <a:rPr lang="en-US" sz="2100" dirty="0">
                <a:solidFill>
                  <a:schemeClr val="tx1"/>
                </a:solidFill>
              </a:rPr>
              <a:t> name="login" value="Log me in"&gt;</a:t>
            </a:r>
            <a:br>
              <a:rPr lang="en-US" sz="2100" dirty="0">
                <a:solidFill>
                  <a:schemeClr val="tx1"/>
                </a:solidFill>
              </a:rPr>
            </a:br>
            <a:r>
              <a:rPr lang="en-US" sz="2100" dirty="0">
                <a:solidFill>
                  <a:schemeClr val="tx1"/>
                </a:solidFill>
              </a:rPr>
              <a:t>      &lt;/td&gt;</a:t>
            </a:r>
            <a:br>
              <a:rPr lang="en-US" sz="2100" dirty="0">
                <a:solidFill>
                  <a:schemeClr val="tx1"/>
                </a:solidFill>
              </a:rPr>
            </a:br>
            <a:r>
              <a:rPr lang="en-US" sz="2100" dirty="0">
                <a:solidFill>
                  <a:schemeClr val="tx1"/>
                </a:solidFill>
              </a:rPr>
              <a:t>  &lt;/</a:t>
            </a:r>
            <a:r>
              <a:rPr lang="en-US" sz="2100" dirty="0" err="1">
                <a:solidFill>
                  <a:schemeClr val="tx1"/>
                </a:solidFill>
              </a:rPr>
              <a:t>tr</a:t>
            </a:r>
            <a:r>
              <a:rPr lang="en-US" sz="2100" dirty="0">
                <a:solidFill>
                  <a:schemeClr val="tx1"/>
                </a:solidFill>
              </a:rPr>
              <a:t>&gt;</a:t>
            </a:r>
            <a:r>
              <a:rPr lang="en-US" sz="2100" dirty="0">
                <a:solidFill>
                  <a:srgbClr val="0000FF"/>
                </a:solidFill>
              </a:rPr>
              <a:t>&lt;/table&gt;</a:t>
            </a:r>
            <a:r>
              <a:rPr lang="en-US" sz="2100" dirty="0">
                <a:solidFill>
                  <a:schemeClr val="tx1"/>
                </a:solidFill>
              </a:rPr>
              <a:t/>
            </a:r>
            <a:br>
              <a:rPr lang="en-US" sz="2100" dirty="0">
                <a:solidFill>
                  <a:schemeClr val="tx1"/>
                </a:solidFill>
              </a:rPr>
            </a:br>
            <a:r>
              <a:rPr lang="en-US" sz="2100" dirty="0">
                <a:solidFill>
                  <a:srgbClr val="FF0000"/>
                </a:solidFill>
              </a:rPr>
              <a:t>&lt;/form&gt;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033-AC32-4EA6-9674-933BCE7AE5DA}" type="slidenum">
              <a:rPr lang="en-US"/>
              <a:pPr/>
              <a:t>24</a:t>
            </a:fld>
            <a:endParaRPr lang="en-US"/>
          </a:p>
        </p:txBody>
      </p:sp>
      <p:pic>
        <p:nvPicPr>
          <p:cNvPr id="4" name="Picture 3" descr="form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3" y="156756"/>
            <a:ext cx="9023685" cy="6583680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87DB-6AE5-4C8F-81FE-65AD6616211E}" type="slidenum">
              <a:rPr lang="en-US"/>
              <a:pPr/>
              <a:t>25</a:t>
            </a:fld>
            <a:endParaRPr lang="en-US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Select from a (Drop Down) List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153400" cy="5943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&lt;SELECT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name=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dirty="0" err="1"/>
              <a:t>listName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pPr marL="0" indent="0">
              <a:buFontTx/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>
                <a:solidFill>
                  <a:srgbClr val="0000FF"/>
                </a:solidFill>
              </a:rPr>
              <a:t>size=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dirty="0" err="1"/>
              <a:t>numberOfDisplayedChoices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pPr marL="0" indent="0">
              <a:buFontTx/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>
                <a:solidFill>
                  <a:srgbClr val="0000FF"/>
                </a:solidFill>
              </a:rPr>
              <a:t>multiple</a:t>
            </a:r>
          </a:p>
          <a:p>
            <a:pPr marL="0" indent="0"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lvl="1">
              <a:buFontTx/>
              <a:buNone/>
            </a:pPr>
            <a:r>
              <a:rPr lang="en-US" sz="3200" dirty="0">
                <a:solidFill>
                  <a:srgbClr val="FF0000"/>
                </a:solidFill>
              </a:rPr>
              <a:t>&lt;OPTION</a:t>
            </a:r>
            <a:r>
              <a:rPr lang="en-US" sz="3200" dirty="0">
                <a:solidFill>
                  <a:srgbClr val="00FF00"/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</a:rPr>
              <a:t>value=</a:t>
            </a:r>
            <a:r>
              <a:rPr lang="en-US" sz="3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200" dirty="0"/>
              <a:t>value1</a:t>
            </a:r>
            <a:r>
              <a:rPr lang="en-US" sz="3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200" dirty="0">
                <a:solidFill>
                  <a:srgbClr val="FF0000"/>
                </a:solidFill>
              </a:rPr>
              <a:t>&gt;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/>
              <a:t>text1</a:t>
            </a:r>
          </a:p>
          <a:p>
            <a:pPr lvl="1">
              <a:buFontTx/>
              <a:buNone/>
            </a:pPr>
            <a:r>
              <a:rPr lang="en-US" sz="3200" dirty="0">
                <a:solidFill>
                  <a:srgbClr val="FF0000"/>
                </a:solidFill>
              </a:rPr>
              <a:t>&lt;OPTION</a:t>
            </a:r>
            <a:r>
              <a:rPr lang="en-US" sz="3200" dirty="0">
                <a:solidFill>
                  <a:srgbClr val="00FF00"/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</a:rPr>
              <a:t>value=</a:t>
            </a:r>
            <a:r>
              <a:rPr lang="en-US" sz="3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200" dirty="0"/>
              <a:t>value2</a:t>
            </a:r>
            <a:r>
              <a:rPr lang="en-US" sz="3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00FF"/>
                </a:solidFill>
              </a:rPr>
              <a:t>selected</a:t>
            </a:r>
            <a:r>
              <a:rPr lang="en-US" sz="3200" dirty="0">
                <a:solidFill>
                  <a:srgbClr val="FF0000"/>
                </a:solidFill>
              </a:rPr>
              <a:t>&gt;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/>
              <a:t>text2</a:t>
            </a:r>
          </a:p>
          <a:p>
            <a:pPr lvl="1">
              <a:buFontTx/>
              <a:buNone/>
            </a:pPr>
            <a:r>
              <a:rPr lang="en-US" sz="3200" dirty="0">
                <a:solidFill>
                  <a:srgbClr val="FF0000"/>
                </a:solidFill>
              </a:rPr>
              <a:t>&lt;OPTION </a:t>
            </a:r>
            <a:r>
              <a:rPr lang="en-US" sz="3200" dirty="0">
                <a:solidFill>
                  <a:srgbClr val="0000FF"/>
                </a:solidFill>
              </a:rPr>
              <a:t>value=</a:t>
            </a:r>
            <a:r>
              <a:rPr lang="en-US" sz="3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200" dirty="0"/>
              <a:t>value3</a:t>
            </a:r>
            <a:r>
              <a:rPr lang="en-US" sz="3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200" dirty="0">
                <a:solidFill>
                  <a:srgbClr val="FF0000"/>
                </a:solidFill>
              </a:rPr>
              <a:t>&gt;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/>
              <a:t>text2</a:t>
            </a:r>
            <a:endParaRPr lang="en-US" sz="3200" dirty="0">
              <a:solidFill>
                <a:srgbClr val="00FF00"/>
              </a:solidFill>
            </a:endParaRPr>
          </a:p>
          <a:p>
            <a:pPr marL="0" indent="0">
              <a:buFontTx/>
              <a:buNone/>
            </a:pPr>
            <a:r>
              <a:rPr lang="en-US" sz="1800" dirty="0">
                <a:solidFill>
                  <a:srgbClr val="FF0000"/>
                </a:solidFill>
              </a:rPr>
              <a:t>	…</a:t>
            </a:r>
          </a:p>
          <a:p>
            <a:pPr marL="0" indent="0">
              <a:buFontTx/>
              <a:buNone/>
            </a:pPr>
            <a:r>
              <a:rPr lang="en-US" sz="1800" dirty="0">
                <a:solidFill>
                  <a:srgbClr val="FF0000"/>
                </a:solidFill>
              </a:rPr>
              <a:t>	…</a:t>
            </a:r>
          </a:p>
          <a:p>
            <a:pPr marL="0" indent="0"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&lt;/SELECT&gt;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356C-E50B-4104-9497-8885F9F82A66}" type="slidenum">
              <a:rPr lang="en-US"/>
              <a:pPr/>
              <a:t>26</a:t>
            </a:fld>
            <a:endParaRPr lang="en-US"/>
          </a:p>
        </p:txBody>
      </p:sp>
      <p:pic>
        <p:nvPicPr>
          <p:cNvPr id="4" name="Picture 3" descr="form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47" y="126274"/>
            <a:ext cx="7156833" cy="6675120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78CC-2C67-4E8B-B87D-DF9A169AA5B2}" type="slidenum">
              <a:rPr lang="en-US"/>
              <a:pPr/>
              <a:t>27</a:t>
            </a:fld>
            <a:endParaRPr lang="en-US"/>
          </a:p>
        </p:txBody>
      </p:sp>
      <p:sp>
        <p:nvSpPr>
          <p:cNvPr id="2856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File Upload Input Element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56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3600" dirty="0">
                <a:solidFill>
                  <a:srgbClr val="FF0000"/>
                </a:solidFill>
              </a:rPr>
              <a:t>&lt;INPUT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dirty="0">
                <a:solidFill>
                  <a:srgbClr val="0000FF"/>
                </a:solidFill>
              </a:rPr>
              <a:t>type</a:t>
            </a:r>
            <a:r>
              <a:rPr lang="en-US" sz="3600" dirty="0" smtClean="0">
                <a:solidFill>
                  <a:srgbClr val="0000FF"/>
                </a:solidFill>
              </a:rPr>
              <a:t>=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file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  <a:endParaRPr lang="en-US" sz="3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r>
              <a:rPr lang="en-US" sz="3600" dirty="0">
                <a:solidFill>
                  <a:schemeClr val="tx2"/>
                </a:solidFill>
              </a:rPr>
              <a:t>	</a:t>
            </a:r>
            <a:r>
              <a:rPr lang="en-US" sz="3600" dirty="0">
                <a:solidFill>
                  <a:srgbClr val="0000FF"/>
                </a:solidFill>
              </a:rPr>
              <a:t>name</a:t>
            </a:r>
            <a:r>
              <a:rPr lang="en-US" sz="3600" dirty="0" smtClean="0">
                <a:solidFill>
                  <a:srgbClr val="0000FF"/>
                </a:solidFill>
              </a:rPr>
              <a:t>=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err="1" smtClean="0"/>
              <a:t>uploadfile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  <a:endParaRPr lang="en-US" sz="3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r>
              <a:rPr lang="en-US" sz="3600" dirty="0"/>
              <a:t>	</a:t>
            </a:r>
            <a:r>
              <a:rPr lang="en-US" sz="3600" dirty="0" err="1" smtClean="0">
                <a:solidFill>
                  <a:srgbClr val="0000FF"/>
                </a:solidFill>
              </a:rPr>
              <a:t>enctype</a:t>
            </a:r>
            <a:r>
              <a:rPr lang="en-US" sz="3600" dirty="0" smtClean="0">
                <a:solidFill>
                  <a:srgbClr val="0000FF"/>
                </a:solidFill>
              </a:rPr>
              <a:t>=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multipart/form-data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  <a:endParaRPr lang="en-US" sz="3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r>
              <a:rPr lang="en-US" sz="3600" dirty="0">
                <a:solidFill>
                  <a:schemeClr val="tx2"/>
                </a:solidFill>
              </a:rPr>
              <a:t>	</a:t>
            </a:r>
            <a:r>
              <a:rPr lang="en-US" sz="3600" dirty="0" smtClean="0">
                <a:solidFill>
                  <a:srgbClr val="0000FF"/>
                </a:solidFill>
              </a:rPr>
              <a:t>size=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35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>
                <a:solidFill>
                  <a:srgbClr val="FF0000"/>
                </a:solidFill>
              </a:rPr>
              <a:t>&gt;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78CC-2C67-4E8B-B87D-DF9A169AA5B2}" type="slidenum">
              <a:rPr lang="en-US"/>
              <a:pPr/>
              <a:t>28</a:t>
            </a:fld>
            <a:endParaRPr lang="en-US"/>
          </a:p>
        </p:txBody>
      </p:sp>
      <p:sp>
        <p:nvSpPr>
          <p:cNvPr id="2856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Date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Input Element</a:t>
            </a:r>
          </a:p>
        </p:txBody>
      </p:sp>
      <p:sp>
        <p:nvSpPr>
          <p:cNvPr id="2856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3600" dirty="0">
                <a:solidFill>
                  <a:srgbClr val="FF0000"/>
                </a:solidFill>
              </a:rPr>
              <a:t>&lt;INPUT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dirty="0">
                <a:solidFill>
                  <a:srgbClr val="0000FF"/>
                </a:solidFill>
              </a:rPr>
              <a:t>type</a:t>
            </a:r>
            <a:r>
              <a:rPr lang="en-US" sz="3600" dirty="0" smtClean="0">
                <a:solidFill>
                  <a:srgbClr val="0000FF"/>
                </a:solidFill>
              </a:rPr>
              <a:t>=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date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  <a:endParaRPr lang="en-US" sz="3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r>
              <a:rPr lang="en-US" sz="3600" dirty="0">
                <a:solidFill>
                  <a:schemeClr val="tx2"/>
                </a:solidFill>
              </a:rPr>
              <a:t>	</a:t>
            </a:r>
            <a:r>
              <a:rPr lang="en-US" sz="3600" dirty="0">
                <a:solidFill>
                  <a:srgbClr val="0000FF"/>
                </a:solidFill>
              </a:rPr>
              <a:t>name</a:t>
            </a:r>
            <a:r>
              <a:rPr lang="en-US" sz="3600" dirty="0" smtClean="0">
                <a:solidFill>
                  <a:srgbClr val="0000FF"/>
                </a:solidFill>
              </a:rPr>
              <a:t>=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date1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  <a:endParaRPr lang="en-US" sz="3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r>
              <a:rPr lang="en-US" sz="3600" dirty="0"/>
              <a:t>	</a:t>
            </a:r>
            <a:r>
              <a:rPr lang="en-US" sz="3600" dirty="0" smtClean="0">
                <a:solidFill>
                  <a:srgbClr val="0000FF"/>
                </a:solidFill>
              </a:rPr>
              <a:t>pattern=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\d{4}-\d{2}-\d{2}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  <a:endParaRPr lang="en-US" sz="3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r>
              <a:rPr lang="en-US" sz="3600" dirty="0">
                <a:solidFill>
                  <a:schemeClr val="tx2"/>
                </a:solidFill>
              </a:rPr>
              <a:t>	</a:t>
            </a:r>
            <a:r>
              <a:rPr lang="en-US" sz="3600" dirty="0" smtClean="0">
                <a:solidFill>
                  <a:srgbClr val="0000FF"/>
                </a:solidFill>
              </a:rPr>
              <a:t>title=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YYYY-DD-MM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>
                <a:solidFill>
                  <a:srgbClr val="FF0000"/>
                </a:solidFill>
              </a:rPr>
              <a:t>&gt;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2E5E-D7B3-448B-A7F8-70BDE4B6B306}" type="slidenum">
              <a:rPr lang="en-US"/>
              <a:pPr/>
              <a:t>29</a:t>
            </a:fld>
            <a:endParaRPr 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Number Input Element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6477000" cy="4114800"/>
          </a:xfrm>
        </p:spPr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sz="3600" dirty="0">
                <a:solidFill>
                  <a:srgbClr val="FF0000"/>
                </a:solidFill>
              </a:rPr>
              <a:t>&lt;INPUT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dirty="0">
                <a:solidFill>
                  <a:srgbClr val="0000FF"/>
                </a:solidFill>
              </a:rPr>
              <a:t>type</a:t>
            </a:r>
            <a:r>
              <a:rPr lang="en-US" sz="3600" dirty="0" smtClean="0">
                <a:solidFill>
                  <a:srgbClr val="0000FF"/>
                </a:solidFill>
              </a:rPr>
              <a:t>=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number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dirty="0">
                <a:solidFill>
                  <a:schemeClr val="tx2"/>
                </a:solidFill>
              </a:rPr>
              <a:t>			</a:t>
            </a:r>
            <a:r>
              <a:rPr lang="en-US" sz="3600" dirty="0">
                <a:solidFill>
                  <a:srgbClr val="0000FF"/>
                </a:solidFill>
              </a:rPr>
              <a:t>name</a:t>
            </a:r>
            <a:r>
              <a:rPr lang="en-US" sz="3600" dirty="0" smtClean="0">
                <a:solidFill>
                  <a:srgbClr val="0000FF"/>
                </a:solidFill>
              </a:rPr>
              <a:t>=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number1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dirty="0" smtClean="0">
                <a:solidFill>
                  <a:srgbClr val="0000FF"/>
                </a:solidFill>
              </a:rPr>
              <a:t>min=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1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pPr marL="0" indent="0">
              <a:buFontTx/>
              <a:buNone/>
            </a:pPr>
            <a:r>
              <a:rPr lang="en-US" sz="3600" dirty="0" smtClean="0">
                <a:solidFill>
                  <a:srgbClr val="0000FF"/>
                </a:solidFill>
              </a:rPr>
              <a:t>	max=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5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 </a:t>
            </a:r>
          </a:p>
          <a:p>
            <a:pPr marL="0" indent="0">
              <a:buFontTx/>
              <a:buNone/>
            </a:pPr>
            <a:r>
              <a:rPr lang="en-US" sz="3600" dirty="0" smtClean="0">
                <a:solidFill>
                  <a:srgbClr val="0000FF"/>
                </a:solidFill>
              </a:rPr>
              <a:t>	value=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1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>
                <a:solidFill>
                  <a:srgbClr val="FF0000"/>
                </a:solidFill>
              </a:rPr>
              <a:t>/&gt;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890"/>
            <a:ext cx="82296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Interactive Forms 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Without forms, a Web site is “</a:t>
            </a:r>
            <a:r>
              <a:rPr lang="en-US" dirty="0" smtClean="0">
                <a:solidFill>
                  <a:srgbClr val="00FF00"/>
                </a:solidFill>
              </a:rPr>
              <a:t>read-only</a:t>
            </a:r>
            <a:r>
              <a:rPr lang="en-US" dirty="0" smtClean="0"/>
              <a:t>” – it just provides information to the user.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r>
              <a:rPr lang="en-US" dirty="0" smtClean="0"/>
              <a:t>Forms enable the </a:t>
            </a:r>
            <a:r>
              <a:rPr lang="en-US" dirty="0" smtClean="0">
                <a:solidFill>
                  <a:srgbClr val="00FF00"/>
                </a:solidFill>
              </a:rPr>
              <a:t>user to provide information to the Web site</a:t>
            </a:r>
            <a:r>
              <a:rPr lang="en-US" dirty="0" smtClean="0"/>
              <a:t>.  For example, the user can:</a:t>
            </a:r>
          </a:p>
          <a:p>
            <a:pPr lvl="1"/>
            <a:r>
              <a:rPr lang="en-US" dirty="0" smtClean="0"/>
              <a:t>Perform </a:t>
            </a:r>
            <a:r>
              <a:rPr lang="en-US" dirty="0" smtClean="0">
                <a:solidFill>
                  <a:srgbClr val="FF0000"/>
                </a:solidFill>
              </a:rPr>
              <a:t>searches</a:t>
            </a:r>
            <a:r>
              <a:rPr lang="en-US" dirty="0" smtClean="0"/>
              <a:t> on Web site</a:t>
            </a:r>
          </a:p>
          <a:p>
            <a:pPr lvl="1"/>
            <a:r>
              <a:rPr lang="en-US" dirty="0" smtClean="0"/>
              <a:t>Give </a:t>
            </a:r>
            <a:r>
              <a:rPr lang="en-US" dirty="0" smtClean="0">
                <a:solidFill>
                  <a:srgbClr val="FF0000"/>
                </a:solidFill>
              </a:rPr>
              <a:t>comments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Ask for info</a:t>
            </a:r>
            <a:r>
              <a:rPr lang="en-US" dirty="0" smtClean="0"/>
              <a:t> that is not available on the Website</a:t>
            </a:r>
          </a:p>
          <a:p>
            <a:pPr lvl="1"/>
            <a:r>
              <a:rPr lang="en-US" dirty="0" smtClean="0"/>
              <a:t>Place </a:t>
            </a:r>
            <a:r>
              <a:rPr lang="en-US" dirty="0" smtClean="0">
                <a:solidFill>
                  <a:srgbClr val="0000FF"/>
                </a:solidFill>
              </a:rPr>
              <a:t>order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for goods and services</a:t>
            </a:r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2E5E-D7B3-448B-A7F8-70BDE4B6B306}" type="slidenum">
              <a:rPr lang="en-US"/>
              <a:pPr/>
              <a:t>30</a:t>
            </a:fld>
            <a:endParaRPr 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Range Input Element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6477000" cy="4114800"/>
          </a:xfrm>
        </p:spPr>
        <p:txBody>
          <a:bodyPr>
            <a:normAutofit fontScale="92500" lnSpcReduction="10000"/>
          </a:bodyPr>
          <a:lstStyle/>
          <a:p>
            <a:pPr marL="0" indent="0">
              <a:buFontTx/>
              <a:buNone/>
            </a:pPr>
            <a:r>
              <a:rPr lang="en-US" sz="3600" dirty="0">
                <a:solidFill>
                  <a:srgbClr val="FF0000"/>
                </a:solidFill>
              </a:rPr>
              <a:t>&lt;INPUT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dirty="0">
                <a:solidFill>
                  <a:srgbClr val="0000FF"/>
                </a:solidFill>
              </a:rPr>
              <a:t>type</a:t>
            </a:r>
            <a:r>
              <a:rPr lang="en-US" sz="3600" dirty="0" smtClean="0">
                <a:solidFill>
                  <a:srgbClr val="0000FF"/>
                </a:solidFill>
              </a:rPr>
              <a:t>=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range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dirty="0">
                <a:solidFill>
                  <a:schemeClr val="tx2"/>
                </a:solidFill>
              </a:rPr>
              <a:t>			</a:t>
            </a:r>
            <a:r>
              <a:rPr lang="en-US" sz="3600" dirty="0">
                <a:solidFill>
                  <a:srgbClr val="0000FF"/>
                </a:solidFill>
              </a:rPr>
              <a:t>name</a:t>
            </a:r>
            <a:r>
              <a:rPr lang="en-US" sz="3600" dirty="0" smtClean="0">
                <a:solidFill>
                  <a:srgbClr val="0000FF"/>
                </a:solidFill>
              </a:rPr>
              <a:t>=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range1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dirty="0" smtClean="0">
                <a:solidFill>
                  <a:srgbClr val="0000FF"/>
                </a:solidFill>
              </a:rPr>
              <a:t>min=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0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pPr marL="0" indent="0">
              <a:buFontTx/>
              <a:buNone/>
            </a:pPr>
            <a:r>
              <a:rPr lang="en-US" sz="3600" dirty="0" smtClean="0">
                <a:solidFill>
                  <a:srgbClr val="0000FF"/>
                </a:solidFill>
              </a:rPr>
              <a:t>	max=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100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 </a:t>
            </a:r>
          </a:p>
          <a:p>
            <a:pPr marL="0" indent="0">
              <a:buFontTx/>
              <a:buNone/>
            </a:pPr>
            <a:r>
              <a:rPr lang="en-US" sz="3600" dirty="0" smtClean="0">
                <a:solidFill>
                  <a:srgbClr val="0000FF"/>
                </a:solidFill>
              </a:rPr>
              <a:t>	step=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10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pPr marL="0" indent="0">
              <a:buFontTx/>
              <a:buNone/>
            </a:pPr>
            <a:r>
              <a:rPr lang="en-US" sz="3600" dirty="0" smtClean="0">
                <a:solidFill>
                  <a:srgbClr val="0000FF"/>
                </a:solidFill>
              </a:rPr>
              <a:t>	value=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20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>
                <a:solidFill>
                  <a:srgbClr val="FF0000"/>
                </a:solidFill>
              </a:rPr>
              <a:t>/&gt;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2E5E-D7B3-448B-A7F8-70BDE4B6B306}" type="slidenum">
              <a:rPr lang="en-US"/>
              <a:pPr/>
              <a:t>31</a:t>
            </a:fld>
            <a:endParaRPr 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Search Input Element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6477000" cy="41148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sz="3600" dirty="0">
                <a:solidFill>
                  <a:srgbClr val="FF0000"/>
                </a:solidFill>
              </a:rPr>
              <a:t>&lt;INPUT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dirty="0">
                <a:solidFill>
                  <a:srgbClr val="0000FF"/>
                </a:solidFill>
              </a:rPr>
              <a:t>type</a:t>
            </a:r>
            <a:r>
              <a:rPr lang="en-US" sz="3600" dirty="0" smtClean="0">
                <a:solidFill>
                  <a:srgbClr val="0000FF"/>
                </a:solidFill>
              </a:rPr>
              <a:t>=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search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dirty="0">
                <a:solidFill>
                  <a:schemeClr val="tx2"/>
                </a:solidFill>
              </a:rPr>
              <a:t>			</a:t>
            </a:r>
            <a:r>
              <a:rPr lang="en-US" sz="3600" dirty="0">
                <a:solidFill>
                  <a:srgbClr val="0000FF"/>
                </a:solidFill>
              </a:rPr>
              <a:t>name</a:t>
            </a:r>
            <a:r>
              <a:rPr lang="en-US" sz="3600" dirty="0" smtClean="0">
                <a:solidFill>
                  <a:srgbClr val="0000FF"/>
                </a:solidFill>
              </a:rPr>
              <a:t>=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search1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>
                <a:solidFill>
                  <a:srgbClr val="FF0000"/>
                </a:solidFill>
              </a:rPr>
              <a:t>/&gt;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2E5E-D7B3-448B-A7F8-70BDE4B6B306}" type="slidenum">
              <a:rPr lang="en-US"/>
              <a:pPr/>
              <a:t>32</a:t>
            </a:fld>
            <a:endParaRPr 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URL Input Element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6477000" cy="41148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sz="3600" dirty="0">
                <a:solidFill>
                  <a:srgbClr val="FF0000"/>
                </a:solidFill>
              </a:rPr>
              <a:t>&lt;INPUT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dirty="0">
                <a:solidFill>
                  <a:srgbClr val="0000FF"/>
                </a:solidFill>
              </a:rPr>
              <a:t>type</a:t>
            </a:r>
            <a:r>
              <a:rPr lang="en-US" sz="3600" dirty="0" smtClean="0">
                <a:solidFill>
                  <a:srgbClr val="0000FF"/>
                </a:solidFill>
              </a:rPr>
              <a:t>=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err="1" smtClean="0"/>
              <a:t>url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dirty="0">
                <a:solidFill>
                  <a:schemeClr val="tx2"/>
                </a:solidFill>
              </a:rPr>
              <a:t>			</a:t>
            </a:r>
            <a:r>
              <a:rPr lang="en-US" sz="3600" dirty="0">
                <a:solidFill>
                  <a:srgbClr val="0000FF"/>
                </a:solidFill>
              </a:rPr>
              <a:t>name</a:t>
            </a:r>
            <a:r>
              <a:rPr lang="en-US" sz="3600" dirty="0" smtClean="0">
                <a:solidFill>
                  <a:srgbClr val="0000FF"/>
                </a:solidFill>
              </a:rPr>
              <a:t>=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url1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>
                <a:solidFill>
                  <a:srgbClr val="FF0000"/>
                </a:solidFill>
              </a:rPr>
              <a:t>/&gt;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2E5E-D7B3-448B-A7F8-70BDE4B6B306}" type="slidenum">
              <a:rPr lang="en-US"/>
              <a:pPr/>
              <a:t>33</a:t>
            </a:fld>
            <a:endParaRPr 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Color Input Element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6477000" cy="41148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sz="3600" dirty="0">
                <a:solidFill>
                  <a:srgbClr val="FF0000"/>
                </a:solidFill>
              </a:rPr>
              <a:t>&lt;INPUT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dirty="0">
                <a:solidFill>
                  <a:srgbClr val="0000FF"/>
                </a:solidFill>
              </a:rPr>
              <a:t>type</a:t>
            </a:r>
            <a:r>
              <a:rPr lang="en-US" sz="3600" dirty="0" smtClean="0">
                <a:solidFill>
                  <a:srgbClr val="0000FF"/>
                </a:solidFill>
              </a:rPr>
              <a:t>=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color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dirty="0">
                <a:solidFill>
                  <a:schemeClr val="tx2"/>
                </a:solidFill>
              </a:rPr>
              <a:t>			</a:t>
            </a:r>
            <a:r>
              <a:rPr lang="en-US" sz="3600" dirty="0">
                <a:solidFill>
                  <a:srgbClr val="0000FF"/>
                </a:solidFill>
              </a:rPr>
              <a:t>name</a:t>
            </a:r>
            <a:r>
              <a:rPr lang="en-US" sz="3600" dirty="0" smtClean="0">
                <a:solidFill>
                  <a:srgbClr val="0000FF"/>
                </a:solidFill>
              </a:rPr>
              <a:t>=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color1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pPr marL="0" indent="0">
              <a:buFontTx/>
              <a:buNone/>
            </a:pPr>
            <a:r>
              <a:rPr lang="en-US" sz="3600" dirty="0" smtClean="0">
                <a:solidFill>
                  <a:srgbClr val="0000FF"/>
                </a:solidFill>
              </a:rPr>
              <a:t>	value=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#336699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>
                <a:solidFill>
                  <a:srgbClr val="FF0000"/>
                </a:solidFill>
              </a:rPr>
              <a:t>/&gt;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759F-95A9-4C0B-BFFE-B34A71E2EDB6}" type="slidenum">
              <a:rPr lang="en-US"/>
              <a:pPr/>
              <a:t>34</a:t>
            </a:fld>
            <a:endParaRPr 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16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Possible Values for the “type” Attribute of &lt;INPUT&gt; tag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981200"/>
            <a:ext cx="2667000" cy="46482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/>
              <a:t>text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/>
              <a:t>password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/>
              <a:t>hidden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/>
              <a:t>checkbox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/>
              <a:t>radio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/>
              <a:t>file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/>
              <a:t>reset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/>
              <a:t>submit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00146" y="1976844"/>
            <a:ext cx="3424654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lang="en-US" sz="3200" kern="0" dirty="0" err="1" smtClean="0">
                <a:solidFill>
                  <a:schemeClr val="tx1"/>
                </a:solidFill>
                <a:latin typeface="+mn-lt"/>
              </a:rPr>
              <a:t>url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+mn-lt"/>
              </a:rPr>
              <a:t>email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  <a:defRPr/>
            </a:pPr>
            <a:r>
              <a:rPr lang="en-US" sz="3200" kern="0" dirty="0" err="1" smtClean="0">
                <a:solidFill>
                  <a:schemeClr val="tx1"/>
                </a:solidFill>
                <a:latin typeface="+mn-lt"/>
              </a:rPr>
              <a:t>tel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+mn-lt"/>
              </a:rPr>
              <a:t>time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+mn-lt"/>
              </a:rPr>
              <a:t>date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+mn-lt"/>
              </a:rPr>
              <a:t>search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+mn-lt"/>
              </a:rPr>
              <a:t>range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  <a:defRPr/>
            </a:pPr>
            <a:r>
              <a:rPr lang="en-US" sz="3200" kern="0" dirty="0" err="1" smtClean="0">
                <a:solidFill>
                  <a:schemeClr val="tx1"/>
                </a:solidFill>
                <a:latin typeface="+mn-lt"/>
              </a:rPr>
              <a:t>datetime</a:t>
            </a:r>
            <a:r>
              <a:rPr lang="en-US" sz="3200" kern="0" dirty="0" smtClean="0">
                <a:solidFill>
                  <a:schemeClr val="tx1"/>
                </a:solidFill>
                <a:latin typeface="+mn-lt"/>
              </a:rPr>
              <a:t>-local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781C-964A-4A79-8A80-917816585508}" type="slidenum">
              <a:rPr lang="en-US"/>
              <a:pPr/>
              <a:t>4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Interactive Forms (2)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82000" cy="5181600"/>
          </a:xfrm>
        </p:spPr>
        <p:txBody>
          <a:bodyPr/>
          <a:lstStyle/>
          <a:p>
            <a:pPr>
              <a:spcAft>
                <a:spcPct val="80000"/>
              </a:spcAft>
            </a:pPr>
            <a:r>
              <a:rPr lang="en-US" dirty="0"/>
              <a:t>Can be </a:t>
            </a:r>
            <a:r>
              <a:rPr lang="en-US" dirty="0">
                <a:solidFill>
                  <a:srgbClr val="0000FF"/>
                </a:solidFill>
              </a:rPr>
              <a:t>simple</a:t>
            </a:r>
            <a:r>
              <a:rPr lang="en-US" dirty="0"/>
              <a:t> or very complex</a:t>
            </a:r>
          </a:p>
          <a:p>
            <a:pPr>
              <a:spcAft>
                <a:spcPct val="80000"/>
              </a:spcAft>
            </a:pPr>
            <a:r>
              <a:rPr lang="en-US" dirty="0"/>
              <a:t>Can fill a </a:t>
            </a:r>
            <a:r>
              <a:rPr lang="en-US" dirty="0">
                <a:solidFill>
                  <a:srgbClr val="FF0000"/>
                </a:solidFill>
              </a:rPr>
              <a:t>whole page</a:t>
            </a:r>
            <a:r>
              <a:rPr lang="en-US" dirty="0"/>
              <a:t> or just a single line</a:t>
            </a:r>
          </a:p>
          <a:p>
            <a:pPr>
              <a:spcAft>
                <a:spcPct val="80000"/>
              </a:spcAft>
            </a:pPr>
            <a:r>
              <a:rPr lang="en-US" dirty="0"/>
              <a:t>Can contain a </a:t>
            </a:r>
            <a:r>
              <a:rPr lang="en-US" dirty="0">
                <a:solidFill>
                  <a:srgbClr val="0000FF"/>
                </a:solidFill>
              </a:rPr>
              <a:t>single element</a:t>
            </a:r>
            <a:r>
              <a:rPr lang="en-US" dirty="0"/>
              <a:t> or many</a:t>
            </a:r>
          </a:p>
          <a:p>
            <a:pPr>
              <a:spcAft>
                <a:spcPct val="80000"/>
              </a:spcAft>
            </a:pPr>
            <a:r>
              <a:rPr lang="en-US" dirty="0"/>
              <a:t>Are always </a:t>
            </a:r>
            <a:r>
              <a:rPr lang="en-US" dirty="0">
                <a:solidFill>
                  <a:srgbClr val="FF0000"/>
                </a:solidFill>
              </a:rPr>
              <a:t>placed between</a:t>
            </a:r>
            <a:r>
              <a:rPr lang="en-US" dirty="0"/>
              <a:t> the &lt;BODY&gt; and &lt;/BODY&gt; tags of a Web page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48FE-4D55-48A6-AD62-0D61A0DE57F1}" type="slidenum">
              <a:rPr lang="en-US"/>
              <a:pPr/>
              <a:t>5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Interactive Forms (3)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295400"/>
            <a:ext cx="4191000" cy="5562600"/>
          </a:xfrm>
        </p:spPr>
        <p:txBody>
          <a:bodyPr/>
          <a:lstStyle/>
          <a:p>
            <a:r>
              <a:rPr lang="en-US" dirty="0"/>
              <a:t>Are GUI-based</a:t>
            </a:r>
          </a:p>
          <a:p>
            <a:endParaRPr lang="en-US" dirty="0"/>
          </a:p>
          <a:p>
            <a:r>
              <a:rPr lang="en-US" dirty="0"/>
              <a:t>May contain: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Text</a:t>
            </a:r>
            <a:r>
              <a:rPr lang="en-US" dirty="0"/>
              <a:t> fields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Check boxes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Buttons</a:t>
            </a:r>
          </a:p>
          <a:p>
            <a:pPr lvl="1"/>
            <a:r>
              <a:rPr lang="en-US" dirty="0"/>
              <a:t>Scrollable </a:t>
            </a:r>
            <a:r>
              <a:rPr lang="en-US" dirty="0">
                <a:solidFill>
                  <a:srgbClr val="0000FF"/>
                </a:solidFill>
              </a:rPr>
              <a:t>lists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890"/>
            <a:ext cx="82296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FORM Tag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All of the component of a form appear in the content of a </a:t>
            </a:r>
            <a:r>
              <a:rPr lang="en-US" dirty="0" smtClean="0">
                <a:solidFill>
                  <a:srgbClr val="00B050"/>
                </a:solidFill>
              </a:rPr>
              <a:t>&lt;form&gt; tag</a:t>
            </a:r>
            <a:r>
              <a:rPr lang="en-US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B0F0"/>
                </a:solidFill>
              </a:rPr>
              <a:t>Example: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&lt;form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name</a:t>
            </a:r>
            <a:r>
              <a:rPr lang="en-US" dirty="0" smtClean="0"/>
              <a:t>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err="1" smtClean="0"/>
              <a:t>sendEmail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method</a:t>
            </a:r>
            <a:r>
              <a:rPr lang="en-US" dirty="0" smtClean="0"/>
              <a:t>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/>
              <a:t>post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action</a:t>
            </a:r>
            <a:r>
              <a:rPr lang="en-US" dirty="0" smtClean="0"/>
              <a:t>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err="1" smtClean="0"/>
              <a:t>sendMailServerScriptURL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autocomplete=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/>
              <a:t>off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&lt;/form&gt;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The action attribute specifies the </a:t>
            </a:r>
            <a:r>
              <a:rPr lang="en-US" dirty="0" smtClean="0">
                <a:solidFill>
                  <a:srgbClr val="00B050"/>
                </a:solidFill>
              </a:rPr>
              <a:t>URL of the application on the web server</a:t>
            </a:r>
            <a:r>
              <a:rPr lang="en-US" dirty="0" smtClean="0"/>
              <a:t> that is to be called when the user clicks the </a:t>
            </a:r>
            <a:r>
              <a:rPr lang="en-US" dirty="0" smtClean="0">
                <a:solidFill>
                  <a:srgbClr val="0000FF"/>
                </a:solidFill>
              </a:rPr>
              <a:t>SUBMIT button</a:t>
            </a:r>
            <a:r>
              <a:rPr lang="en-US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method attribute</a:t>
            </a:r>
            <a:r>
              <a:rPr lang="en-US" dirty="0"/>
              <a:t> specifies one of the two techniques, </a:t>
            </a:r>
            <a:r>
              <a:rPr lang="en-US" dirty="0">
                <a:solidFill>
                  <a:srgbClr val="0000FF"/>
                </a:solidFill>
              </a:rPr>
              <a:t>get</a:t>
            </a:r>
            <a:r>
              <a:rPr lang="en-US" dirty="0"/>
              <a:t> or </a:t>
            </a:r>
            <a:r>
              <a:rPr lang="en-US" dirty="0">
                <a:solidFill>
                  <a:srgbClr val="0000FF"/>
                </a:solidFill>
              </a:rPr>
              <a:t>post</a:t>
            </a:r>
            <a:r>
              <a:rPr lang="en-US" dirty="0"/>
              <a:t>. Used to pass the form data to the server.</a:t>
            </a:r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890"/>
            <a:ext cx="82296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INPUT Tag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</a:rPr>
              <a:t>&lt;input&gt; tag</a:t>
            </a:r>
            <a:r>
              <a:rPr lang="en-US" dirty="0" smtClean="0"/>
              <a:t> is used for text, passwords, checkboxes, radio buttons, action button reset and submit.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One </a:t>
            </a:r>
            <a:r>
              <a:rPr lang="en-US" dirty="0" smtClean="0">
                <a:solidFill>
                  <a:srgbClr val="FF0000"/>
                </a:solidFill>
              </a:rPr>
              <a:t>attribute</a:t>
            </a:r>
            <a:r>
              <a:rPr lang="en-US" dirty="0" smtClean="0"/>
              <a:t> of &lt;input&gt; tag is </a:t>
            </a:r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, which specifies particular kind of controls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Example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&lt;form name=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err="1" smtClean="0"/>
              <a:t>sendEmail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/>
              <a:t> method=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/>
              <a:t>get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/>
              <a:t> action=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“”</a:t>
            </a:r>
            <a:r>
              <a:rPr lang="en-US" dirty="0" smtClean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&lt;input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type</a:t>
            </a:r>
            <a:r>
              <a:rPr lang="en-US" dirty="0" smtClean="0"/>
              <a:t>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/>
              <a:t>text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name</a:t>
            </a:r>
            <a:r>
              <a:rPr lang="en-US" dirty="0" smtClean="0"/>
              <a:t>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/>
              <a:t>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size</a:t>
            </a:r>
            <a:r>
              <a:rPr lang="en-US" dirty="0" smtClean="0"/>
              <a:t>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/>
              <a:t>25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maxlength</a:t>
            </a:r>
            <a:r>
              <a:rPr lang="en-US" dirty="0"/>
              <a:t>=</a:t>
            </a:r>
            <a:r>
              <a:rPr 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/>
              <a:t>25</a:t>
            </a:r>
            <a:r>
              <a:rPr lang="en-US" dirty="0"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&lt;/form&gt;</a:t>
            </a:r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29C-BD42-4A07-BFD8-AE80206C5851}" type="slidenum">
              <a:rPr lang="en-US"/>
              <a:pPr/>
              <a:t>8</a:t>
            </a:fld>
            <a:endParaRPr lang="en-US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Single-Line Text Input Field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3600" dirty="0">
                <a:solidFill>
                  <a:srgbClr val="FF3300"/>
                </a:solidFill>
              </a:rPr>
              <a:t>&lt;INPUT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dirty="0">
                <a:solidFill>
                  <a:srgbClr val="0000FF"/>
                </a:solidFill>
              </a:rPr>
              <a:t>type=</a:t>
            </a:r>
            <a:r>
              <a:rPr lang="en-US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/>
              <a:t>text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”</a:t>
            </a:r>
            <a:endParaRPr lang="en-US" sz="3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3600" dirty="0">
                <a:solidFill>
                  <a:schemeClr val="tx2"/>
                </a:solidFill>
              </a:rPr>
              <a:t>	</a:t>
            </a:r>
            <a:r>
              <a:rPr lang="en-US" sz="3600" dirty="0">
                <a:solidFill>
                  <a:srgbClr val="0000FF"/>
                </a:solidFill>
              </a:rPr>
              <a:t>name=</a:t>
            </a:r>
            <a:r>
              <a:rPr lang="en-US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err="1"/>
              <a:t>fieldName</a:t>
            </a:r>
            <a:r>
              <a:rPr lang="en-US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3600" dirty="0">
                <a:solidFill>
                  <a:schemeClr val="tx2"/>
                </a:solidFill>
              </a:rPr>
              <a:t>	</a:t>
            </a:r>
            <a:r>
              <a:rPr lang="en-US" sz="3600" dirty="0">
                <a:solidFill>
                  <a:srgbClr val="0000FF"/>
                </a:solidFill>
              </a:rPr>
              <a:t>size=</a:t>
            </a:r>
            <a:r>
              <a:rPr lang="en-US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err="1"/>
              <a:t>widthInCharacters</a:t>
            </a:r>
            <a:r>
              <a:rPr lang="en-US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3600" dirty="0">
                <a:solidFill>
                  <a:schemeClr val="tx2"/>
                </a:solidFill>
              </a:rPr>
              <a:t>	</a:t>
            </a:r>
            <a:r>
              <a:rPr lang="en-US" sz="3600" dirty="0" err="1">
                <a:solidFill>
                  <a:srgbClr val="0000FF"/>
                </a:solidFill>
              </a:rPr>
              <a:t>maxlength</a:t>
            </a:r>
            <a:r>
              <a:rPr lang="en-US" sz="3600" dirty="0">
                <a:solidFill>
                  <a:srgbClr val="0000FF"/>
                </a:solidFill>
              </a:rPr>
              <a:t>=</a:t>
            </a:r>
            <a:r>
              <a:rPr lang="en-US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err="1"/>
              <a:t>limitInCharacters</a:t>
            </a:r>
            <a:r>
              <a:rPr lang="en-US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3600" dirty="0"/>
              <a:t>	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value=</a:t>
            </a:r>
            <a:r>
              <a:rPr lang="en-US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err="1" smtClean="0"/>
              <a:t>initialDefaultValue</a:t>
            </a: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placeholder=</a:t>
            </a:r>
            <a:r>
              <a:rPr lang="en-US" sz="3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err="1" smtClean="0"/>
              <a:t>initialDefaultValue</a:t>
            </a:r>
            <a:r>
              <a:rPr lang="en-US" sz="3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	</a:t>
            </a:r>
            <a:r>
              <a:rPr lang="en-US" sz="3600" dirty="0" smtClean="0">
                <a:solidFill>
                  <a:srgbClr val="00B050"/>
                </a:solidFill>
              </a:rPr>
              <a:t>autofocus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	</a:t>
            </a:r>
            <a:r>
              <a:rPr lang="en-US" sz="3600" dirty="0" smtClean="0">
                <a:solidFill>
                  <a:srgbClr val="00B050"/>
                </a:solidFill>
              </a:rPr>
              <a:t>required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00B050"/>
                </a:solidFill>
              </a:rPr>
              <a:t>	</a:t>
            </a:r>
            <a:r>
              <a:rPr lang="en-US" sz="3600" dirty="0" err="1" smtClean="0">
                <a:solidFill>
                  <a:srgbClr val="00B050"/>
                </a:solidFill>
              </a:rPr>
              <a:t>readonly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>
                <a:solidFill>
                  <a:srgbClr val="FF3300"/>
                </a:solidFill>
              </a:rPr>
              <a:t>/&gt;</a:t>
            </a:r>
            <a:endParaRPr lang="en-US" sz="36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254C-1AF3-4BE3-B637-7F43D751999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71440"/>
            <a:ext cx="51816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0725" y="2400300"/>
            <a:ext cx="52482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4572000"/>
            <a:ext cx="5257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6527</TotalTime>
  <Words>637</Words>
  <Application>Microsoft Office PowerPoint</Application>
  <PresentationFormat>On-screen Show (4:3)</PresentationFormat>
  <Paragraphs>196</Paragraphs>
  <Slides>34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1_Office Theme</vt:lpstr>
      <vt:lpstr>Web Engineering  Forms Lecture 04</vt:lpstr>
      <vt:lpstr>FORMS</vt:lpstr>
      <vt:lpstr>Interactive Forms (1)</vt:lpstr>
      <vt:lpstr>Interactive Forms (2)</vt:lpstr>
      <vt:lpstr>Interactive Forms (3)</vt:lpstr>
      <vt:lpstr>FORM Tag</vt:lpstr>
      <vt:lpstr>INPUT Tag</vt:lpstr>
      <vt:lpstr>Single-Line Text Input Field</vt:lpstr>
      <vt:lpstr>Slide 9</vt:lpstr>
      <vt:lpstr>Password Input Field</vt:lpstr>
      <vt:lpstr>Multi-Line Text Input Area</vt:lpstr>
      <vt:lpstr>EXAMPLE</vt:lpstr>
      <vt:lpstr>Submit Button Input</vt:lpstr>
      <vt:lpstr>Reset Button Input Element (Resets the contents of a form to default values)</vt:lpstr>
      <vt:lpstr>Slide 15</vt:lpstr>
      <vt:lpstr>Slide 16</vt:lpstr>
      <vt:lpstr>Slide 17</vt:lpstr>
      <vt:lpstr>&lt;form name="login" method="post" action="loginScript"&gt;   &lt;table&gt;&lt;tr&gt;        &lt;td&gt;User Name: &lt;/td&gt;       &lt;td&gt;         &lt;input type="text" name="userName" size="10“ /&gt;       &lt;/td&gt;     &lt;/tr&gt;&lt;tr&gt;        &lt;td&gt;Password: &lt;/td&gt;       &lt;td&gt;         &lt;input type="password" name="password" size="10“ /&gt;       &lt;/td&gt;     &lt;/tr&gt;&lt;tr&gt;        &lt;td colspan="2" align="right"&gt;          &lt;input type="submit" name="login" value="Log me in“ /&gt;       &lt;/td&gt;   &lt;/tr&gt;&lt;/table&gt; &lt;/form&gt;</vt:lpstr>
      <vt:lpstr>Checkbox Input Element</vt:lpstr>
      <vt:lpstr>Slide 20</vt:lpstr>
      <vt:lpstr>Radio Button Input Element</vt:lpstr>
      <vt:lpstr>Slide 22</vt:lpstr>
      <vt:lpstr>&lt;form name="login" method="post" action="loginScript"&gt;   &lt;table&gt;&lt;tr&gt;        &lt;td&gt;User Name: &lt;/td&gt;       &lt;td&gt;&lt;input type="text" name="userName" size="10"&gt;&lt;/td&gt;     &lt;/tr&gt;&lt;tr&gt;        &lt;td&gt;Password: &lt;/td&gt;       &lt;td&gt;&lt;input type="password" name="password" size="10"&gt;&lt;/td&gt;     &lt;/tr&gt;&lt;tr&gt;        &lt;td valign="top"&gt;Logging in from:&lt;/td&gt;       &lt;td&gt;          &lt;input type="radio" name="from" value="home“ checked=“checked”&gt; Home&lt;br&gt;         &lt;input type="radio" name="from" value="office"&gt; Home&lt;br&gt;         &lt;input type="radio" name="from" value="university" &gt; University       &lt;/td&gt;    &lt;/tr&gt;&lt;tr&gt;          &lt;td colspan="2" align="right"&gt;          &lt;input type="submit" name="login" value="Log me in"&gt;       &lt;/td&gt;   &lt;/tr&gt;&lt;/table&gt; &lt;/form&gt;</vt:lpstr>
      <vt:lpstr>Slide 24</vt:lpstr>
      <vt:lpstr>Select from a (Drop Down) List</vt:lpstr>
      <vt:lpstr>Slide 26</vt:lpstr>
      <vt:lpstr>File Upload Input Element</vt:lpstr>
      <vt:lpstr>Date Input Element</vt:lpstr>
      <vt:lpstr>Number Input Element</vt:lpstr>
      <vt:lpstr>Range Input Element</vt:lpstr>
      <vt:lpstr>Search Input Element</vt:lpstr>
      <vt:lpstr>URL Input Element</vt:lpstr>
      <vt:lpstr>Color Input Element</vt:lpstr>
      <vt:lpstr>16 Possible Values for the “type” Attribute of &lt;INPUT&gt; tag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computing</dc:title>
  <dc:creator>C &amp; M</dc:creator>
  <cp:lastModifiedBy>Nosheen Asif</cp:lastModifiedBy>
  <cp:revision>523</cp:revision>
  <dcterms:created xsi:type="dcterms:W3CDTF">2013-04-01T14:15:44Z</dcterms:created>
  <dcterms:modified xsi:type="dcterms:W3CDTF">2015-10-01T05:35:38Z</dcterms:modified>
</cp:coreProperties>
</file>