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420" r:id="rId3"/>
    <p:sldId id="518" r:id="rId4"/>
    <p:sldId id="529" r:id="rId5"/>
    <p:sldId id="531" r:id="rId6"/>
    <p:sldId id="508" r:id="rId7"/>
    <p:sldId id="511" r:id="rId8"/>
    <p:sldId id="520" r:id="rId9"/>
    <p:sldId id="513" r:id="rId10"/>
    <p:sldId id="533" r:id="rId11"/>
    <p:sldId id="539" r:id="rId12"/>
    <p:sldId id="540" r:id="rId13"/>
    <p:sldId id="541" r:id="rId14"/>
    <p:sldId id="542" r:id="rId15"/>
    <p:sldId id="546" r:id="rId16"/>
    <p:sldId id="547" r:id="rId17"/>
    <p:sldId id="554" r:id="rId18"/>
    <p:sldId id="555" r:id="rId19"/>
    <p:sldId id="556" r:id="rId20"/>
    <p:sldId id="562" r:id="rId21"/>
    <p:sldId id="567" r:id="rId22"/>
    <p:sldId id="568" r:id="rId23"/>
    <p:sldId id="574" r:id="rId24"/>
    <p:sldId id="575" r:id="rId25"/>
    <p:sldId id="583" r:id="rId26"/>
    <p:sldId id="59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60093"/>
    <a:srgbClr val="00FF00"/>
    <a:srgbClr val="FFCC00"/>
    <a:srgbClr val="CC3300"/>
    <a:srgbClr val="6600CC"/>
    <a:srgbClr val="33333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39" autoAdjust="0"/>
    <p:restoredTop sz="94660"/>
  </p:normalViewPr>
  <p:slideViewPr>
    <p:cSldViewPr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874CBAB-A7CC-4ABB-B357-28C27D02C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88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A3FE03-8F40-42ED-A27A-3BD66651D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4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3FD08-7D85-48B4-8121-7C0C5243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AFF1-BA68-42C4-804A-E29B5D05AF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AAD51-EDB4-40A8-B823-8D035B00B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FD08-7D85-48B4-8121-7C0C52431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7A5B-7B3D-49E6-A46B-668169EE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4DD4-28B8-43CD-954E-BEEA408FE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C75-45DE-4A25-A1C1-9D9A81E2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8869-B845-4F91-8462-12A97DE80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C7B-080A-41A1-9E6D-89BED4C1E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942-1C89-4C24-9457-D302222C8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003C-3159-44DC-B733-0D2886C977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2EEF-236D-441E-852A-5052C9F2C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AFF1-BA68-42C4-804A-E29B5D05A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D51-EDB4-40A8-B823-8D035B00B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67A5B-7B3D-49E6-A46B-668169EEA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D4DD4-28B8-43CD-954E-BEEA408FEC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39C75-45DE-4A25-A1C1-9D9A81E23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B8869-B845-4F91-8462-12A97DE80E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7C7B-080A-41A1-9E6D-89BED4C1E6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A942-1C89-4C24-9457-D302222C8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2EEF-236D-441E-852A-5052C9F2C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AAE0718-600E-412D-BFF0-98B93DCD7A4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vu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9600" y="6248400"/>
            <a:ext cx="914400" cy="4651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E0718-600E-412D-BFF0-98B93DCD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200" dirty="0" smtClean="0">
                <a:solidFill>
                  <a:srgbClr val="009900"/>
                </a:solidFill>
              </a:rPr>
              <a:t>CS428 Web Engineering</a:t>
            </a:r>
            <a:r>
              <a:rPr lang="en-US" sz="4200" dirty="0">
                <a:solidFill>
                  <a:schemeClr val="tx1"/>
                </a:solidFill>
              </a:rPr>
              <a:t/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3200" b="1" kern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Lecture 05</a:t>
            </a:r>
            <a:r>
              <a:rPr lang="en-US" sz="14200" b="1" dirty="0" smtClean="0">
                <a:solidFill>
                  <a:schemeClr val="tx1"/>
                </a:solidFill>
              </a:rPr>
              <a:t/>
            </a:r>
            <a:br>
              <a:rPr lang="en-US" sz="14200" b="1" dirty="0" smtClean="0">
                <a:solidFill>
                  <a:schemeClr val="tx1"/>
                </a:solidFill>
              </a:rPr>
            </a:br>
            <a:r>
              <a:rPr lang="en-US" sz="4200" dirty="0" smtClean="0">
                <a:solidFill>
                  <a:schemeClr val="tx1"/>
                </a:solidFill>
                <a:latin typeface="Calibri" pitchFamily="34" charset="0"/>
              </a:rPr>
              <a:t>Introduction</a:t>
            </a:r>
            <a:br>
              <a:rPr lang="en-US" sz="4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4200" dirty="0" smtClean="0">
                <a:solidFill>
                  <a:schemeClr val="tx1"/>
                </a:solidFill>
                <a:latin typeface="Calibri" pitchFamily="34" charset="0"/>
              </a:rPr>
              <a:t>Font and Text Properties</a:t>
            </a:r>
            <a:r>
              <a:rPr lang="en-US" sz="4200">
                <a:solidFill>
                  <a:schemeClr val="tx1"/>
                </a:solidFill>
              </a:rPr>
              <a:t/>
            </a:r>
            <a:br>
              <a:rPr lang="en-US" sz="4200">
                <a:solidFill>
                  <a:schemeClr val="tx1"/>
                </a:solidFill>
              </a:rPr>
            </a:br>
            <a:endParaRPr lang="en-US" sz="4200" kern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E52-AFB4-4E55-91D7-B40C59B9CAC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2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Block-Level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block level element in HTML create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“block”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“box”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Browsers typically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display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block-level element with a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 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Block level elements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may contain inline elements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other block-level elements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block level elements create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“larger” structure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than inline elements.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2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List of Block-Level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1" cy="545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3124200"/>
                <a:gridCol w="2590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&lt;address&gt;</a:t>
                      </a:r>
                    </a:p>
                    <a:p>
                      <a:r>
                        <a:rPr lang="en-US" sz="1600" b="0" dirty="0" smtClean="0"/>
                        <a:t>Contact information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figcaption</a:t>
                      </a:r>
                      <a:r>
                        <a:rPr lang="en-US" sz="1600" dirty="0" smtClean="0"/>
                        <a:t>&gt;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Figure caption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ol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b="0" dirty="0" smtClean="0"/>
                        <a:t>Ordered list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&lt;article&gt;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Article content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&lt;figure&gt;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media content with a caption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&lt;output&gt;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 output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&lt;aside&gt;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Aside content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&lt;footer&gt;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or page footer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&lt;p&gt;</a:t>
                      </a:r>
                    </a:p>
                    <a:p>
                      <a:r>
                        <a:rPr lang="en-US" sz="1600" b="0" dirty="0" smtClean="0"/>
                        <a:t>Paragraph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&lt;audio&gt;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 player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&lt;form&gt;</a:t>
                      </a:r>
                    </a:p>
                    <a:p>
                      <a:r>
                        <a:rPr lang="en-US" sz="1600" b="0" dirty="0" smtClean="0"/>
                        <a:t>Input form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&lt;pre&gt;</a:t>
                      </a:r>
                    </a:p>
                    <a:p>
                      <a:r>
                        <a:rPr lang="en-US" sz="1600" b="0" dirty="0" smtClean="0"/>
                        <a:t>Preformatted text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</a:t>
                      </a:r>
                      <a:r>
                        <a:rPr lang="en-US" sz="1600" b="1" dirty="0" err="1" smtClean="0"/>
                        <a:t>blockquote</a:t>
                      </a:r>
                      <a:r>
                        <a:rPr lang="en-US" sz="1600" b="1" dirty="0" smtClean="0"/>
                        <a:t>&gt;</a:t>
                      </a:r>
                    </a:p>
                    <a:p>
                      <a:r>
                        <a:rPr lang="en-US" sz="1600" b="0" dirty="0" smtClean="0"/>
                        <a:t>Long (“block”) quotation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&lt;h1&gt;&lt;h2&gt;&lt;h3&gt;&lt;h4&gt;&lt;h5&gt;&lt;h6&gt;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Heading levels 1 - 6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&lt;section&gt;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of the page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&lt;canvas&gt;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Drawing canvas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&lt;header&gt;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or page header.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&lt;table&gt;</a:t>
                      </a:r>
                    </a:p>
                    <a:p>
                      <a:r>
                        <a:rPr lang="en-US" sz="1600" b="0" dirty="0" smtClean="0"/>
                        <a:t>Table.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</a:t>
                      </a:r>
                      <a:r>
                        <a:rPr lang="en-US" sz="1600" b="1" dirty="0" err="1" smtClean="0"/>
                        <a:t>dd</a:t>
                      </a:r>
                      <a:r>
                        <a:rPr lang="en-US" sz="1600" b="1" dirty="0" smtClean="0"/>
                        <a:t>&gt;</a:t>
                      </a:r>
                    </a:p>
                    <a:p>
                      <a:r>
                        <a:rPr lang="en-US" sz="1600" b="0" dirty="0" smtClean="0"/>
                        <a:t>Definition</a:t>
                      </a:r>
                      <a:r>
                        <a:rPr lang="en-US" sz="1600" b="0" baseline="0" dirty="0" smtClean="0"/>
                        <a:t> description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</a:t>
                      </a:r>
                      <a:r>
                        <a:rPr lang="en-US" sz="1600" b="1" dirty="0" err="1" smtClean="0"/>
                        <a:t>hgroup</a:t>
                      </a:r>
                      <a:r>
                        <a:rPr lang="en-US" sz="1600" b="1" dirty="0" smtClean="0"/>
                        <a:t>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header</a:t>
                      </a: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</a:t>
                      </a:r>
                      <a:r>
                        <a:rPr lang="en-US" sz="1600" b="1" dirty="0" err="1" smtClean="0"/>
                        <a:t>tfoot</a:t>
                      </a:r>
                      <a:r>
                        <a:rPr lang="en-US" sz="1600" b="1" dirty="0" smtClean="0"/>
                        <a:t>&gt;</a:t>
                      </a:r>
                    </a:p>
                    <a:p>
                      <a:r>
                        <a:rPr lang="en-US" sz="1600" b="0" dirty="0" smtClean="0"/>
                        <a:t>Table footer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&lt;div&gt;</a:t>
                      </a:r>
                    </a:p>
                    <a:p>
                      <a:r>
                        <a:rPr lang="en-US" sz="1600" b="0" dirty="0" smtClean="0"/>
                        <a:t>Document division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&lt;hr&gt;</a:t>
                      </a:r>
                    </a:p>
                    <a:p>
                      <a:r>
                        <a:rPr lang="en-US" sz="1600" b="0" dirty="0" smtClean="0"/>
                        <a:t>Horizontal  rule (dividing line)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</a:t>
                      </a:r>
                      <a:r>
                        <a:rPr lang="en-US" sz="1600" b="1" dirty="0" err="1" smtClean="0"/>
                        <a:t>ul</a:t>
                      </a:r>
                      <a:r>
                        <a:rPr lang="en-US" sz="1600" b="1" dirty="0" smtClean="0"/>
                        <a:t>&gt;</a:t>
                      </a:r>
                    </a:p>
                    <a:p>
                      <a:r>
                        <a:rPr lang="en-US" sz="1600" b="0" dirty="0" smtClean="0"/>
                        <a:t>Unordered list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&lt;dl&gt;</a:t>
                      </a:r>
                    </a:p>
                    <a:p>
                      <a:r>
                        <a:rPr lang="en-US" sz="1600" b="0" dirty="0" smtClean="0"/>
                        <a:t>Definition list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</a:t>
                      </a:r>
                      <a:r>
                        <a:rPr lang="en-US" sz="1600" b="1" dirty="0" err="1" smtClean="0"/>
                        <a:t>fieldset</a:t>
                      </a:r>
                      <a:r>
                        <a:rPr lang="en-US" sz="1600" b="1" dirty="0" smtClean="0"/>
                        <a:t>&gt;</a:t>
                      </a:r>
                    </a:p>
                    <a:p>
                      <a:r>
                        <a:rPr lang="en-US" sz="1600" b="0" dirty="0" smtClean="0"/>
                        <a:t>Field set label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&lt;video&gt;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0" i="0" u="none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HTML5)</a:t>
                      </a:r>
                    </a:p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 player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2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 Inline element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HTML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occupies only the space bounded by the tags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define the inline element.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Generally, inline elements may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contain only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other inline elements.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By default, inline elements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do not begin with new 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0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The &lt;span&gt; &amp; &lt;div&gt; Tags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&lt;span&gt;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...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&lt;/span&gt;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element defines an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“inline” structure</a:t>
            </a:r>
            <a:r>
              <a:rPr lang="en-US" dirty="0">
                <a:latin typeface="Arial" pitchFamily="34" charset="0"/>
                <a:cs typeface="Arial" pitchFamily="34" charset="0"/>
              </a:rPr>
              <a:t>, i.e. it simply defines a stretch of text.  Thus it can be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used within a paragraph</a:t>
            </a:r>
            <a:r>
              <a:rPr lang="en-US" dirty="0">
                <a:latin typeface="Arial" pitchFamily="34" charset="0"/>
                <a:cs typeface="Arial" pitchFamily="34" charset="0"/>
              </a:rPr>
              <a:t> or table element without affecting the flow of the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&lt;div&gt;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...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&lt;/div&gt;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element defines a “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block” structure</a:t>
            </a:r>
            <a:r>
              <a:rPr lang="en-US" dirty="0">
                <a:latin typeface="Arial" pitchFamily="34" charset="0"/>
                <a:cs typeface="Arial" pitchFamily="34" charset="0"/>
              </a:rPr>
              <a:t>.  Usually the browser will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place line breaks</a:t>
            </a:r>
            <a:r>
              <a:rPr lang="en-US" dirty="0">
                <a:latin typeface="Arial" pitchFamily="34" charset="0"/>
                <a:cs typeface="Arial" pitchFamily="34" charset="0"/>
              </a:rPr>
              <a:t> before and after this element, but otherwise it has no effect itself. 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Font Properties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can set following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font properties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an element: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font-family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change the face of a font.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font-style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make a font italic or oblique.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font-variant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create a small-caps effect.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font-weight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increase or decrease how bold or light a font appears.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font-size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increase or decrease the size of a font.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Font Styles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font-family: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georgia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garamond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;"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is test.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font-style: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italic;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font-size: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20pt;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Testing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font-weight: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bold;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font-variant: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small-caps;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This text will be rendered in small caps.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Text Formatting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can set following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 properties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an element: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set the color of a text.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letter-spacing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add or subtract space between the letters.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word-spacing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add or subtract space between the words.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text-indent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indent the text of a paragraph.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text-align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align the text of a document.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text-decoration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underline,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overline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strikethrough text.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text-transform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capitalize text or convert text to uppercase or lowercase letters.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text-shadow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set the text shadow around a text.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white-space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control the flow and formatting of text.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Test Styles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color: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letter-spacing: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5px;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This text is having space between letters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word-spacing: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5px;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This text is having space between words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text-indent: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1cm;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This text will have first line indent by 1cm.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and this line will remain at its actual position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text-decoration: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underline;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This will be underline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underline,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overline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line-through,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blink 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text-decoration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20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text-decoration: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underline;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This will be underline.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This will be underline.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Possible values: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none, underline,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overline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line-through, blink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three ways</a:t>
            </a:r>
            <a:r>
              <a:rPr lang="en-US" dirty="0" smtClean="0"/>
              <a:t> through which you apply CSS on your HTML doc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B050"/>
                </a:solidFill>
              </a:rPr>
              <a:t>Inline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Internal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0000"/>
                </a:solidFill>
              </a:rPr>
              <a:t>External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2200" dirty="0" smtClean="0"/>
              <a:t>A </a:t>
            </a:r>
            <a:r>
              <a:rPr lang="en-US" sz="2200" dirty="0" smtClean="0"/>
              <a:t>style rule is made of </a:t>
            </a:r>
            <a:r>
              <a:rPr lang="en-US" sz="2200" dirty="0" smtClean="0">
                <a:solidFill>
                  <a:srgbClr val="009900"/>
                </a:solidFill>
              </a:rPr>
              <a:t>three parts</a:t>
            </a:r>
            <a:r>
              <a:rPr lang="en-US" sz="2200" dirty="0" smtClean="0"/>
              <a:t>: </a:t>
            </a:r>
          </a:p>
          <a:p>
            <a:r>
              <a:rPr lang="en-US" sz="2200" b="1" dirty="0" smtClean="0">
                <a:solidFill>
                  <a:srgbClr val="009900"/>
                </a:solidFill>
              </a:rPr>
              <a:t>Selector:</a:t>
            </a:r>
            <a:r>
              <a:rPr lang="en-US" sz="2200" b="1" dirty="0" smtClean="0"/>
              <a:t> </a:t>
            </a:r>
            <a:r>
              <a:rPr lang="en-US" sz="2200" dirty="0" smtClean="0"/>
              <a:t>A selector is an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HTML tag</a:t>
            </a:r>
            <a:r>
              <a:rPr lang="en-US" sz="2200" dirty="0" smtClean="0"/>
              <a:t> at which style will be applied. This could be any tag like &lt;h1&gt; or &lt;table&gt; etc. </a:t>
            </a:r>
          </a:p>
          <a:p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Property:</a:t>
            </a:r>
            <a:r>
              <a:rPr lang="en-US" sz="2200" b="1" dirty="0" smtClean="0"/>
              <a:t> </a:t>
            </a:r>
            <a:r>
              <a:rPr lang="en-US" sz="2200" dirty="0" smtClean="0"/>
              <a:t>A property is a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type of attribute</a:t>
            </a:r>
            <a:r>
              <a:rPr lang="en-US" sz="2200" dirty="0" smtClean="0"/>
              <a:t> of HTML tag. Put simply, all the HTML attributes are converted into CSS properties. They could be </a:t>
            </a:r>
            <a:r>
              <a:rPr lang="en-US" sz="2200" i="1" dirty="0" smtClean="0"/>
              <a:t>color or border etc. 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Value:</a:t>
            </a:r>
            <a:r>
              <a:rPr lang="en-US" sz="2200" b="1" dirty="0" smtClean="0"/>
              <a:t> </a:t>
            </a:r>
            <a:r>
              <a:rPr lang="en-US" sz="2200" dirty="0" smtClean="0"/>
              <a:t>Values are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assigned to properties</a:t>
            </a:r>
            <a:r>
              <a:rPr lang="en-US" sz="2200" dirty="0" smtClean="0"/>
              <a:t>. For example </a:t>
            </a:r>
            <a:r>
              <a:rPr lang="en-US" sz="2200" i="1" dirty="0" smtClean="0"/>
              <a:t>color property can have value either red or #F1F1F1 etc. 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put CSS Style Rule Syntax as follows: </a:t>
            </a:r>
          </a:p>
          <a:p>
            <a:pPr>
              <a:buNone/>
            </a:pPr>
            <a:r>
              <a:rPr lang="en-US" sz="2400" dirty="0" smtClean="0">
                <a:solidFill>
                  <a:srgbClr val="009900"/>
                </a:solidFill>
              </a:rPr>
              <a:t>			</a:t>
            </a:r>
            <a:r>
              <a:rPr lang="en-US" sz="2400" dirty="0" smtClean="0">
                <a:solidFill>
                  <a:srgbClr val="009900"/>
                </a:solidFill>
              </a:rPr>
              <a:t>selector</a:t>
            </a:r>
            <a:r>
              <a:rPr lang="en-US" sz="2400" dirty="0" smtClean="0"/>
              <a:t> 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property: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sz="2400" dirty="0" smtClean="0"/>
              <a:t> 	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You can define a table border as follows: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9900"/>
                </a:solidFill>
              </a:rPr>
              <a:t>table</a:t>
            </a:r>
            <a:r>
              <a:rPr lang="en-US" sz="2400" dirty="0" smtClean="0"/>
              <a:t> 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border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1px solid #C00FDF</a:t>
            </a:r>
            <a:r>
              <a:rPr lang="en-US" sz="2400" dirty="0" smtClean="0"/>
              <a:t>;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en-US" sz="2400" dirty="0" smtClean="0"/>
              <a:t>	</a:t>
            </a:r>
          </a:p>
          <a:p>
            <a:endParaRPr lang="en-US" sz="22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background Properties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can set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various HTML elements: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background-color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set the background color of an element.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background-image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set the background image of an element.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background-repeat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control the repetition of an image in the background.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background-position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control the position of an image in the background.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background-attachment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control the scrolling of an image in the background.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81C-964A-4A79-8A80-917816585508}" type="slidenum">
              <a:rPr lang="en-US"/>
              <a:pPr/>
              <a:t>21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background-color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background-color: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yellow;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This text has a yellow background.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image: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(images/css.gif); 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background-repeat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no-repeat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background-size: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200px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200px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background-position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100px 200px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background-attachment: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fixed;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 Fixed or Scroll</a:t>
            </a: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Possible values for Repeat: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repeat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repeat-y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repeat-x,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no-repeat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7400" y="4548184"/>
            <a:ext cx="31242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943600" y="4648200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left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top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086600" y="46259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center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top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943600" y="57689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left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bottom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010400" y="57689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center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bottom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077200" y="57689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/>
              <a:t>right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/>
              <a:t>bottom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CSS Borders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can set following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border properties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an element: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border-color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set the color of the border.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border-style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set the style of border.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border-width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set 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border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is used to set the width, style and color of the border in one declaration. 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border-style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border-style: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a border with none width.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border-style: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a solid border.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border-style: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dashed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is a dashed border.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&lt;style&gt;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p.example1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border-bottom-style: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#009900;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border-top-style: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#FF0000;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border-left-style: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#330000;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border-right-style: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#0000CC;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p.example1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border-bottom-color: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#009900;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border-top-color: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#FF0000;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border-left-width: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2px;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border-right-width: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2px;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&lt;/style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4px solid red;”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&lt;/p&gt;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margin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margin-top: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10px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&lt;/div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margin-bottom: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10px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margin-left: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%;”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margin-right: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%;”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&lt;style&gt;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15px;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all four margins will be 15px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10px 5px;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top and bottom margin will be 10px, left and right 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will be 2% of the total width of doc.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margin: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10px 8px 20px 15px;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top margin will be 10px, right margin will be 2%, bottom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margin will be -10px, left margin will be set by the browser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&lt;/style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Padding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padding-top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10px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&lt;/div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padding-b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ottom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10px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padding-left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%;”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&lt;div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padding-right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%;”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&lt;style&gt;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15px;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all four margins will be 15px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10px 5px;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top and bottom margin will be 10px, left and right 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will be 2% of the total width of doc.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padding: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10px 8px 20px 15px;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top margin will be 10px, right margin will be 2%, bottom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margin will be -10px, left margin will be set by the browser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&lt;/style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Inline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CSS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534400" cy="12954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2400" dirty="0" smtClean="0"/>
              <a:t> You can also embed your</a:t>
            </a:r>
            <a:r>
              <a:rPr lang="en-US" sz="2400" dirty="0" smtClean="0">
                <a:solidFill>
                  <a:schemeClr val="tx2"/>
                </a:solidFill>
              </a:rPr>
              <a:t> CSS </a:t>
            </a:r>
            <a:r>
              <a:rPr lang="en-US" sz="2400" dirty="0" smtClean="0"/>
              <a:t>code in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HTML </a:t>
            </a:r>
            <a:r>
              <a:rPr lang="en-US" sz="2400" dirty="0" smtClean="0"/>
              <a:t>document.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Example: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FF00"/>
                </a:solidFill>
              </a:rPr>
              <a:t>&lt;p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style=</a:t>
            </a:r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font-family: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monospace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  <a:r>
              <a:rPr lang="en-US" sz="2400" dirty="0" smtClean="0"/>
              <a:t>”</a:t>
            </a:r>
            <a:r>
              <a:rPr lang="en-US" sz="2400" dirty="0" smtClean="0">
                <a:solidFill>
                  <a:srgbClr val="00FF00"/>
                </a:solidFill>
              </a:rPr>
              <a:t>&gt;</a:t>
            </a:r>
            <a:endParaRPr lang="en-US" sz="2400" dirty="0">
              <a:solidFill>
                <a:srgbClr val="00FF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F784-A48E-4047-969C-F6BA08913B12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981200"/>
            <a:ext cx="2831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INTERNAL CSS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514600"/>
            <a:ext cx="838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&lt;style&gt;&lt;/style&gt;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placed between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&lt;head&gt;&lt;/head&gt;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&lt;style&gt;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line-height: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120%;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&lt;/style&gt;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4572000"/>
            <a:ext cx="382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EXTERNAL CSS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528834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External CSS file will always place between </a:t>
            </a:r>
            <a:r>
              <a:rPr lang="en-US" sz="2400" dirty="0" smtClean="0">
                <a:solidFill>
                  <a:srgbClr val="FF0000"/>
                </a:solidFill>
              </a:rPr>
              <a:t>&lt;HEAD&gt;&lt;/HEAD&gt;</a:t>
            </a:r>
            <a:r>
              <a:rPr lang="en-US" sz="2400" dirty="0" smtClean="0"/>
              <a:t> tags.</a:t>
            </a:r>
          </a:p>
          <a:p>
            <a:r>
              <a:rPr lang="en-US" sz="2400" dirty="0" smtClean="0">
                <a:solidFill>
                  <a:srgbClr val="00FF00"/>
                </a:solidFill>
              </a:rPr>
              <a:t>&lt;link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rel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stylesheet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type=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“text/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href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“main.css”</a:t>
            </a:r>
            <a:r>
              <a:rPr lang="en-US" sz="2400" dirty="0" smtClean="0"/>
              <a:t> /</a:t>
            </a:r>
            <a:r>
              <a:rPr lang="en-US" sz="2400" dirty="0" smtClean="0">
                <a:solidFill>
                  <a:srgbClr val="00FF00"/>
                </a:solidFill>
              </a:rPr>
              <a:t>&gt;</a:t>
            </a:r>
            <a:endParaRPr lang="en-US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948"/>
            <a:ext cx="7772400" cy="762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01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D60093"/>
                </a:solidFill>
              </a:rPr>
              <a:t>three types</a:t>
            </a:r>
            <a:r>
              <a:rPr lang="en-US" dirty="0" smtClean="0"/>
              <a:t> of selectors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B050"/>
                </a:solidFill>
              </a:rPr>
              <a:t>Tag </a:t>
            </a:r>
            <a:r>
              <a:rPr lang="en-US" sz="3200" dirty="0" smtClean="0"/>
              <a:t>selectors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0000"/>
                </a:solidFill>
              </a:rPr>
              <a:t>ID</a:t>
            </a:r>
            <a:r>
              <a:rPr lang="en-US" sz="3200" dirty="0" smtClean="0"/>
              <a:t> selectors (Apply at Only One element)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2"/>
                </a:solidFill>
              </a:rPr>
              <a:t>Class</a:t>
            </a:r>
            <a:r>
              <a:rPr lang="en-US" sz="3200" dirty="0" smtClean="0"/>
              <a:t> </a:t>
            </a:r>
            <a:r>
              <a:rPr lang="en-US" sz="3200" dirty="0" smtClean="0"/>
              <a:t>selectors </a:t>
            </a:r>
            <a:r>
              <a:rPr lang="en-US" sz="3200" dirty="0" smtClean="0"/>
              <a:t> (Group of elements)</a:t>
            </a:r>
          </a:p>
          <a:p>
            <a:pPr lvl="1">
              <a:buNone/>
            </a:pPr>
            <a:r>
              <a:rPr lang="en-US" sz="3200" dirty="0" smtClean="0"/>
              <a:t>Examples:</a:t>
            </a:r>
            <a:endParaRPr lang="en-US" sz="3200" dirty="0" smtClean="0"/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&lt;</a:t>
            </a:r>
            <a:r>
              <a:rPr lang="en-US" sz="3600" dirty="0" smtClean="0">
                <a:solidFill>
                  <a:srgbClr val="FF0000"/>
                </a:solidFill>
              </a:rPr>
              <a:t>style&gt;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en-US" sz="3600" dirty="0" smtClean="0">
                <a:solidFill>
                  <a:schemeClr val="tx2"/>
                </a:solidFill>
              </a:rPr>
              <a:t>p </a:t>
            </a:r>
            <a:r>
              <a:rPr lang="en-US" sz="3600" dirty="0" smtClean="0"/>
              <a:t>{ </a:t>
            </a:r>
            <a:r>
              <a:rPr lang="en-US" sz="3600" dirty="0" smtClean="0">
                <a:solidFill>
                  <a:schemeClr val="tx2"/>
                </a:solidFill>
              </a:rPr>
              <a:t>font-family</a:t>
            </a:r>
            <a:r>
              <a:rPr lang="en-US" sz="3600" dirty="0" smtClean="0">
                <a:solidFill>
                  <a:schemeClr val="tx2"/>
                </a:solidFill>
              </a:rPr>
              <a:t>: </a:t>
            </a:r>
            <a:r>
              <a:rPr lang="en-US" sz="3600" dirty="0" smtClean="0"/>
              <a:t>sans-serif</a:t>
            </a:r>
            <a:r>
              <a:rPr lang="en-US" sz="3600" dirty="0" smtClean="0"/>
              <a:t>;}</a:t>
            </a:r>
          </a:p>
          <a:p>
            <a:pPr marL="0" indent="0">
              <a:buFontTx/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	</a:t>
            </a:r>
            <a:r>
              <a:rPr lang="en-US" sz="3600" dirty="0" smtClean="0">
                <a:solidFill>
                  <a:schemeClr val="tx2"/>
                </a:solidFill>
              </a:rPr>
              <a:t>.</a:t>
            </a:r>
            <a:r>
              <a:rPr lang="en-US" sz="3600" dirty="0" err="1" smtClean="0">
                <a:solidFill>
                  <a:schemeClr val="tx2"/>
                </a:solidFill>
              </a:rPr>
              <a:t>foo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/>
              <a:t>{</a:t>
            </a:r>
            <a:r>
              <a:rPr lang="en-US" sz="3600" dirty="0" smtClean="0">
                <a:solidFill>
                  <a:schemeClr val="tx2"/>
                </a:solidFill>
              </a:rPr>
              <a:t> font-size</a:t>
            </a:r>
            <a:r>
              <a:rPr lang="en-US" sz="3600" dirty="0" smtClean="0">
                <a:solidFill>
                  <a:schemeClr val="tx2"/>
                </a:solidFill>
              </a:rPr>
              <a:t>: </a:t>
            </a:r>
            <a:r>
              <a:rPr lang="en-US" sz="3600" dirty="0" smtClean="0"/>
              <a:t>15pt</a:t>
            </a:r>
            <a:r>
              <a:rPr lang="en-US" sz="3600" dirty="0" smtClean="0"/>
              <a:t>; } 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#</a:t>
            </a:r>
            <a:r>
              <a:rPr lang="en-US" sz="3600" dirty="0" smtClean="0">
                <a:solidFill>
                  <a:schemeClr val="tx2"/>
                </a:solidFill>
              </a:rPr>
              <a:t>p1 </a:t>
            </a:r>
            <a:r>
              <a:rPr lang="en-US" sz="3600" dirty="0" smtClean="0"/>
              <a:t>{</a:t>
            </a:r>
            <a:r>
              <a:rPr lang="en-US" sz="3600" dirty="0" smtClean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chemeClr val="tx2"/>
                </a:solidFill>
              </a:rPr>
              <a:t>line-height</a:t>
            </a:r>
            <a:r>
              <a:rPr lang="en-US" sz="3600" dirty="0" smtClean="0">
                <a:solidFill>
                  <a:schemeClr val="tx2"/>
                </a:solidFill>
              </a:rPr>
              <a:t>: </a:t>
            </a:r>
            <a:r>
              <a:rPr lang="en-US" sz="3600" dirty="0" smtClean="0"/>
              <a:t>150</a:t>
            </a:r>
            <a:r>
              <a:rPr lang="en-US" sz="3600" dirty="0" smtClean="0"/>
              <a:t>%; </a:t>
            </a:r>
            <a:r>
              <a:rPr lang="en-US" sz="3600" dirty="0" smtClean="0">
                <a:solidFill>
                  <a:schemeClr val="tx2"/>
                </a:solidFill>
              </a:rPr>
              <a:t>   </a:t>
            </a:r>
            <a:r>
              <a:rPr lang="en-US" sz="3600" dirty="0" smtClean="0"/>
              <a:t>} 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&lt;/style</a:t>
            </a:r>
            <a:r>
              <a:rPr lang="en-US" sz="3600" dirty="0" smtClean="0">
                <a:solidFill>
                  <a:srgbClr val="FF0000"/>
                </a:solidFill>
              </a:rPr>
              <a:t>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Example Class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99159"/>
            <a:ext cx="8077200" cy="556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&lt;style&gt;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sz="2800" b="1" dirty="0" smtClean="0">
                <a:solidFill>
                  <a:schemeClr val="tx2"/>
                </a:solidFill>
              </a:rPr>
              <a:t>.</a:t>
            </a:r>
            <a:r>
              <a:rPr lang="en-US" sz="2800" dirty="0" smtClean="0">
                <a:solidFill>
                  <a:schemeClr val="tx2"/>
                </a:solidFill>
              </a:rPr>
              <a:t>foo </a:t>
            </a:r>
            <a:r>
              <a:rPr lang="en-US" sz="2800" dirty="0" smtClean="0"/>
              <a:t>{</a:t>
            </a: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		font-family: </a:t>
            </a:r>
            <a:r>
              <a:rPr lang="en-US" sz="2800" dirty="0" smtClean="0"/>
              <a:t>sans-serif;</a:t>
            </a: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		font-size: </a:t>
            </a:r>
            <a:r>
              <a:rPr lang="en-US" sz="2800" dirty="0" smtClean="0"/>
              <a:t>15pt;</a:t>
            </a: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		line-height: </a:t>
            </a:r>
            <a:r>
              <a:rPr lang="en-US" sz="2800" dirty="0" smtClean="0"/>
              <a:t>150%;</a:t>
            </a: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	   </a:t>
            </a:r>
            <a:r>
              <a:rPr lang="en-US" sz="2800" dirty="0" smtClean="0"/>
              <a:t>}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rgbClr val="FF0000"/>
                </a:solidFill>
              </a:rPr>
              <a:t>&lt;/style&gt;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&lt;body&gt;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&lt;h1</a:t>
            </a:r>
            <a:r>
              <a:rPr lang="en-US" sz="2800" dirty="0" smtClean="0">
                <a:solidFill>
                  <a:srgbClr val="00FF0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class</a:t>
            </a:r>
            <a:r>
              <a:rPr lang="en-US" sz="2800" dirty="0" smtClean="0"/>
              <a:t>=“</a:t>
            </a:r>
            <a:r>
              <a:rPr lang="en-US" sz="2800" dirty="0" err="1" smtClean="0"/>
              <a:t>foo</a:t>
            </a:r>
            <a:r>
              <a:rPr lang="en-US" sz="2800" dirty="0" smtClean="0"/>
              <a:t>”</a:t>
            </a:r>
            <a:r>
              <a:rPr lang="en-US" sz="2800" dirty="0" smtClean="0">
                <a:solidFill>
                  <a:srgbClr val="FF0000"/>
                </a:solidFill>
              </a:rPr>
              <a:t>&gt;&lt;/h1&gt;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&lt;p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class=</a:t>
            </a:r>
            <a:r>
              <a:rPr lang="en-US" sz="2800" dirty="0" smtClean="0"/>
              <a:t>“</a:t>
            </a:r>
            <a:r>
              <a:rPr lang="en-US" sz="2800" dirty="0" err="1" smtClean="0"/>
              <a:t>foo</a:t>
            </a:r>
            <a:r>
              <a:rPr lang="en-US" sz="2800" dirty="0" smtClean="0"/>
              <a:t>”</a:t>
            </a:r>
            <a:r>
              <a:rPr lang="en-US" sz="2800" dirty="0" smtClean="0">
                <a:solidFill>
                  <a:srgbClr val="FF0000"/>
                </a:solidFill>
              </a:rPr>
              <a:t>&gt;&lt;/p&gt;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&lt;/body&gt;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2640874"/>
            <a:ext cx="1447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9900"/>
                </a:solidFill>
              </a:rPr>
              <a:t>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" charset="0"/>
              </a:rPr>
              <a:t>lass selector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800100" y="2019300"/>
            <a:ext cx="685800" cy="4572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Descendant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077200" cy="52578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400" dirty="0" smtClean="0"/>
              <a:t>&lt;style&gt;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p 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{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font-family: </a:t>
            </a:r>
            <a:r>
              <a:rPr lang="en-US" sz="2400" dirty="0" smtClean="0"/>
              <a:t>sans-serif;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font-size: </a:t>
            </a:r>
            <a:r>
              <a:rPr lang="en-US" sz="2400" dirty="0" smtClean="0"/>
              <a:t>15pt;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line-height: </a:t>
            </a:r>
            <a:r>
              <a:rPr lang="en-US" sz="2400" dirty="0" smtClean="0"/>
              <a:t>150%;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   </a:t>
            </a:r>
            <a:r>
              <a:rPr lang="en-US" sz="2400" dirty="0" smtClean="0"/>
              <a:t>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&lt;/style&gt;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&lt;p&gt;</a:t>
            </a:r>
            <a:r>
              <a:rPr lang="en-US" sz="2400" dirty="0" smtClean="0"/>
              <a:t>    </a:t>
            </a:r>
            <a:r>
              <a:rPr lang="en-US" sz="2400" dirty="0" err="1" smtClean="0"/>
              <a:t>Lorem</a:t>
            </a:r>
            <a:r>
              <a:rPr lang="en-US" sz="2400" dirty="0" smtClean="0"/>
              <a:t> </a:t>
            </a:r>
            <a:r>
              <a:rPr lang="en-US" sz="2400" dirty="0" err="1" smtClean="0"/>
              <a:t>ipsum</a:t>
            </a:r>
            <a:r>
              <a:rPr lang="en-US" sz="2400" dirty="0" smtClean="0"/>
              <a:t> dolor sit </a:t>
            </a:r>
            <a:r>
              <a:rPr lang="en-US" sz="2400" dirty="0" err="1" smtClean="0"/>
              <a:t>amet</a:t>
            </a:r>
            <a:r>
              <a:rPr lang="en-US" sz="2400" dirty="0" smtClean="0"/>
              <a:t>, </a:t>
            </a:r>
            <a:r>
              <a:rPr lang="en-US" sz="2400" dirty="0" err="1" smtClean="0"/>
              <a:t>consectetur</a:t>
            </a:r>
            <a:r>
              <a:rPr lang="en-US" sz="2400" dirty="0" smtClean="0"/>
              <a:t> </a:t>
            </a:r>
            <a:r>
              <a:rPr lang="en-US" sz="2400" dirty="0" err="1" smtClean="0"/>
              <a:t>adipiscing</a:t>
            </a:r>
            <a:r>
              <a:rPr lang="en-US" sz="2400" dirty="0" smtClean="0"/>
              <a:t> </a:t>
            </a:r>
            <a:r>
              <a:rPr lang="en-US" sz="2400" dirty="0" err="1" smtClean="0"/>
              <a:t>elit</a:t>
            </a:r>
            <a:r>
              <a:rPr lang="en-US" sz="2400" dirty="0" smtClean="0"/>
              <a:t>.. Nam </a:t>
            </a:r>
            <a:r>
              <a:rPr lang="en-US" sz="2400" dirty="0" err="1" smtClean="0"/>
              <a:t>pulvinar</a:t>
            </a:r>
            <a:r>
              <a:rPr lang="en-US" sz="2400" dirty="0" smtClean="0"/>
              <a:t> </a:t>
            </a:r>
            <a:r>
              <a:rPr lang="en-US" sz="2400" dirty="0" err="1" smtClean="0"/>
              <a:t>nunc</a:t>
            </a:r>
            <a:r>
              <a:rPr lang="en-US" sz="2400" dirty="0" smtClean="0"/>
              <a:t> ac magna    </a:t>
            </a:r>
            <a:r>
              <a:rPr lang="en-US" sz="2400" dirty="0" err="1" smtClean="0"/>
              <a:t>aliquam</a:t>
            </a:r>
            <a:r>
              <a:rPr lang="en-US" sz="2400" dirty="0" smtClean="0"/>
              <a:t> </a:t>
            </a:r>
            <a:r>
              <a:rPr lang="en-US" sz="2400" dirty="0" err="1" smtClean="0"/>
              <a:t>quis</a:t>
            </a:r>
            <a:r>
              <a:rPr lang="en-US" sz="2400" dirty="0" smtClean="0"/>
              <a:t> </a:t>
            </a:r>
            <a:r>
              <a:rPr lang="en-US" sz="2400" dirty="0" err="1" smtClean="0"/>
              <a:t>sodales</a:t>
            </a:r>
            <a:r>
              <a:rPr lang="en-US" sz="2400" dirty="0" smtClean="0"/>
              <a:t> dui </a:t>
            </a:r>
            <a:r>
              <a:rPr lang="en-US" sz="2400" dirty="0" err="1" smtClean="0"/>
              <a:t>nunc</a:t>
            </a:r>
            <a:r>
              <a:rPr lang="en-US" sz="2400" dirty="0" smtClean="0"/>
              <a:t> sit </a:t>
            </a:r>
            <a:r>
              <a:rPr lang="en-US" sz="2400" dirty="0" err="1" smtClean="0"/>
              <a:t>elementum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009900"/>
                </a:solidFill>
              </a:rPr>
              <a:t>&lt;a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400" dirty="0" smtClean="0"/>
              <a:t>“page1.html”</a:t>
            </a:r>
            <a:r>
              <a:rPr lang="en-US" sz="2400" dirty="0" smtClean="0">
                <a:solidFill>
                  <a:srgbClr val="009900"/>
                </a:solidFill>
              </a:rPr>
              <a:t>&gt;</a:t>
            </a:r>
            <a:r>
              <a:rPr lang="en-US" sz="2400" dirty="0" err="1" smtClean="0"/>
              <a:t>Donec</a:t>
            </a:r>
            <a:r>
              <a:rPr lang="en-US" sz="2400" dirty="0" smtClean="0"/>
              <a:t> </a:t>
            </a:r>
            <a:r>
              <a:rPr lang="en-US" sz="2400" dirty="0" err="1" smtClean="0"/>
              <a:t>eu</a:t>
            </a:r>
            <a:r>
              <a:rPr lang="en-US" sz="2400" dirty="0" smtClean="0"/>
              <a:t> nisi </a:t>
            </a:r>
            <a:r>
              <a:rPr lang="en-US" sz="2400" dirty="0" err="1" smtClean="0"/>
              <a:t>turpis</a:t>
            </a:r>
            <a:r>
              <a:rPr lang="en-US" sz="2400" dirty="0" smtClean="0">
                <a:solidFill>
                  <a:srgbClr val="009900"/>
                </a:solidFill>
              </a:rPr>
              <a:t>,&lt;/a&gt;</a:t>
            </a:r>
            <a:r>
              <a:rPr lang="en-US" sz="2400" dirty="0" smtClean="0">
                <a:solidFill>
                  <a:srgbClr val="00FF00"/>
                </a:solidFill>
              </a:rPr>
              <a:t> </a:t>
            </a:r>
            <a:r>
              <a:rPr lang="en-US" sz="2400" dirty="0" smtClean="0"/>
              <a:t>sit </a:t>
            </a:r>
            <a:r>
              <a:rPr lang="en-US" sz="2400" dirty="0" err="1" smtClean="0"/>
              <a:t>amet</a:t>
            </a:r>
            <a:r>
              <a:rPr lang="en-US" sz="2400" dirty="0" smtClean="0"/>
              <a:t> </a:t>
            </a:r>
            <a:r>
              <a:rPr lang="en-US" sz="2400" dirty="0" err="1" smtClean="0"/>
              <a:t>rutrum</a:t>
            </a:r>
            <a:r>
              <a:rPr lang="en-US" sz="2400" dirty="0" smtClean="0"/>
              <a:t> </a:t>
            </a:r>
            <a:r>
              <a:rPr lang="en-US" sz="2400" dirty="0" err="1" smtClean="0"/>
              <a:t>leo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2400" dirty="0" smtClean="0"/>
              <a:t>Click</a:t>
            </a:r>
            <a:r>
              <a:rPr lang="en-US" sz="2400" dirty="0" smtClean="0">
                <a:solidFill>
                  <a:srgbClr val="FF0000"/>
                </a:solidFill>
              </a:rPr>
              <a:t> &lt;a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sz="2400" dirty="0" smtClean="0"/>
              <a:t>=“page2.html”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r>
              <a:rPr lang="en-US" sz="2400" dirty="0" smtClean="0"/>
              <a:t>here</a:t>
            </a:r>
            <a:r>
              <a:rPr lang="en-US" sz="2400" dirty="0" smtClean="0">
                <a:solidFill>
                  <a:srgbClr val="FF0000"/>
                </a:solidFill>
              </a:rPr>
              <a:t>&lt;/a&gt;</a:t>
            </a:r>
          </a:p>
          <a:p>
            <a:pPr marL="0" indent="0">
              <a:buFontTx/>
              <a:buNone/>
            </a:pP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Grouping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5105400"/>
          </a:xfrm>
        </p:spPr>
        <p:txBody>
          <a:bodyPr/>
          <a:lstStyle/>
          <a:p>
            <a:pPr marL="0" indent="0"/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you can apply style to many selectors.</a:t>
            </a:r>
          </a:p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 &lt;style&gt;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900"/>
                </a:solidFill>
              </a:rPr>
              <a:t>h1,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p,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section,#mydiv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		color: </a:t>
            </a:r>
            <a:r>
              <a:rPr lang="en-US" dirty="0" smtClean="0"/>
              <a:t>#35c;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		font-weight: </a:t>
            </a:r>
            <a:r>
              <a:rPr lang="en-US" dirty="0" smtClean="0"/>
              <a:t>bold;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		letter-spacing: </a:t>
            </a:r>
            <a:r>
              <a:rPr lang="en-US" dirty="0" smtClean="0"/>
              <a:t>.4em;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	 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&lt;/style&gt;</a:t>
            </a:r>
          </a:p>
          <a:p>
            <a:pPr marL="0" indent="0"/>
            <a:endParaRPr lang="en-US" sz="2800" dirty="0" smtClean="0"/>
          </a:p>
          <a:p>
            <a:pPr marL="0" indent="0">
              <a:buFontTx/>
              <a:buNone/>
            </a:pPr>
            <a:endParaRPr lang="en-US" sz="3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PSEUDO SELECTOR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07720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&lt;style&gt;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rgbClr val="009900"/>
                </a:solidFill>
              </a:rPr>
              <a:t>a</a:t>
            </a:r>
            <a:r>
              <a:rPr lang="en-US" sz="3600" b="1" dirty="0" smtClean="0"/>
              <a:t>:</a:t>
            </a:r>
            <a:r>
              <a:rPr lang="en-US" sz="3600" dirty="0" smtClean="0">
                <a:solidFill>
                  <a:srgbClr val="009900"/>
                </a:solidFill>
              </a:rPr>
              <a:t>link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/>
              <a:t>{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		color: </a:t>
            </a:r>
            <a:r>
              <a:rPr lang="en-US" sz="3600" dirty="0" smtClean="0"/>
              <a:t>#008080;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  		 </a:t>
            </a:r>
            <a:r>
              <a:rPr lang="en-US" sz="3600" dirty="0" smtClean="0"/>
              <a:t>}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9900"/>
                </a:solidFill>
              </a:rPr>
              <a:t>a</a:t>
            </a:r>
            <a:r>
              <a:rPr lang="en-US" sz="3600" b="1" dirty="0" smtClean="0"/>
              <a:t>:</a:t>
            </a:r>
            <a:r>
              <a:rPr lang="en-US" sz="3600" dirty="0" smtClean="0">
                <a:solidFill>
                  <a:srgbClr val="009900"/>
                </a:solidFill>
              </a:rPr>
              <a:t>hover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/>
              <a:t>{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		color: </a:t>
            </a:r>
            <a:r>
              <a:rPr lang="en-US" sz="3600" dirty="0" smtClean="0"/>
              <a:t>#FF0000;</a:t>
            </a:r>
          </a:p>
          <a:p>
            <a:pPr marL="0" indent="0"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	  		 </a:t>
            </a:r>
            <a:r>
              <a:rPr lang="en-US" sz="3600" dirty="0" smtClean="0"/>
              <a:t>}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>
                <a:solidFill>
                  <a:srgbClr val="FF0000"/>
                </a:solidFill>
              </a:rPr>
              <a:t>&lt;/style&gt;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3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6D7-2B8C-4854-BBD5-99B0CF7176B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CSS Box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03C-3159-44DC-B733-0D2886C9775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868404" cy="467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Computing – CS101  Power Point Slides Lecture  15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1262</Words>
  <Application>Microsoft Office PowerPoint</Application>
  <PresentationFormat>On-screen Show (4:3)</PresentationFormat>
  <Paragraphs>329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Introduction to Computing – CS101  Power Point Slides Lecture  15</vt:lpstr>
      <vt:lpstr>Office Theme</vt:lpstr>
      <vt:lpstr>CS428 Web Engineering Lecture 05 Introduction Font and Text Properties </vt:lpstr>
      <vt:lpstr>CSS Syntax</vt:lpstr>
      <vt:lpstr>Inline CSS</vt:lpstr>
      <vt:lpstr>SELECTORS</vt:lpstr>
      <vt:lpstr>Example Class Selector</vt:lpstr>
      <vt:lpstr>Descendant Selector</vt:lpstr>
      <vt:lpstr>Grouping Selector</vt:lpstr>
      <vt:lpstr>PSEUDO SELECTOR</vt:lpstr>
      <vt:lpstr>CSS Box Model </vt:lpstr>
      <vt:lpstr>Block-Level Elements</vt:lpstr>
      <vt:lpstr>List of Block-Level Elements</vt:lpstr>
      <vt:lpstr>Inline Elements</vt:lpstr>
      <vt:lpstr>The &lt;span&gt; &amp; &lt;div&gt; Tags</vt:lpstr>
      <vt:lpstr>CSS Font Properties</vt:lpstr>
      <vt:lpstr>Font Styles</vt:lpstr>
      <vt:lpstr>CSS Text Formatting</vt:lpstr>
      <vt:lpstr>Slide 17</vt:lpstr>
      <vt:lpstr>Test Styles</vt:lpstr>
      <vt:lpstr>text-decoration</vt:lpstr>
      <vt:lpstr>CSS background Properties</vt:lpstr>
      <vt:lpstr>background-color</vt:lpstr>
      <vt:lpstr>CSS Borders</vt:lpstr>
      <vt:lpstr>border-style</vt:lpstr>
      <vt:lpstr>margin</vt:lpstr>
      <vt:lpstr>Padding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Introduction to Computing Lecture 15 More on Interactive Forms  (Web Development Lecture 5)</dc:title>
  <dc:creator>Yasir</dc:creator>
  <cp:lastModifiedBy>Nosheen Asif</cp:lastModifiedBy>
  <cp:revision>157</cp:revision>
  <dcterms:created xsi:type="dcterms:W3CDTF">2014-05-09T14:15:30Z</dcterms:created>
  <dcterms:modified xsi:type="dcterms:W3CDTF">2016-02-02T07:07:56Z</dcterms:modified>
</cp:coreProperties>
</file>