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58" r:id="rId4"/>
    <p:sldId id="261" r:id="rId5"/>
    <p:sldId id="262" r:id="rId6"/>
    <p:sldId id="263" r:id="rId7"/>
    <p:sldId id="264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301" r:id="rId34"/>
    <p:sldId id="304" r:id="rId35"/>
    <p:sldId id="309" r:id="rId36"/>
    <p:sldId id="310" r:id="rId37"/>
    <p:sldId id="311" r:id="rId38"/>
    <p:sldId id="312" r:id="rId39"/>
    <p:sldId id="313" r:id="rId40"/>
    <p:sldId id="315" r:id="rId41"/>
    <p:sldId id="314" r:id="rId42"/>
    <p:sldId id="316" r:id="rId43"/>
    <p:sldId id="31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Introduction to </a:t>
            </a:r>
            <a:r>
              <a:rPr lang="en-US" sz="2800" b="1" dirty="0" err="1" smtClean="0"/>
              <a:t>Javascript</a:t>
            </a:r>
            <a:endParaRPr lang="en-US" sz="2800" b="1" dirty="0" smtClean="0"/>
          </a:p>
          <a:p>
            <a:r>
              <a:rPr lang="en-US" sz="2800" b="1" dirty="0" smtClean="0"/>
              <a:t>Lecture 07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471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6" name="Content Placeholder 5" descr="d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200"/>
            <a:ext cx="9102439" cy="66751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53D-67BA-42BC-937A-EB75B204C01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524000" y="2362200"/>
            <a:ext cx="533400" cy="5334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6" name="Content Placeholder 5" descr="d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4" y="76200"/>
            <a:ext cx="9070622" cy="66751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53D-67BA-42BC-937A-EB75B204C01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0" y="5867400"/>
            <a:ext cx="2743200" cy="990600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en-US" sz="2600" dirty="0">
                <a:solidFill>
                  <a:schemeClr val="tx1"/>
                </a:solidFill>
              </a:rPr>
              <a:t>&lt;HTML&gt;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&lt;HEAD&gt;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    &lt;TITLE&gt;Change Property Demo # 1&lt;/TITLE&gt;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    </a:t>
            </a:r>
            <a:r>
              <a:rPr lang="en-US" sz="2600" dirty="0">
                <a:solidFill>
                  <a:srgbClr val="009900"/>
                </a:solidFill>
              </a:rPr>
              <a:t>&lt;</a:t>
            </a:r>
            <a:r>
              <a:rPr lang="en-US" sz="2600" dirty="0" smtClean="0">
                <a:solidFill>
                  <a:srgbClr val="009900"/>
                </a:solidFill>
              </a:rPr>
              <a:t>SCRIPT type=“text/JavaScript”&gt;</a:t>
            </a:r>
            <a:r>
              <a:rPr lang="en-US" sz="2600" dirty="0">
                <a:solidFill>
                  <a:srgbClr val="00FF00"/>
                </a:solidFill>
              </a:rPr>
              <a:t/>
            </a:r>
            <a:br>
              <a:rPr lang="en-US" sz="2600" dirty="0">
                <a:solidFill>
                  <a:srgbClr val="00FF00"/>
                </a:solidFill>
              </a:rPr>
            </a:br>
            <a:r>
              <a:rPr lang="en-US" sz="2600" dirty="0">
                <a:solidFill>
                  <a:srgbClr val="00FF00"/>
                </a:solidFill>
              </a:rPr>
              <a:t>        </a:t>
            </a:r>
            <a:r>
              <a:rPr lang="en-US" sz="2600" dirty="0">
                <a:solidFill>
                  <a:srgbClr val="FF0000"/>
                </a:solidFill>
              </a:rPr>
              <a:t>function </a:t>
            </a:r>
            <a:r>
              <a:rPr lang="en-US" sz="2600" dirty="0" err="1">
                <a:solidFill>
                  <a:srgbClr val="FF0000"/>
                </a:solidFill>
              </a:rPr>
              <a:t>changeStatus</a:t>
            </a:r>
            <a:r>
              <a:rPr lang="en-US" sz="2600" dirty="0">
                <a:solidFill>
                  <a:srgbClr val="FF0000"/>
                </a:solidFill>
              </a:rPr>
              <a:t>() {</a:t>
            </a:r>
            <a:br>
              <a:rPr lang="en-US" sz="2600" dirty="0">
                <a:solidFill>
                  <a:srgbClr val="FF0000"/>
                </a:solidFill>
              </a:rPr>
            </a:br>
            <a:r>
              <a:rPr lang="en-US" sz="2600" dirty="0">
                <a:solidFill>
                  <a:srgbClr val="FF0000"/>
                </a:solidFill>
              </a:rPr>
              <a:t>            </a:t>
            </a:r>
            <a:r>
              <a:rPr lang="en-US" sz="2600" dirty="0" err="1">
                <a:solidFill>
                  <a:srgbClr val="FF0000"/>
                </a:solidFill>
              </a:rPr>
              <a:t>window.status</a:t>
            </a:r>
            <a:r>
              <a:rPr lang="en-US" sz="2600" dirty="0">
                <a:solidFill>
                  <a:srgbClr val="FF0000"/>
                </a:solidFill>
              </a:rPr>
              <a:t> = “</a:t>
            </a:r>
            <a:r>
              <a:rPr lang="en-US" sz="2600" dirty="0">
                <a:solidFill>
                  <a:schemeClr val="tx1"/>
                </a:solidFill>
              </a:rPr>
              <a:t>Mouse has touched the button</a:t>
            </a:r>
            <a:r>
              <a:rPr lang="en-US" sz="2600" dirty="0">
                <a:solidFill>
                  <a:srgbClr val="FF0000"/>
                </a:solidFill>
              </a:rPr>
              <a:t>”;</a:t>
            </a:r>
            <a:r>
              <a:rPr lang="en-US" sz="2600" dirty="0">
                <a:solidFill>
                  <a:srgbClr val="FF66FF"/>
                </a:solidFill>
              </a:rPr>
              <a:t/>
            </a:r>
            <a:br>
              <a:rPr lang="en-US" sz="2600" dirty="0">
                <a:solidFill>
                  <a:srgbClr val="FF66FF"/>
                </a:solidFill>
              </a:rPr>
            </a:br>
            <a:r>
              <a:rPr lang="en-US" sz="2600" dirty="0">
                <a:solidFill>
                  <a:srgbClr val="FF66FF"/>
                </a:solidFill>
              </a:rPr>
              <a:t>        </a:t>
            </a:r>
            <a:r>
              <a:rPr lang="en-US" sz="2600" dirty="0">
                <a:solidFill>
                  <a:srgbClr val="FF0000"/>
                </a:solidFill>
              </a:rPr>
              <a:t>}</a:t>
            </a:r>
            <a:r>
              <a:rPr lang="en-US" sz="2600" dirty="0">
                <a:solidFill>
                  <a:srgbClr val="FF66FF"/>
                </a:solidFill>
              </a:rPr>
              <a:t/>
            </a:r>
            <a:br>
              <a:rPr lang="en-US" sz="2600" dirty="0">
                <a:solidFill>
                  <a:srgbClr val="FF66FF"/>
                </a:solidFill>
              </a:rPr>
            </a:br>
            <a:r>
              <a:rPr lang="en-US" sz="2600" dirty="0">
                <a:solidFill>
                  <a:srgbClr val="FF66FF"/>
                </a:solidFill>
              </a:rPr>
              <a:t>    </a:t>
            </a:r>
            <a:r>
              <a:rPr lang="en-US" sz="2600" dirty="0">
                <a:solidFill>
                  <a:srgbClr val="009900"/>
                </a:solidFill>
              </a:rPr>
              <a:t>&lt;/SCRIPT&gt;</a:t>
            </a:r>
            <a:r>
              <a:rPr lang="en-US" sz="2600" dirty="0">
                <a:solidFill>
                  <a:srgbClr val="00FF00"/>
                </a:solidFill>
              </a:rPr>
              <a:t/>
            </a:r>
            <a:br>
              <a:rPr lang="en-US" sz="2600" dirty="0">
                <a:solidFill>
                  <a:srgbClr val="00FF00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&lt;/HEAD&gt;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&lt;BODY&gt;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&lt;H1&gt;Change Property Demo # 1&lt;/H1&gt;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&lt;FORM name=“dummy” method=“” action=“”&gt;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     &lt;INPUT type=“submit” name=“” value=“Change Status“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          </a:t>
            </a:r>
            <a:r>
              <a:rPr lang="en-US" sz="2600" dirty="0" err="1">
                <a:solidFill>
                  <a:srgbClr val="FF0000"/>
                </a:solidFill>
              </a:rPr>
              <a:t>onMouseOver</a:t>
            </a:r>
            <a:r>
              <a:rPr lang="en-US" sz="2600" dirty="0">
                <a:solidFill>
                  <a:srgbClr val="FF0000"/>
                </a:solidFill>
              </a:rPr>
              <a:t>=“</a:t>
            </a:r>
            <a:r>
              <a:rPr lang="en-US" sz="2600" dirty="0" err="1">
                <a:solidFill>
                  <a:srgbClr val="FF0000"/>
                </a:solidFill>
              </a:rPr>
              <a:t>changeStatus</a:t>
            </a:r>
            <a:r>
              <a:rPr lang="en-US" sz="2600" dirty="0">
                <a:solidFill>
                  <a:srgbClr val="FF0000"/>
                </a:solidFill>
              </a:rPr>
              <a:t>()”</a:t>
            </a:r>
            <a:r>
              <a:rPr lang="en-US" sz="2600" dirty="0">
                <a:solidFill>
                  <a:schemeClr val="tx1"/>
                </a:solidFill>
              </a:rPr>
              <a:t>&gt;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&lt;/FORM&gt;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&lt;/BODY&gt;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C761-B1B4-4A49-B728-7B7139E49C3F}" type="slidenum">
              <a:rPr lang="en-US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6" name="Content Placeholder 5" descr="d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1442" y="-2178"/>
            <a:ext cx="9277874" cy="69494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53D-67BA-42BC-937A-EB75B204C01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1219200" y="2438400"/>
            <a:ext cx="533400" cy="5334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53D-67BA-42BC-937A-EB75B204C01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304800"/>
            <a:ext cx="9144000" cy="6629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charset="0"/>
              </a:rPr>
              <a:t>The main code segment that goes between the </a:t>
            </a:r>
            <a:r>
              <a:rPr lang="en-US" dirty="0">
                <a:solidFill>
                  <a:schemeClr val="tx2"/>
                </a:solidFill>
              </a:rPr>
              <a:t>&lt;SCRIPT&gt;, &lt;/SCRIPT&gt;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tags in the </a:t>
            </a:r>
            <a:r>
              <a:rPr lang="en-US" dirty="0">
                <a:solidFill>
                  <a:schemeClr val="tx2"/>
                </a:solidFill>
              </a:rPr>
              <a:t>HEAD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:</a:t>
            </a:r>
          </a:p>
          <a:p>
            <a:pPr marL="0" indent="0">
              <a:buFontTx/>
              <a:buNone/>
            </a:pPr>
            <a:endParaRPr lang="en-US" sz="1200" dirty="0">
              <a:solidFill>
                <a:schemeClr val="tx2"/>
              </a:solidFill>
              <a:latin typeface="Times New Roman" charset="0"/>
            </a:endParaRPr>
          </a:p>
          <a:p>
            <a:pPr marL="0" indent="0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 dirty="0" err="1">
                <a:solidFill>
                  <a:srgbClr val="FF0000"/>
                </a:solidFill>
              </a:rPr>
              <a:t>gotoURL</a:t>
            </a:r>
            <a:r>
              <a:rPr lang="en-US" dirty="0">
                <a:solidFill>
                  <a:srgbClr val="FF0000"/>
                </a:solidFill>
              </a:rPr>
              <a:t>()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window.location</a:t>
            </a:r>
            <a:r>
              <a:rPr lang="en-US" dirty="0">
                <a:solidFill>
                  <a:srgbClr val="FF0000"/>
                </a:solidFill>
              </a:rPr>
              <a:t>=“</a:t>
            </a:r>
            <a:r>
              <a:rPr lang="en-US" dirty="0"/>
              <a:t>http://</a:t>
            </a:r>
            <a:r>
              <a:rPr lang="en-US" dirty="0" smtClean="0"/>
              <a:t>www.uol.edu.pk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”;</a:t>
            </a:r>
            <a:r>
              <a:rPr lang="en-US" dirty="0">
                <a:solidFill>
                  <a:srgbClr val="FF66FF"/>
                </a:solidFill>
              </a:rPr>
              <a:t/>
            </a:r>
            <a:br>
              <a:rPr lang="en-US" dirty="0">
                <a:solidFill>
                  <a:srgbClr val="FF66FF"/>
                </a:solidFill>
              </a:rPr>
            </a:br>
            <a:r>
              <a:rPr lang="en-US" dirty="0">
                <a:solidFill>
                  <a:srgbClr val="FF66FF"/>
                </a:solidFill>
              </a:rPr>
              <a:t>}</a:t>
            </a:r>
            <a:r>
              <a:rPr lang="en-US" sz="1600" dirty="0">
                <a:solidFill>
                  <a:srgbClr val="FF66FF"/>
                </a:solidFill>
              </a:rPr>
              <a:t/>
            </a:r>
            <a:br>
              <a:rPr lang="en-US" sz="1600" dirty="0">
                <a:solidFill>
                  <a:srgbClr val="FF66FF"/>
                </a:solidFill>
              </a:rPr>
            </a:br>
            <a:endParaRPr lang="en-US" sz="1600" dirty="0">
              <a:solidFill>
                <a:srgbClr val="FF66FF"/>
              </a:solidFill>
            </a:endParaRPr>
          </a:p>
          <a:p>
            <a:pPr marL="0" indent="0">
              <a:buFontTx/>
              <a:buNone/>
            </a:pPr>
            <a:endParaRPr lang="en-US" sz="2900" dirty="0"/>
          </a:p>
          <a:p>
            <a:pPr marL="0" indent="0">
              <a:buFontTx/>
              <a:buNone/>
            </a:pPr>
            <a:endParaRPr lang="en-US" sz="2900" dirty="0"/>
          </a:p>
          <a:p>
            <a:pPr marL="0" indent="0"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charset="0"/>
              </a:rPr>
              <a:t>The JavaScript code included as an attribute of the “</a:t>
            </a:r>
            <a:r>
              <a:rPr lang="en-US" dirty="0">
                <a:latin typeface="Times New Roman" charset="0"/>
              </a:rPr>
              <a:t>Go to </a:t>
            </a:r>
            <a:r>
              <a:rPr lang="en-US" dirty="0" smtClean="0">
                <a:latin typeface="Times New Roman" charset="0"/>
              </a:rPr>
              <a:t>UOL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” 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button:</a:t>
            </a:r>
          </a:p>
          <a:p>
            <a:pPr marL="0" indent="0">
              <a:buFontTx/>
              <a:buNone/>
            </a:pPr>
            <a:endParaRPr lang="en-US" sz="1200" dirty="0">
              <a:solidFill>
                <a:schemeClr val="tx2"/>
              </a:solidFill>
              <a:latin typeface="Times New Roman" charset="0"/>
            </a:endParaRPr>
          </a:p>
          <a:p>
            <a:pPr marL="0" indent="0">
              <a:buFontTx/>
              <a:buNone/>
            </a:pPr>
            <a:r>
              <a:rPr lang="en-US" dirty="0" err="1">
                <a:solidFill>
                  <a:srgbClr val="FF0000"/>
                </a:solidFill>
              </a:rPr>
              <a:t>onMouseOver</a:t>
            </a:r>
            <a:r>
              <a:rPr lang="en-US" dirty="0">
                <a:solidFill>
                  <a:srgbClr val="FF0000"/>
                </a:solidFill>
              </a:rPr>
              <a:t>=“</a:t>
            </a:r>
            <a:r>
              <a:rPr lang="en-US" dirty="0" err="1">
                <a:solidFill>
                  <a:srgbClr val="FF0000"/>
                </a:solidFill>
              </a:rPr>
              <a:t>gotoURL</a:t>
            </a:r>
            <a:r>
              <a:rPr lang="en-US" dirty="0">
                <a:solidFill>
                  <a:srgbClr val="FF0000"/>
                </a:solidFill>
              </a:rPr>
              <a:t>()”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E8B-4EC3-4687-A719-B2FA980A7C34}" type="slidenum">
              <a:rPr lang="en-US"/>
              <a:pPr/>
              <a:t>15</a:t>
            </a:fld>
            <a:endParaRPr lang="en-US"/>
          </a:p>
        </p:txBody>
      </p:sp>
      <p:sp>
        <p:nvSpPr>
          <p:cNvPr id="377859" name="Rectangle 3"/>
          <p:cNvSpPr>
            <a:spLocks noChangeArrowheads="1"/>
          </p:cNvSpPr>
          <p:nvPr/>
        </p:nvSpPr>
        <p:spPr bwMode="auto">
          <a:xfrm>
            <a:off x="76200" y="228600"/>
            <a:ext cx="9021763" cy="3886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76200" y="4419600"/>
            <a:ext cx="9021763" cy="1981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61" name="AutoShape 5"/>
          <p:cNvSpPr>
            <a:spLocks noChangeArrowheads="1"/>
          </p:cNvSpPr>
          <p:nvPr/>
        </p:nvSpPr>
        <p:spPr bwMode="auto">
          <a:xfrm>
            <a:off x="228600" y="3200400"/>
            <a:ext cx="2438400" cy="685800"/>
          </a:xfrm>
          <a:prstGeom prst="wedgeEllipseCallout">
            <a:avLst>
              <a:gd name="adj1" fmla="val 16801"/>
              <a:gd name="adj2" fmla="val -143750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3200"/>
              <a:t>property</a:t>
            </a:r>
          </a:p>
        </p:txBody>
      </p:sp>
      <p:sp>
        <p:nvSpPr>
          <p:cNvPr id="377862" name="AutoShape 6"/>
          <p:cNvSpPr>
            <a:spLocks noChangeArrowheads="1"/>
          </p:cNvSpPr>
          <p:nvPr/>
        </p:nvSpPr>
        <p:spPr bwMode="auto">
          <a:xfrm>
            <a:off x="5791200" y="3048000"/>
            <a:ext cx="3048000" cy="838200"/>
          </a:xfrm>
          <a:prstGeom prst="wedgeEllipseCallout">
            <a:avLst>
              <a:gd name="adj1" fmla="val -63569"/>
              <a:gd name="adj2" fmla="val -112310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3200"/>
              <a:t>new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1" grpId="0" animBg="1" autoUpdateAnimBg="0"/>
      <p:bldP spid="37786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833"/>
            <a:ext cx="8458200" cy="838200"/>
          </a:xfrm>
        </p:spPr>
        <p:txBody>
          <a:bodyPr/>
          <a:lstStyle/>
          <a:p>
            <a:r>
              <a:rPr lang="en-US" b="1" kern="1200" dirty="0" smtClean="0">
                <a:solidFill>
                  <a:schemeClr val="accent5">
                    <a:lumMod val="75000"/>
                  </a:schemeClr>
                </a:solidFill>
              </a:rPr>
              <a:t>Predefined JavaScript Objects</a:t>
            </a:r>
            <a:endParaRPr lang="en-US" b="1" kern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685800" y="1143000"/>
          <a:ext cx="77724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Anchor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Applet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Area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Array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Button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Checkbox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Date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Document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Event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Fileupload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Form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Frame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Hidden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History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Image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Layer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Link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Location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Math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Mimetype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Navigator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Number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Object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Option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Plugin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Radio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RegExp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Reset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Screen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Select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String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Submit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Text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Textarea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window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53D-67BA-42BC-937A-EB75B204C01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Methods:</a:t>
            </a:r>
            <a:r>
              <a:rPr lang="en-US" dirty="0"/>
              <a:t> </a:t>
            </a:r>
            <a:r>
              <a:rPr lang="en-US" sz="3900" dirty="0">
                <a:solidFill>
                  <a:schemeClr val="accent5">
                    <a:lumMod val="75000"/>
                  </a:schemeClr>
                </a:solidFill>
              </a:rPr>
              <a:t>Functions </a:t>
            </a:r>
            <a:r>
              <a:rPr lang="en-US" sz="3900" dirty="0">
                <a:solidFill>
                  <a:srgbClr val="009900"/>
                </a:solidFill>
              </a:rPr>
              <a:t>(code, instructions, behavior)</a:t>
            </a:r>
            <a:r>
              <a:rPr lang="en-US" sz="3900" dirty="0">
                <a:solidFill>
                  <a:schemeClr val="accent5">
                    <a:lumMod val="75000"/>
                  </a:schemeClr>
                </a:solidFill>
              </a:rPr>
              <a:t> associated with objects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56507"/>
            <a:ext cx="7772400" cy="4876800"/>
          </a:xfrm>
        </p:spPr>
        <p:txBody>
          <a:bodyPr/>
          <a:lstStyle/>
          <a:p>
            <a:r>
              <a:rPr lang="en-US" dirty="0"/>
              <a:t>Methods are functions associated with an object that can be used to manipulate that object</a:t>
            </a:r>
          </a:p>
          <a:p>
            <a:endParaRPr lang="en-US" sz="3900" dirty="0">
              <a:solidFill>
                <a:srgbClr val="009900"/>
              </a:solidFill>
              <a:latin typeface="+mj-lt"/>
              <a:ea typeface="+mj-ea"/>
              <a:cs typeface="+mj-cs"/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Example: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window.close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/>
              <a:t>Here “close()” is a method that has been defined for the “window” object.  Its function is to close the “window”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3EA5-0CD8-4803-A209-547176FC4D8C}" type="slidenum">
              <a:rPr lang="en-US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b="1" kern="1200" dirty="0">
                <a:solidFill>
                  <a:schemeClr val="accent5">
                    <a:lumMod val="75000"/>
                  </a:schemeClr>
                </a:solidFill>
              </a:rPr>
              <a:t>Referring to a Method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4876800"/>
          </a:xfrm>
        </p:spPr>
        <p:txBody>
          <a:bodyPr/>
          <a:lstStyle/>
          <a:p>
            <a:pPr algn="ctr">
              <a:buFontTx/>
              <a:buNone/>
            </a:pPr>
            <a:endParaRPr lang="en-US" sz="5400" dirty="0"/>
          </a:p>
          <a:p>
            <a:pPr algn="ctr">
              <a:buFontTx/>
              <a:buNone/>
            </a:pPr>
            <a:r>
              <a:rPr lang="en-US" sz="4000" dirty="0" err="1"/>
              <a:t>objectName</a:t>
            </a:r>
            <a:r>
              <a:rPr lang="en-US" sz="4000" b="1" dirty="0" err="1">
                <a:solidFill>
                  <a:srgbClr val="FF0000"/>
                </a:solidFill>
              </a:rPr>
              <a:t>.</a:t>
            </a:r>
            <a:r>
              <a:rPr lang="en-US" sz="4000" dirty="0" err="1"/>
              <a:t>methodName</a:t>
            </a:r>
            <a:r>
              <a:rPr lang="en-US" sz="4000" dirty="0"/>
              <a:t>( </a:t>
            </a:r>
            <a:r>
              <a:rPr lang="en-US" sz="4000" dirty="0" err="1">
                <a:solidFill>
                  <a:schemeClr val="tx2"/>
                </a:solidFill>
              </a:rPr>
              <a:t>argumnets</a:t>
            </a:r>
            <a:r>
              <a:rPr lang="en-US" sz="4000" dirty="0"/>
              <a:t> )</a:t>
            </a:r>
          </a:p>
          <a:p>
            <a:pPr algn="ctr">
              <a:buFontTx/>
              <a:buNone/>
            </a:pPr>
            <a:endParaRPr lang="en-US" sz="4000" dirty="0"/>
          </a:p>
          <a:p>
            <a:pPr algn="ctr">
              <a:buFontTx/>
              <a:buNone/>
            </a:pPr>
            <a:r>
              <a:rPr lang="en-US" sz="3600" dirty="0"/>
              <a:t>Examples:</a:t>
            </a:r>
          </a:p>
          <a:p>
            <a:pPr algn="ctr">
              <a:buFontTx/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window.close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  <a:p>
            <a:pPr algn="ctr">
              <a:buFontTx/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button.click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F6A9-8AD1-4781-B111-A4328B9E7202}" type="slidenum">
              <a:rPr lang="en-US"/>
              <a:pPr/>
              <a:t>18</a:t>
            </a:fld>
            <a:endParaRPr lang="en-US"/>
          </a:p>
        </p:txBody>
      </p:sp>
      <p:sp>
        <p:nvSpPr>
          <p:cNvPr id="397316" name="AutoShape 4"/>
          <p:cNvSpPr>
            <a:spLocks noChangeArrowheads="1"/>
          </p:cNvSpPr>
          <p:nvPr/>
        </p:nvSpPr>
        <p:spPr bwMode="auto">
          <a:xfrm>
            <a:off x="2590800" y="838200"/>
            <a:ext cx="1219200" cy="838200"/>
          </a:xfrm>
          <a:prstGeom prst="wedgeEllipseCallout">
            <a:avLst>
              <a:gd name="adj1" fmla="val -23176"/>
              <a:gd name="adj2" fmla="val 156440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3200"/>
              <a:t>dot</a:t>
            </a:r>
          </a:p>
        </p:txBody>
      </p:sp>
      <p:sp>
        <p:nvSpPr>
          <p:cNvPr id="397317" name="AutoShape 5"/>
          <p:cNvSpPr>
            <a:spLocks noChangeArrowheads="1"/>
          </p:cNvSpPr>
          <p:nvPr/>
        </p:nvSpPr>
        <p:spPr bwMode="auto">
          <a:xfrm>
            <a:off x="6477000" y="3810000"/>
            <a:ext cx="2667000" cy="3048000"/>
          </a:xfrm>
          <a:prstGeom prst="wedgeRectCallout">
            <a:avLst>
              <a:gd name="adj1" fmla="val -6727"/>
              <a:gd name="adj2" fmla="val -77449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3200" dirty="0"/>
              <a:t>Info is passed on to the method through one or more arguments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nimBg="1" autoUpdateAnimBg="0"/>
      <p:bldP spid="39731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A few more methods associated with the “window” object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0" y="1600200"/>
            <a:ext cx="3429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alert()</a:t>
            </a:r>
          </a:p>
          <a:p>
            <a:r>
              <a:rPr lang="en-US" dirty="0"/>
              <a:t>confirm()</a:t>
            </a:r>
          </a:p>
          <a:p>
            <a:r>
              <a:rPr lang="en-US" dirty="0"/>
              <a:t>prompt()</a:t>
            </a:r>
          </a:p>
          <a:p>
            <a:r>
              <a:rPr lang="en-US" dirty="0"/>
              <a:t>close()</a:t>
            </a:r>
          </a:p>
          <a:p>
            <a:r>
              <a:rPr lang="en-US" dirty="0"/>
              <a:t>open()</a:t>
            </a:r>
          </a:p>
          <a:p>
            <a:r>
              <a:rPr lang="en-US" dirty="0"/>
              <a:t>focus() </a:t>
            </a:r>
          </a:p>
          <a:p>
            <a:r>
              <a:rPr lang="en-US" dirty="0"/>
              <a:t>blur()</a:t>
            </a:r>
          </a:p>
          <a:p>
            <a:r>
              <a:rPr lang="en-US" dirty="0" err="1"/>
              <a:t>setTimeOut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setInterval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22FB-B010-49EE-A30A-63862BAD150A}" type="slidenum">
              <a:rPr lang="en-US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b="1" kern="1200" dirty="0" smtClean="0">
                <a:solidFill>
                  <a:schemeClr val="accent5">
                    <a:lumMod val="75000"/>
                  </a:schemeClr>
                </a:solidFill>
              </a:rPr>
              <a:t>What is JavaScript?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programming language </a:t>
            </a:r>
            <a:r>
              <a:rPr lang="en-US" dirty="0">
                <a:solidFill>
                  <a:srgbClr val="FF0000"/>
                </a:solidFill>
              </a:rPr>
              <a:t>specifically designed </a:t>
            </a:r>
            <a:r>
              <a:rPr lang="en-US" dirty="0"/>
              <a:t>to work with </a:t>
            </a:r>
            <a:r>
              <a:rPr lang="en-US" dirty="0">
                <a:solidFill>
                  <a:srgbClr val="FF0000"/>
                </a:solidFill>
              </a:rPr>
              <a:t>Web browsers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It is designed to be used for </a:t>
            </a:r>
            <a:r>
              <a:rPr lang="en-US" dirty="0">
                <a:solidFill>
                  <a:schemeClr val="tx2"/>
                </a:solidFill>
              </a:rPr>
              <a:t>developing small programs</a:t>
            </a:r>
            <a:r>
              <a:rPr lang="en-US" dirty="0"/>
              <a:t> – called </a:t>
            </a:r>
            <a:r>
              <a:rPr lang="en-US" dirty="0">
                <a:solidFill>
                  <a:srgbClr val="FF0000"/>
                </a:solidFill>
              </a:rPr>
              <a:t>scripts</a:t>
            </a:r>
            <a:r>
              <a:rPr lang="en-US" dirty="0"/>
              <a:t> – that can be embedded in HTML Web pages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JavaScript: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 an </a:t>
            </a:r>
            <a:r>
              <a:rPr lang="en-US" dirty="0">
                <a:solidFill>
                  <a:schemeClr val="tx2"/>
                </a:solidFill>
              </a:rPr>
              <a:t>interpreted</a:t>
            </a:r>
            <a:r>
              <a:rPr lang="en-US" dirty="0"/>
              <a:t> language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Supports </a:t>
            </a:r>
            <a:r>
              <a:rPr lang="en-US" dirty="0">
                <a:solidFill>
                  <a:srgbClr val="FF0000"/>
                </a:solidFill>
              </a:rPr>
              <a:t>event-driven</a:t>
            </a:r>
            <a:r>
              <a:rPr lang="en-US" dirty="0"/>
              <a:t> programming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 </a:t>
            </a:r>
            <a:r>
              <a:rPr lang="en-US" dirty="0" smtClean="0">
                <a:solidFill>
                  <a:schemeClr val="tx2"/>
                </a:solidFill>
              </a:rPr>
              <a:t>object-based</a:t>
            </a:r>
            <a:r>
              <a:rPr lang="en-US" dirty="0" smtClean="0"/>
              <a:t> language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0349-5CCA-4C60-BB2A-C87CF08816D6}" type="slidenum">
              <a:rPr lang="en-US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md1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65488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53D-67BA-42BC-937A-EB75B204C01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01410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304800"/>
            <a:ext cx="9144000" cy="6629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charset="0"/>
              </a:rPr>
              <a:t>The main code segment that goes between the </a:t>
            </a:r>
            <a:r>
              <a:rPr lang="en-US" dirty="0">
                <a:solidFill>
                  <a:schemeClr val="tx2"/>
                </a:solidFill>
              </a:rPr>
              <a:t>&lt;SCRIPT&gt;, &lt;/SCRIPT&gt;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tags in the </a:t>
            </a:r>
            <a:r>
              <a:rPr lang="en-US" dirty="0">
                <a:solidFill>
                  <a:schemeClr val="tx2"/>
                </a:solidFill>
              </a:rPr>
              <a:t>HEAD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:</a:t>
            </a:r>
          </a:p>
          <a:p>
            <a:pPr marL="0" indent="0">
              <a:buFontTx/>
              <a:buNone/>
            </a:pPr>
            <a:endParaRPr lang="en-US" sz="1200" dirty="0">
              <a:solidFill>
                <a:schemeClr val="tx2"/>
              </a:solidFill>
              <a:latin typeface="Times New Roman" charset="0"/>
            </a:endParaRPr>
          </a:p>
          <a:p>
            <a:pPr marL="0" indent="0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 dirty="0" err="1" smtClean="0">
                <a:solidFill>
                  <a:srgbClr val="FF0000"/>
                </a:solidFill>
              </a:rPr>
              <a:t>uolWindow</a:t>
            </a:r>
            <a:r>
              <a:rPr lang="en-US" dirty="0">
                <a:solidFill>
                  <a:srgbClr val="FF0000"/>
                </a:solidFill>
              </a:rPr>
              <a:t>()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window.open</a:t>
            </a:r>
            <a:r>
              <a:rPr lang="en-US" dirty="0">
                <a:solidFill>
                  <a:srgbClr val="FF0000"/>
                </a:solidFill>
              </a:rPr>
              <a:t>(“</a:t>
            </a:r>
            <a:r>
              <a:rPr lang="en-US" dirty="0"/>
              <a:t>http://</a:t>
            </a:r>
            <a:r>
              <a:rPr lang="en-US" dirty="0" smtClean="0"/>
              <a:t>www.uol.edu.pk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”);</a:t>
            </a:r>
            <a:r>
              <a:rPr lang="en-US" dirty="0">
                <a:solidFill>
                  <a:srgbClr val="FF66FF"/>
                </a:solidFill>
              </a:rPr>
              <a:t/>
            </a:r>
            <a:br>
              <a:rPr lang="en-US" dirty="0">
                <a:solidFill>
                  <a:srgbClr val="FF66FF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sz="1600" dirty="0">
                <a:solidFill>
                  <a:srgbClr val="FF66FF"/>
                </a:solidFill>
              </a:rPr>
              <a:t/>
            </a:r>
            <a:br>
              <a:rPr lang="en-US" sz="1600" dirty="0">
                <a:solidFill>
                  <a:srgbClr val="FF66FF"/>
                </a:solidFill>
              </a:rPr>
            </a:br>
            <a:endParaRPr lang="en-US" sz="1600" dirty="0">
              <a:solidFill>
                <a:srgbClr val="FF66FF"/>
              </a:solidFill>
            </a:endParaRPr>
          </a:p>
          <a:p>
            <a:pPr marL="0" indent="0">
              <a:buFontTx/>
              <a:buNone/>
            </a:pPr>
            <a:endParaRPr lang="en-US" sz="2900" dirty="0"/>
          </a:p>
          <a:p>
            <a:pPr marL="0" indent="0">
              <a:buFontTx/>
              <a:buNone/>
            </a:pPr>
            <a:endParaRPr lang="en-US" sz="2900" dirty="0"/>
          </a:p>
          <a:p>
            <a:pPr marL="0" indent="0"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charset="0"/>
              </a:rPr>
              <a:t>The JavaScript code included as an attribute of the “</a:t>
            </a:r>
            <a:r>
              <a:rPr lang="en-US" dirty="0">
                <a:latin typeface="Times New Roman" charset="0"/>
              </a:rPr>
              <a:t>New </a:t>
            </a:r>
            <a:r>
              <a:rPr lang="en-US" dirty="0" smtClean="0">
                <a:latin typeface="Times New Roman" charset="0"/>
              </a:rPr>
              <a:t>UOL </a:t>
            </a:r>
            <a:r>
              <a:rPr lang="en-US" dirty="0">
                <a:latin typeface="Times New Roman" charset="0"/>
              </a:rPr>
              <a:t>Window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” button:</a:t>
            </a:r>
          </a:p>
          <a:p>
            <a:pPr marL="0" indent="0">
              <a:buFontTx/>
              <a:buNone/>
            </a:pPr>
            <a:endParaRPr lang="en-US" sz="1200" dirty="0">
              <a:solidFill>
                <a:schemeClr val="tx2"/>
              </a:solidFill>
              <a:latin typeface="Times New Roman" charset="0"/>
            </a:endParaRPr>
          </a:p>
          <a:p>
            <a:pPr marL="0" indent="0">
              <a:buFontTx/>
              <a:buNone/>
            </a:pPr>
            <a:r>
              <a:rPr lang="en-US" dirty="0" err="1">
                <a:solidFill>
                  <a:srgbClr val="FF0000"/>
                </a:solidFill>
              </a:rPr>
              <a:t>onClick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dirty="0" err="1" smtClean="0">
                <a:solidFill>
                  <a:srgbClr val="FF0000"/>
                </a:solidFill>
              </a:rPr>
              <a:t>uolWindow</a:t>
            </a:r>
            <a:r>
              <a:rPr lang="en-US" dirty="0">
                <a:solidFill>
                  <a:srgbClr val="FF0000"/>
                </a:solidFill>
              </a:rPr>
              <a:t>()”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40-D048-4520-A7D1-14286F3F348C}" type="slidenum">
              <a:rPr lang="en-US"/>
              <a:pPr/>
              <a:t>21</a:t>
            </a:fld>
            <a:endParaRPr lang="en-US"/>
          </a:p>
        </p:txBody>
      </p:sp>
      <p:sp>
        <p:nvSpPr>
          <p:cNvPr id="401411" name="Rectangle 3"/>
          <p:cNvSpPr>
            <a:spLocks noChangeArrowheads="1"/>
          </p:cNvSpPr>
          <p:nvPr/>
        </p:nvSpPr>
        <p:spPr bwMode="auto">
          <a:xfrm>
            <a:off x="76200" y="228600"/>
            <a:ext cx="9021763" cy="3886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76200" y="4419600"/>
            <a:ext cx="9021763" cy="1981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413" name="AutoShape 5"/>
          <p:cNvSpPr>
            <a:spLocks noChangeArrowheads="1"/>
          </p:cNvSpPr>
          <p:nvPr/>
        </p:nvSpPr>
        <p:spPr bwMode="auto">
          <a:xfrm>
            <a:off x="228600" y="3200400"/>
            <a:ext cx="2362200" cy="685800"/>
          </a:xfrm>
          <a:prstGeom prst="wedgeEllipseCallout">
            <a:avLst>
              <a:gd name="adj1" fmla="val 16801"/>
              <a:gd name="adj2" fmla="val -143750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3200"/>
              <a:t>method</a:t>
            </a:r>
          </a:p>
        </p:txBody>
      </p:sp>
      <p:sp>
        <p:nvSpPr>
          <p:cNvPr id="401414" name="AutoShape 6"/>
          <p:cNvSpPr>
            <a:spLocks noChangeArrowheads="1"/>
          </p:cNvSpPr>
          <p:nvPr/>
        </p:nvSpPr>
        <p:spPr bwMode="auto">
          <a:xfrm>
            <a:off x="6019800" y="3048000"/>
            <a:ext cx="2819400" cy="838200"/>
          </a:xfrm>
          <a:prstGeom prst="wedgeEllipseCallout">
            <a:avLst>
              <a:gd name="adj1" fmla="val -100731"/>
              <a:gd name="adj2" fmla="val -112310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3200"/>
              <a:t>argument</a:t>
            </a:r>
          </a:p>
        </p:txBody>
      </p:sp>
      <p:sp>
        <p:nvSpPr>
          <p:cNvPr id="401415" name="AutoShape 7"/>
          <p:cNvSpPr>
            <a:spLocks noChangeArrowheads="1"/>
          </p:cNvSpPr>
          <p:nvPr/>
        </p:nvSpPr>
        <p:spPr bwMode="auto">
          <a:xfrm>
            <a:off x="4267200" y="5105400"/>
            <a:ext cx="4572000" cy="685800"/>
          </a:xfrm>
          <a:prstGeom prst="wedgeRoundRectCallout">
            <a:avLst>
              <a:gd name="adj1" fmla="val -122745"/>
              <a:gd name="adj2" fmla="val 65278"/>
              <a:gd name="adj3" fmla="val 16667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3200"/>
              <a:t>different event handler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3" grpId="0" animBg="1" autoUpdateAnimBg="0"/>
      <p:bldP spid="401414" grpId="0" animBg="1" autoUpdateAnimBg="0"/>
      <p:bldP spid="40141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0487"/>
            <a:ext cx="7772400" cy="838200"/>
          </a:xfrm>
        </p:spPr>
        <p:txBody>
          <a:bodyPr/>
          <a:lstStyle/>
          <a:p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Retrieving an element by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22" y="838200"/>
            <a:ext cx="8688978" cy="5257800"/>
          </a:xfrm>
        </p:spPr>
        <p:txBody>
          <a:bodyPr/>
          <a:lstStyle/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myElement</a:t>
            </a:r>
            <a:r>
              <a:rPr lang="en-US" sz="2800" dirty="0" smtClean="0"/>
              <a:t> = </a:t>
            </a:r>
            <a:r>
              <a:rPr lang="en-US" sz="28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800" dirty="0" smtClean="0"/>
              <a:t>(“</a:t>
            </a:r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</a:rPr>
              <a:t>abc</a:t>
            </a:r>
            <a:r>
              <a:rPr lang="en-US" sz="2800" dirty="0" smtClean="0"/>
              <a:t>”);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53D-67BA-42BC-937A-EB75B204C01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631474" y="1576247"/>
            <a:ext cx="9144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</a:rPr>
              <a:t>html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793274" y="2490647"/>
            <a:ext cx="9144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</a:rPr>
              <a:t>head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674331" y="2490647"/>
            <a:ext cx="9144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</a:rPr>
              <a:t>body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793274" y="3836126"/>
            <a:ext cx="9144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entury Gothic" pitchFamily="34" charset="0"/>
              </a:rPr>
              <a:t>title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095213" y="3823058"/>
            <a:ext cx="9144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</a:rPr>
              <a:t>h1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096698" y="3823058"/>
            <a:ext cx="9144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</a:rPr>
              <a:t>p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080768" y="3831770"/>
            <a:ext cx="1767832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</a:rPr>
              <a:t>ul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</a:rPr>
              <a:t> id =“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</a:rPr>
              <a:t>abc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</a:rPr>
              <a:t>”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151143" y="5318754"/>
            <a:ext cx="9144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</a:rPr>
              <a:t>li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85283" y="5318754"/>
            <a:ext cx="9144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</a:rPr>
              <a:t>li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219428" y="5318754"/>
            <a:ext cx="9144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</a:rPr>
              <a:t>li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</a:endParaRPr>
          </a:p>
        </p:txBody>
      </p:sp>
      <p:cxnSp>
        <p:nvCxnSpPr>
          <p:cNvPr id="15" name="Straight Connector 14"/>
          <p:cNvCxnSpPr>
            <a:stCxn id="6" idx="0"/>
            <a:endCxn id="5" idx="2"/>
          </p:cNvCxnSpPr>
          <p:nvPr/>
        </p:nvCxnSpPr>
        <p:spPr bwMode="auto">
          <a:xfrm rot="5400000" flipH="1" flipV="1">
            <a:off x="3440974" y="1842947"/>
            <a:ext cx="457200" cy="8382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7" idx="0"/>
            <a:endCxn id="5" idx="2"/>
          </p:cNvCxnSpPr>
          <p:nvPr/>
        </p:nvCxnSpPr>
        <p:spPr bwMode="auto">
          <a:xfrm rot="16200000" flipV="1">
            <a:off x="4381503" y="1740618"/>
            <a:ext cx="457200" cy="104285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6" idx="2"/>
            <a:endCxn id="8" idx="0"/>
          </p:cNvCxnSpPr>
          <p:nvPr/>
        </p:nvCxnSpPr>
        <p:spPr bwMode="auto">
          <a:xfrm rot="5400000">
            <a:off x="2806335" y="3391986"/>
            <a:ext cx="888279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7" idx="2"/>
            <a:endCxn id="9" idx="0"/>
          </p:cNvCxnSpPr>
          <p:nvPr/>
        </p:nvCxnSpPr>
        <p:spPr bwMode="auto">
          <a:xfrm rot="5400000">
            <a:off x="4404367" y="3095893"/>
            <a:ext cx="875211" cy="57911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7" idx="2"/>
            <a:endCxn id="10" idx="0"/>
          </p:cNvCxnSpPr>
          <p:nvPr/>
        </p:nvCxnSpPr>
        <p:spPr bwMode="auto">
          <a:xfrm rot="16200000" flipH="1">
            <a:off x="4905109" y="3174268"/>
            <a:ext cx="875211" cy="42236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1" idx="0"/>
            <a:endCxn id="7" idx="2"/>
          </p:cNvCxnSpPr>
          <p:nvPr/>
        </p:nvCxnSpPr>
        <p:spPr bwMode="auto">
          <a:xfrm rot="16200000" flipV="1">
            <a:off x="5606147" y="2473232"/>
            <a:ext cx="883923" cy="183315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1" idx="2"/>
            <a:endCxn id="12" idx="0"/>
          </p:cNvCxnSpPr>
          <p:nvPr/>
        </p:nvCxnSpPr>
        <p:spPr bwMode="auto">
          <a:xfrm rot="5400000">
            <a:off x="5771622" y="4125692"/>
            <a:ext cx="1029784" cy="135634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1" idx="2"/>
            <a:endCxn id="13" idx="0"/>
          </p:cNvCxnSpPr>
          <p:nvPr/>
        </p:nvCxnSpPr>
        <p:spPr bwMode="auto">
          <a:xfrm rot="5400000">
            <a:off x="6288692" y="4642762"/>
            <a:ext cx="1029784" cy="32220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1" idx="2"/>
            <a:endCxn id="14" idx="0"/>
          </p:cNvCxnSpPr>
          <p:nvPr/>
        </p:nvCxnSpPr>
        <p:spPr bwMode="auto">
          <a:xfrm rot="16200000" flipH="1">
            <a:off x="6805764" y="4447890"/>
            <a:ext cx="1029784" cy="71194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7" name="Content Placeholder 6" descr="d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150" y="-15241"/>
            <a:ext cx="934298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53D-67BA-42BC-937A-EB75B204C01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0" y="2362200"/>
            <a:ext cx="533400" cy="5334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6" name="Content Placeholder 5" descr="d3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2" y="8702"/>
            <a:ext cx="9324095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53D-67BA-42BC-937A-EB75B204C01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84002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304800"/>
            <a:ext cx="9144000" cy="6629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charset="0"/>
              </a:rPr>
              <a:t>The main code segment that goes between the </a:t>
            </a:r>
            <a:r>
              <a:rPr lang="en-US" dirty="0">
                <a:solidFill>
                  <a:schemeClr val="tx2"/>
                </a:solidFill>
              </a:rPr>
              <a:t>&lt;SCRIPT&gt;, &lt;/SCRIPT&gt;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tags in the </a:t>
            </a:r>
            <a:r>
              <a:rPr lang="en-US" dirty="0">
                <a:solidFill>
                  <a:schemeClr val="tx2"/>
                </a:solidFill>
              </a:rPr>
              <a:t>HEAD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:</a:t>
            </a:r>
          </a:p>
          <a:p>
            <a:pPr marL="0" indent="0">
              <a:buFontTx/>
              <a:buNone/>
            </a:pPr>
            <a:endParaRPr lang="en-US" sz="1200" dirty="0">
              <a:solidFill>
                <a:schemeClr val="tx2"/>
              </a:solidFill>
              <a:latin typeface="Times New Roman" charset="0"/>
            </a:endParaRPr>
          </a:p>
          <a:p>
            <a:pPr marL="0" indent="0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 dirty="0" err="1">
                <a:solidFill>
                  <a:srgbClr val="FF0000"/>
                </a:solidFill>
              </a:rPr>
              <a:t>changeBgcolor</a:t>
            </a:r>
            <a:r>
              <a:rPr lang="en-US" dirty="0">
                <a:solidFill>
                  <a:srgbClr val="FF0000"/>
                </a:solidFill>
              </a:rPr>
              <a:t>()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window.document.bgColor</a:t>
            </a:r>
            <a:r>
              <a:rPr lang="en-US" dirty="0">
                <a:solidFill>
                  <a:srgbClr val="FF0000"/>
                </a:solidFill>
              </a:rPr>
              <a:t> = “</a:t>
            </a:r>
            <a:r>
              <a:rPr lang="en-US" dirty="0"/>
              <a:t>pink</a:t>
            </a:r>
            <a:r>
              <a:rPr lang="en-US" dirty="0">
                <a:solidFill>
                  <a:srgbClr val="FF0000"/>
                </a:solidFill>
              </a:rPr>
              <a:t>”;</a:t>
            </a:r>
            <a:r>
              <a:rPr lang="en-US" dirty="0">
                <a:solidFill>
                  <a:srgbClr val="FF66FF"/>
                </a:solidFill>
              </a:rPr>
              <a:t/>
            </a:r>
            <a:br>
              <a:rPr lang="en-US" dirty="0">
                <a:solidFill>
                  <a:srgbClr val="FF66FF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sz="1600" dirty="0">
                <a:solidFill>
                  <a:srgbClr val="FF66FF"/>
                </a:solidFill>
              </a:rPr>
              <a:t/>
            </a:r>
            <a:br>
              <a:rPr lang="en-US" sz="1600" dirty="0">
                <a:solidFill>
                  <a:srgbClr val="FF66FF"/>
                </a:solidFill>
              </a:rPr>
            </a:br>
            <a:endParaRPr lang="en-US" sz="1600" dirty="0">
              <a:solidFill>
                <a:srgbClr val="FF66FF"/>
              </a:solidFill>
            </a:endParaRPr>
          </a:p>
          <a:p>
            <a:pPr marL="0" indent="0">
              <a:buFontTx/>
              <a:buNone/>
            </a:pPr>
            <a:endParaRPr lang="en-US" sz="2900" dirty="0"/>
          </a:p>
          <a:p>
            <a:pPr marL="0" indent="0">
              <a:buFontTx/>
              <a:buNone/>
            </a:pPr>
            <a:endParaRPr lang="en-US" sz="2900" dirty="0"/>
          </a:p>
          <a:p>
            <a:pPr marL="0" indent="0"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charset="0"/>
              </a:rPr>
              <a:t>The JavaScript code included as an attribute of the “</a:t>
            </a:r>
            <a:r>
              <a:rPr lang="en-US" b="1" dirty="0">
                <a:latin typeface="Times New Roman" charset="0"/>
              </a:rPr>
              <a:t>Change Color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” button:</a:t>
            </a:r>
          </a:p>
          <a:p>
            <a:pPr marL="0" indent="0">
              <a:buFontTx/>
              <a:buNone/>
            </a:pPr>
            <a:endParaRPr lang="en-US" sz="1200" dirty="0">
              <a:solidFill>
                <a:schemeClr val="tx2"/>
              </a:solidFill>
              <a:latin typeface="Times New Roman" charset="0"/>
            </a:endParaRPr>
          </a:p>
          <a:p>
            <a:pPr marL="0" indent="0">
              <a:buFontTx/>
              <a:buNone/>
            </a:pPr>
            <a:r>
              <a:rPr lang="en-US" dirty="0" err="1">
                <a:solidFill>
                  <a:srgbClr val="FF0000"/>
                </a:solidFill>
              </a:rPr>
              <a:t>onMouseOver</a:t>
            </a:r>
            <a:r>
              <a:rPr lang="en-US" dirty="0">
                <a:solidFill>
                  <a:srgbClr val="FF0000"/>
                </a:solidFill>
              </a:rPr>
              <a:t>=“</a:t>
            </a:r>
            <a:r>
              <a:rPr lang="en-US" dirty="0" err="1">
                <a:solidFill>
                  <a:srgbClr val="FF0000"/>
                </a:solidFill>
              </a:rPr>
              <a:t>changeBgcolor</a:t>
            </a:r>
            <a:r>
              <a:rPr lang="en-US" dirty="0">
                <a:solidFill>
                  <a:srgbClr val="FF0000"/>
                </a:solidFill>
              </a:rPr>
              <a:t>()”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C52E-BCCB-4E40-93A9-81BE8AB7355E}" type="slidenum">
              <a:rPr lang="en-US"/>
              <a:pPr/>
              <a:t>25</a:t>
            </a:fld>
            <a:endParaRPr lang="en-US"/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76200" y="228600"/>
            <a:ext cx="9021763" cy="3886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76200" y="4419600"/>
            <a:ext cx="9021763" cy="1981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005" name="AutoShape 5"/>
          <p:cNvSpPr>
            <a:spLocks noChangeArrowheads="1"/>
          </p:cNvSpPr>
          <p:nvPr/>
        </p:nvSpPr>
        <p:spPr bwMode="auto">
          <a:xfrm>
            <a:off x="228600" y="3200400"/>
            <a:ext cx="2514600" cy="685800"/>
          </a:xfrm>
          <a:prstGeom prst="wedgeEllipseCallout">
            <a:avLst>
              <a:gd name="adj1" fmla="val 56856"/>
              <a:gd name="adj2" fmla="val -141204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3200"/>
              <a:t>property</a:t>
            </a:r>
          </a:p>
        </p:txBody>
      </p:sp>
      <p:sp>
        <p:nvSpPr>
          <p:cNvPr id="384006" name="AutoShape 6"/>
          <p:cNvSpPr>
            <a:spLocks noChangeArrowheads="1"/>
          </p:cNvSpPr>
          <p:nvPr/>
        </p:nvSpPr>
        <p:spPr bwMode="auto">
          <a:xfrm>
            <a:off x="5791200" y="3048000"/>
            <a:ext cx="3048000" cy="838200"/>
          </a:xfrm>
          <a:prstGeom prst="wedgeEllipseCallout">
            <a:avLst>
              <a:gd name="adj1" fmla="val -49435"/>
              <a:gd name="adj2" fmla="val -104356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3200"/>
              <a:t>new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5" grpId="0" animBg="1" autoUpdateAnimBg="0"/>
      <p:bldP spid="38400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92ADF90-B2DC-4C48-82A5-8F5F46551CB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2238"/>
            <a:ext cx="5638800" cy="1325562"/>
          </a:xfrm>
        </p:spPr>
        <p:txBody>
          <a:bodyPr/>
          <a:lstStyle/>
          <a:p>
            <a:r>
              <a:rPr lang="en-US" smtClean="0"/>
              <a:t>Popup Boxes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19263"/>
            <a:ext cx="8229600" cy="44116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Alert Box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window.alert</a:t>
            </a:r>
            <a:r>
              <a:rPr lang="en-US" b="1" dirty="0" smtClean="0"/>
              <a:t>(“Hello Every  body!!");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Confirm Box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window.confirm</a:t>
            </a:r>
            <a:r>
              <a:rPr lang="en-US" b="1" dirty="0" smtClean="0"/>
              <a:t>("</a:t>
            </a:r>
            <a:r>
              <a:rPr lang="en-US" sz="2400" b="1" dirty="0" smtClean="0"/>
              <a:t>Press a button</a:t>
            </a:r>
            <a:r>
              <a:rPr lang="en-US" b="1" dirty="0" smtClean="0"/>
              <a:t>");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Prompt Box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window.prompt</a:t>
            </a:r>
            <a:r>
              <a:rPr lang="en-US" dirty="0" smtClean="0"/>
              <a:t>(“Your name","")					</a:t>
            </a:r>
          </a:p>
        </p:txBody>
      </p:sp>
      <p:pic>
        <p:nvPicPr>
          <p:cNvPr id="2970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5248275"/>
            <a:ext cx="36576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971800"/>
            <a:ext cx="27432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0850" y="533400"/>
            <a:ext cx="20383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53D-67BA-42BC-937A-EB75B204C01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" y="76200"/>
            <a:ext cx="8973978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91" y="4038599"/>
            <a:ext cx="8939172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1C44-CB72-491D-BD35-CDBB465A0484}" type="slidenum">
              <a:rPr lang="en-US"/>
              <a:pPr/>
              <a:t>28</a:t>
            </a:fld>
            <a:endParaRPr lang="en-US"/>
          </a:p>
        </p:txBody>
      </p:sp>
      <p:sp>
        <p:nvSpPr>
          <p:cNvPr id="4444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kern="1200" dirty="0">
                <a:solidFill>
                  <a:schemeClr val="accent5">
                    <a:lumMod val="75000"/>
                  </a:schemeClr>
                </a:solidFill>
              </a:rPr>
              <a:t>JavaScript Data Types</a:t>
            </a:r>
          </a:p>
        </p:txBody>
      </p:sp>
      <p:sp>
        <p:nvSpPr>
          <p:cNvPr id="4444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925285"/>
            <a:ext cx="9144000" cy="5715000"/>
          </a:xfrm>
        </p:spPr>
        <p:txBody>
          <a:bodyPr/>
          <a:lstStyle/>
          <a:p>
            <a:pPr marL="350838" indent="-350838">
              <a:lnSpc>
                <a:spcPct val="90000"/>
              </a:lnSpc>
              <a:spcAft>
                <a:spcPct val="55000"/>
              </a:spcAft>
            </a:pPr>
            <a:r>
              <a:rPr lang="en-US" dirty="0"/>
              <a:t>Unlike in C, C++ and Java, there are </a:t>
            </a:r>
            <a:r>
              <a:rPr lang="en-US" dirty="0">
                <a:solidFill>
                  <a:srgbClr val="009900"/>
                </a:solidFill>
              </a:rPr>
              <a:t>no explicit data types</a:t>
            </a:r>
            <a:r>
              <a:rPr lang="en-US" dirty="0"/>
              <a:t> in JavaScript</a:t>
            </a:r>
          </a:p>
          <a:p>
            <a:pPr marL="350838" indent="-350838">
              <a:lnSpc>
                <a:spcPct val="90000"/>
              </a:lnSpc>
              <a:spcAft>
                <a:spcPct val="55000"/>
              </a:spcAft>
            </a:pPr>
            <a:r>
              <a:rPr lang="en-US" dirty="0"/>
              <a:t>Nevertheless, it </a:t>
            </a:r>
            <a:r>
              <a:rPr lang="en-US" dirty="0">
                <a:solidFill>
                  <a:srgbClr val="FF0000"/>
                </a:solidFill>
              </a:rPr>
              <a:t>recognizes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distinguishes among</a:t>
            </a:r>
            <a:r>
              <a:rPr lang="en-US" dirty="0"/>
              <a:t> the following </a:t>
            </a:r>
            <a:r>
              <a:rPr lang="en-US" dirty="0">
                <a:solidFill>
                  <a:schemeClr val="tx2"/>
                </a:solidFill>
              </a:rPr>
              <a:t>types of values</a:t>
            </a:r>
            <a:r>
              <a:rPr lang="en-US" dirty="0"/>
              <a:t>:</a:t>
            </a:r>
          </a:p>
          <a:p>
            <a:pPr marL="750888" lvl="1">
              <a:lnSpc>
                <a:spcPct val="90000"/>
              </a:lnSpc>
              <a:spcAft>
                <a:spcPct val="55000"/>
              </a:spcAft>
            </a:pPr>
            <a:r>
              <a:rPr lang="en-US" sz="3200" dirty="0">
                <a:solidFill>
                  <a:schemeClr val="tx2"/>
                </a:solidFill>
              </a:rPr>
              <a:t>Numbers</a:t>
            </a:r>
            <a:r>
              <a:rPr lang="en-US" sz="3200" dirty="0"/>
              <a:t>, 	e.g.,	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23, 4.3, -230, 4.4e-24</a:t>
            </a:r>
          </a:p>
          <a:p>
            <a:pPr marL="750888" lvl="1">
              <a:lnSpc>
                <a:spcPct val="90000"/>
              </a:lnSpc>
              <a:spcAft>
                <a:spcPct val="55000"/>
              </a:spcAft>
            </a:pPr>
            <a:r>
              <a:rPr lang="en-US" sz="3200" dirty="0">
                <a:solidFill>
                  <a:srgbClr val="009900"/>
                </a:solidFill>
              </a:rPr>
              <a:t>Booleans</a:t>
            </a:r>
            <a:r>
              <a:rPr lang="en-US" sz="3200" dirty="0"/>
              <a:t>, 	e.g.,	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true, false</a:t>
            </a:r>
          </a:p>
          <a:p>
            <a:pPr marL="750888" lvl="1">
              <a:lnSpc>
                <a:spcPct val="90000"/>
              </a:lnSpc>
              <a:spcAft>
                <a:spcPct val="55000"/>
              </a:spcAft>
            </a:pPr>
            <a:r>
              <a:rPr lang="en-US" sz="3200" dirty="0">
                <a:solidFill>
                  <a:schemeClr val="tx2"/>
                </a:solidFill>
              </a:rPr>
              <a:t>Strings</a:t>
            </a:r>
            <a:r>
              <a:rPr lang="en-US" sz="3200" dirty="0"/>
              <a:t>, 	e.g.,	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“hello”, “What’s the time?”</a:t>
            </a:r>
          </a:p>
          <a:p>
            <a:pPr marL="750888" lvl="1">
              <a:lnSpc>
                <a:spcPct val="90000"/>
              </a:lnSpc>
              <a:spcAft>
                <a:spcPct val="55000"/>
              </a:spcAft>
            </a:pPr>
            <a:r>
              <a:rPr lang="en-US" sz="3200" dirty="0">
                <a:solidFill>
                  <a:srgbClr val="009900"/>
                </a:solidFill>
              </a:rPr>
              <a:t>Undefined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2842-CF35-4351-8DAB-B50949FB4691}" type="slidenum">
              <a:rPr lang="en-US"/>
              <a:pPr/>
              <a:t>29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kern="1200" dirty="0">
                <a:solidFill>
                  <a:schemeClr val="accent5">
                    <a:lumMod val="75000"/>
                  </a:schemeClr>
                </a:solidFill>
              </a:rPr>
              <a:t>Variables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9159"/>
            <a:ext cx="9144000" cy="5715000"/>
          </a:xfrm>
        </p:spPr>
        <p:txBody>
          <a:bodyPr/>
          <a:lstStyle/>
          <a:p>
            <a:pPr>
              <a:spcAft>
                <a:spcPct val="90000"/>
              </a:spcAft>
            </a:pPr>
            <a:r>
              <a:rPr lang="en-US" dirty="0"/>
              <a:t>Variables give us the ability to </a:t>
            </a:r>
            <a:r>
              <a:rPr lang="en-US" dirty="0">
                <a:solidFill>
                  <a:srgbClr val="FF0000"/>
                </a:solidFill>
              </a:rPr>
              <a:t>manipulate data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/>
              <a:t>through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reference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/>
              <a:t>instead of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actual value</a:t>
            </a:r>
          </a:p>
          <a:p>
            <a:pPr>
              <a:spcAft>
                <a:spcPct val="90000"/>
              </a:spcAft>
            </a:pPr>
            <a:r>
              <a:rPr lang="en-US" dirty="0"/>
              <a:t>Variables are </a:t>
            </a:r>
            <a:r>
              <a:rPr lang="en-US" dirty="0">
                <a:solidFill>
                  <a:srgbClr val="FF0000"/>
                </a:solidFill>
              </a:rPr>
              <a:t>names</a:t>
            </a:r>
            <a:r>
              <a:rPr lang="en-US" dirty="0"/>
              <a:t> assigned to values</a:t>
            </a:r>
          </a:p>
          <a:p>
            <a:pPr>
              <a:spcAft>
                <a:spcPct val="90000"/>
              </a:spcAft>
            </a:pPr>
            <a:r>
              <a:rPr lang="en-US" dirty="0"/>
              <a:t>Variables are </a:t>
            </a:r>
            <a:r>
              <a:rPr lang="en-US" dirty="0">
                <a:solidFill>
                  <a:schemeClr val="tx2"/>
                </a:solidFill>
              </a:rPr>
              <a:t>containers</a:t>
            </a:r>
            <a:r>
              <a:rPr lang="en-US" dirty="0"/>
              <a:t> that hold values (Example: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Hotel guest name, Guest room no.</a:t>
            </a:r>
            <a:r>
              <a:rPr lang="en-US" dirty="0"/>
              <a:t>)</a:t>
            </a:r>
          </a:p>
          <a:p>
            <a:pPr>
              <a:spcAft>
                <a:spcPct val="90000"/>
              </a:spcAft>
            </a:pPr>
            <a:r>
              <a:rPr lang="en-US" dirty="0"/>
              <a:t>Generally, the value of a variable </a:t>
            </a:r>
            <a:r>
              <a:rPr lang="en-US" dirty="0">
                <a:solidFill>
                  <a:schemeClr val="tx2"/>
                </a:solidFill>
              </a:rPr>
              <a:t>varies</a:t>
            </a:r>
            <a:r>
              <a:rPr lang="en-US" dirty="0"/>
              <a:t> during code </a:t>
            </a:r>
            <a:r>
              <a:rPr lang="en-US" dirty="0">
                <a:solidFill>
                  <a:srgbClr val="009900"/>
                </a:solidFill>
              </a:rPr>
              <a:t>execution</a:t>
            </a:r>
            <a:r>
              <a:rPr lang="en-US" dirty="0"/>
              <a:t> (that is why the term “variable”!)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53D-67BA-42BC-937A-EB75B204C01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2844" y="1539236"/>
            <a:ext cx="2209800" cy="1828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HTML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429000" y="1541414"/>
            <a:ext cx="2209800" cy="18288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CSS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389915" y="1534890"/>
            <a:ext cx="2209800" cy="1828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JavaScript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9600" y="3566164"/>
            <a:ext cx="1981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markup language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99011" y="3905797"/>
            <a:ext cx="16002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content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370219" y="3566164"/>
            <a:ext cx="2362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</a:rPr>
              <a:t>style sheet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language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50622" y="3910153"/>
            <a:ext cx="2438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b="1" dirty="0" smtClean="0">
                <a:solidFill>
                  <a:srgbClr val="0099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presentation</a:t>
            </a:r>
            <a:endParaRPr kumimoji="0" lang="en-US" sz="2600" b="1" i="0" u="none" strike="noStrike" cap="none" normalizeH="0" baseline="0" dirty="0" smtClean="0">
              <a:ln>
                <a:noFill/>
              </a:ln>
              <a:solidFill>
                <a:srgbClr val="009900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241871" y="3566164"/>
            <a:ext cx="25146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</a:rPr>
              <a:t>programming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language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274526" y="3910153"/>
            <a:ext cx="2438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behavior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652C-68E4-4D9C-B283-A93CE30BF116}" type="slidenum">
              <a:rPr lang="en-US"/>
              <a:pPr/>
              <a:t>30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kern="1200" dirty="0" smtClean="0"/>
              <a:t>Example</a:t>
            </a:r>
            <a:endParaRPr lang="en-US" kern="1200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174" y="2819400"/>
            <a:ext cx="3569426" cy="3352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800" dirty="0"/>
              <a:t>x </a:t>
            </a:r>
            <a:r>
              <a:rPr lang="en-US" sz="2800" dirty="0">
                <a:solidFill>
                  <a:srgbClr val="FF0000"/>
                </a:solidFill>
              </a:rPr>
              <a:t>=</a:t>
            </a:r>
            <a:r>
              <a:rPr lang="en-US" sz="2800" dirty="0"/>
              <a:t> 1</a:t>
            </a:r>
            <a:r>
              <a:rPr lang="en-US" sz="2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while (</a:t>
            </a:r>
            <a:r>
              <a:rPr lang="en-US" sz="2800" dirty="0"/>
              <a:t>x </a:t>
            </a:r>
            <a:r>
              <a:rPr lang="en-US" sz="2800" dirty="0">
                <a:solidFill>
                  <a:srgbClr val="FF0000"/>
                </a:solidFill>
              </a:rPr>
              <a:t>&lt;</a:t>
            </a:r>
            <a:r>
              <a:rPr lang="en-US" sz="2800" dirty="0"/>
              <a:t> 6</a:t>
            </a:r>
            <a:r>
              <a:rPr lang="en-US" sz="2800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FontTx/>
              <a:buNone/>
            </a:pPr>
            <a:r>
              <a:rPr lang="en-US" sz="2800" dirty="0" err="1" smtClean="0">
                <a:solidFill>
                  <a:srgbClr val="FF0000"/>
                </a:solidFill>
              </a:rPr>
              <a:t>document.write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/>
              <a:t>x</a:t>
            </a:r>
            <a:r>
              <a:rPr lang="en-US" sz="2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FontTx/>
              <a:buNone/>
            </a:pPr>
            <a:r>
              <a:rPr lang="en-US" sz="2800" dirty="0"/>
              <a:t>	x </a:t>
            </a:r>
            <a:r>
              <a:rPr lang="en-US" sz="2800" dirty="0">
                <a:solidFill>
                  <a:srgbClr val="FF0000"/>
                </a:solidFill>
              </a:rPr>
              <a:t>=</a:t>
            </a:r>
            <a:r>
              <a:rPr lang="en-US" sz="2800" dirty="0"/>
              <a:t> x 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  <a:r>
              <a:rPr lang="en-US" sz="2800" dirty="0"/>
              <a:t> 1</a:t>
            </a:r>
            <a:r>
              <a:rPr lang="en-US" sz="2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48516" name="AutoShape 4"/>
          <p:cNvSpPr>
            <a:spLocks noChangeArrowheads="1"/>
          </p:cNvSpPr>
          <p:nvPr/>
        </p:nvSpPr>
        <p:spPr bwMode="auto">
          <a:xfrm>
            <a:off x="749808" y="1553168"/>
            <a:ext cx="1828800" cy="1169121"/>
          </a:xfrm>
          <a:prstGeom prst="wedgeEllipseCallout">
            <a:avLst>
              <a:gd name="adj1" fmla="val -922"/>
              <a:gd name="adj2" fmla="val 103148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i="1" dirty="0">
                <a:solidFill>
                  <a:schemeClr val="bg1"/>
                </a:solidFill>
                <a:latin typeface="Times New Roman" charset="0"/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is a variable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48200" y="2971800"/>
            <a:ext cx="4291147" cy="279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document.write</a:t>
            </a:r>
            <a:r>
              <a:rPr lang="en-US" sz="2400" dirty="0" smtClean="0">
                <a:solidFill>
                  <a:srgbClr val="FF0000"/>
                </a:solidFill>
              </a:rPr>
              <a:t> (“</a:t>
            </a:r>
            <a:r>
              <a:rPr lang="en-US" sz="2400" dirty="0" smtClean="0"/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”); </a:t>
            </a:r>
            <a:r>
              <a:rPr lang="en-US" sz="2400" dirty="0" err="1" smtClean="0">
                <a:solidFill>
                  <a:srgbClr val="FF0000"/>
                </a:solidFill>
              </a:rPr>
              <a:t>document.write</a:t>
            </a:r>
            <a:r>
              <a:rPr lang="en-US" sz="2400" dirty="0" smtClean="0">
                <a:solidFill>
                  <a:srgbClr val="FF0000"/>
                </a:solidFill>
              </a:rPr>
              <a:t> (“</a:t>
            </a:r>
            <a:r>
              <a:rPr lang="en-US" sz="2400" dirty="0" smtClean="0"/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”);</a:t>
            </a:r>
            <a:r>
              <a:rPr lang="en-US" sz="2400" dirty="0" smtClean="0">
                <a:solidFill>
                  <a:srgbClr val="FF66FF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document.write</a:t>
            </a:r>
            <a:r>
              <a:rPr lang="en-US" sz="2400" dirty="0" smtClean="0">
                <a:solidFill>
                  <a:srgbClr val="FF0000"/>
                </a:solidFill>
              </a:rPr>
              <a:t> (“</a:t>
            </a:r>
            <a:r>
              <a:rPr lang="en-US" sz="2400" dirty="0" smtClean="0"/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”);</a:t>
            </a:r>
            <a:r>
              <a:rPr lang="en-US" sz="2400" dirty="0" smtClean="0">
                <a:solidFill>
                  <a:srgbClr val="FF66FF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document.write</a:t>
            </a:r>
            <a:r>
              <a:rPr lang="en-US" sz="2400" dirty="0" smtClean="0">
                <a:solidFill>
                  <a:srgbClr val="FF0000"/>
                </a:solidFill>
              </a:rPr>
              <a:t> (“</a:t>
            </a:r>
            <a:r>
              <a:rPr lang="en-US" sz="2400" dirty="0" smtClean="0"/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”);</a:t>
            </a:r>
            <a:r>
              <a:rPr lang="en-US" sz="2400" dirty="0" smtClean="0">
                <a:solidFill>
                  <a:srgbClr val="FF66FF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document.write</a:t>
            </a:r>
            <a:r>
              <a:rPr lang="en-US" sz="2400" dirty="0" smtClean="0">
                <a:solidFill>
                  <a:srgbClr val="FF0000"/>
                </a:solidFill>
              </a:rPr>
              <a:t> (“</a:t>
            </a:r>
            <a:r>
              <a:rPr lang="en-US" sz="2400" dirty="0" smtClean="0"/>
              <a:t>5</a:t>
            </a:r>
            <a:r>
              <a:rPr lang="en-US" sz="2400" dirty="0" smtClean="0">
                <a:solidFill>
                  <a:srgbClr val="FF0000"/>
                </a:solidFill>
              </a:rPr>
              <a:t>”);</a:t>
            </a:r>
            <a:r>
              <a:rPr lang="en-US" sz="2400" dirty="0" smtClean="0">
                <a:solidFill>
                  <a:srgbClr val="FF66FF"/>
                </a:solidFill>
              </a:rPr>
              <a:t> </a:t>
            </a:r>
            <a:r>
              <a:rPr lang="en-US" sz="3600" dirty="0" smtClean="0"/>
              <a:t>	</a:t>
            </a:r>
            <a:endParaRPr lang="en-US" sz="3600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352800" y="1600200"/>
            <a:ext cx="2819400" cy="1219200"/>
          </a:xfrm>
          <a:prstGeom prst="wedgeRectCallout">
            <a:avLst>
              <a:gd name="adj1" fmla="val 86681"/>
              <a:gd name="adj2" fmla="val 66069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5 lines of code replacing 5 lines of code! 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Why u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se </a:t>
            </a:r>
            <a:r>
              <a:rPr lang="en-US" sz="1800" dirty="0">
                <a:solidFill>
                  <a:schemeClr val="bg1"/>
                </a:solidFill>
              </a:rPr>
              <a:t>variables?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6800" y="1011384"/>
            <a:ext cx="2796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Without Variable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2042" y="981422"/>
            <a:ext cx="229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With Variable</a:t>
            </a:r>
            <a:endParaRPr lang="en-US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animBg="1" autoUpdateAnimBg="0"/>
      <p:bldP spid="8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4ADA-E57D-4E0F-A16C-C1813298721A}" type="slidenum">
              <a:rPr lang="en-US"/>
              <a:pPr/>
              <a:t>31</a:t>
            </a:fld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Declaring Variables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715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Many languages require</a:t>
            </a:r>
            <a:r>
              <a:rPr lang="en-US" dirty="0"/>
              <a:t> that a variable be declared (</a:t>
            </a:r>
            <a:r>
              <a:rPr lang="en-US" dirty="0">
                <a:solidFill>
                  <a:srgbClr val="009900"/>
                </a:solidFill>
              </a:rPr>
              <a:t>defined</a:t>
            </a:r>
            <a:r>
              <a:rPr lang="en-US" dirty="0"/>
              <a:t>) before it is first </a:t>
            </a:r>
            <a:r>
              <a:rPr lang="en-US" dirty="0" smtClean="0"/>
              <a:t>used</a:t>
            </a:r>
            <a:endParaRPr lang="en-US" dirty="0"/>
          </a:p>
          <a:p>
            <a:r>
              <a:rPr lang="en-US" dirty="0" smtClean="0"/>
              <a:t>JavaScript </a:t>
            </a:r>
            <a:r>
              <a:rPr lang="en-US" dirty="0"/>
              <a:t>allows variable declaration, it </a:t>
            </a:r>
            <a:r>
              <a:rPr lang="en-US" dirty="0">
                <a:solidFill>
                  <a:schemeClr val="tx2"/>
                </a:solidFill>
              </a:rPr>
              <a:t>does not require it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Declaring Variables – 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/>
              <a:t> height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name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address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 smtClean="0"/>
              <a:t>phoneNumber</a:t>
            </a:r>
            <a:endParaRPr lang="en-US" dirty="0"/>
          </a:p>
          <a:p>
            <a:r>
              <a:rPr lang="en-US" dirty="0"/>
              <a:t>Any variable in JavaScript can </a:t>
            </a:r>
            <a:r>
              <a:rPr lang="en-US" dirty="0">
                <a:solidFill>
                  <a:srgbClr val="009900"/>
                </a:solidFill>
              </a:rPr>
              <a:t>hold any type</a:t>
            </a:r>
            <a:r>
              <a:rPr lang="en-US" dirty="0"/>
              <a:t> of value, and the that </a:t>
            </a:r>
            <a:r>
              <a:rPr lang="en-US" dirty="0">
                <a:solidFill>
                  <a:schemeClr val="tx2"/>
                </a:solidFill>
              </a:rPr>
              <a:t>type can change</a:t>
            </a:r>
            <a:r>
              <a:rPr lang="en-US" dirty="0"/>
              <a:t> midway through the program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93A5-A8D9-479F-92FC-7185FFAA2EED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/>
          <a:lstStyle/>
          <a:p>
            <a:r>
              <a:rPr lang="en-US" kern="1200" dirty="0">
                <a:solidFill>
                  <a:schemeClr val="accent5">
                    <a:lumMod val="75000"/>
                  </a:schemeClr>
                </a:solidFill>
              </a:rPr>
              <a:t>Identifiers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44581"/>
            <a:ext cx="9144000" cy="5638800"/>
          </a:xfrm>
        </p:spPr>
        <p:txBody>
          <a:bodyPr/>
          <a:lstStyle/>
          <a:p>
            <a:r>
              <a:rPr lang="en-US" sz="2400" dirty="0"/>
              <a:t>Identifiers are names used by JavaScript to </a:t>
            </a:r>
            <a:r>
              <a:rPr lang="en-US" sz="2400" dirty="0">
                <a:solidFill>
                  <a:schemeClr val="tx2"/>
                </a:solidFill>
              </a:rPr>
              <a:t>refer to variables</a:t>
            </a:r>
            <a:r>
              <a:rPr lang="en-US" sz="2400" dirty="0"/>
              <a:t> ( as well as </a:t>
            </a:r>
            <a:r>
              <a:rPr lang="en-US" sz="2400" dirty="0">
                <a:solidFill>
                  <a:srgbClr val="FF0000"/>
                </a:solidFill>
              </a:rPr>
              <a:t>objects, properties, methods</a:t>
            </a:r>
            <a:r>
              <a:rPr lang="en-US" sz="2400" dirty="0"/>
              <a:t>, and</a:t>
            </a:r>
            <a:r>
              <a:rPr lang="en-US" sz="2400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009900"/>
                </a:solidFill>
              </a:rPr>
              <a:t>functions</a:t>
            </a:r>
            <a:r>
              <a:rPr lang="en-US" sz="2400" dirty="0" smtClean="0"/>
              <a:t>!)</a:t>
            </a:r>
            <a:endParaRPr lang="en-US" sz="2400" dirty="0"/>
          </a:p>
          <a:p>
            <a:r>
              <a:rPr lang="en-US" sz="2400" dirty="0"/>
              <a:t>An identifier </a:t>
            </a:r>
            <a:r>
              <a:rPr lang="en-US" sz="2400" dirty="0">
                <a:solidFill>
                  <a:schemeClr val="tx2"/>
                </a:solidFill>
              </a:rPr>
              <a:t>must begin with</a:t>
            </a:r>
            <a:r>
              <a:rPr lang="en-US" sz="2400" dirty="0"/>
              <a:t> an alphabetical character 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a-z or A-Z</a:t>
            </a:r>
            <a:r>
              <a:rPr lang="en-US" sz="2400" dirty="0"/>
              <a:t>) or the underscore “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US" sz="2400" dirty="0"/>
              <a:t>” </a:t>
            </a:r>
            <a:r>
              <a:rPr lang="en-US" sz="2400" dirty="0" smtClean="0"/>
              <a:t>character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Subsequent</a:t>
            </a:r>
            <a:r>
              <a:rPr lang="en-US" sz="2400" dirty="0"/>
              <a:t> characters can be an alphabetical (a-z or A-B) or </a:t>
            </a:r>
            <a:r>
              <a:rPr lang="en-US" sz="2400" dirty="0" smtClean="0"/>
              <a:t>numeric </a:t>
            </a:r>
            <a:r>
              <a:rPr lang="en-US" sz="2400" dirty="0"/>
              <a:t>character (0-9) or an </a:t>
            </a:r>
            <a:r>
              <a:rPr lang="en-US" sz="2400" dirty="0" smtClean="0"/>
              <a:t>underscore</a:t>
            </a:r>
          </a:p>
          <a:p>
            <a:r>
              <a:rPr lang="en-US" sz="2400" dirty="0" smtClean="0"/>
              <a:t>Don’t not name variables with keywords like </a:t>
            </a:r>
            <a:r>
              <a:rPr lang="en-US" sz="2400" dirty="0" smtClean="0">
                <a:solidFill>
                  <a:srgbClr val="6600CC"/>
                </a:solidFill>
              </a:rPr>
              <a:t>While</a:t>
            </a: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3705411"/>
            <a:ext cx="4419600" cy="307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400" dirty="0" smtClean="0"/>
              <a:t>Wrong</a:t>
            </a:r>
          </a:p>
          <a:p>
            <a:pPr marL="0" indent="0" algn="ctr">
              <a:buFontTx/>
              <a:buNone/>
            </a:pPr>
            <a:endParaRPr lang="en-US" sz="2400" dirty="0" smtClean="0"/>
          </a:p>
          <a:p>
            <a:pPr marL="0" indent="0" algn="ctr">
              <a:buFontTx/>
              <a:buNone/>
            </a:pPr>
            <a:r>
              <a:rPr lang="en-US" sz="2400" dirty="0" smtClean="0"/>
              <a:t>1stStreet</a:t>
            </a:r>
          </a:p>
          <a:p>
            <a:pPr marL="0" indent="0" algn="ctr">
              <a:buFontTx/>
              <a:buNone/>
            </a:pPr>
            <a:r>
              <a:rPr lang="en-US" sz="2400" dirty="0" smtClean="0"/>
              <a:t>number  One</a:t>
            </a:r>
          </a:p>
          <a:p>
            <a:pPr marL="0" indent="0" algn="ctr">
              <a:buFontTx/>
              <a:buNone/>
            </a:pPr>
            <a:r>
              <a:rPr lang="en-US" sz="2400" dirty="0" smtClean="0"/>
              <a:t>5</a:t>
            </a:r>
          </a:p>
          <a:p>
            <a:pPr marL="0" indent="0" algn="ctr">
              <a:buFontTx/>
              <a:buNone/>
            </a:pPr>
            <a:r>
              <a:rPr lang="en-US" sz="2400" dirty="0" err="1" smtClean="0"/>
              <a:t>test@gmail</a:t>
            </a:r>
            <a:endParaRPr lang="en-US" sz="2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67200" y="3771900"/>
            <a:ext cx="47244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400" dirty="0" smtClean="0"/>
              <a:t>Right</a:t>
            </a:r>
          </a:p>
          <a:p>
            <a:pPr marL="0" indent="0" algn="ctr">
              <a:buFontTx/>
              <a:buNone/>
            </a:pPr>
            <a:endParaRPr lang="en-US" sz="2400" dirty="0" smtClean="0"/>
          </a:p>
          <a:p>
            <a:pPr marL="0" indent="0" algn="ctr">
              <a:buFontTx/>
              <a:buNone/>
            </a:pPr>
            <a:r>
              <a:rPr lang="en-US" sz="2400" dirty="0" smtClean="0"/>
              <a:t>Street1</a:t>
            </a:r>
          </a:p>
          <a:p>
            <a:pPr marL="0" indent="0" algn="ctr">
              <a:buFontTx/>
              <a:buNone/>
            </a:pPr>
            <a:r>
              <a:rPr lang="en-US" sz="2400" dirty="0" err="1" smtClean="0"/>
              <a:t>numberOne</a:t>
            </a:r>
            <a:endParaRPr lang="en-US" sz="2400" dirty="0" smtClean="0"/>
          </a:p>
          <a:p>
            <a:pPr marL="0" indent="0" algn="ctr">
              <a:buFontTx/>
              <a:buNone/>
            </a:pPr>
            <a:endParaRPr lang="en-US" sz="2400" dirty="0" smtClean="0"/>
          </a:p>
          <a:p>
            <a:pPr marL="0" indent="0" algn="ctr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745-640D-453A-9600-ACD8671B87AA}" type="slidenum">
              <a:rPr lang="en-US"/>
              <a:pPr/>
              <a:t>33</a:t>
            </a:fld>
            <a:endParaRPr lang="en-US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/>
          <a:lstStyle/>
          <a:p>
            <a:r>
              <a:rPr lang="en-US"/>
              <a:t>Elements of JavaScript Statements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21077"/>
            <a:ext cx="6096000" cy="5105400"/>
          </a:xfrm>
          <a:ln w="76200">
            <a:solidFill>
              <a:schemeClr val="accent1"/>
            </a:solidFill>
          </a:ln>
        </p:spPr>
        <p:txBody>
          <a:bodyPr anchor="ctr"/>
          <a:lstStyle/>
          <a:p>
            <a:pPr marL="0" indent="0" algn="ctr">
              <a:buFontTx/>
              <a:buNone/>
            </a:pPr>
            <a:r>
              <a:rPr lang="en-US" dirty="0">
                <a:solidFill>
                  <a:srgbClr val="009900"/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dirty="0"/>
              <a:t> 2 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 algn="ctr">
              <a:buFontTx/>
              <a:buNone/>
            </a:pPr>
            <a:endParaRPr lang="en-US" dirty="0"/>
          </a:p>
          <a:p>
            <a:pPr marL="0" indent="0" algn="ctr">
              <a:buFontTx/>
              <a:buNone/>
            </a:pPr>
            <a:r>
              <a:rPr lang="en-US" dirty="0">
                <a:solidFill>
                  <a:srgbClr val="009900"/>
                </a:solidFill>
              </a:rPr>
              <a:t>sum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00"/>
                </a:solidFill>
              </a:rPr>
              <a:t>sum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+</a:t>
            </a:r>
            <a:r>
              <a:rPr lang="en-US" dirty="0"/>
              <a:t> 49 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 algn="ctr">
              <a:buFontTx/>
              <a:buNone/>
            </a:pPr>
            <a:endParaRPr lang="en-US" dirty="0"/>
          </a:p>
          <a:p>
            <a:pPr marL="0" indent="0" algn="ctr">
              <a:buFontTx/>
              <a:buNone/>
            </a:pPr>
            <a:r>
              <a:rPr lang="en-US" dirty="0">
                <a:solidFill>
                  <a:srgbClr val="009900"/>
                </a:solidFill>
              </a:rPr>
              <a:t>name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dirty="0"/>
              <a:t> “</a:t>
            </a:r>
            <a:r>
              <a:rPr lang="en-US" dirty="0" err="1"/>
              <a:t>Bhola</a:t>
            </a:r>
            <a:r>
              <a:rPr lang="en-US" dirty="0"/>
              <a:t>”</a:t>
            </a:r>
            <a:r>
              <a:rPr lang="en-US" sz="2000" dirty="0"/>
              <a:t> </a:t>
            </a:r>
            <a:r>
              <a:rPr lang="en-US" dirty="0">
                <a:solidFill>
                  <a:schemeClr val="tx2"/>
                </a:solidFill>
              </a:rPr>
              <a:t>+</a:t>
            </a:r>
            <a:r>
              <a:rPr lang="en-US" sz="2000" dirty="0"/>
              <a:t> </a:t>
            </a:r>
            <a:r>
              <a:rPr lang="en-US" dirty="0"/>
              <a:t>“ Continental” 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 algn="ctr">
              <a:buFontTx/>
              <a:buNone/>
            </a:pPr>
            <a:endParaRPr lang="en-US" dirty="0"/>
          </a:p>
          <a:p>
            <a:pPr marL="0" indent="0" algn="ctr">
              <a:buFontTx/>
              <a:buNone/>
            </a:pPr>
            <a:r>
              <a:rPr lang="en-US" dirty="0">
                <a:solidFill>
                  <a:srgbClr val="009900"/>
                </a:solidFill>
              </a:rPr>
              <a:t>x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9900"/>
                </a:solidFill>
              </a:rPr>
              <a:t>Math.floor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 </a:t>
            </a:r>
            <a:r>
              <a:rPr lang="en-US" dirty="0">
                <a:solidFill>
                  <a:srgbClr val="009900"/>
                </a:solidFill>
              </a:rPr>
              <a:t>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) ;</a:t>
            </a:r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6248400" y="1021077"/>
            <a:ext cx="2743200" cy="51054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3600" dirty="0">
                <a:solidFill>
                  <a:srgbClr val="009900"/>
                </a:solidFill>
              </a:rPr>
              <a:t>Identifiers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Operators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Literals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Punctuation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10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1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1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1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1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1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1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1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1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1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animBg="1" autoUpdateAnimBg="0"/>
      <p:bldP spid="431108" grpId="0" build="p" animBg="1" autoUpdateAnimBg="0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E18F-1B53-4988-8153-465E007FF0FF}" type="slidenum">
              <a:rPr lang="en-US"/>
              <a:pPr/>
              <a:t>34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JavaScript Operators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Operators </a:t>
            </a:r>
            <a:r>
              <a:rPr lang="en-US" dirty="0">
                <a:solidFill>
                  <a:srgbClr val="FF0000"/>
                </a:solidFill>
              </a:rPr>
              <a:t>operate</a:t>
            </a:r>
            <a:r>
              <a:rPr lang="en-US" dirty="0"/>
              <a:t> on </a:t>
            </a:r>
            <a:r>
              <a:rPr lang="en-US" dirty="0">
                <a:solidFill>
                  <a:srgbClr val="FF0000"/>
                </a:solidFill>
              </a:rPr>
              <a:t>operands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/>
              <a:t>to achieve the desired </a:t>
            </a:r>
            <a:r>
              <a:rPr lang="en-US" dirty="0">
                <a:solidFill>
                  <a:schemeClr val="tx2"/>
                </a:solidFill>
              </a:rPr>
              <a:t>results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dirty="0"/>
              <a:t>JavaScript has numerous operators, classified in many categories. We will look at only a few of them belonging to the following categories: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Assignment</a:t>
            </a:r>
            <a:r>
              <a:rPr lang="en-US" dirty="0"/>
              <a:t> operators	-- </a:t>
            </a:r>
            <a:r>
              <a:rPr lang="en-US" dirty="0">
                <a:solidFill>
                  <a:schemeClr val="tx2"/>
                </a:solidFill>
              </a:rPr>
              <a:t>Arithmetic</a:t>
            </a:r>
            <a:r>
              <a:rPr lang="en-US" dirty="0"/>
              <a:t> operators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Comparison</a:t>
            </a:r>
            <a:r>
              <a:rPr lang="en-US" dirty="0"/>
              <a:t> operators	--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operators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Logical</a:t>
            </a:r>
            <a:r>
              <a:rPr lang="en-US" dirty="0"/>
              <a:t> operators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dirty="0"/>
              <a:t>We’ll look at a few more during future lectures, but understand that there are </a:t>
            </a:r>
            <a:r>
              <a:rPr lang="en-US" dirty="0">
                <a:solidFill>
                  <a:schemeClr val="tx2"/>
                </a:solidFill>
              </a:rPr>
              <a:t>many more</a:t>
            </a:r>
            <a:r>
              <a:rPr lang="en-US" dirty="0"/>
              <a:t>.  Even you text book does not cover all of them!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0D0D-E70A-4219-BA02-F2513A4BC0CA}" type="slidenum">
              <a:rPr lang="en-US"/>
              <a:pPr/>
              <a:t>35</a:t>
            </a:fld>
            <a:endParaRPr lang="en-US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82485"/>
            <a:ext cx="57150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3600" dirty="0">
                <a:solidFill>
                  <a:srgbClr val="FF0000"/>
                </a:solidFill>
              </a:rPr>
              <a:t>if (</a:t>
            </a:r>
            <a:r>
              <a:rPr lang="en-US" sz="3600" dirty="0"/>
              <a:t> x</a:t>
            </a:r>
            <a:r>
              <a:rPr lang="en-US" sz="3600" dirty="0">
                <a:solidFill>
                  <a:schemeClr val="tx2"/>
                </a:solidFill>
              </a:rPr>
              <a:t> !=</a:t>
            </a:r>
            <a:r>
              <a:rPr lang="en-US" sz="3600" dirty="0"/>
              <a:t> 0</a:t>
            </a:r>
            <a:r>
              <a:rPr lang="en-US" sz="3600" dirty="0">
                <a:solidFill>
                  <a:srgbClr val="FF66FF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FontTx/>
              <a:buNone/>
            </a:pPr>
            <a:r>
              <a:rPr lang="en-US" sz="3600" dirty="0"/>
              <a:t>	result </a:t>
            </a:r>
            <a:r>
              <a:rPr lang="en-US" sz="3600" dirty="0">
                <a:solidFill>
                  <a:srgbClr val="FF0000"/>
                </a:solidFill>
              </a:rPr>
              <a:t>=</a:t>
            </a:r>
            <a:r>
              <a:rPr lang="en-US" sz="3600" dirty="0"/>
              <a:t> y </a:t>
            </a:r>
            <a:r>
              <a:rPr lang="en-US" sz="3600" dirty="0">
                <a:solidFill>
                  <a:srgbClr val="FF0000"/>
                </a:solidFill>
              </a:rPr>
              <a:t>/</a:t>
            </a:r>
            <a:r>
              <a:rPr lang="en-US" sz="3600" dirty="0"/>
              <a:t> x</a:t>
            </a:r>
            <a:r>
              <a:rPr lang="en-US" sz="36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sz="3600" dirty="0">
                <a:solidFill>
                  <a:srgbClr val="FF0000"/>
                </a:solidFill>
              </a:rPr>
              <a:t>else</a:t>
            </a:r>
          </a:p>
          <a:p>
            <a:pPr marL="0" indent="0">
              <a:buFontTx/>
              <a:buNone/>
            </a:pPr>
            <a:r>
              <a:rPr lang="en-US" sz="3600" dirty="0"/>
              <a:t>	result </a:t>
            </a:r>
            <a:r>
              <a:rPr lang="en-US" sz="3600" dirty="0">
                <a:solidFill>
                  <a:srgbClr val="FF0000"/>
                </a:solidFill>
              </a:rPr>
              <a:t>= “</a:t>
            </a:r>
            <a:r>
              <a:rPr lang="en-US" sz="3600" dirty="0"/>
              <a:t>not defined</a:t>
            </a:r>
            <a:r>
              <a:rPr lang="en-US" sz="3600" dirty="0">
                <a:solidFill>
                  <a:srgbClr val="FF0000"/>
                </a:solidFill>
              </a:rPr>
              <a:t>”;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AEA7-2C78-4A5F-A93D-84F34A572E8F}" type="slidenum">
              <a:rPr lang="en-US"/>
              <a:pPr/>
              <a:t>36</a:t>
            </a:fld>
            <a:endParaRPr lang="en-US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Logical Operators</a:t>
            </a:r>
            <a:br>
              <a:rPr lang="en-US"/>
            </a:br>
            <a:r>
              <a:rPr lang="en-US" sz="2400"/>
              <a:t>Operate on Boolean expressions or variables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7150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dirty="0"/>
          </a:p>
          <a:p>
            <a:pPr marL="0" indent="0" algn="ctr">
              <a:buFontTx/>
              <a:buNone/>
            </a:pPr>
            <a:r>
              <a:rPr lang="en-US" i="1" dirty="0"/>
              <a:t>The “AND (</a:t>
            </a:r>
            <a:r>
              <a:rPr lang="en-US" i="1" dirty="0">
                <a:solidFill>
                  <a:srgbClr val="FF0000"/>
                </a:solidFill>
              </a:rPr>
              <a:t>&amp;&amp;</a:t>
            </a:r>
            <a:r>
              <a:rPr lang="en-US" i="1" dirty="0"/>
              <a:t>)” Logical Operator</a:t>
            </a:r>
            <a:r>
              <a:rPr lang="en-US" dirty="0"/>
              <a:t> </a:t>
            </a:r>
          </a:p>
          <a:p>
            <a:pPr marL="0" indent="0">
              <a:buFontTx/>
              <a:buNone/>
            </a:pPr>
            <a:r>
              <a:rPr lang="en-US" dirty="0" smtClean="0">
                <a:solidFill>
                  <a:srgbClr val="FF66FF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if ( (</a:t>
            </a:r>
            <a:r>
              <a:rPr lang="en-US" dirty="0"/>
              <a:t>pitch </a:t>
            </a:r>
            <a:r>
              <a:rPr lang="en-US" dirty="0">
                <a:solidFill>
                  <a:srgbClr val="FF0000"/>
                </a:solidFill>
              </a:rPr>
              <a:t>== “</a:t>
            </a:r>
            <a:r>
              <a:rPr lang="en-US" dirty="0"/>
              <a:t>hard</a:t>
            </a:r>
            <a:r>
              <a:rPr lang="en-US" dirty="0">
                <a:solidFill>
                  <a:srgbClr val="FF0000"/>
                </a:solidFill>
              </a:rPr>
              <a:t>”)</a:t>
            </a:r>
            <a:r>
              <a:rPr lang="en-US" dirty="0">
                <a:solidFill>
                  <a:schemeClr val="tx2"/>
                </a:solidFill>
              </a:rPr>
              <a:t> &amp;&amp;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bowler </a:t>
            </a:r>
            <a:r>
              <a:rPr lang="en-US" dirty="0">
                <a:solidFill>
                  <a:srgbClr val="FF0000"/>
                </a:solidFill>
              </a:rPr>
              <a:t>==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/>
              <a:t>fast</a:t>
            </a:r>
            <a:r>
              <a:rPr lang="en-US" dirty="0">
                <a:solidFill>
                  <a:srgbClr val="FF0000"/>
                </a:solidFill>
              </a:rPr>
              <a:t>”) )</a:t>
            </a:r>
          </a:p>
          <a:p>
            <a:pPr marL="0" indent="0">
              <a:buFontTx/>
              <a:buNone/>
            </a:pPr>
            <a:r>
              <a:rPr lang="en-US" dirty="0"/>
              <a:t>			</a:t>
            </a:r>
            <a:r>
              <a:rPr lang="en-US" dirty="0" err="1"/>
              <a:t>myStatus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“</a:t>
            </a:r>
            <a:r>
              <a:rPr lang="en-US" dirty="0"/>
              <a:t>Pulled muscle</a:t>
            </a:r>
            <a:r>
              <a:rPr lang="en-US" dirty="0" smtClean="0">
                <a:solidFill>
                  <a:srgbClr val="FF0000"/>
                </a:solidFill>
              </a:rPr>
              <a:t>”;</a:t>
            </a:r>
            <a:endParaRPr lang="en-US" sz="4800" dirty="0"/>
          </a:p>
          <a:p>
            <a:pPr marL="0" indent="0">
              <a:buFontTx/>
              <a:buNone/>
            </a:pPr>
            <a:r>
              <a:rPr lang="en-US" i="1" dirty="0"/>
              <a:t>The value of the variable </a:t>
            </a:r>
            <a:r>
              <a:rPr lang="en-US" i="1" dirty="0" err="1"/>
              <a:t>myStatus</a:t>
            </a:r>
            <a:r>
              <a:rPr lang="en-US" i="1" dirty="0"/>
              <a:t> will be set to “Pulled muscle” if both </a:t>
            </a:r>
            <a:endParaRPr lang="en-US" i="1" dirty="0" smtClean="0"/>
          </a:p>
          <a:p>
            <a:pPr marL="0" indent="0">
              <a:buFontTx/>
              <a:buNone/>
              <a:tabLst>
                <a:tab pos="1720850" algn="l"/>
                <a:tab pos="3208338" algn="l"/>
              </a:tabLst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&amp;&amp;</a:t>
            </a:r>
            <a:r>
              <a:rPr lang="en-US" sz="2400" dirty="0"/>
              <a:t> b	AND 	True if both are </a:t>
            </a:r>
            <a:r>
              <a:rPr lang="en-US" sz="2400" dirty="0" smtClean="0"/>
              <a:t>true</a:t>
            </a:r>
            <a:endParaRPr lang="en-US" sz="2400" dirty="0"/>
          </a:p>
          <a:p>
            <a:pPr marL="0" indent="0">
              <a:buFontTx/>
              <a:buNone/>
              <a:tabLst>
                <a:tab pos="1720850" algn="l"/>
                <a:tab pos="3208338" algn="l"/>
              </a:tabLst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||</a:t>
            </a:r>
            <a:r>
              <a:rPr lang="en-US" sz="2400" dirty="0"/>
              <a:t> b	OR	True of either or both are </a:t>
            </a:r>
            <a:r>
              <a:rPr lang="en-US" sz="2400" dirty="0" smtClean="0"/>
              <a:t>true</a:t>
            </a:r>
            <a:endParaRPr lang="en-US" sz="2400" dirty="0"/>
          </a:p>
          <a:p>
            <a:pPr marL="0" indent="0">
              <a:buFontTx/>
              <a:buNone/>
              <a:tabLst>
                <a:tab pos="1720850" algn="l"/>
                <a:tab pos="3208338" algn="l"/>
              </a:tabLst>
            </a:pPr>
            <a:r>
              <a:rPr lang="en-US" sz="2400" dirty="0">
                <a:solidFill>
                  <a:srgbClr val="FF0000"/>
                </a:solidFill>
              </a:rPr>
              <a:t>!</a:t>
            </a:r>
            <a:r>
              <a:rPr lang="en-US" sz="2400" dirty="0"/>
              <a:t>a	NOT	True if a is false</a:t>
            </a:r>
          </a:p>
          <a:p>
            <a:pPr marL="0" indent="0">
              <a:buFontTx/>
              <a:buNone/>
            </a:pPr>
            <a:r>
              <a:rPr lang="en-US" sz="2400" i="1" dirty="0" smtClean="0"/>
              <a:t>of </a:t>
            </a:r>
            <a:r>
              <a:rPr lang="en-US" sz="2400" i="1" dirty="0"/>
              <a:t>the conditions are true</a:t>
            </a:r>
          </a:p>
        </p:txBody>
      </p:sp>
      <p:sp>
        <p:nvSpPr>
          <p:cNvPr id="442372" name="Rectangle 4"/>
          <p:cNvSpPr>
            <a:spLocks noChangeArrowheads="1"/>
          </p:cNvSpPr>
          <p:nvPr/>
        </p:nvSpPr>
        <p:spPr bwMode="auto">
          <a:xfrm>
            <a:off x="-12192" y="2429256"/>
            <a:ext cx="9067800" cy="999744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46BC-5056-421B-9B72-97255EDEE33A}" type="slidenum">
              <a:rPr lang="en-US"/>
              <a:pPr/>
              <a:t>37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6359"/>
            <a:ext cx="87630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if (</a:t>
            </a:r>
            <a:r>
              <a:rPr lang="en-US" dirty="0"/>
              <a:t> x</a:t>
            </a:r>
            <a:r>
              <a:rPr lang="en-US" dirty="0">
                <a:solidFill>
                  <a:schemeClr val="tx2"/>
                </a:solidFill>
              </a:rPr>
              <a:t> ||</a:t>
            </a:r>
            <a:r>
              <a:rPr lang="en-US" dirty="0"/>
              <a:t> y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FontTx/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 (“</a:t>
            </a:r>
            <a:r>
              <a:rPr lang="en-US" dirty="0"/>
              <a:t>Either or both are true</a:t>
            </a:r>
            <a:r>
              <a:rPr lang="en-US" dirty="0">
                <a:solidFill>
                  <a:srgbClr val="FF0000"/>
                </a:solidFill>
              </a:rPr>
              <a:t>”);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else</a:t>
            </a:r>
          </a:p>
          <a:p>
            <a:pPr marL="0" indent="0">
              <a:buFontTx/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 (“</a:t>
            </a:r>
            <a:r>
              <a:rPr lang="en-US" dirty="0"/>
              <a:t>Both are false</a:t>
            </a:r>
            <a:r>
              <a:rPr lang="en-US" dirty="0">
                <a:solidFill>
                  <a:srgbClr val="FF0000"/>
                </a:solidFill>
              </a:rPr>
              <a:t>”);</a:t>
            </a:r>
          </a:p>
          <a:p>
            <a:pPr marL="0" indent="0">
              <a:buFontTx/>
              <a:buNone/>
            </a:pPr>
            <a:endParaRPr lang="en-US" dirty="0">
              <a:solidFill>
                <a:srgbClr val="FF66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2E86-D673-47B6-B5D2-A554BE802F94}" type="slidenum">
              <a:rPr lang="en-US"/>
              <a:pPr/>
              <a:t>38</a:t>
            </a:fld>
            <a:endParaRPr 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48400" y="0"/>
            <a:ext cx="2895600" cy="1447800"/>
          </a:xfrm>
          <a:solidFill>
            <a:schemeClr val="tx1"/>
          </a:solidFill>
        </p:spPr>
        <p:txBody>
          <a:bodyPr/>
          <a:lstStyle/>
          <a:p>
            <a:pPr algn="l"/>
            <a:r>
              <a:rPr lang="en-US" dirty="0"/>
              <a:t>if … else: </a:t>
            </a:r>
            <a:r>
              <a:rPr lang="en-US" dirty="0">
                <a:solidFill>
                  <a:schemeClr val="accent1"/>
                </a:solidFill>
              </a:rPr>
              <a:t>Example 6</a:t>
            </a:r>
          </a:p>
        </p:txBody>
      </p:sp>
      <p:sp>
        <p:nvSpPr>
          <p:cNvPr id="531459" name="Rectangle 3"/>
          <p:cNvSpPr>
            <a:spLocks noChangeArrowheads="1"/>
          </p:cNvSpPr>
          <p:nvPr/>
        </p:nvSpPr>
        <p:spPr bwMode="auto">
          <a:xfrm>
            <a:off x="152400" y="0"/>
            <a:ext cx="6019800" cy="6858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dirty="0">
                <a:solidFill>
                  <a:srgbClr val="FF0000"/>
                </a:solidFill>
              </a:rPr>
              <a:t>if (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grade </a:t>
            </a:r>
            <a:r>
              <a:rPr lang="en-US" dirty="0">
                <a:solidFill>
                  <a:srgbClr val="FF0000"/>
                </a:solidFill>
              </a:rPr>
              <a:t>== “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” )</a:t>
            </a:r>
          </a:p>
          <a:p>
            <a:pPr>
              <a:lnSpc>
                <a:spcPct val="98000"/>
              </a:lnSpc>
            </a:pPr>
            <a:r>
              <a:rPr lang="en-US" dirty="0">
                <a:solidFill>
                  <a:schemeClr val="tx1"/>
                </a:solidFill>
              </a:rPr>
              <a:t>	points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4.0 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8000"/>
              </a:lnSpc>
            </a:pPr>
            <a:r>
              <a:rPr lang="en-US" dirty="0">
                <a:solidFill>
                  <a:srgbClr val="FF0000"/>
                </a:solidFill>
              </a:rPr>
              <a:t>else {</a:t>
            </a:r>
          </a:p>
          <a:p>
            <a:pPr>
              <a:lnSpc>
                <a:spcPct val="98000"/>
              </a:lnSpc>
            </a:pPr>
            <a:r>
              <a:rPr lang="en-US" dirty="0">
                <a:solidFill>
                  <a:srgbClr val="FF66FF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if (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grade </a:t>
            </a:r>
            <a:r>
              <a:rPr lang="en-US" dirty="0">
                <a:solidFill>
                  <a:srgbClr val="FF0000"/>
                </a:solidFill>
              </a:rPr>
              <a:t>== “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” )</a:t>
            </a:r>
          </a:p>
          <a:p>
            <a:pPr>
              <a:lnSpc>
                <a:spcPct val="98000"/>
              </a:lnSpc>
            </a:pPr>
            <a:r>
              <a:rPr lang="en-US" dirty="0">
                <a:solidFill>
                  <a:schemeClr val="tx1"/>
                </a:solidFill>
              </a:rPr>
              <a:t>		points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>
                <a:solidFill>
                  <a:schemeClr val="tx1"/>
                </a:solidFill>
              </a:rPr>
              <a:t>3.0 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8000"/>
              </a:lnSpc>
            </a:pPr>
            <a:r>
              <a:rPr lang="en-US" dirty="0">
                <a:solidFill>
                  <a:srgbClr val="FF66FF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else {</a:t>
            </a:r>
          </a:p>
          <a:p>
            <a:pPr>
              <a:lnSpc>
                <a:spcPct val="98000"/>
              </a:lnSpc>
            </a:pPr>
            <a:r>
              <a:rPr lang="en-US" dirty="0">
                <a:solidFill>
                  <a:srgbClr val="FF0000"/>
                </a:solidFill>
              </a:rPr>
              <a:t>		if ( </a:t>
            </a:r>
            <a:r>
              <a:rPr lang="en-US" dirty="0">
                <a:solidFill>
                  <a:schemeClr val="tx1"/>
                </a:solidFill>
              </a:rPr>
              <a:t>grade </a:t>
            </a:r>
            <a:r>
              <a:rPr lang="en-US" dirty="0">
                <a:solidFill>
                  <a:srgbClr val="FF0000"/>
                </a:solidFill>
              </a:rPr>
              <a:t>== “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” )</a:t>
            </a:r>
          </a:p>
          <a:p>
            <a:pPr>
              <a:lnSpc>
                <a:spcPct val="98000"/>
              </a:lnSpc>
            </a:pPr>
            <a:r>
              <a:rPr lang="en-US" dirty="0">
                <a:solidFill>
                  <a:schemeClr val="tx1"/>
                </a:solidFill>
              </a:rPr>
              <a:t>			points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2.0 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8000"/>
              </a:lnSpc>
            </a:pPr>
            <a:r>
              <a:rPr lang="en-US" dirty="0">
                <a:solidFill>
                  <a:srgbClr val="FF66FF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else {</a:t>
            </a:r>
          </a:p>
          <a:p>
            <a:pPr>
              <a:lnSpc>
                <a:spcPct val="98000"/>
              </a:lnSpc>
            </a:pPr>
            <a:r>
              <a:rPr lang="en-US" dirty="0">
                <a:solidFill>
                  <a:srgbClr val="FF0000"/>
                </a:solidFill>
              </a:rPr>
              <a:t>			if ( </a:t>
            </a:r>
            <a:r>
              <a:rPr lang="en-US" dirty="0">
                <a:solidFill>
                  <a:schemeClr val="tx1"/>
                </a:solidFill>
              </a:rPr>
              <a:t>grade </a:t>
            </a:r>
            <a:r>
              <a:rPr lang="en-US" dirty="0">
                <a:solidFill>
                  <a:srgbClr val="FF0000"/>
                </a:solidFill>
              </a:rPr>
              <a:t>== “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” )</a:t>
            </a:r>
          </a:p>
          <a:p>
            <a:pPr>
              <a:lnSpc>
                <a:spcPct val="98000"/>
              </a:lnSpc>
            </a:pPr>
            <a:r>
              <a:rPr lang="en-US" dirty="0">
                <a:solidFill>
                  <a:schemeClr val="tx1"/>
                </a:solidFill>
              </a:rPr>
              <a:t>				points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1.0 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8000"/>
              </a:lnSpc>
            </a:pPr>
            <a:r>
              <a:rPr lang="en-US" dirty="0">
                <a:solidFill>
                  <a:srgbClr val="FF66FF"/>
                </a:solidFill>
              </a:rPr>
              <a:t>			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>
                <a:solidFill>
                  <a:srgbClr val="FF66FF"/>
                </a:solidFill>
              </a:rPr>
              <a:t> </a:t>
            </a:r>
          </a:p>
          <a:p>
            <a:pPr>
              <a:lnSpc>
                <a:spcPct val="98000"/>
              </a:lnSpc>
            </a:pPr>
            <a:r>
              <a:rPr lang="en-US" dirty="0">
                <a:solidFill>
                  <a:schemeClr val="tx1"/>
                </a:solidFill>
              </a:rPr>
              <a:t>				points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0.0 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8000"/>
              </a:lnSpc>
            </a:pPr>
            <a:r>
              <a:rPr lang="en-US" dirty="0">
                <a:solidFill>
                  <a:srgbClr val="FF66FF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98000"/>
              </a:lnSpc>
            </a:pPr>
            <a:r>
              <a:rPr lang="en-US" dirty="0">
                <a:solidFill>
                  <a:srgbClr val="FF66FF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98000"/>
              </a:lnSpc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auto">
          <a:xfrm>
            <a:off x="1066800" y="1295400"/>
            <a:ext cx="5029200" cy="5105400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63" name="Rectangle 7"/>
          <p:cNvSpPr>
            <a:spLocks noChangeArrowheads="1"/>
          </p:cNvSpPr>
          <p:nvPr/>
        </p:nvSpPr>
        <p:spPr bwMode="auto">
          <a:xfrm>
            <a:off x="1981200" y="2514600"/>
            <a:ext cx="4038600" cy="3505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64" name="Rectangle 8"/>
          <p:cNvSpPr>
            <a:spLocks noChangeArrowheads="1"/>
          </p:cNvSpPr>
          <p:nvPr/>
        </p:nvSpPr>
        <p:spPr bwMode="auto">
          <a:xfrm>
            <a:off x="2895600" y="3810000"/>
            <a:ext cx="3048000" cy="1752600"/>
          </a:xfrm>
          <a:prstGeom prst="rect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66" name="Rectangle 10"/>
          <p:cNvSpPr>
            <a:spLocks noChangeArrowheads="1"/>
          </p:cNvSpPr>
          <p:nvPr/>
        </p:nvSpPr>
        <p:spPr bwMode="auto">
          <a:xfrm>
            <a:off x="152400" y="0"/>
            <a:ext cx="6019800" cy="6858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2" grpId="0" animBg="1"/>
      <p:bldP spid="531463" grpId="0" animBg="1"/>
      <p:bldP spid="531464" grpId="0" animBg="1"/>
      <p:bldP spid="53146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BCF8-C363-4C5C-8476-0D15620BEA3C}" type="slidenum">
              <a:rPr lang="en-US"/>
              <a:pPr/>
              <a:t>39</a:t>
            </a:fld>
            <a:endParaRPr lang="en-US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48400" y="0"/>
            <a:ext cx="2895600" cy="1295400"/>
          </a:xfrm>
          <a:solidFill>
            <a:srgbClr val="333333"/>
          </a:solidFill>
        </p:spPr>
        <p:txBody>
          <a:bodyPr>
            <a:normAutofit fontScale="90000"/>
          </a:bodyPr>
          <a:lstStyle/>
          <a:p>
            <a:pPr algn="l"/>
            <a:r>
              <a:rPr lang="en-US"/>
              <a:t>switch: </a:t>
            </a:r>
            <a:r>
              <a:rPr lang="en-US">
                <a:solidFill>
                  <a:schemeClr val="accent1"/>
                </a:solidFill>
              </a:rPr>
              <a:t>Example 1</a:t>
            </a:r>
          </a:p>
        </p:txBody>
      </p:sp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381000" y="0"/>
            <a:ext cx="5257800" cy="68580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dirty="0">
                <a:solidFill>
                  <a:srgbClr val="FF0000"/>
                </a:solidFill>
              </a:rPr>
              <a:t>switch (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grade </a:t>
            </a:r>
            <a:r>
              <a:rPr lang="en-US" dirty="0">
                <a:solidFill>
                  <a:srgbClr val="FF0000"/>
                </a:solidFill>
              </a:rPr>
              <a:t>) {</a:t>
            </a:r>
          </a:p>
          <a:p>
            <a:pPr marL="342900" indent="-342900"/>
            <a:r>
              <a:rPr lang="en-US" dirty="0">
                <a:solidFill>
                  <a:srgbClr val="FF66FF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case “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” :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		points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 4.0</a:t>
            </a:r>
            <a:r>
              <a:rPr lang="en-US" dirty="0">
                <a:solidFill>
                  <a:srgbClr val="FF0000"/>
                </a:solidFill>
              </a:rPr>
              <a:t> ;</a:t>
            </a:r>
          </a:p>
          <a:p>
            <a:pPr marL="342900" indent="-342900"/>
            <a:r>
              <a:rPr lang="en-US" dirty="0">
                <a:solidFill>
                  <a:srgbClr val="FF66FF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break ;</a:t>
            </a:r>
          </a:p>
          <a:p>
            <a:pPr marL="342900" indent="-342900"/>
            <a:r>
              <a:rPr lang="en-US" dirty="0">
                <a:solidFill>
                  <a:srgbClr val="FF66FF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case “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” :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		points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 3.0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342900" indent="-342900"/>
            <a:r>
              <a:rPr lang="en-US" dirty="0">
                <a:solidFill>
                  <a:srgbClr val="FF66FF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break ;</a:t>
            </a:r>
          </a:p>
          <a:p>
            <a:pPr marL="342900" indent="-342900"/>
            <a:r>
              <a:rPr lang="en-US" dirty="0">
                <a:solidFill>
                  <a:srgbClr val="FF66FF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case “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” :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		points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 2.0</a:t>
            </a:r>
            <a:r>
              <a:rPr lang="en-US" dirty="0">
                <a:solidFill>
                  <a:srgbClr val="FF0000"/>
                </a:solidFill>
              </a:rPr>
              <a:t> ;</a:t>
            </a:r>
          </a:p>
          <a:p>
            <a:pPr marL="342900" indent="-342900"/>
            <a:r>
              <a:rPr lang="en-US" dirty="0">
                <a:solidFill>
                  <a:srgbClr val="FF66FF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break ;</a:t>
            </a:r>
          </a:p>
          <a:p>
            <a:pPr marL="342900" indent="-342900"/>
            <a:r>
              <a:rPr lang="en-US" dirty="0">
                <a:solidFill>
                  <a:srgbClr val="FF66FF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case “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” :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		points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 1.0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342900" indent="-342900"/>
            <a:r>
              <a:rPr lang="en-US" dirty="0">
                <a:solidFill>
                  <a:srgbClr val="FF66FF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break ;</a:t>
            </a:r>
          </a:p>
          <a:p>
            <a:pPr marL="342900" indent="-342900"/>
            <a:r>
              <a:rPr lang="en-US" dirty="0">
                <a:solidFill>
                  <a:srgbClr val="FF66FF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default :</a:t>
            </a:r>
          </a:p>
          <a:p>
            <a:pPr marL="342900" indent="-342900"/>
            <a:r>
              <a:rPr lang="en-US" dirty="0">
                <a:solidFill>
                  <a:srgbClr val="66FF66"/>
                </a:solidFill>
              </a:rPr>
              <a:t>		</a:t>
            </a:r>
            <a:r>
              <a:rPr lang="en-US" dirty="0">
                <a:solidFill>
                  <a:schemeClr val="tx1"/>
                </a:solidFill>
              </a:rPr>
              <a:t>points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>
                <a:solidFill>
                  <a:schemeClr val="tx1"/>
                </a:solidFill>
              </a:rPr>
              <a:t>0.0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342900" indent="-342900"/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34532" name="AutoShape 4"/>
          <p:cNvSpPr>
            <a:spLocks noChangeArrowheads="1"/>
          </p:cNvSpPr>
          <p:nvPr/>
        </p:nvSpPr>
        <p:spPr bwMode="auto">
          <a:xfrm>
            <a:off x="6477000" y="1828800"/>
            <a:ext cx="2667000" cy="2667000"/>
          </a:xfrm>
          <a:prstGeom prst="wedgeRectCallout">
            <a:avLst>
              <a:gd name="adj1" fmla="val -195181"/>
              <a:gd name="adj2" fmla="val -101963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expression enclosed in parentheses is evaluated and matched with case labels</a:t>
            </a:r>
          </a:p>
        </p:txBody>
      </p:sp>
      <p:sp>
        <p:nvSpPr>
          <p:cNvPr id="534533" name="AutoShape 5"/>
          <p:cNvSpPr>
            <a:spLocks noChangeArrowheads="1"/>
          </p:cNvSpPr>
          <p:nvPr/>
        </p:nvSpPr>
        <p:spPr bwMode="auto">
          <a:xfrm>
            <a:off x="3733800" y="3276600"/>
            <a:ext cx="1828800" cy="990600"/>
          </a:xfrm>
          <a:prstGeom prst="wedgeRectCallout">
            <a:avLst>
              <a:gd name="adj1" fmla="val -147222"/>
              <a:gd name="adj2" fmla="val -294870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is a case label</a:t>
            </a:r>
          </a:p>
        </p:txBody>
      </p:sp>
      <p:sp>
        <p:nvSpPr>
          <p:cNvPr id="534534" name="AutoShape 6"/>
          <p:cNvSpPr>
            <a:spLocks noChangeArrowheads="1"/>
          </p:cNvSpPr>
          <p:nvPr/>
        </p:nvSpPr>
        <p:spPr bwMode="auto">
          <a:xfrm>
            <a:off x="4572000" y="304800"/>
            <a:ext cx="1600200" cy="2209800"/>
          </a:xfrm>
          <a:prstGeom prst="wedgeRectCallout">
            <a:avLst>
              <a:gd name="adj1" fmla="val -187403"/>
              <a:gd name="adj2" fmla="val -32685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colon following the case label is required </a:t>
            </a:r>
          </a:p>
        </p:txBody>
      </p:sp>
      <p:sp>
        <p:nvSpPr>
          <p:cNvPr id="534535" name="AutoShape 7"/>
          <p:cNvSpPr>
            <a:spLocks noChangeArrowheads="1"/>
          </p:cNvSpPr>
          <p:nvPr/>
        </p:nvSpPr>
        <p:spPr bwMode="auto">
          <a:xfrm>
            <a:off x="4343400" y="4724400"/>
            <a:ext cx="2895600" cy="1371600"/>
          </a:xfrm>
          <a:prstGeom prst="wedgeRectCallout">
            <a:avLst>
              <a:gd name="adj1" fmla="val -131194"/>
              <a:gd name="adj2" fmla="val -269213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‘break’ statement is the exit point </a:t>
            </a:r>
          </a:p>
        </p:txBody>
      </p:sp>
      <p:sp>
        <p:nvSpPr>
          <p:cNvPr id="534536" name="AutoShape 8"/>
          <p:cNvSpPr>
            <a:spLocks noChangeArrowheads="1"/>
          </p:cNvSpPr>
          <p:nvPr/>
        </p:nvSpPr>
        <p:spPr bwMode="auto">
          <a:xfrm>
            <a:off x="4953000" y="5486400"/>
            <a:ext cx="4191000" cy="1371600"/>
          </a:xfrm>
          <a:prstGeom prst="wedgeRectCallout">
            <a:avLst>
              <a:gd name="adj1" fmla="val -117843"/>
              <a:gd name="adj2" fmla="val -25116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‘default’ statement acts like the ‘else’ clause in the ‘if…else’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4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45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45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2" grpId="0" animBg="1" autoUpdateAnimBg="0"/>
      <p:bldP spid="534533" grpId="0" animBg="1" autoUpdateAnimBg="0"/>
      <p:bldP spid="534534" grpId="0" animBg="1" autoUpdateAnimBg="0"/>
      <p:bldP spid="534535" grpId="0" animBg="1" autoUpdateAnimBg="0"/>
      <p:bldP spid="53453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067800" cy="1143000"/>
          </a:xfrm>
        </p:spPr>
        <p:txBody>
          <a:bodyPr/>
          <a:lstStyle/>
          <a:p>
            <a:r>
              <a:rPr lang="en-US" sz="4000" b="1" kern="1200" dirty="0">
                <a:solidFill>
                  <a:schemeClr val="accent5">
                    <a:lumMod val="75000"/>
                  </a:schemeClr>
                </a:solidFill>
              </a:rPr>
              <a:t>Advantages of Client-Side Scripting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86800" cy="4114800"/>
          </a:xfrm>
        </p:spPr>
        <p:txBody>
          <a:bodyPr/>
          <a:lstStyle/>
          <a:p>
            <a:r>
              <a:rPr lang="en-US" dirty="0"/>
              <a:t>Reduced </a:t>
            </a:r>
            <a:r>
              <a:rPr lang="en-US" dirty="0">
                <a:solidFill>
                  <a:srgbClr val="009900"/>
                </a:solidFill>
              </a:rPr>
              <a:t>server load </a:t>
            </a:r>
            <a:r>
              <a:rPr lang="en-US" dirty="0"/>
              <a:t>as it does not have to send messages to the user’s browser about missing or incorrect data</a:t>
            </a:r>
          </a:p>
          <a:p>
            <a:endParaRPr lang="en-US" dirty="0"/>
          </a:p>
          <a:p>
            <a:r>
              <a:rPr lang="en-US" dirty="0"/>
              <a:t>Reduced </a:t>
            </a:r>
            <a:r>
              <a:rPr lang="en-US" dirty="0">
                <a:solidFill>
                  <a:srgbClr val="FF0000"/>
                </a:solidFill>
              </a:rPr>
              <a:t>network traffic </a:t>
            </a:r>
            <a:r>
              <a:rPr lang="en-US" dirty="0"/>
              <a:t>as the form’s data is sent only once instead of many </a:t>
            </a:r>
            <a:r>
              <a:rPr lang="en-US" dirty="0" err="1"/>
              <a:t>to’s</a:t>
            </a:r>
            <a:r>
              <a:rPr lang="en-US" dirty="0"/>
              <a:t> and </a:t>
            </a:r>
            <a:r>
              <a:rPr lang="en-US" dirty="0" err="1"/>
              <a:t>fro’s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235D-054D-4208-91E1-A8698695EBA0}" type="slidenum">
              <a:rPr lang="en-US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9B66-238D-42D0-B349-112007BBE600}" type="slidenum">
              <a:rPr lang="en-US"/>
              <a:pPr/>
              <a:t>40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for: </a:t>
            </a:r>
            <a:r>
              <a:rPr lang="en-US" dirty="0">
                <a:solidFill>
                  <a:schemeClr val="accent1"/>
                </a:solidFill>
              </a:rPr>
              <a:t>Example </a:t>
            </a:r>
            <a:endParaRPr lang="en-US" dirty="0"/>
          </a:p>
        </p:txBody>
      </p:sp>
      <p:sp>
        <p:nvSpPr>
          <p:cNvPr id="54170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>
                <a:solidFill>
                  <a:srgbClr val="FF0000"/>
                </a:solidFill>
              </a:rPr>
              <a:t>for (</a:t>
            </a:r>
            <a:r>
              <a:rPr lang="en-US" sz="3600" dirty="0">
                <a:solidFill>
                  <a:srgbClr val="FF66FF"/>
                </a:solidFill>
              </a:rPr>
              <a:t> </a:t>
            </a:r>
            <a:r>
              <a:rPr lang="en-US" sz="3600" dirty="0"/>
              <a:t>x </a:t>
            </a:r>
            <a:r>
              <a:rPr lang="en-US" sz="3600" dirty="0">
                <a:solidFill>
                  <a:srgbClr val="FF0000"/>
                </a:solidFill>
              </a:rPr>
              <a:t>=</a:t>
            </a:r>
            <a:r>
              <a:rPr lang="en-US" sz="3600" dirty="0">
                <a:solidFill>
                  <a:srgbClr val="FF66FF"/>
                </a:solidFill>
              </a:rPr>
              <a:t> </a:t>
            </a:r>
            <a:r>
              <a:rPr lang="en-US" sz="3600" dirty="0"/>
              <a:t>99 </a:t>
            </a:r>
            <a:r>
              <a:rPr lang="en-US" sz="3600" dirty="0">
                <a:solidFill>
                  <a:srgbClr val="FF0000"/>
                </a:solidFill>
              </a:rPr>
              <a:t>;</a:t>
            </a:r>
            <a:r>
              <a:rPr lang="en-US" sz="3600" dirty="0"/>
              <a:t> x </a:t>
            </a:r>
            <a:r>
              <a:rPr lang="en-US" sz="3600" dirty="0">
                <a:solidFill>
                  <a:srgbClr val="FF0000"/>
                </a:solidFill>
              </a:rPr>
              <a:t>&lt;</a:t>
            </a:r>
            <a:r>
              <a:rPr lang="en-US" sz="3600" dirty="0">
                <a:solidFill>
                  <a:srgbClr val="FF66FF"/>
                </a:solidFill>
              </a:rPr>
              <a:t> </a:t>
            </a:r>
            <a:r>
              <a:rPr lang="en-US" sz="3600" dirty="0"/>
              <a:t>6000 </a:t>
            </a:r>
            <a:r>
              <a:rPr lang="en-US" sz="3600" dirty="0">
                <a:solidFill>
                  <a:srgbClr val="FF0000"/>
                </a:solidFill>
              </a:rPr>
              <a:t>;</a:t>
            </a:r>
            <a:r>
              <a:rPr lang="en-US" sz="3600" dirty="0"/>
              <a:t> x</a:t>
            </a:r>
            <a:r>
              <a:rPr lang="en-US" sz="3600" dirty="0">
                <a:solidFill>
                  <a:srgbClr val="FF66FF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=</a:t>
            </a:r>
            <a:r>
              <a:rPr lang="en-US" sz="3600" dirty="0">
                <a:solidFill>
                  <a:srgbClr val="FF66FF"/>
                </a:solidFill>
              </a:rPr>
              <a:t> </a:t>
            </a:r>
            <a:r>
              <a:rPr lang="en-US" sz="3600" dirty="0"/>
              <a:t>x</a:t>
            </a:r>
            <a:r>
              <a:rPr lang="en-US" sz="3600" dirty="0">
                <a:solidFill>
                  <a:srgbClr val="FF66FF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+</a:t>
            </a:r>
            <a:r>
              <a:rPr lang="en-US" sz="3600" dirty="0">
                <a:solidFill>
                  <a:srgbClr val="FF66FF"/>
                </a:solidFill>
              </a:rPr>
              <a:t> </a:t>
            </a:r>
            <a:r>
              <a:rPr lang="en-US" sz="3600" dirty="0"/>
              <a:t>1 </a:t>
            </a:r>
            <a:r>
              <a:rPr lang="en-US" sz="3600" dirty="0">
                <a:solidFill>
                  <a:srgbClr val="FF0000"/>
                </a:solidFill>
              </a:rPr>
              <a:t>) {</a:t>
            </a:r>
          </a:p>
          <a:p>
            <a:pPr>
              <a:buFontTx/>
              <a:buNone/>
            </a:pPr>
            <a:r>
              <a:rPr lang="en-US" sz="3600" dirty="0"/>
              <a:t>	</a:t>
            </a:r>
            <a:r>
              <a:rPr lang="en-US" sz="3600" dirty="0" err="1">
                <a:solidFill>
                  <a:srgbClr val="FF0000"/>
                </a:solidFill>
              </a:rPr>
              <a:t>document.write</a:t>
            </a:r>
            <a:r>
              <a:rPr lang="en-US" sz="3600" dirty="0">
                <a:solidFill>
                  <a:srgbClr val="FF0000"/>
                </a:solidFill>
              </a:rPr>
              <a:t> (</a:t>
            </a:r>
            <a:r>
              <a:rPr lang="en-US" sz="3600" dirty="0">
                <a:solidFill>
                  <a:srgbClr val="FF66FF"/>
                </a:solidFill>
              </a:rPr>
              <a:t> </a:t>
            </a:r>
            <a:r>
              <a:rPr lang="en-US" sz="3600" dirty="0"/>
              <a:t>x </a:t>
            </a:r>
            <a:r>
              <a:rPr lang="en-US" sz="3600" dirty="0">
                <a:solidFill>
                  <a:srgbClr val="FF0000"/>
                </a:solidFill>
              </a:rPr>
              <a:t>) ;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}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=============</a:t>
            </a:r>
            <a:endParaRPr lang="en-US" sz="3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kern="0" dirty="0" smtClean="0">
              <a:solidFill>
                <a:srgbClr val="FF00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kern="0" dirty="0" smtClean="0">
              <a:solidFill>
                <a:srgbClr val="FF00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6000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document.write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7162800" y="2133600"/>
            <a:ext cx="1981200" cy="426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How many iterations would this ‘for’ loop run for?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96B8-070D-46EE-A977-EA2B5971E3CA}" type="slidenum">
              <a:rPr lang="en-US"/>
              <a:pPr/>
              <a:t>41</a:t>
            </a:fld>
            <a:endParaRPr lang="en-US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7620000" cy="5943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3600" dirty="0">
                <a:solidFill>
                  <a:srgbClr val="FF0000"/>
                </a:solidFill>
              </a:rPr>
              <a:t>x =</a:t>
            </a:r>
            <a:r>
              <a:rPr lang="en-US" sz="3600" dirty="0"/>
              <a:t> 75 </a:t>
            </a:r>
            <a:r>
              <a:rPr lang="en-US" sz="3600" dirty="0">
                <a:solidFill>
                  <a:srgbClr val="FF0000"/>
                </a:solidFill>
              </a:rPr>
              <a:t>;	// </a:t>
            </a:r>
            <a:r>
              <a:rPr lang="en-US" sz="3600" dirty="0">
                <a:solidFill>
                  <a:schemeClr val="folHlink"/>
                </a:solidFill>
              </a:rPr>
              <a:t>x is the decimal number</a:t>
            </a:r>
          </a:p>
          <a:p>
            <a:pPr marL="0" indent="0">
              <a:buFontTx/>
              <a:buNone/>
            </a:pPr>
            <a:r>
              <a:rPr lang="en-US" sz="3600" dirty="0">
                <a:solidFill>
                  <a:srgbClr val="FF0000"/>
                </a:solidFill>
              </a:rPr>
              <a:t>y = “” ;	// </a:t>
            </a:r>
            <a:r>
              <a:rPr lang="en-US" sz="3600" dirty="0">
                <a:solidFill>
                  <a:schemeClr val="folHlink"/>
                </a:solidFill>
              </a:rPr>
              <a:t>y is the binary equivalent</a:t>
            </a:r>
          </a:p>
          <a:p>
            <a:pPr marL="0" indent="0">
              <a:buFontTx/>
              <a:buNone/>
            </a:pPr>
            <a:r>
              <a:rPr lang="en-US" sz="3600" dirty="0">
                <a:solidFill>
                  <a:srgbClr val="FF0000"/>
                </a:solidFill>
              </a:rPr>
              <a:t>while (</a:t>
            </a:r>
            <a:r>
              <a:rPr lang="en-US" sz="3600" dirty="0"/>
              <a:t> x </a:t>
            </a:r>
            <a:r>
              <a:rPr lang="en-US" sz="3600" dirty="0">
                <a:solidFill>
                  <a:srgbClr val="FF0000"/>
                </a:solidFill>
              </a:rPr>
              <a:t>&gt;</a:t>
            </a:r>
            <a:r>
              <a:rPr lang="en-US" sz="3600" dirty="0"/>
              <a:t> 0 </a:t>
            </a:r>
            <a:r>
              <a:rPr lang="en-US" sz="3600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FontTx/>
              <a:buNone/>
            </a:pPr>
            <a:r>
              <a:rPr lang="en-US" sz="3600" dirty="0"/>
              <a:t>	remainder </a:t>
            </a:r>
            <a:r>
              <a:rPr lang="en-US" sz="3600" dirty="0">
                <a:solidFill>
                  <a:srgbClr val="FF0000"/>
                </a:solidFill>
              </a:rPr>
              <a:t>=</a:t>
            </a:r>
            <a:r>
              <a:rPr lang="en-US" sz="3600" dirty="0"/>
              <a:t> x </a:t>
            </a:r>
            <a:r>
              <a:rPr lang="en-US" sz="3600" dirty="0">
                <a:solidFill>
                  <a:srgbClr val="FF0000"/>
                </a:solidFill>
              </a:rPr>
              <a:t>%</a:t>
            </a:r>
            <a:r>
              <a:rPr lang="en-US" sz="3600" dirty="0"/>
              <a:t> 2 </a:t>
            </a:r>
            <a:r>
              <a:rPr lang="en-US" sz="36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sz="3600" dirty="0"/>
              <a:t>	quotient </a:t>
            </a:r>
            <a:r>
              <a:rPr lang="en-US" sz="3600" dirty="0">
                <a:solidFill>
                  <a:srgbClr val="FF0000"/>
                </a:solidFill>
              </a:rPr>
              <a:t>= </a:t>
            </a:r>
            <a:r>
              <a:rPr lang="en-US" sz="3600" dirty="0" err="1">
                <a:solidFill>
                  <a:srgbClr val="FF0000"/>
                </a:solidFill>
              </a:rPr>
              <a:t>Math.floor</a:t>
            </a:r>
            <a:r>
              <a:rPr lang="en-US" sz="3600" dirty="0">
                <a:solidFill>
                  <a:srgbClr val="FF0000"/>
                </a:solidFill>
              </a:rPr>
              <a:t>( </a:t>
            </a:r>
            <a:r>
              <a:rPr lang="en-US" sz="3600" dirty="0"/>
              <a:t>x </a:t>
            </a:r>
            <a:r>
              <a:rPr lang="en-US" sz="3600" dirty="0">
                <a:solidFill>
                  <a:srgbClr val="FF0000"/>
                </a:solidFill>
              </a:rPr>
              <a:t>/</a:t>
            </a:r>
            <a:r>
              <a:rPr lang="en-US" sz="3600" dirty="0"/>
              <a:t> 2 </a:t>
            </a:r>
            <a:r>
              <a:rPr lang="en-US" sz="3600" dirty="0">
                <a:solidFill>
                  <a:srgbClr val="FF0000"/>
                </a:solidFill>
              </a:rPr>
              <a:t>) ;</a:t>
            </a:r>
          </a:p>
          <a:p>
            <a:pPr marL="0" indent="0">
              <a:buFontTx/>
              <a:buNone/>
            </a:pPr>
            <a:r>
              <a:rPr lang="en-US" sz="3600" dirty="0"/>
              <a:t>	y </a:t>
            </a:r>
            <a:r>
              <a:rPr lang="en-US" sz="3600" dirty="0">
                <a:solidFill>
                  <a:srgbClr val="FF0000"/>
                </a:solidFill>
              </a:rPr>
              <a:t>=</a:t>
            </a:r>
            <a:r>
              <a:rPr lang="en-US" sz="3600" dirty="0">
                <a:solidFill>
                  <a:srgbClr val="FF66FF"/>
                </a:solidFill>
              </a:rPr>
              <a:t> </a:t>
            </a:r>
            <a:r>
              <a:rPr lang="en-US" sz="3600" dirty="0"/>
              <a:t>remainder </a:t>
            </a:r>
            <a:r>
              <a:rPr lang="en-US" sz="3600" dirty="0">
                <a:solidFill>
                  <a:srgbClr val="FF0000"/>
                </a:solidFill>
              </a:rPr>
              <a:t>+</a:t>
            </a:r>
            <a:r>
              <a:rPr lang="en-US" sz="3600" dirty="0"/>
              <a:t> y </a:t>
            </a:r>
            <a:r>
              <a:rPr lang="en-US" sz="36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sz="3600" dirty="0" smtClean="0"/>
              <a:t>	x </a:t>
            </a:r>
            <a:r>
              <a:rPr lang="en-US" sz="3600" dirty="0" smtClean="0">
                <a:solidFill>
                  <a:srgbClr val="FF0000"/>
                </a:solidFill>
              </a:rPr>
              <a:t>=</a:t>
            </a:r>
            <a:r>
              <a:rPr lang="en-US" sz="3600" dirty="0" smtClean="0"/>
              <a:t> quotient </a:t>
            </a:r>
            <a:r>
              <a:rPr lang="en-US" sz="36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Tx/>
              <a:buNone/>
            </a:pPr>
            <a:r>
              <a:rPr lang="en-US" sz="3600" dirty="0" err="1" smtClean="0">
                <a:solidFill>
                  <a:srgbClr val="FF0000"/>
                </a:solidFill>
              </a:rPr>
              <a:t>document.write</a:t>
            </a:r>
            <a:r>
              <a:rPr lang="en-US" sz="3600" dirty="0">
                <a:solidFill>
                  <a:srgbClr val="FF0000"/>
                </a:solidFill>
              </a:rPr>
              <a:t>( “</a:t>
            </a:r>
            <a:r>
              <a:rPr lang="en-US" sz="3600" dirty="0"/>
              <a:t>y =</a:t>
            </a:r>
            <a:r>
              <a:rPr lang="en-US" sz="3600" dirty="0">
                <a:solidFill>
                  <a:srgbClr val="FF66FF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” +</a:t>
            </a:r>
            <a:r>
              <a:rPr lang="en-US" sz="3600" dirty="0"/>
              <a:t> y </a:t>
            </a:r>
            <a:r>
              <a:rPr lang="en-US" sz="3600" dirty="0">
                <a:solidFill>
                  <a:srgbClr val="FF0000"/>
                </a:solidFill>
              </a:rPr>
              <a:t>) ;</a:t>
            </a:r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Decimal to Binary Conversion in JavaScript</a:t>
            </a:r>
          </a:p>
        </p:txBody>
      </p:sp>
      <p:sp>
        <p:nvSpPr>
          <p:cNvPr id="536580" name="AutoShape 4"/>
          <p:cNvSpPr>
            <a:spLocks noChangeArrowheads="1"/>
          </p:cNvSpPr>
          <p:nvPr/>
        </p:nvSpPr>
        <p:spPr bwMode="auto">
          <a:xfrm>
            <a:off x="6477000" y="762000"/>
            <a:ext cx="2667000" cy="1524000"/>
          </a:xfrm>
          <a:prstGeom prst="wedgeRectCallout">
            <a:avLst>
              <a:gd name="adj1" fmla="val -157144"/>
              <a:gd name="adj2" fmla="val 39375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3200" dirty="0"/>
              <a:t>The condition enclosed in parentheses</a:t>
            </a:r>
          </a:p>
        </p:txBody>
      </p:sp>
      <p:sp>
        <p:nvSpPr>
          <p:cNvPr id="536581" name="AutoShape 5"/>
          <p:cNvSpPr>
            <a:spLocks noChangeArrowheads="1"/>
          </p:cNvSpPr>
          <p:nvPr/>
        </p:nvSpPr>
        <p:spPr bwMode="auto">
          <a:xfrm>
            <a:off x="1981200" y="2133600"/>
            <a:ext cx="1752600" cy="762000"/>
          </a:xfrm>
          <a:prstGeom prst="roundRect">
            <a:avLst>
              <a:gd name="adj" fmla="val 16667"/>
            </a:avLst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0" grpId="0" animBg="1" autoUpdateAnimBg="0"/>
      <p:bldP spid="53658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A77E-F6B9-4BBA-8F5D-E05001289C34}" type="slidenum">
              <a:rPr lang="en-US"/>
              <a:pPr/>
              <a:t>42</a:t>
            </a:fld>
            <a:endParaRPr lang="en-US"/>
          </a:p>
        </p:txBody>
      </p:sp>
      <p:sp>
        <p:nvSpPr>
          <p:cNvPr id="535554" name="Rectangle 2"/>
          <p:cNvSpPr>
            <a:spLocks noChangeArrowheads="1"/>
          </p:cNvSpPr>
          <p:nvPr/>
        </p:nvSpPr>
        <p:spPr bwMode="auto">
          <a:xfrm>
            <a:off x="457200" y="152400"/>
            <a:ext cx="86868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chemeClr val="tx1"/>
                </a:solidFill>
              </a:rPr>
              <a:t>student </a:t>
            </a:r>
            <a:r>
              <a:rPr lang="en-US" sz="3200" dirty="0">
                <a:solidFill>
                  <a:srgbClr val="FF0000"/>
                </a:solidFill>
              </a:rPr>
              <a:t>= new Array(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4 </a:t>
            </a:r>
            <a:r>
              <a:rPr lang="en-US" sz="3200" dirty="0">
                <a:solidFill>
                  <a:srgbClr val="FF0000"/>
                </a:solidFill>
              </a:rPr>
              <a:t>)  ;   //</a:t>
            </a:r>
            <a:r>
              <a:rPr lang="en-US" sz="3200" dirty="0">
                <a:solidFill>
                  <a:schemeClr val="folHlink"/>
                </a:solidFill>
              </a:rPr>
              <a:t>array declaration</a:t>
            </a:r>
          </a:p>
          <a:p>
            <a:pPr>
              <a:spcBef>
                <a:spcPct val="20000"/>
              </a:spcBef>
            </a:pPr>
            <a:endParaRPr lang="en-US" sz="32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chemeClr val="tx1"/>
                </a:solidFill>
              </a:rPr>
              <a:t>student</a:t>
            </a:r>
            <a:r>
              <a:rPr lang="en-US" sz="3200" dirty="0">
                <a:solidFill>
                  <a:srgbClr val="FF0000"/>
                </a:solidFill>
              </a:rPr>
              <a:t>[</a:t>
            </a:r>
            <a:r>
              <a:rPr lang="en-US" sz="3200" dirty="0">
                <a:solidFill>
                  <a:schemeClr val="tx1"/>
                </a:solidFill>
              </a:rPr>
              <a:t> 0 </a:t>
            </a:r>
            <a:r>
              <a:rPr lang="en-US" sz="3200" dirty="0">
                <a:solidFill>
                  <a:srgbClr val="FF0000"/>
                </a:solidFill>
              </a:rPr>
              <a:t>] = “</a:t>
            </a:r>
            <a:r>
              <a:rPr lang="en-US" sz="3200" dirty="0" err="1">
                <a:solidFill>
                  <a:schemeClr val="tx1"/>
                </a:solidFill>
              </a:rPr>
              <a:t>Waseem</a:t>
            </a:r>
            <a:r>
              <a:rPr lang="en-US" sz="3200" dirty="0">
                <a:solidFill>
                  <a:srgbClr val="FF0000"/>
                </a:solidFill>
              </a:rPr>
              <a:t>” ;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chemeClr val="tx1"/>
                </a:solidFill>
              </a:rPr>
              <a:t>student</a:t>
            </a:r>
            <a:r>
              <a:rPr lang="en-US" sz="3200" dirty="0">
                <a:solidFill>
                  <a:srgbClr val="FF0000"/>
                </a:solidFill>
              </a:rPr>
              <a:t>[</a:t>
            </a:r>
            <a:r>
              <a:rPr lang="en-US" sz="3200" dirty="0">
                <a:solidFill>
                  <a:schemeClr val="tx1"/>
                </a:solidFill>
              </a:rPr>
              <a:t> 1 </a:t>
            </a:r>
            <a:r>
              <a:rPr lang="en-US" sz="3200" dirty="0">
                <a:solidFill>
                  <a:srgbClr val="FF0000"/>
                </a:solidFill>
              </a:rPr>
              <a:t>] = “</a:t>
            </a:r>
            <a:r>
              <a:rPr lang="en-US" sz="3200" dirty="0" err="1">
                <a:solidFill>
                  <a:schemeClr val="tx1"/>
                </a:solidFill>
              </a:rPr>
              <a:t>Waqar</a:t>
            </a:r>
            <a:r>
              <a:rPr lang="en-US" sz="3200" dirty="0">
                <a:solidFill>
                  <a:srgbClr val="FF0000"/>
                </a:solidFill>
              </a:rPr>
              <a:t>” ;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chemeClr val="tx1"/>
                </a:solidFill>
              </a:rPr>
              <a:t>student</a:t>
            </a:r>
            <a:r>
              <a:rPr lang="en-US" sz="3200" dirty="0">
                <a:solidFill>
                  <a:srgbClr val="FF0000"/>
                </a:solidFill>
              </a:rPr>
              <a:t>[</a:t>
            </a:r>
            <a:r>
              <a:rPr lang="en-US" sz="3200" dirty="0">
                <a:solidFill>
                  <a:schemeClr val="tx1"/>
                </a:solidFill>
              </a:rPr>
              <a:t> 2 </a:t>
            </a:r>
            <a:r>
              <a:rPr lang="en-US" sz="3200" dirty="0">
                <a:solidFill>
                  <a:srgbClr val="FF0000"/>
                </a:solidFill>
              </a:rPr>
              <a:t>] = “</a:t>
            </a:r>
            <a:r>
              <a:rPr lang="en-US" sz="3200" dirty="0" err="1">
                <a:solidFill>
                  <a:schemeClr val="tx1"/>
                </a:solidFill>
              </a:rPr>
              <a:t>Saqlain</a:t>
            </a:r>
            <a:r>
              <a:rPr lang="en-US" sz="3200" dirty="0">
                <a:solidFill>
                  <a:srgbClr val="FF0000"/>
                </a:solidFill>
              </a:rPr>
              <a:t>” ;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chemeClr val="tx1"/>
                </a:solidFill>
              </a:rPr>
              <a:t>student</a:t>
            </a:r>
            <a:r>
              <a:rPr lang="en-US" sz="3200" dirty="0">
                <a:solidFill>
                  <a:srgbClr val="FF0000"/>
                </a:solidFill>
              </a:rPr>
              <a:t>[</a:t>
            </a:r>
            <a:r>
              <a:rPr lang="en-US" sz="3200" dirty="0">
                <a:solidFill>
                  <a:schemeClr val="tx1"/>
                </a:solidFill>
              </a:rPr>
              <a:t> 3 </a:t>
            </a:r>
            <a:r>
              <a:rPr lang="en-US" sz="3200" dirty="0">
                <a:solidFill>
                  <a:srgbClr val="FF0000"/>
                </a:solidFill>
              </a:rPr>
              <a:t>] = “</a:t>
            </a:r>
            <a:r>
              <a:rPr lang="en-US" sz="3200" dirty="0" err="1">
                <a:solidFill>
                  <a:schemeClr val="tx1"/>
                </a:solidFill>
              </a:rPr>
              <a:t>Daanish</a:t>
            </a:r>
            <a:r>
              <a:rPr lang="en-US" sz="3200" dirty="0">
                <a:solidFill>
                  <a:srgbClr val="FF0000"/>
                </a:solidFill>
              </a:rPr>
              <a:t>” ;</a:t>
            </a:r>
          </a:p>
          <a:p>
            <a:pPr>
              <a:spcBef>
                <a:spcPct val="20000"/>
              </a:spcBef>
            </a:pPr>
            <a:endParaRPr lang="en-US" sz="3200" dirty="0">
              <a:solidFill>
                <a:srgbClr val="FF66FF"/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FF0000"/>
                </a:solidFill>
              </a:rPr>
              <a:t>for ( </a:t>
            </a:r>
            <a:r>
              <a:rPr lang="en-US" sz="3200" dirty="0">
                <a:solidFill>
                  <a:schemeClr val="tx1"/>
                </a:solidFill>
              </a:rPr>
              <a:t>x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=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0 </a:t>
            </a:r>
            <a:r>
              <a:rPr lang="en-US" sz="3200" dirty="0">
                <a:solidFill>
                  <a:srgbClr val="FF0000"/>
                </a:solidFill>
              </a:rPr>
              <a:t>;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x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&lt;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4 </a:t>
            </a:r>
            <a:r>
              <a:rPr lang="en-US" sz="3200" dirty="0">
                <a:solidFill>
                  <a:srgbClr val="FF0000"/>
                </a:solidFill>
              </a:rPr>
              <a:t>;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x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=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x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1 </a:t>
            </a:r>
            <a:r>
              <a:rPr lang="en-US" sz="3200" dirty="0">
                <a:solidFill>
                  <a:srgbClr val="FF0000"/>
                </a:solidFill>
              </a:rPr>
              <a:t>) {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FF0000"/>
                </a:solidFill>
              </a:rPr>
              <a:t>	</a:t>
            </a:r>
            <a:r>
              <a:rPr lang="en-US" sz="3200" dirty="0" err="1">
                <a:solidFill>
                  <a:srgbClr val="FF0000"/>
                </a:solidFill>
              </a:rPr>
              <a:t>document.write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en-US" sz="3200" dirty="0">
                <a:solidFill>
                  <a:schemeClr val="tx1"/>
                </a:solidFill>
              </a:rPr>
              <a:t> student</a:t>
            </a:r>
            <a:r>
              <a:rPr lang="en-US" sz="3200" dirty="0">
                <a:solidFill>
                  <a:srgbClr val="FF0000"/>
                </a:solidFill>
              </a:rPr>
              <a:t>[</a:t>
            </a:r>
            <a:r>
              <a:rPr lang="en-US" sz="3200" dirty="0">
                <a:solidFill>
                  <a:schemeClr val="tx1"/>
                </a:solidFill>
              </a:rPr>
              <a:t> x </a:t>
            </a:r>
            <a:r>
              <a:rPr lang="en-US" sz="3200" dirty="0">
                <a:solidFill>
                  <a:srgbClr val="FF0000"/>
                </a:solidFill>
              </a:rPr>
              <a:t>] ) ;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35555" name="AutoShape 3"/>
          <p:cNvSpPr>
            <a:spLocks noChangeArrowheads="1"/>
          </p:cNvSpPr>
          <p:nvPr/>
        </p:nvSpPr>
        <p:spPr bwMode="auto">
          <a:xfrm>
            <a:off x="5791200" y="1447800"/>
            <a:ext cx="3124200" cy="2743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en-US" sz="3200" dirty="0">
                <a:solidFill>
                  <a:schemeClr val="tx2"/>
                </a:solidFill>
              </a:rPr>
              <a:t>Can you see the advantage of using arrays along with the ‘for’ loop?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5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4DE1-CDB3-42E6-A1DA-B108BA3C0C44}" type="slidenum">
              <a:rPr lang="en-US"/>
              <a:pPr/>
              <a:t>43</a:t>
            </a:fld>
            <a:endParaRPr lang="en-US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Arrays in JavaScript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JavaScript, arrays are implemented in the form of the </a:t>
            </a:r>
            <a:r>
              <a:rPr lang="en-US" dirty="0">
                <a:solidFill>
                  <a:srgbClr val="00FF00"/>
                </a:solidFill>
              </a:rPr>
              <a:t>‘Array’ object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/>
              <a:t>The key property of the ‘Array’ object is ‘</a:t>
            </a:r>
            <a:r>
              <a:rPr lang="en-US" dirty="0">
                <a:solidFill>
                  <a:schemeClr val="tx2"/>
                </a:solidFill>
              </a:rPr>
              <a:t>length</a:t>
            </a:r>
            <a:r>
              <a:rPr lang="en-US" dirty="0"/>
              <a:t>’, </a:t>
            </a:r>
            <a:r>
              <a:rPr lang="en-US" dirty="0" err="1"/>
              <a:t>i.e</a:t>
            </a:r>
            <a:r>
              <a:rPr lang="en-US" dirty="0"/>
              <a:t> the number of elements in an array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/>
              <a:t>Two of the key ‘Array’ </a:t>
            </a:r>
            <a:r>
              <a:rPr lang="en-US" dirty="0">
                <a:solidFill>
                  <a:srgbClr val="00FF00"/>
                </a:solidFill>
              </a:rPr>
              <a:t>methods</a:t>
            </a:r>
            <a:r>
              <a:rPr lang="en-US" dirty="0"/>
              <a:t> are: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reverse</a:t>
            </a:r>
            <a:r>
              <a:rPr lang="en-US" dirty="0"/>
              <a:t>( 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sort</a:t>
            </a:r>
            <a:r>
              <a:rPr lang="en-US" dirty="0"/>
              <a:t>( )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Elements</a:t>
            </a:r>
            <a:r>
              <a:rPr lang="en-US" dirty="0"/>
              <a:t> of an array </a:t>
            </a:r>
            <a:r>
              <a:rPr lang="en-US" dirty="0">
                <a:solidFill>
                  <a:schemeClr val="tx2"/>
                </a:solidFill>
              </a:rPr>
              <a:t>can be of any type</a:t>
            </a:r>
            <a:r>
              <a:rPr lang="en-US" dirty="0"/>
              <a:t>; you can even have an array containing </a:t>
            </a:r>
            <a:r>
              <a:rPr lang="en-US" dirty="0">
                <a:solidFill>
                  <a:srgbClr val="00FF00"/>
                </a:solidFill>
              </a:rPr>
              <a:t>other arrays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067800" cy="1143000"/>
          </a:xfrm>
        </p:spPr>
        <p:txBody>
          <a:bodyPr/>
          <a:lstStyle/>
          <a:p>
            <a:r>
              <a:rPr lang="en-US" b="1" kern="1200" dirty="0">
                <a:solidFill>
                  <a:schemeClr val="accent5">
                    <a:lumMod val="75000"/>
                  </a:schemeClr>
                </a:solidFill>
              </a:rPr>
              <a:t>Disadvantages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5715000"/>
          </a:xfrm>
        </p:spPr>
        <p:txBody>
          <a:bodyPr/>
          <a:lstStyle/>
          <a:p>
            <a:r>
              <a:rPr lang="en-US" dirty="0"/>
              <a:t>Client-side scripts </a:t>
            </a:r>
            <a:r>
              <a:rPr lang="en-US" dirty="0">
                <a:solidFill>
                  <a:srgbClr val="FF0000"/>
                </a:solidFill>
              </a:rPr>
              <a:t>do not work with all </a:t>
            </a:r>
            <a:r>
              <a:rPr lang="en-US" dirty="0"/>
              <a:t>browsers</a:t>
            </a:r>
          </a:p>
          <a:p>
            <a:endParaRPr lang="en-US" dirty="0"/>
          </a:p>
          <a:p>
            <a:r>
              <a:rPr lang="en-US" dirty="0"/>
              <a:t>Some user intentionally turn </a:t>
            </a:r>
            <a:r>
              <a:rPr lang="en-US" dirty="0">
                <a:solidFill>
                  <a:srgbClr val="009900"/>
                </a:solidFill>
              </a:rPr>
              <a:t>scripting off </a:t>
            </a:r>
            <a:r>
              <a:rPr lang="en-US" dirty="0" smtClean="0">
                <a:solidFill>
                  <a:srgbClr val="009900"/>
                </a:solidFill>
              </a:rPr>
              <a:t>or disabled </a:t>
            </a:r>
            <a:r>
              <a:rPr lang="en-US" dirty="0" smtClean="0"/>
              <a:t>on </a:t>
            </a:r>
            <a:r>
              <a:rPr lang="en-US" dirty="0"/>
              <a:t>their browsers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dirty="0">
                <a:solidFill>
                  <a:schemeClr val="tx2"/>
                </a:solidFill>
              </a:rPr>
              <a:t>increases the complexity</a:t>
            </a:r>
            <a:r>
              <a:rPr lang="en-US" dirty="0"/>
              <a:t> of the Web page, as it now has to </a:t>
            </a:r>
            <a:r>
              <a:rPr lang="en-US" dirty="0">
                <a:solidFill>
                  <a:srgbClr val="FF0000"/>
                </a:solidFill>
              </a:rPr>
              <a:t>support both situations</a:t>
            </a:r>
            <a:r>
              <a:rPr lang="en-US" dirty="0"/>
              <a:t>:  browsers with scripting capability, and those not having that </a:t>
            </a:r>
            <a:r>
              <a:rPr lang="en-US" dirty="0" smtClean="0"/>
              <a:t>capability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C506-EBA4-4B8B-8728-21B14C829A18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/>
          <a:lstStyle/>
          <a:p>
            <a:r>
              <a:rPr lang="en-US" sz="3400" b="1" kern="1200" dirty="0">
                <a:solidFill>
                  <a:schemeClr val="accent5">
                    <a:lumMod val="75000"/>
                  </a:schemeClr>
                </a:solidFill>
              </a:rPr>
              <a:t>Some of things that JavaScript </a:t>
            </a:r>
            <a:r>
              <a:rPr lang="en-US" sz="3400" u="sng" dirty="0">
                <a:solidFill>
                  <a:srgbClr val="FF0000"/>
                </a:solidFill>
              </a:rPr>
              <a:t>cannot</a:t>
            </a:r>
            <a:r>
              <a:rPr lang="en-US" sz="3400" dirty="0"/>
              <a:t> </a:t>
            </a:r>
            <a:r>
              <a:rPr lang="en-US" sz="3400" b="1" kern="1200" dirty="0">
                <a:solidFill>
                  <a:schemeClr val="accent5">
                    <a:lumMod val="75000"/>
                  </a:schemeClr>
                </a:solidFill>
              </a:rPr>
              <a:t>do!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>
          <a:xfrm>
            <a:off x="0" y="796833"/>
            <a:ext cx="91440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The following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file ops.</a:t>
            </a:r>
            <a:r>
              <a:rPr lang="en-US" sz="2600" dirty="0"/>
              <a:t> on the client computer: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Read			-- Modify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Rename		-- Delete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Create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B050"/>
                </a:solidFill>
              </a:rPr>
              <a:t>Create graphics</a:t>
            </a:r>
            <a:r>
              <a:rPr lang="en-US" sz="2600" dirty="0">
                <a:solidFill>
                  <a:srgbClr val="009900"/>
                </a:solidFill>
              </a:rPr>
              <a:t> </a:t>
            </a:r>
            <a:r>
              <a:rPr lang="en-US" sz="2600" dirty="0"/>
              <a:t>(although, it does have the ability to format pages through HTML - including the placement of graphics</a:t>
            </a:r>
            <a:r>
              <a:rPr lang="en-US" sz="2600" dirty="0" smtClean="0"/>
              <a:t>)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Any </a:t>
            </a:r>
            <a:r>
              <a:rPr lang="en-US" sz="2600" dirty="0">
                <a:solidFill>
                  <a:srgbClr val="FF0000"/>
                </a:solidFill>
              </a:rPr>
              <a:t>network programming</a:t>
            </a:r>
            <a:r>
              <a:rPr lang="en-US" sz="2600" dirty="0">
                <a:solidFill>
                  <a:srgbClr val="009900"/>
                </a:solidFill>
              </a:rPr>
              <a:t> </a:t>
            </a:r>
            <a:r>
              <a:rPr lang="en-US" sz="2600" dirty="0"/>
              <a:t>bar one function: the ability to download a file to the browser specified through an arbitrary </a:t>
            </a:r>
            <a:r>
              <a:rPr lang="en-US" sz="2600" dirty="0" smtClean="0"/>
              <a:t>URL</a:t>
            </a:r>
          </a:p>
          <a:p>
            <a:r>
              <a:rPr lang="en-US" sz="2600" dirty="0"/>
              <a:t>There is no works in JavaScript </a:t>
            </a:r>
            <a:r>
              <a:rPr lang="en-US" sz="2600" dirty="0">
                <a:solidFill>
                  <a:srgbClr val="FF0000"/>
                </a:solidFill>
              </a:rPr>
              <a:t>to talk with a database</a:t>
            </a:r>
            <a:r>
              <a:rPr lang="en-US" sz="2600" dirty="0" smtClean="0"/>
              <a:t>.</a:t>
            </a:r>
            <a:endParaRPr lang="en-US" sz="2600" dirty="0"/>
          </a:p>
          <a:p>
            <a:r>
              <a:rPr lang="en-US" sz="2600" dirty="0"/>
              <a:t>You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can’t access hardware</a:t>
            </a:r>
            <a:r>
              <a:rPr lang="en-US" sz="2600" dirty="0"/>
              <a:t> (USB, </a:t>
            </a:r>
            <a:r>
              <a:rPr lang="en-US" sz="2600" dirty="0" err="1"/>
              <a:t>etc</a:t>
            </a:r>
            <a:r>
              <a:rPr lang="en-US" sz="2600" dirty="0"/>
              <a:t>)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7523-5CB7-491B-A7E0-DA5706EEA1E9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/>
          <a:lstStyle/>
          <a:p>
            <a:r>
              <a:rPr lang="en-US" sz="3400" b="1" kern="1200" dirty="0">
                <a:solidFill>
                  <a:schemeClr val="accent5">
                    <a:lumMod val="75000"/>
                  </a:schemeClr>
                </a:solidFill>
              </a:rPr>
              <a:t>Some of the things that JavaScript </a:t>
            </a:r>
            <a:r>
              <a:rPr lang="en-US" sz="3700" u="sng" dirty="0">
                <a:solidFill>
                  <a:srgbClr val="00B050"/>
                </a:solidFill>
              </a:rPr>
              <a:t>can</a:t>
            </a:r>
            <a:r>
              <a:rPr lang="en-US" sz="3700" dirty="0"/>
              <a:t> </a:t>
            </a:r>
            <a:r>
              <a:rPr lang="en-US" sz="3400" b="1" kern="1200" dirty="0">
                <a:solidFill>
                  <a:schemeClr val="accent5">
                    <a:lumMod val="75000"/>
                  </a:schemeClr>
                </a:solidFill>
              </a:rPr>
              <a:t>do!</a:t>
            </a:r>
          </a:p>
        </p:txBody>
      </p:sp>
      <p:sp>
        <p:nvSpPr>
          <p:cNvPr id="358403" name="Rectangle 1027"/>
          <p:cNvSpPr>
            <a:spLocks noGrp="1" noChangeArrowheads="1"/>
          </p:cNvSpPr>
          <p:nvPr>
            <p:ph idx="1"/>
          </p:nvPr>
        </p:nvSpPr>
        <p:spPr>
          <a:xfrm>
            <a:off x="0" y="759822"/>
            <a:ext cx="9144000" cy="5715000"/>
          </a:xfrm>
        </p:spPr>
        <p:txBody>
          <a:bodyPr/>
          <a:lstStyle/>
          <a:p>
            <a:pPr marL="609600" indent="-609600">
              <a:spcAft>
                <a:spcPct val="60000"/>
              </a:spcAft>
              <a:buFontTx/>
              <a:buAutoNum type="arabicPeriod"/>
            </a:pPr>
            <a:r>
              <a:rPr lang="en-US" dirty="0"/>
              <a:t>Control the </a:t>
            </a:r>
            <a:r>
              <a:rPr lang="en-US" dirty="0">
                <a:solidFill>
                  <a:srgbClr val="FF0000"/>
                </a:solidFill>
              </a:rPr>
              <a:t>appearance of the </a:t>
            </a:r>
            <a:r>
              <a:rPr lang="en-US" dirty="0" smtClean="0">
                <a:solidFill>
                  <a:srgbClr val="FF0000"/>
                </a:solidFill>
              </a:rPr>
              <a:t>browser.</a:t>
            </a:r>
            <a:endParaRPr lang="en-US" dirty="0">
              <a:solidFill>
                <a:srgbClr val="FF0000"/>
              </a:solidFill>
            </a:endParaRPr>
          </a:p>
          <a:p>
            <a:pPr marL="609600" indent="-609600">
              <a:spcAft>
                <a:spcPct val="60000"/>
              </a:spcAft>
              <a:buFontTx/>
              <a:buAutoNum type="arabicPeriod"/>
            </a:pPr>
            <a:r>
              <a:rPr lang="en-US" dirty="0"/>
              <a:t>Control the </a:t>
            </a:r>
            <a:r>
              <a:rPr lang="en-US" dirty="0">
                <a:solidFill>
                  <a:schemeClr val="tx2"/>
                </a:solidFill>
              </a:rPr>
              <a:t>content and appearance of the document</a:t>
            </a:r>
            <a:r>
              <a:rPr lang="en-US" dirty="0"/>
              <a:t> displayed in the browser</a:t>
            </a:r>
          </a:p>
          <a:p>
            <a:pPr marL="609600" indent="-609600">
              <a:spcAft>
                <a:spcPct val="60000"/>
              </a:spcAft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Interact</a:t>
            </a:r>
            <a:r>
              <a:rPr lang="en-US" dirty="0"/>
              <a:t> with the user through </a:t>
            </a:r>
            <a:r>
              <a:rPr lang="en-US" dirty="0">
                <a:solidFill>
                  <a:srgbClr val="FF0000"/>
                </a:solidFill>
              </a:rPr>
              <a:t>event handlers</a:t>
            </a:r>
          </a:p>
          <a:p>
            <a:pPr marL="609600" indent="-609600">
              <a:spcAft>
                <a:spcPct val="60000"/>
              </a:spcAft>
              <a:buFontTx/>
              <a:buAutoNum type="arabicPeriod"/>
            </a:pPr>
            <a:r>
              <a:rPr lang="en-US" dirty="0"/>
              <a:t>Arbitrary </a:t>
            </a:r>
            <a:r>
              <a:rPr lang="en-US" dirty="0">
                <a:solidFill>
                  <a:schemeClr val="tx2"/>
                </a:solidFill>
              </a:rPr>
              <a:t>calculations</a:t>
            </a:r>
            <a:r>
              <a:rPr lang="en-US" dirty="0"/>
              <a:t>, including floating-point ones</a:t>
            </a:r>
          </a:p>
          <a:p>
            <a:pPr marL="609600" indent="-609600">
              <a:spcAft>
                <a:spcPct val="60000"/>
              </a:spcAft>
              <a:buFontTx/>
              <a:buAutoNum type="arabicPeriod"/>
            </a:pPr>
            <a:r>
              <a:rPr lang="en-US" dirty="0"/>
              <a:t>Store &amp; modify a limited amount of data about the user in the form of client-side “</a:t>
            </a:r>
            <a:r>
              <a:rPr lang="en-US" dirty="0">
                <a:solidFill>
                  <a:srgbClr val="FF0000"/>
                </a:solidFill>
              </a:rPr>
              <a:t>cookies</a:t>
            </a:r>
            <a:r>
              <a:rPr lang="en-US" dirty="0"/>
              <a:t>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B57C-F8AD-4ABC-8E90-F174F48263FF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b="1" kern="1200" dirty="0">
                <a:solidFill>
                  <a:schemeClr val="accent5">
                    <a:lumMod val="75000"/>
                  </a:schemeClr>
                </a:solidFill>
              </a:rPr>
              <a:t>Case Sensitivity</a:t>
            </a:r>
          </a:p>
        </p:txBody>
      </p:sp>
      <p:sp>
        <p:nvSpPr>
          <p:cNvPr id="356355" name="Rectangle 1027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8392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HTML</a:t>
            </a:r>
            <a:r>
              <a:rPr lang="en-US" sz="2400" dirty="0"/>
              <a:t> is </a:t>
            </a:r>
            <a:r>
              <a:rPr lang="en-US" sz="2400" i="1" dirty="0">
                <a:solidFill>
                  <a:srgbClr val="009900"/>
                </a:solidFill>
              </a:rPr>
              <a:t>not</a:t>
            </a:r>
            <a:r>
              <a:rPr lang="en-US" sz="2400" i="1" dirty="0"/>
              <a:t> </a:t>
            </a:r>
            <a:r>
              <a:rPr lang="en-US" sz="2400" dirty="0"/>
              <a:t>case sensitive.  The following mean the same to the browser: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&lt;HTML&gt;		-- &lt;html&gt;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&lt;Html&gt;		-- &lt;</a:t>
            </a:r>
            <a:r>
              <a:rPr lang="en-US" sz="2400" dirty="0" err="1"/>
              <a:t>htMl</a:t>
            </a:r>
            <a:r>
              <a:rPr lang="en-US" sz="2400" dirty="0"/>
              <a:t>&gt;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JavaScript</a:t>
            </a:r>
            <a:r>
              <a:rPr lang="en-US" sz="2400" dirty="0" smtClean="0"/>
              <a:t> </a:t>
            </a:r>
            <a:r>
              <a:rPr lang="en-US" sz="2400" i="1" dirty="0">
                <a:solidFill>
                  <a:srgbClr val="009900"/>
                </a:solidFill>
              </a:rPr>
              <a:t>is</a:t>
            </a:r>
            <a:r>
              <a:rPr lang="en-US" sz="2400" dirty="0"/>
              <a:t> case sensitive.  Only the first of the following will result in the desired function – the rest will generate an error or some other undesirable event: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onMouseClick</a:t>
            </a:r>
            <a:r>
              <a:rPr lang="en-US" sz="2400" dirty="0"/>
              <a:t>	-- </a:t>
            </a:r>
            <a:r>
              <a:rPr lang="en-US" sz="2400" dirty="0" err="1"/>
              <a:t>OnMouseClick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err="1"/>
              <a:t>onmouseclick</a:t>
            </a:r>
            <a:r>
              <a:rPr lang="en-US" sz="2400" dirty="0"/>
              <a:t>	-- ONMOUSECLICK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342-17D2-4E56-9C5D-F736EAC42709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49036" y="4454796"/>
            <a:ext cx="3847738" cy="617583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alert(“hello world”);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82055" y="5256715"/>
            <a:ext cx="5981700" cy="647700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</a:rPr>
              <a:t>Alert(“hello world”);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6570617" y="5256719"/>
            <a:ext cx="685801" cy="60959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16200000" flipH="1">
            <a:off x="6618021" y="5289373"/>
            <a:ext cx="633548" cy="59653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16200000" flipH="1">
            <a:off x="6617426" y="4763589"/>
            <a:ext cx="228600" cy="2286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6819900" y="4419600"/>
            <a:ext cx="685800" cy="5334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b="1" kern="1200" dirty="0" smtClean="0">
                <a:solidFill>
                  <a:schemeClr val="accent5">
                    <a:lumMod val="75000"/>
                  </a:schemeClr>
                </a:solidFill>
              </a:rPr>
              <a:t>Referring </a:t>
            </a:r>
            <a:r>
              <a:rPr lang="en-US" b="1" kern="1200" dirty="0">
                <a:solidFill>
                  <a:schemeClr val="accent5">
                    <a:lumMod val="75000"/>
                  </a:schemeClr>
                </a:solidFill>
              </a:rPr>
              <a:t>to a Property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4876800"/>
          </a:xfrm>
        </p:spPr>
        <p:txBody>
          <a:bodyPr/>
          <a:lstStyle/>
          <a:p>
            <a:pPr algn="ctr">
              <a:buFontTx/>
              <a:buNone/>
            </a:pPr>
            <a:endParaRPr lang="en-US" sz="5400" dirty="0"/>
          </a:p>
          <a:p>
            <a:pPr algn="ctr">
              <a:buFontTx/>
              <a:buNone/>
            </a:pPr>
            <a:r>
              <a:rPr lang="en-US" sz="4400" dirty="0" err="1"/>
              <a:t>objectName</a:t>
            </a:r>
            <a:r>
              <a:rPr lang="en-US" sz="4400" b="1" dirty="0" err="1">
                <a:solidFill>
                  <a:srgbClr val="FF0000"/>
                </a:solidFill>
              </a:rPr>
              <a:t>.</a:t>
            </a:r>
            <a:r>
              <a:rPr lang="en-US" sz="4400" dirty="0" err="1"/>
              <a:t>propertyName</a:t>
            </a:r>
            <a:endParaRPr lang="en-US" sz="4400" dirty="0"/>
          </a:p>
          <a:p>
            <a:pPr algn="ctr">
              <a:buFontTx/>
              <a:buNone/>
            </a:pPr>
            <a:endParaRPr lang="en-US" sz="4400" dirty="0"/>
          </a:p>
          <a:p>
            <a:pPr algn="ctr">
              <a:buFontTx/>
              <a:buNone/>
            </a:pPr>
            <a:r>
              <a:rPr lang="en-US" sz="3600" dirty="0"/>
              <a:t>Examples:</a:t>
            </a:r>
          </a:p>
          <a:p>
            <a:pPr algn="ctr">
              <a:buFontTx/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window.width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FontTx/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button.value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8D9E-1EC1-42D6-929E-7BA5B6BF4415}" type="slidenum">
              <a:rPr lang="en-US"/>
              <a:pPr/>
              <a:t>9</a:t>
            </a:fld>
            <a:endParaRPr lang="en-US"/>
          </a:p>
        </p:txBody>
      </p:sp>
      <p:sp>
        <p:nvSpPr>
          <p:cNvPr id="371716" name="AutoShape 4"/>
          <p:cNvSpPr>
            <a:spLocks noChangeArrowheads="1"/>
          </p:cNvSpPr>
          <p:nvPr/>
        </p:nvSpPr>
        <p:spPr bwMode="auto">
          <a:xfrm>
            <a:off x="4038600" y="838200"/>
            <a:ext cx="1219200" cy="838200"/>
          </a:xfrm>
          <a:prstGeom prst="wedgeEllipseCallout">
            <a:avLst>
              <a:gd name="adj1" fmla="val -28644"/>
              <a:gd name="adj2" fmla="val 154356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dot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6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</TotalTime>
  <Words>1284</Words>
  <Application>Microsoft Office PowerPoint</Application>
  <PresentationFormat>On-screen Show (4:3)</PresentationFormat>
  <Paragraphs>399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Web Engineering</vt:lpstr>
      <vt:lpstr>What is JavaScript?</vt:lpstr>
      <vt:lpstr>Slide 3</vt:lpstr>
      <vt:lpstr>Advantages of Client-Side Scripting</vt:lpstr>
      <vt:lpstr>Disadvantages</vt:lpstr>
      <vt:lpstr>Some of things that JavaScript cannot do!</vt:lpstr>
      <vt:lpstr>Some of the things that JavaScript can do!</vt:lpstr>
      <vt:lpstr>Case Sensitivity</vt:lpstr>
      <vt:lpstr>Referring to a Property</vt:lpstr>
      <vt:lpstr>Slide 10</vt:lpstr>
      <vt:lpstr>Slide 11</vt:lpstr>
      <vt:lpstr>&lt;HTML&gt; &lt;HEAD&gt;     &lt;TITLE&gt;Change Property Demo # 1&lt;/TITLE&gt;     &lt;SCRIPT type=“text/JavaScript”&gt;         function changeStatus() {             window.status = “Mouse has touched the button”;         }     &lt;/SCRIPT&gt; &lt;/HEAD&gt; &lt;BODY&gt; &lt;H1&gt;Change Property Demo # 1&lt;/H1&gt; &lt;FORM name=“dummy” method=“” action=“”&gt;      &lt;INPUT type=“submit” name=“” value=“Change Status“           onMouseOver=“changeStatus()”&gt; &lt;/FORM&gt; &lt;/BODY&gt; &lt;/HTML&gt;</vt:lpstr>
      <vt:lpstr>Slide 13</vt:lpstr>
      <vt:lpstr>Slide 14</vt:lpstr>
      <vt:lpstr>Slide 15</vt:lpstr>
      <vt:lpstr>Predefined JavaScript Objects</vt:lpstr>
      <vt:lpstr>Methods: Functions (code, instructions, behavior) associated with objects</vt:lpstr>
      <vt:lpstr>Referring to a Method</vt:lpstr>
      <vt:lpstr>A few more methods associated with the “window” object</vt:lpstr>
      <vt:lpstr>Slide 20</vt:lpstr>
      <vt:lpstr>Slide 21</vt:lpstr>
      <vt:lpstr>Retrieving an element by ID</vt:lpstr>
      <vt:lpstr>Slide 23</vt:lpstr>
      <vt:lpstr>Slide 24</vt:lpstr>
      <vt:lpstr>Slide 25</vt:lpstr>
      <vt:lpstr>Popup Boxes</vt:lpstr>
      <vt:lpstr>Slide 27</vt:lpstr>
      <vt:lpstr>JavaScript Data Types</vt:lpstr>
      <vt:lpstr>Variables</vt:lpstr>
      <vt:lpstr>Example</vt:lpstr>
      <vt:lpstr>Declaring Variables</vt:lpstr>
      <vt:lpstr>Identifiers</vt:lpstr>
      <vt:lpstr>Elements of JavaScript Statements</vt:lpstr>
      <vt:lpstr>JavaScript Operators</vt:lpstr>
      <vt:lpstr>Example</vt:lpstr>
      <vt:lpstr>Logical Operators Operate on Boolean expressions or variables</vt:lpstr>
      <vt:lpstr>Example</vt:lpstr>
      <vt:lpstr>if … else: Example 6</vt:lpstr>
      <vt:lpstr>switch: Example 1</vt:lpstr>
      <vt:lpstr>for: Example </vt:lpstr>
      <vt:lpstr>Slide 41</vt:lpstr>
      <vt:lpstr>Slide 42</vt:lpstr>
      <vt:lpstr>Arrays in JavaScript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kirmat</dc:creator>
  <cp:lastModifiedBy>Nosheen Asif</cp:lastModifiedBy>
  <cp:revision>31</cp:revision>
  <dcterms:created xsi:type="dcterms:W3CDTF">2012-10-18T15:53:58Z</dcterms:created>
  <dcterms:modified xsi:type="dcterms:W3CDTF">2017-03-07T05:48:33Z</dcterms:modified>
</cp:coreProperties>
</file>