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1F6755-2CFF-452B-A0C2-36C1F9D183D9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tutorialzine.com/2011/11/chained-ajax-selects-jquery/" TargetMode="External"/><Relationship Id="rId2" Type="http://schemas.openxmlformats.org/officeDocument/2006/relationships/hyperlink" Target="http://www.asp.net/ajaxLibrary/AjaxControlToolkitSampleSite/AutoComplete/AutoComplete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tutorialzine.com/2010/07/click-to-appreciate-badge-ajax-jquery-css/page.html" TargetMode="External"/><Relationship Id="rId5" Type="http://schemas.openxmlformats.org/officeDocument/2006/relationships/hyperlink" Target="http://www.asp.net/ajaxLibrary/AjaxControlToolkitSampleSite/DynamicPopulate/DynamicPopulate.aspx" TargetMode="External"/><Relationship Id="rId4" Type="http://schemas.openxmlformats.org/officeDocument/2006/relationships/hyperlink" Target="http://www.asp.net/ajaxLibrary/AjaxControlToolkitSampleSite/ValidatorCallout/ValidatorCallout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ajax/tryit.asp?filename=tryajax_responsex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Introduction to </a:t>
            </a:r>
            <a:r>
              <a:rPr lang="en-US" sz="2800" b="1" dirty="0" err="1" smtClean="0"/>
              <a:t>Jquery</a:t>
            </a:r>
            <a:r>
              <a:rPr lang="en-US" sz="2800" b="1" dirty="0" smtClean="0"/>
              <a:t> and </a:t>
            </a:r>
            <a:r>
              <a:rPr lang="en-US" sz="2800" b="1" dirty="0" smtClean="0"/>
              <a:t>Ajax</a:t>
            </a:r>
          </a:p>
          <a:p>
            <a:r>
              <a:rPr lang="en-US" sz="2800" b="1" smtClean="0"/>
              <a:t>Lecture 8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471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are Events?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different visitor's actions that a web page can respond to are called events.</a:t>
            </a:r>
            <a:br>
              <a:rPr lang="en-US" dirty="0" smtClean="0"/>
            </a:br>
            <a:r>
              <a:rPr lang="en-US" dirty="0" smtClean="0"/>
              <a:t>An event represents the precise moment when something happens.</a:t>
            </a:r>
            <a:br>
              <a:rPr lang="en-US" dirty="0" smtClean="0"/>
            </a:br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moving a mouse over an element</a:t>
            </a:r>
            <a:br>
              <a:rPr lang="en-US" dirty="0" smtClean="0"/>
            </a:br>
            <a:r>
              <a:rPr lang="en-US" dirty="0" smtClean="0"/>
              <a:t>selecting a radio button</a:t>
            </a:r>
            <a:br>
              <a:rPr lang="en-US" dirty="0" smtClean="0"/>
            </a:br>
            <a:r>
              <a:rPr lang="en-US" dirty="0" smtClean="0"/>
              <a:t>clicking on an element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690856"/>
            <a:ext cx="7742749" cy="1890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849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02" y="2927060"/>
            <a:ext cx="3000077" cy="3269314"/>
          </a:xfrm>
        </p:spPr>
      </p:pic>
      <p:sp>
        <p:nvSpPr>
          <p:cNvPr id="5" name="Rectangle 4"/>
          <p:cNvSpPr/>
          <p:nvPr/>
        </p:nvSpPr>
        <p:spPr>
          <a:xfrm>
            <a:off x="522400" y="1690689"/>
            <a:ext cx="5446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jQuery</a:t>
            </a:r>
            <a:r>
              <a:rPr lang="en-US" sz="2400" b="1" dirty="0" smtClean="0"/>
              <a:t> hide() and show()</a:t>
            </a:r>
          </a:p>
          <a:p>
            <a:r>
              <a:rPr lang="en-US" sz="2400" dirty="0" smtClean="0"/>
              <a:t>With 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you can hide and show HTML elements with the hide() and show() methods: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01899" y="309908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Example</a:t>
            </a:r>
          </a:p>
          <a:p>
            <a:r>
              <a:rPr lang="en-US" sz="2400" dirty="0" smtClean="0"/>
              <a:t>$("#hide").click(function(){</a:t>
            </a:r>
            <a:br>
              <a:rPr lang="en-US" sz="2400" dirty="0" smtClean="0"/>
            </a:br>
            <a:r>
              <a:rPr lang="en-US" sz="2400" dirty="0" smtClean="0"/>
              <a:t>    $("p").hide();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$("#show").click(function(){</a:t>
            </a:r>
            <a:br>
              <a:rPr lang="en-US" sz="2400" dirty="0" smtClean="0"/>
            </a:br>
            <a:r>
              <a:rPr lang="en-US" sz="2400" dirty="0" smtClean="0"/>
              <a:t>    $("p").show();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553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AJAX stands </a:t>
            </a:r>
            <a:r>
              <a:rPr lang="en-US" sz="2800" dirty="0" smtClean="0">
                <a:latin typeface="Corbel"/>
                <a:cs typeface="Corbel"/>
              </a:rPr>
              <a:t>for </a:t>
            </a:r>
            <a:r>
              <a:rPr lang="en-US" sz="2800" b="1" spc="-5" dirty="0" smtClean="0">
                <a:solidFill>
                  <a:srgbClr val="2FACEB"/>
                </a:solidFill>
                <a:latin typeface="Corbel"/>
                <a:cs typeface="Corbel"/>
              </a:rPr>
              <a:t>A</a:t>
            </a:r>
            <a:r>
              <a:rPr lang="en-US" sz="2800" spc="-5" dirty="0" smtClean="0">
                <a:latin typeface="Corbel"/>
                <a:cs typeface="Corbel"/>
              </a:rPr>
              <a:t>synchronous </a:t>
            </a:r>
            <a:r>
              <a:rPr lang="en-US" sz="2800" b="1" spc="-5" dirty="0" smtClean="0">
                <a:solidFill>
                  <a:srgbClr val="2FACEB"/>
                </a:solidFill>
                <a:latin typeface="Corbel"/>
                <a:cs typeface="Corbel"/>
              </a:rPr>
              <a:t>J</a:t>
            </a:r>
            <a:r>
              <a:rPr lang="en-US" sz="2800" spc="-5" dirty="0" smtClean="0">
                <a:latin typeface="Corbel"/>
                <a:cs typeface="Corbel"/>
              </a:rPr>
              <a:t>avaScript </a:t>
            </a:r>
            <a:r>
              <a:rPr lang="en-US" sz="2800" b="1" spc="-5" dirty="0" smtClean="0">
                <a:solidFill>
                  <a:srgbClr val="2FACEB"/>
                </a:solidFill>
                <a:latin typeface="Corbel"/>
                <a:cs typeface="Corbel"/>
              </a:rPr>
              <a:t>A</a:t>
            </a:r>
            <a:r>
              <a:rPr lang="en-US" sz="2800" spc="-5" dirty="0" smtClean="0">
                <a:latin typeface="Corbel"/>
                <a:cs typeface="Corbel"/>
              </a:rPr>
              <a:t>nd</a:t>
            </a:r>
            <a:r>
              <a:rPr lang="en-US" sz="2800" spc="-70" dirty="0" smtClean="0">
                <a:latin typeface="Corbel"/>
                <a:cs typeface="Corbel"/>
              </a:rPr>
              <a:t> </a:t>
            </a:r>
            <a:r>
              <a:rPr lang="en-US" sz="2800" b="1" spc="-5" dirty="0" smtClean="0">
                <a:solidFill>
                  <a:srgbClr val="2FACEB"/>
                </a:solidFill>
                <a:latin typeface="Corbel"/>
                <a:cs typeface="Corbel"/>
              </a:rPr>
              <a:t>X</a:t>
            </a:r>
            <a:r>
              <a:rPr lang="en-US" sz="2800" spc="-5" dirty="0" smtClean="0">
                <a:latin typeface="Corbel"/>
                <a:cs typeface="Corbel"/>
              </a:rPr>
              <a:t>ML</a:t>
            </a:r>
            <a:endParaRPr lang="en-US" sz="2800" dirty="0" smtClean="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Allows </a:t>
            </a:r>
            <a:r>
              <a:rPr lang="en-US" sz="2800" dirty="0" smtClean="0">
                <a:latin typeface="Corbel"/>
                <a:cs typeface="Corbel"/>
              </a:rPr>
              <a:t>web </a:t>
            </a:r>
            <a:r>
              <a:rPr lang="en-US" sz="2800" spc="-5" dirty="0" smtClean="0">
                <a:latin typeface="Corbel"/>
                <a:cs typeface="Corbel"/>
              </a:rPr>
              <a:t>pages or parts of them to </a:t>
            </a:r>
            <a:r>
              <a:rPr lang="en-US" sz="2800" dirty="0" smtClean="0">
                <a:latin typeface="Corbel"/>
                <a:cs typeface="Corbel"/>
              </a:rPr>
              <a:t>be </a:t>
            </a:r>
            <a:r>
              <a:rPr lang="en-US" sz="2800" dirty="0" smtClean="0">
                <a:solidFill>
                  <a:srgbClr val="2FACEB"/>
                </a:solidFill>
                <a:latin typeface="Corbel"/>
                <a:cs typeface="Corbel"/>
              </a:rPr>
              <a:t>updated</a:t>
            </a:r>
            <a:r>
              <a:rPr lang="en-US" sz="2800" spc="-15" dirty="0" smtClean="0">
                <a:solidFill>
                  <a:srgbClr val="2FACEB"/>
                </a:solidFill>
                <a:latin typeface="Corbel"/>
                <a:cs typeface="Corbel"/>
              </a:rPr>
              <a:t> </a:t>
            </a:r>
            <a:r>
              <a:rPr lang="en-US" sz="2800" dirty="0" smtClean="0">
                <a:solidFill>
                  <a:srgbClr val="2FACEB"/>
                </a:solidFill>
                <a:latin typeface="Corbel"/>
                <a:cs typeface="Corbel"/>
              </a:rPr>
              <a:t>asynchronously</a:t>
            </a:r>
            <a:endParaRPr lang="en-US" sz="2800" dirty="0" smtClean="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800" spc="-5" dirty="0" smtClean="0">
                <a:latin typeface="Corbel"/>
                <a:cs typeface="Corbel"/>
              </a:rPr>
              <a:t>Based on </a:t>
            </a:r>
            <a:r>
              <a:rPr lang="en-US" sz="2800" dirty="0" smtClean="0">
                <a:solidFill>
                  <a:srgbClr val="2FACEB"/>
                </a:solidFill>
                <a:latin typeface="Corbel"/>
                <a:cs typeface="Corbel"/>
              </a:rPr>
              <a:t>XML </a:t>
            </a:r>
            <a:r>
              <a:rPr lang="en-US" sz="2800" spc="-5" dirty="0" smtClean="0">
                <a:solidFill>
                  <a:srgbClr val="2FACEB"/>
                </a:solidFill>
                <a:latin typeface="Corbel"/>
                <a:cs typeface="Corbel"/>
              </a:rPr>
              <a:t>HTTP </a:t>
            </a:r>
            <a:r>
              <a:rPr lang="en-US" sz="2800" dirty="0" smtClean="0">
                <a:solidFill>
                  <a:srgbClr val="2FACEB"/>
                </a:solidFill>
                <a:latin typeface="Corbel"/>
                <a:cs typeface="Corbel"/>
              </a:rPr>
              <a:t>request </a:t>
            </a:r>
            <a:r>
              <a:rPr lang="en-US" sz="2800" spc="-5" dirty="0" smtClean="0">
                <a:latin typeface="Corbel"/>
                <a:cs typeface="Corbel"/>
              </a:rPr>
              <a:t>object </a:t>
            </a:r>
            <a:r>
              <a:rPr lang="en-US" sz="2800" dirty="0" smtClean="0">
                <a:latin typeface="Corbel"/>
                <a:cs typeface="Corbel"/>
              </a:rPr>
              <a:t>(AKA</a:t>
            </a:r>
            <a:r>
              <a:rPr lang="en-US" sz="2800" spc="-225" dirty="0" smtClean="0">
                <a:latin typeface="Corbel"/>
                <a:cs typeface="Corbel"/>
              </a:rPr>
              <a:t> </a:t>
            </a:r>
            <a:r>
              <a:rPr lang="en-US" sz="2800" spc="-10" dirty="0" smtClean="0">
                <a:latin typeface="Corbel"/>
                <a:cs typeface="Corbel"/>
              </a:rPr>
              <a:t>XHR)</a:t>
            </a:r>
            <a:endParaRPr lang="en-US" sz="2800" dirty="0" smtClean="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800" spc="-10" dirty="0" smtClean="0">
                <a:latin typeface="Corbel"/>
                <a:cs typeface="Corbel"/>
              </a:rPr>
              <a:t>Requires </a:t>
            </a:r>
            <a:r>
              <a:rPr lang="en-US" sz="2800" dirty="0" smtClean="0">
                <a:latin typeface="Corbel"/>
                <a:cs typeface="Corbel"/>
              </a:rPr>
              <a:t>basic </a:t>
            </a:r>
            <a:r>
              <a:rPr lang="en-US" sz="2800" spc="-5" dirty="0" smtClean="0">
                <a:latin typeface="Corbel"/>
                <a:cs typeface="Corbel"/>
              </a:rPr>
              <a:t>understanding </a:t>
            </a:r>
            <a:r>
              <a:rPr lang="en-US" sz="2800" dirty="0" smtClean="0">
                <a:latin typeface="Corbel"/>
                <a:cs typeface="Corbel"/>
              </a:rPr>
              <a:t>of:</a:t>
            </a:r>
          </a:p>
          <a:p>
            <a:pPr marL="555117" lvl="1" indent="-286385"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b="1" dirty="0" smtClean="0">
                <a:latin typeface="Corbel"/>
                <a:cs typeface="Corbel"/>
              </a:rPr>
              <a:t>(X)HTML </a:t>
            </a:r>
            <a:r>
              <a:rPr lang="en-US" sz="2400" dirty="0" smtClean="0">
                <a:latin typeface="Corbel"/>
                <a:cs typeface="Corbel"/>
              </a:rPr>
              <a:t>– displaying </a:t>
            </a:r>
            <a:r>
              <a:rPr lang="en-US" sz="2400" spc="-5" dirty="0" smtClean="0">
                <a:latin typeface="Corbel"/>
                <a:cs typeface="Corbel"/>
              </a:rPr>
              <a:t>the</a:t>
            </a:r>
            <a:r>
              <a:rPr lang="en-US" sz="2400" spc="-110" dirty="0" smtClean="0">
                <a:latin typeface="Corbel"/>
                <a:cs typeface="Corbel"/>
              </a:rPr>
              <a:t> </a:t>
            </a:r>
            <a:r>
              <a:rPr lang="en-US" sz="2400" dirty="0" smtClean="0">
                <a:latin typeface="Corbel"/>
                <a:cs typeface="Corbel"/>
              </a:rPr>
              <a:t>data/Dynamic content</a:t>
            </a:r>
          </a:p>
          <a:p>
            <a:pPr marL="555117" lvl="1" indent="-286385"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b="1" spc="-5" dirty="0" smtClean="0">
                <a:latin typeface="Corbel"/>
                <a:cs typeface="Corbel"/>
              </a:rPr>
              <a:t>CSS </a:t>
            </a:r>
            <a:r>
              <a:rPr lang="en-US" sz="2400" dirty="0" smtClean="0">
                <a:latin typeface="Corbel"/>
                <a:cs typeface="Corbel"/>
              </a:rPr>
              <a:t>– </a:t>
            </a:r>
            <a:r>
              <a:rPr lang="en-US" sz="2400" spc="-5" dirty="0" smtClean="0">
                <a:latin typeface="Corbel"/>
                <a:cs typeface="Corbel"/>
              </a:rPr>
              <a:t>styling the</a:t>
            </a:r>
            <a:r>
              <a:rPr lang="en-US" sz="2400" spc="-70" dirty="0" smtClean="0">
                <a:latin typeface="Corbel"/>
                <a:cs typeface="Corbel"/>
              </a:rPr>
              <a:t> </a:t>
            </a:r>
            <a:r>
              <a:rPr lang="en-US" sz="2400" spc="-5" dirty="0" smtClean="0">
                <a:latin typeface="Corbel"/>
                <a:cs typeface="Corbel"/>
              </a:rPr>
              <a:t>data</a:t>
            </a:r>
            <a:endParaRPr lang="en-US" sz="2400" dirty="0" smtClean="0">
              <a:latin typeface="Corbel"/>
              <a:cs typeface="Corbel"/>
            </a:endParaRPr>
          </a:p>
          <a:p>
            <a:pPr marL="555117" lvl="1" indent="-286385"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b="1" spc="-5" dirty="0" smtClean="0">
                <a:latin typeface="Corbel"/>
                <a:cs typeface="Corbel"/>
              </a:rPr>
              <a:t>JavaScript </a:t>
            </a:r>
            <a:r>
              <a:rPr lang="en-US" sz="2400" dirty="0" smtClean="0">
                <a:latin typeface="Corbel"/>
                <a:cs typeface="Corbel"/>
              </a:rPr>
              <a:t>– manipulating </a:t>
            </a:r>
            <a:r>
              <a:rPr lang="en-US" sz="2400" spc="-5" dirty="0" smtClean="0">
                <a:latin typeface="Corbel"/>
                <a:cs typeface="Corbel"/>
              </a:rPr>
              <a:t>the</a:t>
            </a:r>
            <a:r>
              <a:rPr lang="en-US" sz="2400" spc="-105" dirty="0" smtClean="0">
                <a:latin typeface="Corbel"/>
                <a:cs typeface="Corbel"/>
              </a:rPr>
              <a:t> </a:t>
            </a:r>
            <a:r>
              <a:rPr lang="en-US" sz="2400" dirty="0" smtClean="0">
                <a:latin typeface="Corbel"/>
                <a:cs typeface="Corbel"/>
              </a:rPr>
              <a:t>DOM</a:t>
            </a:r>
          </a:p>
          <a:p>
            <a:pPr marL="555117" lvl="1" indent="-286385"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b="1" dirty="0" smtClean="0">
                <a:latin typeface="Corbel"/>
                <a:cs typeface="Corbel"/>
              </a:rPr>
              <a:t>XML / </a:t>
            </a:r>
            <a:r>
              <a:rPr lang="en-US" sz="2400" b="1" spc="-5" dirty="0" smtClean="0">
                <a:latin typeface="Corbel"/>
                <a:cs typeface="Corbel"/>
              </a:rPr>
              <a:t>JSON </a:t>
            </a:r>
            <a:r>
              <a:rPr lang="en-US" sz="2400" dirty="0" smtClean="0">
                <a:latin typeface="Corbel"/>
                <a:cs typeface="Corbel"/>
              </a:rPr>
              <a:t>– received  / </a:t>
            </a:r>
            <a:r>
              <a:rPr lang="en-US" sz="2400" spc="-5" dirty="0" smtClean="0">
                <a:latin typeface="Corbel"/>
                <a:cs typeface="Corbel"/>
              </a:rPr>
              <a:t>sent data format </a:t>
            </a:r>
            <a:r>
              <a:rPr lang="en-US" sz="2400" dirty="0" smtClean="0">
                <a:latin typeface="Corbel"/>
                <a:cs typeface="Corbel"/>
              </a:rPr>
              <a:t>(also </a:t>
            </a:r>
            <a:r>
              <a:rPr lang="en-US" sz="2400" spc="-5" dirty="0" smtClean="0">
                <a:latin typeface="Corbel"/>
                <a:cs typeface="Corbel"/>
              </a:rPr>
              <a:t>HTML </a:t>
            </a:r>
            <a:r>
              <a:rPr lang="en-US" sz="2400" dirty="0" smtClean="0">
                <a:latin typeface="Corbel"/>
                <a:cs typeface="Corbel"/>
              </a:rPr>
              <a:t>&amp;</a:t>
            </a:r>
            <a:r>
              <a:rPr lang="en-US" sz="2400" spc="-80" dirty="0" smtClean="0">
                <a:latin typeface="Corbel"/>
                <a:cs typeface="Corbel"/>
              </a:rPr>
              <a:t> </a:t>
            </a:r>
            <a:r>
              <a:rPr lang="en-US" sz="2400" spc="-5" dirty="0" smtClean="0">
                <a:latin typeface="Corbel"/>
                <a:cs typeface="Corbel"/>
              </a:rPr>
              <a:t>text)</a:t>
            </a:r>
            <a:endParaRPr lang="en-US" sz="2400" dirty="0" smtClean="0">
              <a:latin typeface="Corbel"/>
              <a:cs typeface="Corbe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6266091" cy="528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6285" lvl="1" indent="-286385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err="1" smtClean="0">
                <a:latin typeface="Corbel"/>
                <a:cs typeface="Corbel"/>
              </a:rPr>
              <a:t>Autocomplete</a:t>
            </a:r>
            <a:r>
              <a:rPr lang="en-US" sz="2000" spc="-5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search </a:t>
            </a:r>
            <a:r>
              <a:rPr lang="en-US" sz="2000" spc="-5" dirty="0" smtClean="0">
                <a:latin typeface="Corbel"/>
                <a:cs typeface="Corbel"/>
              </a:rPr>
              <a:t>textboxes (</a:t>
            </a:r>
            <a:r>
              <a:rPr lang="en-US" sz="2000" u="heavy" spc="-5" dirty="0" smtClean="0">
                <a:solidFill>
                  <a:srgbClr val="2F85EC"/>
                </a:solidFill>
                <a:latin typeface="Corbel"/>
                <a:cs typeface="Corbel"/>
                <a:hlinkClick r:id="rId2"/>
              </a:rPr>
              <a:t>sample</a:t>
            </a:r>
            <a:r>
              <a:rPr lang="en-US" sz="2000" spc="-5" dirty="0" smtClean="0">
                <a:latin typeface="Corbel"/>
                <a:cs typeface="Corbel"/>
              </a:rPr>
              <a:t>)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Cascading </a:t>
            </a:r>
            <a:r>
              <a:rPr lang="en-US" sz="2000" dirty="0" smtClean="0">
                <a:latin typeface="Corbel"/>
                <a:cs typeface="Corbel"/>
              </a:rPr>
              <a:t>dropdown list </a:t>
            </a:r>
            <a:r>
              <a:rPr lang="en-US" sz="2000" spc="-5" dirty="0" smtClean="0">
                <a:latin typeface="Corbel"/>
                <a:cs typeface="Corbel"/>
              </a:rPr>
              <a:t>boxes</a:t>
            </a:r>
            <a:r>
              <a:rPr lang="en-US" sz="2000" spc="-65" dirty="0" smtClean="0">
                <a:latin typeface="Corbel"/>
                <a:cs typeface="Corbel"/>
              </a:rPr>
              <a:t> </a:t>
            </a:r>
            <a:r>
              <a:rPr lang="en-US" sz="2000" spc="-5" dirty="0" smtClean="0">
                <a:latin typeface="Corbel"/>
                <a:cs typeface="Corbel"/>
              </a:rPr>
              <a:t>(</a:t>
            </a:r>
            <a:r>
              <a:rPr lang="en-US" sz="2000" u="heavy" spc="-5" dirty="0" smtClean="0">
                <a:solidFill>
                  <a:srgbClr val="2F85EC"/>
                </a:solidFill>
                <a:latin typeface="Corbel"/>
                <a:cs typeface="Corbel"/>
                <a:hlinkClick r:id="rId3"/>
              </a:rPr>
              <a:t>sample</a:t>
            </a:r>
            <a:r>
              <a:rPr lang="en-US" sz="2000" spc="-5" dirty="0" smtClean="0">
                <a:latin typeface="Corbel"/>
                <a:cs typeface="Corbel"/>
              </a:rPr>
              <a:t>)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Real-time </a:t>
            </a:r>
            <a:r>
              <a:rPr lang="en-US" sz="2000" dirty="0" smtClean="0">
                <a:latin typeface="Corbel"/>
                <a:cs typeface="Corbel"/>
              </a:rPr>
              <a:t>- </a:t>
            </a:r>
            <a:r>
              <a:rPr lang="en-US" sz="2000" spc="-5" dirty="0" smtClean="0">
                <a:latin typeface="Corbel"/>
                <a:cs typeface="Corbel"/>
              </a:rPr>
              <a:t>Continuous data </a:t>
            </a:r>
            <a:r>
              <a:rPr lang="en-US" sz="2000" dirty="0" smtClean="0">
                <a:latin typeface="Corbel"/>
                <a:cs typeface="Corbel"/>
              </a:rPr>
              <a:t>refresh (long polling, </a:t>
            </a:r>
            <a:r>
              <a:rPr lang="en-US" sz="2000" spc="-5" dirty="0" smtClean="0">
                <a:latin typeface="Corbel"/>
                <a:cs typeface="Corbel"/>
              </a:rPr>
              <a:t>chat</a:t>
            </a:r>
            <a:r>
              <a:rPr lang="en-US" sz="2000" spc="-165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systems…)</a:t>
            </a: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Immediate </a:t>
            </a:r>
            <a:r>
              <a:rPr lang="en-US" sz="2000" dirty="0" smtClean="0">
                <a:latin typeface="Corbel"/>
                <a:cs typeface="Corbel"/>
              </a:rPr>
              <a:t>forms validation </a:t>
            </a:r>
            <a:r>
              <a:rPr lang="en-US" sz="2000" spc="-5" dirty="0" smtClean="0">
                <a:latin typeface="Corbel"/>
                <a:cs typeface="Corbel"/>
              </a:rPr>
              <a:t>feedback</a:t>
            </a:r>
            <a:r>
              <a:rPr lang="en-US" sz="2000" dirty="0" smtClean="0">
                <a:latin typeface="Corbel"/>
                <a:cs typeface="Corbel"/>
              </a:rPr>
              <a:t> </a:t>
            </a:r>
            <a:r>
              <a:rPr lang="en-US" sz="2000" spc="-5" dirty="0" smtClean="0">
                <a:latin typeface="Corbel"/>
                <a:cs typeface="Corbel"/>
              </a:rPr>
              <a:t>(</a:t>
            </a:r>
            <a:r>
              <a:rPr lang="en-US" sz="2000" u="heavy" spc="-5" dirty="0" smtClean="0">
                <a:solidFill>
                  <a:srgbClr val="2F85EC"/>
                </a:solidFill>
                <a:latin typeface="Corbel"/>
                <a:cs typeface="Corbel"/>
                <a:hlinkClick r:id="rId4"/>
              </a:rPr>
              <a:t>sample</a:t>
            </a:r>
            <a:r>
              <a:rPr lang="en-US" sz="2000" spc="-5" dirty="0" smtClean="0">
                <a:latin typeface="Corbel"/>
                <a:cs typeface="Corbel"/>
              </a:rPr>
              <a:t>)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Conditional </a:t>
            </a:r>
            <a:r>
              <a:rPr lang="en-US" sz="2000" dirty="0" smtClean="0">
                <a:latin typeface="Corbel"/>
                <a:cs typeface="Corbel"/>
              </a:rPr>
              <a:t>display / dynamic </a:t>
            </a:r>
            <a:r>
              <a:rPr lang="en-US" sz="2000" spc="-5" dirty="0" smtClean="0">
                <a:latin typeface="Corbel"/>
                <a:cs typeface="Corbel"/>
              </a:rPr>
              <a:t>content</a:t>
            </a:r>
            <a:r>
              <a:rPr lang="en-US" sz="2000" spc="-80" dirty="0" smtClean="0">
                <a:latin typeface="Corbel"/>
                <a:cs typeface="Corbel"/>
              </a:rPr>
              <a:t> </a:t>
            </a:r>
            <a:r>
              <a:rPr lang="en-US" sz="2000" spc="-5" dirty="0" smtClean="0">
                <a:latin typeface="Corbel"/>
                <a:cs typeface="Corbel"/>
              </a:rPr>
              <a:t>(</a:t>
            </a:r>
            <a:r>
              <a:rPr lang="en-US" sz="2000" u="heavy" spc="-5" dirty="0" smtClean="0">
                <a:solidFill>
                  <a:srgbClr val="2F85EC"/>
                </a:solidFill>
                <a:latin typeface="Corbel"/>
                <a:cs typeface="Corbel"/>
                <a:hlinkClick r:id="rId5"/>
              </a:rPr>
              <a:t>sample</a:t>
            </a:r>
            <a:r>
              <a:rPr lang="en-US" sz="2000" spc="-5" dirty="0" smtClean="0">
                <a:latin typeface="Corbel"/>
                <a:cs typeface="Corbel"/>
              </a:rPr>
              <a:t>)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Auto </a:t>
            </a:r>
            <a:r>
              <a:rPr lang="en-US" sz="2000" dirty="0" smtClean="0">
                <a:latin typeface="Corbel"/>
                <a:cs typeface="Corbel"/>
              </a:rPr>
              <a:t>save </a:t>
            </a:r>
            <a:r>
              <a:rPr lang="en-US" sz="2000" spc="-5" dirty="0" smtClean="0">
                <a:latin typeface="Corbel"/>
                <a:cs typeface="Corbel"/>
              </a:rPr>
              <a:t>user </a:t>
            </a:r>
            <a:r>
              <a:rPr lang="en-US" sz="2000" dirty="0" smtClean="0">
                <a:latin typeface="Corbel"/>
                <a:cs typeface="Corbel"/>
              </a:rPr>
              <a:t>information </a:t>
            </a:r>
            <a:r>
              <a:rPr lang="en-US" sz="2000" spc="-10" dirty="0" smtClean="0">
                <a:latin typeface="Corbel"/>
                <a:cs typeface="Corbel"/>
              </a:rPr>
              <a:t>(Google </a:t>
            </a:r>
            <a:r>
              <a:rPr lang="en-US" sz="2000" dirty="0" smtClean="0">
                <a:latin typeface="Corbel"/>
                <a:cs typeface="Corbel"/>
              </a:rPr>
              <a:t>Docs,</a:t>
            </a:r>
            <a:r>
              <a:rPr lang="en-US" sz="2000" spc="-70" dirty="0" smtClean="0">
                <a:latin typeface="Corbel"/>
                <a:cs typeface="Corbel"/>
              </a:rPr>
              <a:t> </a:t>
            </a:r>
            <a:r>
              <a:rPr lang="en-US" sz="2000" spc="-5" dirty="0" err="1" smtClean="0">
                <a:latin typeface="Corbel"/>
                <a:cs typeface="Corbel"/>
              </a:rPr>
              <a:t>Facebook</a:t>
            </a:r>
            <a:r>
              <a:rPr lang="en-US" sz="2000" spc="-5" dirty="0" smtClean="0">
                <a:latin typeface="Corbel"/>
                <a:cs typeface="Corbel"/>
              </a:rPr>
              <a:t>)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Corbel"/>
                <a:cs typeface="Corbel"/>
              </a:rPr>
              <a:t>Ratings, voting &amp; </a:t>
            </a:r>
            <a:r>
              <a:rPr lang="en-US" sz="2000" spc="-5" dirty="0" smtClean="0">
                <a:latin typeface="Corbel"/>
                <a:cs typeface="Corbel"/>
              </a:rPr>
              <a:t>other </a:t>
            </a:r>
            <a:r>
              <a:rPr lang="en-US" sz="2000" dirty="0" smtClean="0">
                <a:latin typeface="Corbel"/>
                <a:cs typeface="Corbel"/>
              </a:rPr>
              <a:t>instant actions</a:t>
            </a:r>
            <a:r>
              <a:rPr lang="en-US" sz="2000" spc="-100" dirty="0" smtClean="0">
                <a:latin typeface="Corbel"/>
                <a:cs typeface="Corbel"/>
              </a:rPr>
              <a:t> </a:t>
            </a:r>
            <a:r>
              <a:rPr lang="en-US" sz="2000" spc="-5" dirty="0" smtClean="0">
                <a:latin typeface="Corbel"/>
                <a:cs typeface="Corbel"/>
              </a:rPr>
              <a:t>(</a:t>
            </a:r>
            <a:r>
              <a:rPr lang="en-US" sz="2000" u="heavy" spc="-5" dirty="0" smtClean="0">
                <a:solidFill>
                  <a:srgbClr val="2F85EC"/>
                </a:solidFill>
                <a:latin typeface="Corbel"/>
                <a:cs typeface="Corbel"/>
                <a:hlinkClick r:id="rId6"/>
              </a:rPr>
              <a:t>sample</a:t>
            </a:r>
            <a:r>
              <a:rPr lang="en-US" sz="2000" spc="-5" dirty="0" smtClean="0">
                <a:latin typeface="Corbel"/>
                <a:cs typeface="Corbel"/>
              </a:rPr>
              <a:t>)</a:t>
            </a:r>
            <a:endParaRPr lang="en-US" sz="2000" dirty="0" smtClean="0">
              <a:latin typeface="Corbel"/>
              <a:cs typeface="Corbe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- </a:t>
            </a:r>
            <a:r>
              <a:rPr lang="en-US" sz="4400" dirty="0" smtClean="0">
                <a:latin typeface="Corbel"/>
                <a:cs typeface="Corbel"/>
              </a:rPr>
              <a:t>Usage</a:t>
            </a:r>
            <a:r>
              <a:rPr lang="en-US" sz="4400" spc="-105" dirty="0" smtClean="0">
                <a:latin typeface="Corbel"/>
                <a:cs typeface="Corbel"/>
              </a:rPr>
              <a:t> </a:t>
            </a:r>
            <a:r>
              <a:rPr lang="en-US" sz="4400" spc="-5" dirty="0" smtClean="0">
                <a:latin typeface="Corbel"/>
                <a:cs typeface="Corbel"/>
              </a:rPr>
              <a:t>samples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6285" lvl="1" indent="-286385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Better </a:t>
            </a:r>
            <a:r>
              <a:rPr lang="en-US" sz="2000" dirty="0" smtClean="0">
                <a:latin typeface="Corbel"/>
                <a:cs typeface="Corbel"/>
              </a:rPr>
              <a:t>interactivity &amp;</a:t>
            </a:r>
            <a:r>
              <a:rPr lang="en-US" sz="2000" spc="-5" dirty="0" smtClean="0">
                <a:latin typeface="Corbel"/>
                <a:cs typeface="Corbel"/>
              </a:rPr>
              <a:t> responsiveness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Corbel"/>
                <a:cs typeface="Corbel"/>
              </a:rPr>
              <a:t>Impressive</a:t>
            </a:r>
            <a:r>
              <a:rPr lang="en-US" sz="2000" spc="-150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UX</a:t>
            </a: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10" dirty="0" smtClean="0">
                <a:latin typeface="Corbel"/>
                <a:cs typeface="Corbel"/>
              </a:rPr>
              <a:t>Reduced </a:t>
            </a:r>
            <a:r>
              <a:rPr lang="en-US" sz="2000" spc="-5" dirty="0" smtClean="0">
                <a:latin typeface="Corbel"/>
                <a:cs typeface="Corbel"/>
              </a:rPr>
              <a:t>connections to the </a:t>
            </a:r>
            <a:r>
              <a:rPr lang="en-US" sz="2000" dirty="0" smtClean="0">
                <a:latin typeface="Corbel"/>
                <a:cs typeface="Corbel"/>
              </a:rPr>
              <a:t>web server (partial</a:t>
            </a:r>
            <a:r>
              <a:rPr lang="en-US" sz="2000" spc="-5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rendering)</a:t>
            </a: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10" dirty="0" smtClean="0">
                <a:latin typeface="Corbel"/>
                <a:cs typeface="Corbel"/>
              </a:rPr>
              <a:t>Reduced</a:t>
            </a:r>
            <a:r>
              <a:rPr lang="en-US" sz="2000" spc="-65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bandwidth</a:t>
            </a:r>
          </a:p>
          <a:p>
            <a:pPr marL="756285" lvl="1" indent="-286385">
              <a:lnSpc>
                <a:spcPct val="100000"/>
              </a:lnSpc>
              <a:spcBef>
                <a:spcPts val="109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Corbel"/>
                <a:cs typeface="Corbel"/>
              </a:rPr>
              <a:t>Its </a:t>
            </a:r>
            <a:r>
              <a:rPr lang="en-US" sz="2000" spc="-5" dirty="0" smtClean="0">
                <a:latin typeface="Corbel"/>
                <a:cs typeface="Corbel"/>
              </a:rPr>
              <a:t>“cool”</a:t>
            </a:r>
            <a:r>
              <a:rPr lang="en-US" sz="2000" spc="-105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Wingdings"/>
                <a:cs typeface="Wingdings"/>
              </a:rPr>
              <a:t>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Ajax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6285" lvl="1" indent="-286385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Corbel"/>
                <a:cs typeface="Corbel"/>
              </a:rPr>
              <a:t>The </a:t>
            </a:r>
            <a:r>
              <a:rPr lang="en-US" sz="2000" spc="-5" dirty="0" smtClean="0">
                <a:latin typeface="Corbel"/>
                <a:cs typeface="Corbel"/>
              </a:rPr>
              <a:t>back </a:t>
            </a:r>
            <a:r>
              <a:rPr lang="en-US" sz="2000" dirty="0" smtClean="0">
                <a:latin typeface="Corbel"/>
                <a:cs typeface="Corbel"/>
              </a:rPr>
              <a:t>and refresh </a:t>
            </a:r>
            <a:r>
              <a:rPr lang="en-US" sz="2000" spc="-5" dirty="0" smtClean="0">
                <a:latin typeface="Corbel"/>
                <a:cs typeface="Corbel"/>
              </a:rPr>
              <a:t>button </a:t>
            </a:r>
            <a:r>
              <a:rPr lang="en-US" sz="2000" dirty="0" smtClean="0">
                <a:latin typeface="Corbel"/>
                <a:cs typeface="Corbel"/>
              </a:rPr>
              <a:t>are </a:t>
            </a:r>
            <a:r>
              <a:rPr lang="en-US" sz="2000" spc="-5" dirty="0" smtClean="0">
                <a:latin typeface="Corbel"/>
                <a:cs typeface="Corbel"/>
              </a:rPr>
              <a:t>rendered</a:t>
            </a:r>
            <a:r>
              <a:rPr lang="en-US" sz="2000" spc="35" dirty="0" smtClean="0">
                <a:latin typeface="Corbel"/>
                <a:cs typeface="Corbel"/>
              </a:rPr>
              <a:t> </a:t>
            </a:r>
            <a:r>
              <a:rPr lang="en-US" sz="2000" spc="-5" dirty="0" smtClean="0">
                <a:latin typeface="Corbel"/>
                <a:cs typeface="Corbel"/>
              </a:rPr>
              <a:t>useless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Bookmarking </a:t>
            </a:r>
            <a:r>
              <a:rPr lang="en-US" sz="2000" dirty="0" smtClean="0">
                <a:latin typeface="Corbel"/>
                <a:cs typeface="Corbel"/>
              </a:rPr>
              <a:t>is useless </a:t>
            </a:r>
            <a:r>
              <a:rPr lang="en-US" sz="2000" spc="-5" dirty="0" smtClean="0">
                <a:latin typeface="Corbel"/>
                <a:cs typeface="Corbel"/>
              </a:rPr>
              <a:t>(HTML </a:t>
            </a:r>
            <a:r>
              <a:rPr lang="en-US" sz="2000" dirty="0" smtClean="0">
                <a:latin typeface="Corbel"/>
                <a:cs typeface="Corbel"/>
              </a:rPr>
              <a:t>5 </a:t>
            </a:r>
            <a:r>
              <a:rPr lang="en-US" sz="2000" spc="-5" dirty="0" smtClean="0">
                <a:latin typeface="Corbel"/>
                <a:cs typeface="Corbel"/>
              </a:rPr>
              <a:t>History API to the</a:t>
            </a:r>
            <a:r>
              <a:rPr lang="en-US" sz="2000" spc="-45" dirty="0" smtClean="0">
                <a:latin typeface="Corbel"/>
                <a:cs typeface="Corbel"/>
              </a:rPr>
              <a:t> </a:t>
            </a:r>
            <a:r>
              <a:rPr lang="en-US" sz="2000" spc="-10" dirty="0" smtClean="0">
                <a:latin typeface="Corbel"/>
                <a:cs typeface="Corbel"/>
              </a:rPr>
              <a:t>rescue)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Requires </a:t>
            </a:r>
            <a:r>
              <a:rPr lang="en-US" sz="2000" dirty="0" smtClean="0">
                <a:latin typeface="Corbel"/>
                <a:cs typeface="Corbel"/>
              </a:rPr>
              <a:t>JavaScript </a:t>
            </a:r>
            <a:r>
              <a:rPr lang="en-US" sz="2000" spc="-5" dirty="0" smtClean="0">
                <a:latin typeface="Corbel"/>
                <a:cs typeface="Corbel"/>
              </a:rPr>
              <a:t>to be </a:t>
            </a:r>
            <a:r>
              <a:rPr lang="en-US" sz="2000" dirty="0" smtClean="0">
                <a:latin typeface="Corbel"/>
                <a:cs typeface="Corbel"/>
              </a:rPr>
              <a:t>enabled </a:t>
            </a:r>
            <a:r>
              <a:rPr lang="en-US" sz="2000" spc="-5" dirty="0" smtClean="0">
                <a:latin typeface="Corbel"/>
                <a:cs typeface="Corbel"/>
              </a:rPr>
              <a:t>on</a:t>
            </a:r>
            <a:r>
              <a:rPr lang="en-US" sz="2000" spc="-105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browsers</a:t>
            </a: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Corbel"/>
                <a:cs typeface="Corbel"/>
              </a:rPr>
              <a:t>SEO &amp; analytics</a:t>
            </a:r>
            <a:r>
              <a:rPr lang="en-US" sz="2000" spc="-120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rbel"/>
                <a:cs typeface="Corbel"/>
              </a:rPr>
              <a:t>un</a:t>
            </a:r>
            <a:r>
              <a:rPr lang="en-US" sz="2000" dirty="0" smtClean="0">
                <a:latin typeface="Corbel"/>
                <a:cs typeface="Corbel"/>
              </a:rPr>
              <a:t>friendly</a:t>
            </a: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Corbel"/>
                <a:cs typeface="Corbel"/>
              </a:rPr>
              <a:t>Screen </a:t>
            </a:r>
            <a:r>
              <a:rPr lang="en-US" sz="2000" spc="-5" dirty="0" smtClean="0">
                <a:latin typeface="Corbel"/>
                <a:cs typeface="Corbel"/>
              </a:rPr>
              <a:t>readers </a:t>
            </a:r>
            <a:r>
              <a:rPr lang="en-US" sz="2000" dirty="0" smtClean="0">
                <a:solidFill>
                  <a:srgbClr val="FF0000"/>
                </a:solidFill>
                <a:latin typeface="Corbel"/>
                <a:cs typeface="Corbel"/>
              </a:rPr>
              <a:t>un</a:t>
            </a:r>
            <a:r>
              <a:rPr lang="en-US" sz="2000" dirty="0" smtClean="0">
                <a:latin typeface="Corbel"/>
                <a:cs typeface="Corbel"/>
              </a:rPr>
              <a:t>friendly – affects</a:t>
            </a:r>
            <a:r>
              <a:rPr lang="en-US" sz="2000" spc="-35" dirty="0" smtClean="0">
                <a:latin typeface="Corbel"/>
                <a:cs typeface="Corbel"/>
              </a:rPr>
              <a:t> </a:t>
            </a:r>
            <a:r>
              <a:rPr lang="en-US" sz="2000" spc="-5" dirty="0" smtClean="0">
                <a:latin typeface="Corbel"/>
                <a:cs typeface="Corbel"/>
              </a:rPr>
              <a:t>accessibility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Callbacks can </a:t>
            </a:r>
            <a:r>
              <a:rPr lang="en-US" sz="2000" dirty="0" smtClean="0">
                <a:latin typeface="Corbel"/>
                <a:cs typeface="Corbel"/>
              </a:rPr>
              <a:t>lead </a:t>
            </a:r>
            <a:r>
              <a:rPr lang="en-US" sz="2000" spc="-5" dirty="0" smtClean="0">
                <a:latin typeface="Corbel"/>
                <a:cs typeface="Corbel"/>
              </a:rPr>
              <a:t>to complex</a:t>
            </a:r>
            <a:r>
              <a:rPr lang="en-US" sz="2000" spc="-65" dirty="0" smtClean="0">
                <a:latin typeface="Corbel"/>
                <a:cs typeface="Corbel"/>
              </a:rPr>
              <a:t> </a:t>
            </a:r>
            <a:r>
              <a:rPr lang="en-US" sz="2000" spc="-5" dirty="0" smtClean="0">
                <a:latin typeface="Corbel"/>
                <a:cs typeface="Corbel"/>
              </a:rPr>
              <a:t>code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spc="-5" dirty="0" smtClean="0">
                <a:latin typeface="Corbel"/>
                <a:cs typeface="Corbel"/>
              </a:rPr>
              <a:t>Network </a:t>
            </a:r>
            <a:r>
              <a:rPr lang="en-US" sz="2000" dirty="0" smtClean="0">
                <a:latin typeface="Corbel"/>
                <a:cs typeface="Corbel"/>
              </a:rPr>
              <a:t>latency may </a:t>
            </a:r>
            <a:r>
              <a:rPr lang="en-US" sz="2000" spc="-5" dirty="0" smtClean="0">
                <a:latin typeface="Corbel"/>
                <a:cs typeface="Corbel"/>
              </a:rPr>
              <a:t>break</a:t>
            </a:r>
            <a:r>
              <a:rPr lang="en-US" sz="2000" spc="-65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usability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Ajax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dirty="0" smtClean="0">
                <a:latin typeface="Corbel"/>
                <a:cs typeface="Corbel"/>
              </a:rPr>
              <a:t>GET or</a:t>
            </a:r>
            <a:r>
              <a:rPr lang="en-US" sz="2400" spc="-130" dirty="0" smtClean="0">
                <a:latin typeface="Corbel"/>
                <a:cs typeface="Corbel"/>
              </a:rPr>
              <a:t> </a:t>
            </a:r>
            <a:r>
              <a:rPr lang="en-US" sz="2400" spc="-5" dirty="0" smtClean="0">
                <a:latin typeface="Corbel"/>
                <a:cs typeface="Corbel"/>
              </a:rPr>
              <a:t>POST?</a:t>
            </a:r>
            <a:endParaRPr lang="en-US" sz="24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Corbel"/>
                <a:cs typeface="Corbel"/>
              </a:rPr>
              <a:t>GET is </a:t>
            </a:r>
            <a:r>
              <a:rPr lang="en-US" sz="2000" dirty="0" smtClean="0">
                <a:solidFill>
                  <a:srgbClr val="2FACEB"/>
                </a:solidFill>
                <a:latin typeface="Corbel"/>
                <a:cs typeface="Corbel"/>
              </a:rPr>
              <a:t>faster </a:t>
            </a:r>
            <a:r>
              <a:rPr lang="en-US" sz="2000" dirty="0" smtClean="0">
                <a:latin typeface="Corbel"/>
                <a:cs typeface="Corbel"/>
              </a:rPr>
              <a:t>and </a:t>
            </a:r>
            <a:r>
              <a:rPr lang="en-US" sz="2000" dirty="0" smtClean="0">
                <a:solidFill>
                  <a:srgbClr val="2FACEB"/>
                </a:solidFill>
                <a:latin typeface="Corbel"/>
                <a:cs typeface="Corbel"/>
              </a:rPr>
              <a:t>simpler </a:t>
            </a:r>
            <a:r>
              <a:rPr lang="en-US" sz="2000" spc="-5" dirty="0" smtClean="0">
                <a:latin typeface="Corbel"/>
                <a:cs typeface="Corbel"/>
              </a:rPr>
              <a:t>than</a:t>
            </a:r>
            <a:r>
              <a:rPr lang="en-US" sz="2000" spc="-75" dirty="0" smtClean="0">
                <a:latin typeface="Corbel"/>
                <a:cs typeface="Corbel"/>
              </a:rPr>
              <a:t> </a:t>
            </a:r>
            <a:r>
              <a:rPr lang="en-US" sz="2000" spc="-5" dirty="0" smtClean="0">
                <a:latin typeface="Corbel"/>
                <a:cs typeface="Corbel"/>
              </a:rPr>
              <a:t>POST</a:t>
            </a:r>
            <a:endParaRPr lang="en-US" sz="2000" dirty="0" smtClean="0">
              <a:latin typeface="Corbel"/>
              <a:cs typeface="Corbe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Corbel"/>
                <a:cs typeface="Corbel"/>
              </a:rPr>
              <a:t>Use </a:t>
            </a:r>
            <a:r>
              <a:rPr lang="en-US" sz="2000" spc="-5" dirty="0" smtClean="0">
                <a:latin typeface="Corbel"/>
                <a:cs typeface="Corbel"/>
              </a:rPr>
              <a:t>POST </a:t>
            </a:r>
            <a:r>
              <a:rPr lang="en-US" sz="2000" dirty="0" smtClean="0">
                <a:latin typeface="Corbel"/>
                <a:cs typeface="Corbel"/>
              </a:rPr>
              <a:t>in </a:t>
            </a:r>
            <a:r>
              <a:rPr lang="en-US" sz="2000" spc="-5" dirty="0" smtClean="0">
                <a:latin typeface="Corbel"/>
                <a:cs typeface="Corbel"/>
              </a:rPr>
              <a:t>these</a:t>
            </a:r>
            <a:r>
              <a:rPr lang="en-US" sz="2000" spc="-85" dirty="0" smtClean="0">
                <a:latin typeface="Corbel"/>
                <a:cs typeface="Corbel"/>
              </a:rPr>
              <a:t> </a:t>
            </a:r>
            <a:r>
              <a:rPr lang="en-US" sz="2000" dirty="0" smtClean="0">
                <a:latin typeface="Corbel"/>
                <a:cs typeface="Corbel"/>
              </a:rPr>
              <a:t>cases:</a:t>
            </a:r>
          </a:p>
          <a:p>
            <a:pPr marL="1213485" lvl="2" indent="-286385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800" dirty="0" smtClean="0">
                <a:latin typeface="Corbel"/>
                <a:cs typeface="Corbel"/>
              </a:rPr>
              <a:t>A </a:t>
            </a:r>
            <a:r>
              <a:rPr lang="en-US" sz="1800" spc="-5" dirty="0" smtClean="0">
                <a:solidFill>
                  <a:srgbClr val="2FACEB"/>
                </a:solidFill>
                <a:latin typeface="Corbel"/>
                <a:cs typeface="Corbel"/>
              </a:rPr>
              <a:t>cached </a:t>
            </a:r>
            <a:r>
              <a:rPr lang="en-US" sz="1800" dirty="0" smtClean="0">
                <a:latin typeface="Corbel"/>
                <a:cs typeface="Corbel"/>
              </a:rPr>
              <a:t>file is </a:t>
            </a:r>
            <a:r>
              <a:rPr lang="en-US" sz="1800" spc="-5" dirty="0" smtClean="0">
                <a:solidFill>
                  <a:srgbClr val="2FACEB"/>
                </a:solidFill>
                <a:latin typeface="Corbel"/>
                <a:cs typeface="Corbel"/>
              </a:rPr>
              <a:t>not an option </a:t>
            </a:r>
            <a:r>
              <a:rPr lang="en-US" sz="1800" spc="-5" dirty="0" smtClean="0">
                <a:latin typeface="Corbel"/>
                <a:cs typeface="Corbel"/>
              </a:rPr>
              <a:t>(update </a:t>
            </a:r>
            <a:r>
              <a:rPr lang="en-US" sz="1800" dirty="0" smtClean="0">
                <a:latin typeface="Corbel"/>
                <a:cs typeface="Corbel"/>
              </a:rPr>
              <a:t>a file </a:t>
            </a:r>
            <a:r>
              <a:rPr lang="en-US" sz="1800" spc="-5" dirty="0" smtClean="0">
                <a:latin typeface="Corbel"/>
                <a:cs typeface="Corbel"/>
              </a:rPr>
              <a:t>or </a:t>
            </a:r>
            <a:r>
              <a:rPr lang="en-US" sz="1800" spc="-10" dirty="0" smtClean="0">
                <a:latin typeface="Corbel"/>
                <a:cs typeface="Corbel"/>
              </a:rPr>
              <a:t>database </a:t>
            </a:r>
            <a:r>
              <a:rPr lang="en-US" sz="1800" spc="-5" dirty="0" smtClean="0">
                <a:latin typeface="Corbel"/>
                <a:cs typeface="Corbel"/>
              </a:rPr>
              <a:t>on the</a:t>
            </a:r>
            <a:r>
              <a:rPr lang="en-US" sz="1800" spc="105" dirty="0" smtClean="0">
                <a:latin typeface="Corbel"/>
                <a:cs typeface="Corbel"/>
              </a:rPr>
              <a:t> </a:t>
            </a:r>
            <a:r>
              <a:rPr lang="en-US" sz="1800" dirty="0" smtClean="0">
                <a:latin typeface="Corbel"/>
                <a:cs typeface="Corbel"/>
              </a:rPr>
              <a:t>server)</a:t>
            </a:r>
          </a:p>
          <a:p>
            <a:pPr marL="1213485" lvl="2" indent="-286385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800" spc="-5" dirty="0" smtClean="0">
                <a:latin typeface="Corbel"/>
                <a:cs typeface="Corbel"/>
              </a:rPr>
              <a:t>Sending </a:t>
            </a:r>
            <a:r>
              <a:rPr lang="en-US" sz="1800" dirty="0" smtClean="0">
                <a:latin typeface="Corbel"/>
                <a:cs typeface="Corbel"/>
              </a:rPr>
              <a:t>a </a:t>
            </a:r>
            <a:r>
              <a:rPr lang="en-US" sz="1800" spc="-5" dirty="0" smtClean="0">
                <a:solidFill>
                  <a:srgbClr val="2FACEB"/>
                </a:solidFill>
                <a:latin typeface="Corbel"/>
                <a:cs typeface="Corbel"/>
              </a:rPr>
              <a:t>large amount of data </a:t>
            </a:r>
            <a:r>
              <a:rPr lang="en-US" sz="1800" spc="-5" dirty="0" smtClean="0">
                <a:latin typeface="Corbel"/>
                <a:cs typeface="Corbel"/>
              </a:rPr>
              <a:t>to the server </a:t>
            </a:r>
            <a:r>
              <a:rPr lang="en-US" sz="1800" dirty="0" smtClean="0">
                <a:latin typeface="Corbel"/>
                <a:cs typeface="Corbel"/>
              </a:rPr>
              <a:t>(POST </a:t>
            </a:r>
            <a:r>
              <a:rPr lang="en-US" sz="1800" spc="-5" dirty="0" smtClean="0">
                <a:latin typeface="Corbel"/>
                <a:cs typeface="Corbel"/>
              </a:rPr>
              <a:t>has no size</a:t>
            </a:r>
            <a:r>
              <a:rPr lang="en-US" sz="1800" spc="125" dirty="0" smtClean="0">
                <a:latin typeface="Corbel"/>
                <a:cs typeface="Corbel"/>
              </a:rPr>
              <a:t> </a:t>
            </a:r>
            <a:r>
              <a:rPr lang="en-US" sz="1800" dirty="0" smtClean="0">
                <a:latin typeface="Corbel"/>
                <a:cs typeface="Corbel"/>
              </a:rPr>
              <a:t>limitations)</a:t>
            </a:r>
          </a:p>
          <a:p>
            <a:pPr marL="1213485" lvl="2" indent="-286385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lang="en-US" sz="1800" spc="-5" dirty="0" smtClean="0">
                <a:latin typeface="Corbel"/>
                <a:cs typeface="Corbel"/>
              </a:rPr>
              <a:t>Sending </a:t>
            </a:r>
            <a:r>
              <a:rPr lang="en-US" sz="1800" dirty="0" smtClean="0">
                <a:solidFill>
                  <a:srgbClr val="2FACEB"/>
                </a:solidFill>
                <a:latin typeface="Corbel"/>
                <a:cs typeface="Corbel"/>
              </a:rPr>
              <a:t>user input </a:t>
            </a:r>
            <a:r>
              <a:rPr lang="en-US" sz="1800" spc="-5" dirty="0" smtClean="0">
                <a:latin typeface="Corbel"/>
                <a:cs typeface="Corbel"/>
              </a:rPr>
              <a:t>(which can contain </a:t>
            </a:r>
            <a:r>
              <a:rPr lang="en-US" sz="1800" dirty="0" smtClean="0">
                <a:solidFill>
                  <a:srgbClr val="2FACEB"/>
                </a:solidFill>
                <a:latin typeface="Corbel"/>
                <a:cs typeface="Corbel"/>
              </a:rPr>
              <a:t>unknown</a:t>
            </a:r>
            <a:r>
              <a:rPr lang="en-US" sz="1800" spc="15" dirty="0" smtClean="0">
                <a:solidFill>
                  <a:srgbClr val="2FACEB"/>
                </a:solidFill>
                <a:latin typeface="Corbel"/>
                <a:cs typeface="Corbel"/>
              </a:rPr>
              <a:t> </a:t>
            </a:r>
            <a:r>
              <a:rPr lang="en-US" sz="1800" spc="-5" dirty="0" smtClean="0">
                <a:solidFill>
                  <a:srgbClr val="2FACEB"/>
                </a:solidFill>
                <a:latin typeface="Corbel"/>
                <a:cs typeface="Corbel"/>
              </a:rPr>
              <a:t>characters</a:t>
            </a:r>
            <a:r>
              <a:rPr lang="en-US" sz="1800" spc="-5" dirty="0" smtClean="0">
                <a:latin typeface="Corbel"/>
                <a:cs typeface="Corbel"/>
              </a:rPr>
              <a:t>)</a:t>
            </a:r>
            <a:endParaRPr lang="en-US" sz="1800" dirty="0" smtClean="0">
              <a:latin typeface="Corbel"/>
              <a:cs typeface="Corbe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Making AJAX </a:t>
            </a:r>
            <a:r>
              <a:rPr lang="en-US" dirty="0" smtClean="0"/>
              <a:t>requests </a:t>
            </a:r>
            <a:r>
              <a:rPr lang="en-US" spc="-5" dirty="0" smtClean="0"/>
              <a:t>with raw</a:t>
            </a:r>
            <a:r>
              <a:rPr lang="en-US" spc="-285" dirty="0" smtClean="0"/>
              <a:t> </a:t>
            </a:r>
            <a:r>
              <a:rPr lang="en-US" spc="-5" dirty="0" smtClean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xhttp.open</a:t>
            </a:r>
            <a:r>
              <a:rPr lang="en-US" dirty="0" smtClean="0"/>
              <a:t>("GET", "ajax_info.txt", true);</a:t>
            </a:r>
            <a:br>
              <a:rPr lang="en-US" dirty="0" smtClean="0"/>
            </a:br>
            <a:r>
              <a:rPr lang="en-US" dirty="0" err="1" smtClean="0"/>
              <a:t>xhttp.send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Open - (</a:t>
            </a:r>
            <a:r>
              <a:rPr lang="en-US" i="1" dirty="0" smtClean="0"/>
              <a:t>method, </a:t>
            </a:r>
            <a:r>
              <a:rPr lang="en-US" i="1" dirty="0" err="1" smtClean="0"/>
              <a:t>url</a:t>
            </a:r>
            <a:r>
              <a:rPr lang="en-US" i="1" dirty="0" smtClean="0"/>
              <a:t>, </a:t>
            </a:r>
            <a:r>
              <a:rPr lang="en-US" i="1" dirty="0" err="1" smtClean="0"/>
              <a:t>async</a:t>
            </a:r>
            <a:r>
              <a:rPr lang="en-US" dirty="0" smtClean="0"/>
              <a:t>)Specifies the type of request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method</a:t>
            </a:r>
            <a:r>
              <a:rPr lang="en-US" dirty="0" smtClean="0"/>
              <a:t>: - the type of request: GET or POST</a:t>
            </a:r>
            <a:br>
              <a:rPr lang="en-US" dirty="0" smtClean="0"/>
            </a:br>
            <a:r>
              <a:rPr lang="en-US" i="1" dirty="0" err="1" smtClean="0"/>
              <a:t>url</a:t>
            </a:r>
            <a:r>
              <a:rPr lang="en-US" dirty="0" smtClean="0"/>
              <a:t>:  - the server (file) location</a:t>
            </a:r>
            <a:br>
              <a:rPr lang="en-US" dirty="0" smtClean="0"/>
            </a:br>
            <a:r>
              <a:rPr lang="en-US" i="1" dirty="0" err="1" smtClean="0"/>
              <a:t>async</a:t>
            </a:r>
            <a:r>
              <a:rPr lang="en-US" dirty="0" smtClean="0"/>
              <a:t>:  - true (asynchronous) or false (synchronous)send()Sends the request to the server (used for GET)send(</a:t>
            </a:r>
            <a:r>
              <a:rPr lang="en-US" i="1" dirty="0" smtClean="0"/>
              <a:t>string</a:t>
            </a:r>
            <a:r>
              <a:rPr lang="en-US" dirty="0" smtClean="0"/>
              <a:t>)Sends the request to the server (used for POST)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Send Request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xhttp.open</a:t>
            </a:r>
            <a:r>
              <a:rPr lang="en-US" dirty="0" smtClean="0"/>
              <a:t>("GET", "demo_get.asp", true);</a:t>
            </a:r>
            <a:br>
              <a:rPr lang="en-US" dirty="0" smtClean="0"/>
            </a:br>
            <a:r>
              <a:rPr lang="en-US" dirty="0" err="1" smtClean="0"/>
              <a:t>xhttp.send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xhttp.open</a:t>
            </a:r>
            <a:r>
              <a:rPr lang="en-US" dirty="0" smtClean="0"/>
              <a:t>("POST", "demo_post.asp", true);</a:t>
            </a:r>
            <a:br>
              <a:rPr lang="en-US" dirty="0" smtClean="0"/>
            </a:br>
            <a:r>
              <a:rPr lang="en-US" dirty="0" err="1" smtClean="0"/>
              <a:t>xhttp.send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Get/Post Request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jQuery</a:t>
            </a:r>
            <a:r>
              <a:rPr lang="en-US" b="1" dirty="0" smtClean="0"/>
              <a:t>?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is a lightweight, "write less, do more", JavaScript library.</a:t>
            </a:r>
          </a:p>
          <a:p>
            <a:r>
              <a:rPr lang="en-US" dirty="0" smtClean="0"/>
              <a:t>The purpose of </a:t>
            </a:r>
            <a:r>
              <a:rPr lang="en-US" dirty="0" err="1" smtClean="0"/>
              <a:t>jQuery</a:t>
            </a:r>
            <a:r>
              <a:rPr lang="en-US" dirty="0" smtClean="0"/>
              <a:t> is to make it much easier to use JavaScript on your website.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takes a lot of common tasks that require many lines of JavaScript code to accomplish, and wraps them into methods that you can call with a single line of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84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get the response from a server, use the </a:t>
            </a:r>
            <a:r>
              <a:rPr lang="en-US" dirty="0" err="1" smtClean="0"/>
              <a:t>responseText</a:t>
            </a:r>
            <a:r>
              <a:rPr lang="en-US" dirty="0" smtClean="0"/>
              <a:t> or </a:t>
            </a:r>
            <a:r>
              <a:rPr lang="en-US" dirty="0" err="1" smtClean="0"/>
              <a:t>responseXML</a:t>
            </a:r>
            <a:r>
              <a:rPr lang="en-US" dirty="0" smtClean="0"/>
              <a:t> property of the </a:t>
            </a:r>
            <a:r>
              <a:rPr lang="en-US" dirty="0" err="1" smtClean="0"/>
              <a:t>XMLHttpRequest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xhttp.responseText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AJAX - Server Response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971800"/>
            <a:ext cx="6665913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xmlDoc</a:t>
            </a:r>
            <a:r>
              <a:rPr lang="en-US" dirty="0" smtClean="0"/>
              <a:t> = </a:t>
            </a:r>
            <a:r>
              <a:rPr lang="en-US" dirty="0" err="1" smtClean="0"/>
              <a:t>xhttp.responseXML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txt = "";</a:t>
            </a:r>
            <a:br>
              <a:rPr lang="en-US" dirty="0" smtClean="0"/>
            </a:br>
            <a:r>
              <a:rPr lang="en-US" dirty="0" smtClean="0"/>
              <a:t>x = </a:t>
            </a:r>
            <a:r>
              <a:rPr lang="en-US" dirty="0" err="1" smtClean="0"/>
              <a:t>xmlDoc.getElementsByTagName</a:t>
            </a:r>
            <a:r>
              <a:rPr lang="en-US" dirty="0" smtClean="0"/>
              <a:t>("ARTIST");</a:t>
            </a:r>
            <a:br>
              <a:rPr lang="en-US" dirty="0" smtClean="0"/>
            </a:br>
            <a:r>
              <a:rPr lang="en-US" dirty="0" smtClean="0"/>
              <a:t>for (</a:t>
            </a:r>
            <a:r>
              <a:rPr lang="en-US" dirty="0" err="1" smtClean="0"/>
              <a:t>i</a:t>
            </a:r>
            <a:r>
              <a:rPr lang="en-US" dirty="0" smtClean="0"/>
              <a:t> = 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x.length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smtClean="0"/>
              <a:t>  txt += x[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childNodes</a:t>
            </a:r>
            <a:r>
              <a:rPr lang="en-US" dirty="0" smtClean="0"/>
              <a:t>[0].</a:t>
            </a:r>
            <a:r>
              <a:rPr lang="en-US" dirty="0" err="1" smtClean="0"/>
              <a:t>nodeValue</a:t>
            </a:r>
            <a:r>
              <a:rPr lang="en-US" dirty="0" smtClean="0"/>
              <a:t> + 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txt;</a:t>
            </a:r>
          </a:p>
          <a:p>
            <a:r>
              <a:rPr lang="en-US" dirty="0" smtClean="0">
                <a:hlinkClick r:id="rId2"/>
              </a:rPr>
              <a:t>Try it yourself »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in XML form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also simplifies a lot of the complicated things from JavaScript.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library contains the following features:</a:t>
            </a:r>
          </a:p>
          <a:p>
            <a:r>
              <a:rPr lang="en-US" dirty="0" smtClean="0"/>
              <a:t>HTML/DOM manipulation</a:t>
            </a:r>
          </a:p>
          <a:p>
            <a:r>
              <a:rPr lang="en-US" dirty="0" smtClean="0"/>
              <a:t>CSS manipulation</a:t>
            </a:r>
          </a:p>
          <a:p>
            <a:r>
              <a:rPr lang="en-US" dirty="0" smtClean="0"/>
              <a:t>HTML event methods</a:t>
            </a:r>
          </a:p>
          <a:p>
            <a:r>
              <a:rPr lang="en-US" dirty="0" smtClean="0"/>
              <a:t>Effects and animations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Utilities</a:t>
            </a:r>
          </a:p>
          <a:p>
            <a:r>
              <a:rPr lang="en-US" b="1" dirty="0" smtClean="0"/>
              <a:t>Tip:</a:t>
            </a:r>
            <a:r>
              <a:rPr lang="en-US" dirty="0" smtClean="0"/>
              <a:t> In addition, </a:t>
            </a:r>
            <a:r>
              <a:rPr lang="en-US" dirty="0" err="1" smtClean="0"/>
              <a:t>jQuery</a:t>
            </a:r>
            <a:r>
              <a:rPr lang="en-US" dirty="0" smtClean="0"/>
              <a:t> has plugins for almost any task out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68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jQuery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other JavaScript frameworks out there, but </a:t>
            </a:r>
            <a:r>
              <a:rPr lang="en-US" dirty="0" err="1" smtClean="0"/>
              <a:t>jQuery</a:t>
            </a:r>
            <a:r>
              <a:rPr lang="en-US" dirty="0" smtClean="0"/>
              <a:t> seems to be the most popular, and also the most extendable.</a:t>
            </a:r>
            <a:br>
              <a:rPr lang="en-US" dirty="0" smtClean="0"/>
            </a:br>
            <a:r>
              <a:rPr lang="en-US" dirty="0" smtClean="0"/>
              <a:t>Many of the biggest companies on the Web use </a:t>
            </a:r>
            <a:r>
              <a:rPr lang="en-US" dirty="0" err="1" smtClean="0"/>
              <a:t>jQuery</a:t>
            </a:r>
            <a:r>
              <a:rPr lang="en-US" dirty="0" smtClean="0"/>
              <a:t>, such as:</a:t>
            </a:r>
            <a:br>
              <a:rPr lang="en-US" dirty="0" smtClean="0"/>
            </a:br>
            <a:r>
              <a:rPr lang="en-US" dirty="0" smtClean="0"/>
              <a:t>Google</a:t>
            </a:r>
            <a:br>
              <a:rPr lang="en-US" dirty="0" smtClean="0"/>
            </a:br>
            <a:r>
              <a:rPr lang="en-US" dirty="0" smtClean="0"/>
              <a:t>Microsoft</a:t>
            </a:r>
            <a:br>
              <a:rPr lang="en-US" dirty="0" smtClean="0"/>
            </a:br>
            <a:r>
              <a:rPr lang="en-US" dirty="0" smtClean="0"/>
              <a:t>IBM</a:t>
            </a:r>
            <a:br>
              <a:rPr lang="en-US" dirty="0" smtClean="0"/>
            </a:br>
            <a:r>
              <a:rPr lang="en-US" dirty="0" smtClean="0"/>
              <a:t>Netflix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19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Adding </a:t>
            </a:r>
            <a:r>
              <a:rPr lang="en-US" b="1" dirty="0" err="1" smtClean="0"/>
              <a:t>jQuery</a:t>
            </a:r>
            <a:r>
              <a:rPr lang="en-US" b="1" dirty="0" smtClean="0"/>
              <a:t> to Your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start using </a:t>
            </a:r>
            <a:r>
              <a:rPr lang="en-US" dirty="0" err="1" smtClean="0"/>
              <a:t>jQuery</a:t>
            </a:r>
            <a:r>
              <a:rPr lang="en-US" dirty="0" smtClean="0"/>
              <a:t> on your web site. You can: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jQuery</a:t>
            </a:r>
            <a:r>
              <a:rPr lang="en-US" dirty="0" smtClean="0"/>
              <a:t> library from jQuery.com</a:t>
            </a:r>
          </a:p>
          <a:p>
            <a:r>
              <a:rPr lang="en-US" dirty="0" smtClean="0"/>
              <a:t>Include </a:t>
            </a:r>
            <a:r>
              <a:rPr lang="en-US" dirty="0" err="1" smtClean="0"/>
              <a:t>jQuery</a:t>
            </a:r>
            <a:r>
              <a:rPr lang="en-US" dirty="0" smtClean="0"/>
              <a:t> from a CDN, like Google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DOWNLOAD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embed into your code</a:t>
            </a:r>
          </a:p>
          <a:p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smtClean="0"/>
              <a:t>="jquery-.</a:t>
            </a:r>
            <a:r>
              <a:rPr lang="en-US" dirty="0" smtClean="0"/>
              <a:t>11.2.min.js"&gt;&lt;/script&gt;</a:t>
            </a:r>
            <a:br>
              <a:rPr lang="en-US" dirty="0" smtClean="0"/>
            </a:br>
            <a:r>
              <a:rPr lang="en-US" dirty="0" smtClean="0"/>
              <a:t>&lt;/head&gt;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95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CDN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you don't want to download and host </a:t>
            </a:r>
            <a:r>
              <a:rPr lang="en-US" dirty="0" err="1" smtClean="0"/>
              <a:t>jQuery</a:t>
            </a:r>
            <a:r>
              <a:rPr lang="en-US" dirty="0" smtClean="0"/>
              <a:t> yourself, you can include it from a CDN (Content Delivery Network).</a:t>
            </a:r>
          </a:p>
          <a:p>
            <a:r>
              <a:rPr lang="en-US" dirty="0" smtClean="0"/>
              <a:t>Both Google and Microsoft host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Google CDN:</a:t>
            </a:r>
          </a:p>
          <a:p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/1.11.2/jquery.min.js"&gt;&lt;/script&gt;</a:t>
            </a:r>
            <a:br>
              <a:rPr lang="en-US" dirty="0" smtClean="0"/>
            </a:br>
            <a:r>
              <a:rPr lang="en-US" dirty="0" smtClean="0"/>
              <a:t>&lt;/head&gt; 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Microsoft CDN:</a:t>
            </a:r>
          </a:p>
          <a:p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="http://ajax.aspnetcdn.com/</a:t>
            </a:r>
            <a:r>
              <a:rPr lang="en-US" dirty="0" err="1" smtClean="0"/>
              <a:t>ajax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r>
              <a:rPr lang="en-US" dirty="0" smtClean="0"/>
              <a:t>/jquery-1.11.2.min.js"&gt;&lt;/script&gt;</a:t>
            </a:r>
            <a:br>
              <a:rPr lang="en-US" dirty="0" smtClean="0"/>
            </a:br>
            <a:r>
              <a:rPr lang="en-US" dirty="0" smtClean="0"/>
              <a:t>&lt;/head&gt;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20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syntax is tailor made for </a:t>
            </a:r>
            <a:r>
              <a:rPr lang="en-US" b="1" dirty="0" smtClean="0"/>
              <a:t>selecting</a:t>
            </a:r>
            <a:r>
              <a:rPr lang="en-US" dirty="0" smtClean="0"/>
              <a:t> HTML elements and performing some </a:t>
            </a:r>
            <a:r>
              <a:rPr lang="en-US" b="1" dirty="0" smtClean="0"/>
              <a:t>action</a:t>
            </a:r>
            <a:r>
              <a:rPr lang="en-US" dirty="0" smtClean="0"/>
              <a:t> on the element(s).</a:t>
            </a:r>
          </a:p>
          <a:p>
            <a:r>
              <a:rPr lang="en-US" dirty="0" smtClean="0"/>
              <a:t>Basic syntax is: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$(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selector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action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A $ sign to define/access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A (</a:t>
            </a:r>
            <a:r>
              <a:rPr lang="en-US" i="1" dirty="0" smtClean="0"/>
              <a:t>selector</a:t>
            </a:r>
            <a:r>
              <a:rPr lang="en-US" dirty="0" smtClean="0"/>
              <a:t>) to "query (or find)" HTML elements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i="1" dirty="0" smtClean="0"/>
              <a:t>action</a:t>
            </a:r>
            <a:r>
              <a:rPr lang="en-US" dirty="0" smtClean="0"/>
              <a:t>() to be performed on the element(s)</a:t>
            </a:r>
          </a:p>
          <a:p>
            <a:r>
              <a:rPr lang="en-US" b="1" dirty="0" smtClean="0"/>
              <a:t>Examples: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$(this).hide() - hides the current element.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$("p").hide() - hides all &lt;p&gt; elements.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$(".test").hide() - hides all elements with class="test".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$("#test").hide() - hides the element with id="test".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968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 allow you to select and manipulate HTML element(s).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selectors are used to "find" (or select) HTML elements based on their id, classes, types, attributes, values of attributes and much more. It's based on the existing </a:t>
            </a:r>
            <a:r>
              <a:rPr lang="en-US" dirty="0" smtClean="0">
                <a:hlinkClick r:id="rId2"/>
              </a:rPr>
              <a:t>CSS Selectors</a:t>
            </a:r>
            <a:r>
              <a:rPr lang="en-US" dirty="0" smtClean="0"/>
              <a:t>, and in addition, it has some own custom selectors.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a user clicks on a button, all &lt;p&gt; elements will be hidden: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$(document).ready(function(){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   $("button").click(function(){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       $("p").hide();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   });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418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2" y="0"/>
            <a:ext cx="8121231" cy="6899900"/>
          </a:xfrm>
        </p:spPr>
      </p:pic>
    </p:spTree>
    <p:extLst>
      <p:ext uri="{BB962C8B-B14F-4D97-AF65-F5344CB8AC3E}">
        <p14:creationId xmlns="" xmlns:p14="http://schemas.microsoft.com/office/powerpoint/2010/main" val="3624718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2335</TotalTime>
  <Words>829</Words>
  <Application>Microsoft Office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Web Engineering</vt:lpstr>
      <vt:lpstr>What is Jquery?</vt:lpstr>
      <vt:lpstr>What is Jquery?</vt:lpstr>
      <vt:lpstr>Why jQuery?</vt:lpstr>
      <vt:lpstr>Adding jQuery to Your Web Pages</vt:lpstr>
      <vt:lpstr>jQuery CDN</vt:lpstr>
      <vt:lpstr>jQuery Syntax</vt:lpstr>
      <vt:lpstr>jQuery Selectors</vt:lpstr>
      <vt:lpstr>Slide 9</vt:lpstr>
      <vt:lpstr>What are Events?</vt:lpstr>
      <vt:lpstr>Jquery Effects</vt:lpstr>
      <vt:lpstr>What is Ajax</vt:lpstr>
      <vt:lpstr>How Ajax Work.</vt:lpstr>
      <vt:lpstr>Ajax - Usage samples</vt:lpstr>
      <vt:lpstr>Advantage of Ajax</vt:lpstr>
      <vt:lpstr>Disadvantage of Ajax</vt:lpstr>
      <vt:lpstr>Making AJAX requests with raw JavaScript</vt:lpstr>
      <vt:lpstr>Ajax – Send Request</vt:lpstr>
      <vt:lpstr>Get/Post Request</vt:lpstr>
      <vt:lpstr>AJAX - Server Response</vt:lpstr>
      <vt:lpstr>Response in XML 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kirmat</dc:creator>
  <cp:lastModifiedBy>Nosheen Asif</cp:lastModifiedBy>
  <cp:revision>34</cp:revision>
  <dcterms:created xsi:type="dcterms:W3CDTF">2012-10-18T15:53:58Z</dcterms:created>
  <dcterms:modified xsi:type="dcterms:W3CDTF">2017-03-07T05:48:53Z</dcterms:modified>
</cp:coreProperties>
</file>