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420" r:id="rId2"/>
    <p:sldId id="334" r:id="rId3"/>
    <p:sldId id="425" r:id="rId4"/>
    <p:sldId id="474" r:id="rId5"/>
    <p:sldId id="428" r:id="rId6"/>
    <p:sldId id="442" r:id="rId7"/>
    <p:sldId id="433" r:id="rId8"/>
    <p:sldId id="435" r:id="rId9"/>
    <p:sldId id="438" r:id="rId10"/>
    <p:sldId id="482" r:id="rId11"/>
    <p:sldId id="483" r:id="rId12"/>
    <p:sldId id="487" r:id="rId13"/>
    <p:sldId id="489" r:id="rId14"/>
    <p:sldId id="4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434"/>
    <a:srgbClr val="2E27BF"/>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24" autoAdjust="0"/>
    <p:restoredTop sz="93298"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2DB22-5BF9-432E-B9B4-AB45D1C7057D}" type="datetimeFigureOut">
              <a:rPr lang="en-US" smtClean="0"/>
              <a:pPr/>
              <a:t>3/7/2017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04238-CE3B-4D53-AB5A-5B9455922D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40B9C8-1DA6-4025-B72F-C4350C10D530}"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40B9C8-1DA6-4025-B72F-C4350C10D530}"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0B9C8-1DA6-4025-B72F-C4350C10D530}"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0B9C8-1DA6-4025-B72F-C4350C10D530}" type="datetimeFigureOut">
              <a:rPr lang="en-US" smtClean="0"/>
              <a:pPr/>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CB4C4-87A2-49E5-8A95-74038C5F2E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6AB2A5F6-02DC-4725-9A6E-E1F16B14CA51}" type="slidenum">
              <a:rPr lang="en-US"/>
              <a:pPr/>
              <a:t>1</a:t>
            </a:fld>
            <a:endParaRPr lang="en-US" dirty="0"/>
          </a:p>
        </p:txBody>
      </p:sp>
      <p:sp>
        <p:nvSpPr>
          <p:cNvPr id="233474" name="Rectangle 2"/>
          <p:cNvSpPr>
            <a:spLocks noGrp="1" noChangeArrowheads="1"/>
          </p:cNvSpPr>
          <p:nvPr>
            <p:ph type="title"/>
          </p:nvPr>
        </p:nvSpPr>
        <p:spPr>
          <a:xfrm>
            <a:off x="0" y="2667000"/>
            <a:ext cx="9144000" cy="1143000"/>
          </a:xfrm>
        </p:spPr>
        <p:txBody>
          <a:bodyPr>
            <a:normAutofit fontScale="90000"/>
          </a:bodyPr>
          <a:lstStyle/>
          <a:p>
            <a:r>
              <a:rPr lang="en-US" sz="5400" dirty="0">
                <a:solidFill>
                  <a:srgbClr val="009900"/>
                </a:solidFill>
              </a:rPr>
              <a:t>CS428 Web Engineering</a:t>
            </a:r>
            <a:r>
              <a:rPr lang="en-US" sz="5400" dirty="0"/>
              <a:t/>
            </a:r>
            <a:br>
              <a:rPr lang="en-US" sz="5400" dirty="0"/>
            </a:br>
            <a:r>
              <a:rPr lang="en-US" sz="4000" b="1">
                <a:solidFill>
                  <a:srgbClr val="FF0000"/>
                </a:solidFill>
                <a:latin typeface="Arial" pitchFamily="34" charset="0"/>
                <a:cs typeface="Arial" pitchFamily="34" charset="0"/>
              </a:rPr>
              <a:t>Lecture </a:t>
            </a:r>
            <a:r>
              <a:rPr lang="en-US" sz="4000" b="1" smtClean="0">
                <a:solidFill>
                  <a:srgbClr val="FF0000"/>
                </a:solidFill>
                <a:latin typeface="Arial" pitchFamily="34" charset="0"/>
                <a:cs typeface="Arial" pitchFamily="34" charset="0"/>
              </a:rPr>
              <a:t>10</a:t>
            </a:r>
            <a:r>
              <a:rPr lang="en-US" sz="16600" b="1" dirty="0"/>
              <a:t/>
            </a:r>
            <a:br>
              <a:rPr lang="en-US" sz="16600" b="1" dirty="0"/>
            </a:br>
            <a:r>
              <a:rPr lang="en-US" sz="4700" dirty="0" smtClean="0">
                <a:solidFill>
                  <a:prstClr val="black"/>
                </a:solidFill>
                <a:latin typeface="Calibri" pitchFamily="34" charset="0"/>
              </a:rPr>
              <a:t>Building Dynamic Web pages</a:t>
            </a:r>
            <a:r>
              <a:rPr lang="en-US" sz="4700" dirty="0" smtClean="0">
                <a:solidFill>
                  <a:schemeClr val="tx1"/>
                </a:solidFill>
              </a:rPr>
              <a:t> </a:t>
            </a:r>
            <a:br>
              <a:rPr lang="en-US" sz="4700" dirty="0" smtClean="0">
                <a:solidFill>
                  <a:schemeClr val="tx1"/>
                </a:solidFill>
              </a:rPr>
            </a:br>
            <a:endParaRPr lang="en-US" sz="4700" dirty="0">
              <a:solidFill>
                <a:srgbClr val="0000FF"/>
              </a:solidFill>
              <a:latin typeface="Arial" pitchFamily="34" charset="0"/>
              <a:cs typeface="Arial" pitchFamily="34" charset="0"/>
            </a:endParaRPr>
          </a:p>
        </p:txBody>
      </p:sp>
      <p:sp>
        <p:nvSpPr>
          <p:cNvPr id="4" name="Rectangle 3"/>
          <p:cNvSpPr/>
          <p:nvPr/>
        </p:nvSpPr>
        <p:spPr bwMode="auto">
          <a:xfrm>
            <a:off x="8001000" y="6172200"/>
            <a:ext cx="1143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2"/>
              </a:solidFill>
              <a:effectLst/>
              <a:latin typeface="Arial" charset="0"/>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196"/>
            <a:ext cx="8229600" cy="715962"/>
          </a:xfrm>
        </p:spPr>
        <p:txBody>
          <a:bodyPr>
            <a:noAutofit/>
          </a:bodyPr>
          <a:lstStyle/>
          <a:p>
            <a:r>
              <a:rPr lang="en-US" b="1" dirty="0" smtClean="0">
                <a:solidFill>
                  <a:schemeClr val="accent6">
                    <a:lumMod val="75000"/>
                  </a:schemeClr>
                </a:solidFill>
              </a:rPr>
              <a:t>HEADER - EXAMPLE</a:t>
            </a:r>
          </a:p>
        </p:txBody>
      </p:sp>
      <p:sp>
        <p:nvSpPr>
          <p:cNvPr id="3" name="Content Placeholder 2"/>
          <p:cNvSpPr>
            <a:spLocks noGrp="1"/>
          </p:cNvSpPr>
          <p:nvPr>
            <p:ph idx="1"/>
          </p:nvPr>
        </p:nvSpPr>
        <p:spPr>
          <a:xfrm>
            <a:off x="457200" y="914400"/>
            <a:ext cx="8229600" cy="5211763"/>
          </a:xfrm>
        </p:spPr>
        <p:txBody>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chemeClr val="bg1">
                    <a:lumMod val="65000"/>
                  </a:schemeClr>
                </a:solidFill>
                <a:latin typeface="Arial" pitchFamily="34" charset="0"/>
                <a:cs typeface="Arial" pitchFamily="34" charset="0"/>
              </a:rPr>
              <a:t>// this is how you redirect a page</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header</a:t>
            </a:r>
            <a:r>
              <a:rPr lang="en-US" dirty="0" smtClean="0">
                <a:latin typeface="Arial" pitchFamily="34" charset="0"/>
                <a:cs typeface="Arial" pitchFamily="34" charset="0"/>
              </a:rPr>
              <a:t>(“</a:t>
            </a:r>
            <a:r>
              <a:rPr lang="en-US" dirty="0" smtClean="0">
                <a:solidFill>
                  <a:srgbClr val="00B050"/>
                </a:solidFill>
                <a:latin typeface="Arial" pitchFamily="34" charset="0"/>
                <a:cs typeface="Arial" pitchFamily="34" charset="0"/>
              </a:rPr>
              <a:t>Location:</a:t>
            </a:r>
            <a:r>
              <a:rPr lang="en-US" dirty="0" smtClean="0">
                <a:latin typeface="Arial" pitchFamily="34" charset="0"/>
                <a:cs typeface="Arial" pitchFamily="34" charset="0"/>
              </a:rPr>
              <a:t> basic.html”);</a:t>
            </a:r>
          </a:p>
          <a:p>
            <a:pPr>
              <a:buNone/>
            </a:pPr>
            <a:r>
              <a:rPr lang="en-US" dirty="0" smtClean="0">
                <a:latin typeface="Arial" pitchFamily="34" charset="0"/>
                <a:cs typeface="Arial" pitchFamily="34" charset="0"/>
              </a:rPr>
              <a:t>		exit;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&lt;html&gt;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&lt;/html&gt;</a:t>
            </a:r>
            <a:endParaRPr lang="en-US"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026"/>
            <a:ext cx="8229600" cy="715962"/>
          </a:xfrm>
        </p:spPr>
        <p:txBody>
          <a:bodyPr>
            <a:noAutofit/>
          </a:bodyPr>
          <a:lstStyle/>
          <a:p>
            <a:r>
              <a:rPr lang="en-US" b="1" dirty="0" smtClean="0">
                <a:solidFill>
                  <a:schemeClr val="accent6">
                    <a:lumMod val="75000"/>
                  </a:schemeClr>
                </a:solidFill>
              </a:rPr>
              <a:t>INCLUDE</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latin typeface="Arial" pitchFamily="34" charset="0"/>
                <a:cs typeface="Arial" pitchFamily="34" charset="0"/>
              </a:rPr>
              <a:t>Through include feature you may include another PHP file in our PHP.</a:t>
            </a:r>
          </a:p>
          <a:p>
            <a:r>
              <a:rPr lang="en-US" dirty="0" smtClean="0">
                <a:latin typeface="Arial" pitchFamily="34" charset="0"/>
                <a:cs typeface="Arial" pitchFamily="34" charset="0"/>
              </a:rPr>
              <a:t>This is going to help us, do not repeat ourselves. That’s always a good thing.</a:t>
            </a:r>
          </a:p>
          <a:p>
            <a:r>
              <a:rPr lang="en-US" dirty="0" err="1">
                <a:solidFill>
                  <a:srgbClr val="00B050"/>
                </a:solidFill>
                <a:latin typeface="Arial" pitchFamily="34" charset="0"/>
                <a:cs typeface="Arial" pitchFamily="34" charset="0"/>
              </a:rPr>
              <a:t>Includes.php</a:t>
            </a:r>
            <a:endParaRPr lang="en-US" dirty="0">
              <a:solidFill>
                <a:srgbClr val="00B050"/>
              </a:solidFill>
              <a:latin typeface="Arial" pitchFamily="34" charset="0"/>
              <a:cs typeface="Arial" pitchFamily="34" charset="0"/>
            </a:endParaRPr>
          </a:p>
          <a:p>
            <a:pPr>
              <a:buNone/>
            </a:pP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&lt;?</a:t>
            </a:r>
            <a:r>
              <a:rPr lang="en-US" dirty="0" err="1">
                <a:solidFill>
                  <a:srgbClr val="FF0000"/>
                </a:solidFill>
                <a:latin typeface="Arial" pitchFamily="34" charset="0"/>
                <a:cs typeface="Arial" pitchFamily="34" charset="0"/>
              </a:rPr>
              <a:t>php</a:t>
            </a:r>
            <a:endParaRPr lang="en-US" dirty="0">
              <a:solidFill>
                <a:srgbClr val="FF0000"/>
              </a:solidFill>
              <a:latin typeface="Arial" pitchFamily="34" charset="0"/>
              <a:cs typeface="Arial" pitchFamily="34" charset="0"/>
            </a:endParaRPr>
          </a:p>
          <a:p>
            <a:pPr>
              <a:buNone/>
            </a:pPr>
            <a:r>
              <a:rPr lang="en-US" dirty="0">
                <a:latin typeface="Arial" pitchFamily="34" charset="0"/>
                <a:cs typeface="Arial" pitchFamily="34" charset="0"/>
              </a:rPr>
              <a:t>		include(“</a:t>
            </a:r>
            <a:r>
              <a:rPr lang="en-US" dirty="0" err="1">
                <a:latin typeface="Arial" pitchFamily="34" charset="0"/>
                <a:cs typeface="Arial" pitchFamily="34" charset="0"/>
              </a:rPr>
              <a:t>header.php</a:t>
            </a:r>
            <a:r>
              <a:rPr lang="en-US" dirty="0" smtClean="0">
                <a:latin typeface="Arial" pitchFamily="34" charset="0"/>
                <a:cs typeface="Arial" pitchFamily="34" charset="0"/>
              </a:rPr>
              <a:t>”);</a:t>
            </a:r>
          </a:p>
          <a:p>
            <a:pPr>
              <a:buNone/>
            </a:pPr>
            <a:endParaRPr lang="en-US" dirty="0">
              <a:latin typeface="Arial" pitchFamily="34" charset="0"/>
              <a:cs typeface="Arial" pitchFamily="34" charset="0"/>
            </a:endParaRPr>
          </a:p>
          <a:p>
            <a:pPr>
              <a:buNone/>
            </a:pPr>
            <a:r>
              <a:rPr lang="en-US" dirty="0" smtClean="0">
                <a:latin typeface="Arial" pitchFamily="34" charset="0"/>
                <a:cs typeface="Arial" pitchFamily="34" charset="0"/>
              </a:rPr>
              <a:t>		include(“side-</a:t>
            </a:r>
            <a:r>
              <a:rPr lang="en-US" dirty="0" err="1" smtClean="0">
                <a:latin typeface="Arial" pitchFamily="34" charset="0"/>
                <a:cs typeface="Arial" pitchFamily="34" charset="0"/>
              </a:rPr>
              <a:t>bar.php</a:t>
            </a:r>
            <a:r>
              <a:rPr lang="en-US" dirty="0">
                <a:latin typeface="Arial" pitchFamily="34" charset="0"/>
                <a:cs typeface="Arial" pitchFamily="34" charset="0"/>
              </a:rPr>
              <a:t>”);</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include(“</a:t>
            </a:r>
            <a:r>
              <a:rPr lang="en-US" dirty="0" err="1" smtClean="0">
                <a:latin typeface="Arial" pitchFamily="34" charset="0"/>
                <a:cs typeface="Arial" pitchFamily="34" charset="0"/>
              </a:rPr>
              <a:t>footer.php</a:t>
            </a:r>
            <a:r>
              <a:rPr lang="en-US" dirty="0">
                <a:latin typeface="Arial" pitchFamily="34" charset="0"/>
                <a:cs typeface="Arial" pitchFamily="34" charset="0"/>
              </a:rPr>
              <a:t>”);</a:t>
            </a:r>
          </a:p>
          <a:p>
            <a:pPr>
              <a:buNone/>
            </a:pPr>
            <a:endParaRPr lang="en-US" dirty="0">
              <a:latin typeface="Arial" pitchFamily="34" charset="0"/>
              <a:cs typeface="Arial" pitchFamily="34" charset="0"/>
            </a:endParaRPr>
          </a:p>
          <a:p>
            <a:pPr>
              <a:buNone/>
            </a:pPr>
            <a:r>
              <a:rPr lang="en-US" dirty="0">
                <a:latin typeface="Arial" pitchFamily="34" charset="0"/>
                <a:cs typeface="Arial" pitchFamily="34" charset="0"/>
              </a:rPr>
              <a:t>	</a:t>
            </a:r>
            <a:r>
              <a:rPr lang="en-US" dirty="0" smtClean="0">
                <a:solidFill>
                  <a:srgbClr val="FF0000"/>
                </a:solidFill>
                <a:latin typeface="Arial" pitchFamily="34" charset="0"/>
                <a:cs typeface="Arial" pitchFamily="34" charset="0"/>
              </a:rPr>
              <a:t>?&gt;</a:t>
            </a:r>
            <a:endParaRPr lang="en-US" dirty="0">
              <a:latin typeface="Arial" pitchFamily="34" charset="0"/>
              <a:cs typeface="Arial" pitchFamily="34" charset="0"/>
            </a:endParaRPr>
          </a:p>
          <a:p>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0000" lnSpcReduction="20000"/>
          </a:bodyPr>
          <a:lstStyle/>
          <a:p>
            <a:endParaRPr lang="en-US" dirty="0" smtClean="0">
              <a:latin typeface="Arial" pitchFamily="34" charset="0"/>
              <a:cs typeface="Arial" pitchFamily="34" charset="0"/>
            </a:endParaRPr>
          </a:p>
          <a:p>
            <a:r>
              <a:rPr lang="en-US" dirty="0" smtClean="0">
                <a:latin typeface="Arial" pitchFamily="34" charset="0"/>
                <a:cs typeface="Arial" pitchFamily="34" charset="0"/>
              </a:rPr>
              <a:t>Now there is variation in include, there is also be using REQUIRE.</a:t>
            </a: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require(“</a:t>
            </a:r>
            <a:r>
              <a:rPr lang="en-US" dirty="0" err="1" smtClean="0">
                <a:latin typeface="Arial" pitchFamily="34" charset="0"/>
                <a:cs typeface="Arial" pitchFamily="34" charset="0"/>
              </a:rPr>
              <a:t>config.php</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 </a:t>
            </a:r>
            <a:endParaRPr lang="en-US" dirty="0" smtClean="0">
              <a:latin typeface="Arial" pitchFamily="34" charset="0"/>
              <a:cs typeface="Arial" pitchFamily="34" charset="0"/>
            </a:endParaRPr>
          </a:p>
          <a:p>
            <a:r>
              <a:rPr lang="en-US" dirty="0" smtClean="0">
                <a:latin typeface="Arial" pitchFamily="34" charset="0"/>
                <a:cs typeface="Arial" pitchFamily="34" charset="0"/>
              </a:rPr>
              <a:t>Require do basically the same thing as Include does. But it throws an error, if file is not able to loaded for some reasons. Include try to load the file but it wouldn’t generate the error. </a:t>
            </a:r>
            <a:endParaRPr lang="en-US" dirty="0">
              <a:latin typeface="Arial" pitchFamily="34" charset="0"/>
              <a:cs typeface="Arial" pitchFamily="34" charset="0"/>
            </a:endParaRPr>
          </a:p>
          <a:p>
            <a:r>
              <a:rPr lang="en-US" dirty="0" smtClean="0">
                <a:latin typeface="Arial" pitchFamily="34" charset="0"/>
                <a:cs typeface="Arial" pitchFamily="34" charset="0"/>
              </a:rPr>
              <a:t>We </a:t>
            </a:r>
            <a:r>
              <a:rPr lang="en-US" dirty="0">
                <a:latin typeface="Arial" pitchFamily="34" charset="0"/>
                <a:cs typeface="Arial" pitchFamily="34" charset="0"/>
              </a:rPr>
              <a:t>can handle with require whenever something like functions that is definitely going to be required. And use include whenever we are loading HTML or something that’s not absolutely essential</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solidFill>
                  <a:srgbClr val="00B050"/>
                </a:solidFill>
                <a:latin typeface="Arial" pitchFamily="34" charset="0"/>
                <a:cs typeface="Arial" pitchFamily="34" charset="0"/>
              </a:rPr>
              <a:t>There is one last variation in include and require, which is </a:t>
            </a:r>
            <a:r>
              <a:rPr lang="en-US" dirty="0" err="1">
                <a:solidFill>
                  <a:srgbClr val="00B050"/>
                </a:solidFill>
                <a:latin typeface="Arial" pitchFamily="34" charset="0"/>
                <a:cs typeface="Arial" pitchFamily="34" charset="0"/>
              </a:rPr>
              <a:t>require_once</a:t>
            </a:r>
            <a:r>
              <a:rPr lang="en-US" dirty="0" smtClean="0">
                <a:solidFill>
                  <a:srgbClr val="00B050"/>
                </a:solidFill>
                <a:latin typeface="Arial" pitchFamily="34" charset="0"/>
                <a:cs typeface="Arial" pitchFamily="34" charset="0"/>
              </a:rPr>
              <a:t>.</a:t>
            </a:r>
            <a:endParaRPr lang="en-US" dirty="0">
              <a:solidFill>
                <a:srgbClr val="00B050"/>
              </a:solidFill>
              <a:latin typeface="Arial" pitchFamily="34" charset="0"/>
              <a:cs typeface="Arial" pitchFamily="34" charset="0"/>
            </a:endParaRPr>
          </a:p>
          <a:p>
            <a:r>
              <a:rPr lang="en-US" dirty="0">
                <a:solidFill>
                  <a:srgbClr val="FF0000"/>
                </a:solidFill>
                <a:latin typeface="Arial" pitchFamily="34" charset="0"/>
                <a:cs typeface="Arial" pitchFamily="34" charset="0"/>
              </a:rPr>
              <a:t>&lt;?</a:t>
            </a:r>
            <a:r>
              <a:rPr lang="en-US" dirty="0" err="1">
                <a:solidFill>
                  <a:srgbClr val="FF0000"/>
                </a:solidFill>
                <a:latin typeface="Arial" pitchFamily="34" charset="0"/>
                <a:cs typeface="Arial" pitchFamily="34" charset="0"/>
              </a:rPr>
              <a:t>php</a:t>
            </a:r>
            <a:endParaRPr lang="en-US" dirty="0">
              <a:solidFill>
                <a:srgbClr val="FF0000"/>
              </a:solidFill>
              <a:latin typeface="Arial" pitchFamily="34" charset="0"/>
              <a:cs typeface="Arial" pitchFamily="34" charset="0"/>
            </a:endParaRPr>
          </a:p>
          <a:p>
            <a:pPr>
              <a:buNone/>
            </a:pPr>
            <a:r>
              <a:rPr lang="en-US" dirty="0">
                <a:latin typeface="Arial" pitchFamily="34" charset="0"/>
                <a:cs typeface="Arial" pitchFamily="34" charset="0"/>
              </a:rPr>
              <a:t>		</a:t>
            </a:r>
            <a:r>
              <a:rPr lang="en-US" dirty="0" err="1">
                <a:latin typeface="Arial" pitchFamily="34" charset="0"/>
                <a:cs typeface="Arial" pitchFamily="34" charset="0"/>
              </a:rPr>
              <a:t>require_once</a:t>
            </a:r>
            <a:r>
              <a:rPr lang="en-US" dirty="0">
                <a:latin typeface="Arial" pitchFamily="34" charset="0"/>
                <a:cs typeface="Arial" pitchFamily="34" charset="0"/>
              </a:rPr>
              <a:t>(“</a:t>
            </a:r>
            <a:r>
              <a:rPr lang="en-US" dirty="0" err="1">
                <a:latin typeface="Arial" pitchFamily="34" charset="0"/>
                <a:cs typeface="Arial" pitchFamily="34" charset="0"/>
              </a:rPr>
              <a:t>included_func.php</a:t>
            </a:r>
            <a:r>
              <a:rPr lang="en-US" dirty="0">
                <a:latin typeface="Arial" pitchFamily="34" charset="0"/>
                <a:cs typeface="Arial" pitchFamily="34" charset="0"/>
              </a:rPr>
              <a:t>”);</a:t>
            </a:r>
          </a:p>
          <a:p>
            <a:pPr>
              <a:buNone/>
            </a:pPr>
            <a:r>
              <a:rPr lang="en-US" dirty="0">
                <a:latin typeface="Arial" pitchFamily="34" charset="0"/>
                <a:cs typeface="Arial" pitchFamily="34" charset="0"/>
              </a:rPr>
              <a:t>	</a:t>
            </a:r>
            <a:r>
              <a:rPr lang="en-US" dirty="0" smtClean="0">
                <a:solidFill>
                  <a:srgbClr val="FF0000"/>
                </a:solidFill>
                <a:latin typeface="Arial" pitchFamily="34" charset="0"/>
                <a:cs typeface="Arial" pitchFamily="34" charset="0"/>
              </a:rPr>
              <a:t>?&gt;</a:t>
            </a:r>
            <a:endParaRPr lang="en-US" dirty="0" smtClean="0">
              <a:latin typeface="Arial" pitchFamily="34" charset="0"/>
              <a:cs typeface="Arial" pitchFamily="34" charset="0"/>
            </a:endParaRPr>
          </a:p>
          <a:p>
            <a:pPr>
              <a:buNone/>
            </a:pPr>
            <a:endParaRPr lang="en-US" dirty="0"/>
          </a:p>
        </p:txBody>
      </p:sp>
      <p:sp>
        <p:nvSpPr>
          <p:cNvPr id="4" name="Title 1"/>
          <p:cNvSpPr>
            <a:spLocks noGrp="1"/>
          </p:cNvSpPr>
          <p:nvPr>
            <p:ph type="title"/>
          </p:nvPr>
        </p:nvSpPr>
        <p:spPr>
          <a:xfrm>
            <a:off x="457200" y="148026"/>
            <a:ext cx="8229600" cy="715962"/>
          </a:xfrm>
        </p:spPr>
        <p:txBody>
          <a:bodyPr>
            <a:noAutofit/>
          </a:bodyPr>
          <a:lstStyle/>
          <a:p>
            <a:r>
              <a:rPr lang="en-US" b="1" dirty="0" smtClean="0">
                <a:solidFill>
                  <a:schemeClr val="accent6">
                    <a:lumMod val="75000"/>
                  </a:schemeClr>
                </a:solidFill>
              </a:rPr>
              <a:t>REQUIRE</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92162"/>
          </a:xfrm>
        </p:spPr>
        <p:txBody>
          <a:bodyPr>
            <a:normAutofit/>
          </a:bodyPr>
          <a:lstStyle/>
          <a:p>
            <a:r>
              <a:rPr lang="en-US" b="1" dirty="0" smtClean="0">
                <a:solidFill>
                  <a:schemeClr val="accent6">
                    <a:lumMod val="75000"/>
                  </a:schemeClr>
                </a:solidFill>
              </a:rPr>
              <a:t>EXAMPLE</a:t>
            </a:r>
          </a:p>
        </p:txBody>
      </p:sp>
      <p:sp>
        <p:nvSpPr>
          <p:cNvPr id="3" name="Content Placeholder 2"/>
          <p:cNvSpPr>
            <a:spLocks noGrp="1"/>
          </p:cNvSpPr>
          <p:nvPr>
            <p:ph idx="1"/>
          </p:nvPr>
        </p:nvSpPr>
        <p:spPr>
          <a:xfrm>
            <a:off x="228600" y="838200"/>
            <a:ext cx="8686800" cy="5715000"/>
          </a:xfrm>
        </p:spPr>
        <p:txBody>
          <a:bodyPr>
            <a:normAutofit/>
          </a:bodyPr>
          <a:lstStyle/>
          <a:p>
            <a:r>
              <a:rPr lang="en-US" dirty="0" smtClean="0">
                <a:solidFill>
                  <a:srgbClr val="FF0000"/>
                </a:solidFill>
                <a:latin typeface="Arial" pitchFamily="34" charset="0"/>
                <a:cs typeface="Arial" pitchFamily="34" charset="0"/>
              </a:rPr>
              <a:t>Upload_form.php</a:t>
            </a:r>
          </a:p>
          <a:p>
            <a:pPr>
              <a:buNone/>
            </a:pPr>
            <a:r>
              <a:rPr lang="en-US" dirty="0"/>
              <a:t>&lt;form </a:t>
            </a:r>
            <a:r>
              <a:rPr lang="en-US" dirty="0">
                <a:solidFill>
                  <a:srgbClr val="7030A0"/>
                </a:solidFill>
              </a:rPr>
              <a:t>action="</a:t>
            </a:r>
            <a:r>
              <a:rPr lang="en-US" dirty="0" err="1">
                <a:solidFill>
                  <a:srgbClr val="7030A0"/>
                </a:solidFill>
              </a:rPr>
              <a:t>upload.php</a:t>
            </a:r>
            <a:r>
              <a:rPr lang="en-US" dirty="0">
                <a:solidFill>
                  <a:srgbClr val="7030A0"/>
                </a:solidFill>
              </a:rPr>
              <a:t>" </a:t>
            </a:r>
            <a:r>
              <a:rPr lang="en-US" dirty="0"/>
              <a:t>method="post" </a:t>
            </a:r>
            <a:r>
              <a:rPr lang="en-US" dirty="0" err="1">
                <a:solidFill>
                  <a:srgbClr val="00B050"/>
                </a:solidFill>
              </a:rPr>
              <a:t>enctype</a:t>
            </a:r>
            <a:r>
              <a:rPr lang="en-US" dirty="0">
                <a:solidFill>
                  <a:srgbClr val="00B050"/>
                </a:solidFill>
              </a:rPr>
              <a:t>="multipart/form-data"&gt;</a:t>
            </a:r>
            <a:r>
              <a:rPr lang="en-US" dirty="0"/>
              <a:t/>
            </a:r>
            <a:br>
              <a:rPr lang="en-US" dirty="0"/>
            </a:br>
            <a:r>
              <a:rPr lang="en-US" dirty="0"/>
              <a:t>    Select image to upload:</a:t>
            </a:r>
            <a:br>
              <a:rPr lang="en-US" dirty="0"/>
            </a:br>
            <a:r>
              <a:rPr lang="en-US" dirty="0"/>
              <a:t>    &lt;input type="file" </a:t>
            </a:r>
            <a:r>
              <a:rPr lang="en-US" dirty="0">
                <a:solidFill>
                  <a:srgbClr val="7030A0"/>
                </a:solidFill>
              </a:rPr>
              <a:t>name="</a:t>
            </a:r>
            <a:r>
              <a:rPr lang="en-US" dirty="0" err="1">
                <a:solidFill>
                  <a:srgbClr val="7030A0"/>
                </a:solidFill>
              </a:rPr>
              <a:t>fileToUpload</a:t>
            </a:r>
            <a:r>
              <a:rPr lang="en-US" dirty="0">
                <a:solidFill>
                  <a:srgbClr val="7030A0"/>
                </a:solidFill>
              </a:rPr>
              <a:t>" </a:t>
            </a:r>
            <a:r>
              <a:rPr lang="en-US" dirty="0"/>
              <a:t>id="</a:t>
            </a:r>
            <a:r>
              <a:rPr lang="en-US" dirty="0" err="1"/>
              <a:t>fileToUpload</a:t>
            </a:r>
            <a:r>
              <a:rPr lang="en-US" dirty="0"/>
              <a:t>"&gt;</a:t>
            </a:r>
            <a:br>
              <a:rPr lang="en-US" dirty="0"/>
            </a:br>
            <a:r>
              <a:rPr lang="en-US" dirty="0"/>
              <a:t>    &lt;input type="submit" value="Upload Image" name="submit"&gt;</a:t>
            </a:r>
            <a:br>
              <a:rPr lang="en-US" dirty="0"/>
            </a:br>
            <a:r>
              <a:rPr lang="en-US" dirty="0"/>
              <a:t>&lt;/form&gt;</a:t>
            </a:r>
            <a:endParaRPr lang="en-US" dirty="0" smtClean="0">
              <a:latin typeface="Arial" pitchFamily="34" charset="0"/>
              <a:cs typeface="Arial" pitchFamily="34" charset="0"/>
            </a:endParaRPr>
          </a:p>
          <a:p>
            <a:pPr>
              <a:buNone/>
            </a:pPr>
            <a:endParaRPr lang="en-US" dirty="0" smtClean="0">
              <a:solidFill>
                <a:srgbClr val="FF0000"/>
              </a:solidFill>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rmAutofit fontScale="92500" lnSpcReduction="10000"/>
          </a:bodyPr>
          <a:lstStyle/>
          <a:p>
            <a:r>
              <a:rPr lang="en-US" dirty="0" smtClean="0">
                <a:solidFill>
                  <a:srgbClr val="FF0000"/>
                </a:solidFill>
                <a:latin typeface="Arial" pitchFamily="34" charset="0"/>
                <a:cs typeface="Arial" pitchFamily="34" charset="0"/>
              </a:rPr>
              <a:t>Upload.php</a:t>
            </a:r>
          </a:p>
          <a:p>
            <a:pPr>
              <a:buNone/>
            </a:pPr>
            <a:r>
              <a:rPr lang="en-US" dirty="0" smtClean="0">
                <a:latin typeface="Arial" pitchFamily="34" charset="0"/>
                <a:cs typeface="Arial" pitchFamily="34" charset="0"/>
              </a:rPr>
              <a:t>	</a:t>
            </a:r>
            <a:r>
              <a:rPr lang="en-US" dirty="0"/>
              <a:t>&lt;?</a:t>
            </a:r>
            <a:r>
              <a:rPr lang="en-US" dirty="0" err="1" smtClean="0"/>
              <a:t>php</a:t>
            </a:r>
            <a:endParaRPr lang="en-US" dirty="0" smtClean="0"/>
          </a:p>
          <a:p>
            <a:pPr>
              <a:buNone/>
            </a:pPr>
            <a:r>
              <a:rPr lang="en-US" dirty="0" smtClean="0"/>
              <a:t>	</a:t>
            </a:r>
          </a:p>
          <a:p>
            <a:pPr>
              <a:buNone/>
            </a:pPr>
            <a:endParaRPr lang="en-US" dirty="0" smtClean="0"/>
          </a:p>
          <a:p>
            <a:pPr>
              <a:buNone/>
            </a:pPr>
            <a:r>
              <a:rPr lang="en-US" sz="3000" dirty="0" smtClean="0"/>
              <a:t>$</a:t>
            </a:r>
            <a:r>
              <a:rPr lang="en-US" sz="3000" dirty="0" err="1" smtClean="0"/>
              <a:t>new_file_name</a:t>
            </a:r>
            <a:r>
              <a:rPr lang="en-US" sz="3000" dirty="0" smtClean="0"/>
              <a:t>= ”123”.$_</a:t>
            </a:r>
            <a:r>
              <a:rPr lang="en-US" sz="3000" dirty="0" smtClean="0"/>
              <a:t>FILES[‘</a:t>
            </a:r>
            <a:r>
              <a:rPr lang="en-US" sz="3000" dirty="0" err="1" smtClean="0"/>
              <a:t>fileToUpload</a:t>
            </a:r>
            <a:r>
              <a:rPr lang="en-US" sz="3000" dirty="0" smtClean="0"/>
              <a:t>’];</a:t>
            </a:r>
          </a:p>
          <a:p>
            <a:pPr>
              <a:buNone/>
            </a:pPr>
            <a:r>
              <a:rPr lang="en-US" dirty="0"/>
              <a:t/>
            </a:r>
            <a:br>
              <a:rPr lang="en-US" dirty="0"/>
            </a:br>
            <a:r>
              <a:rPr lang="en-US" dirty="0" err="1" smtClean="0">
                <a:solidFill>
                  <a:srgbClr val="DD4A68"/>
                </a:solidFill>
                <a:latin typeface="Arial Unicode MS" panose="020B0604020202020204" pitchFamily="34" charset="-128"/>
              </a:rPr>
              <a:t>move_uploaded_file</a:t>
            </a:r>
            <a:r>
              <a:rPr lang="en-US" dirty="0">
                <a:solidFill>
                  <a:srgbClr val="999999"/>
                </a:solidFill>
                <a:latin typeface="Arial Unicode MS" panose="020B0604020202020204" pitchFamily="34" charset="-128"/>
              </a:rPr>
              <a:t>(</a:t>
            </a:r>
            <a:r>
              <a:rPr lang="en-US" dirty="0">
                <a:latin typeface="Arial Unicode MS" panose="020B0604020202020204" pitchFamily="34" charset="-128"/>
              </a:rPr>
              <a:t>$_FILES</a:t>
            </a:r>
            <a:r>
              <a:rPr lang="en-US" dirty="0" smtClean="0">
                <a:solidFill>
                  <a:srgbClr val="999999"/>
                </a:solidFill>
                <a:latin typeface="Arial Unicode MS" panose="020B0604020202020204" pitchFamily="34" charset="-128"/>
              </a:rPr>
              <a:t>[</a:t>
            </a:r>
            <a:r>
              <a:rPr lang="en-US" dirty="0" smtClean="0">
                <a:solidFill>
                  <a:srgbClr val="669900"/>
                </a:solidFill>
                <a:latin typeface="Arial Unicode MS" panose="020B0604020202020204" pitchFamily="34" charset="-128"/>
              </a:rPr>
              <a:t>'</a:t>
            </a:r>
            <a:r>
              <a:rPr lang="en-US" dirty="0">
                <a:solidFill>
                  <a:srgbClr val="00B050"/>
                </a:solidFill>
              </a:rPr>
              <a:t> </a:t>
            </a:r>
            <a:r>
              <a:rPr lang="en-US" dirty="0" err="1">
                <a:solidFill>
                  <a:srgbClr val="00B050"/>
                </a:solidFill>
              </a:rPr>
              <a:t>fileToUpload</a:t>
            </a:r>
            <a:r>
              <a:rPr lang="en-US" dirty="0">
                <a:solidFill>
                  <a:srgbClr val="00B050"/>
                </a:solidFill>
              </a:rPr>
              <a:t> </a:t>
            </a:r>
            <a:r>
              <a:rPr lang="en-US" dirty="0" smtClean="0">
                <a:solidFill>
                  <a:srgbClr val="669900"/>
                </a:solidFill>
                <a:latin typeface="Arial Unicode MS" panose="020B0604020202020204" pitchFamily="34" charset="-128"/>
              </a:rPr>
              <a:t>'</a:t>
            </a:r>
            <a:r>
              <a:rPr lang="en-US" dirty="0" smtClean="0">
                <a:solidFill>
                  <a:srgbClr val="999999"/>
                </a:solidFill>
                <a:latin typeface="Arial Unicode MS" panose="020B0604020202020204" pitchFamily="34" charset="-128"/>
              </a:rPr>
              <a:t>][</a:t>
            </a:r>
            <a:r>
              <a:rPr lang="en-US" dirty="0">
                <a:solidFill>
                  <a:srgbClr val="669900"/>
                </a:solidFill>
                <a:latin typeface="Arial Unicode MS" panose="020B0604020202020204" pitchFamily="34" charset="-128"/>
              </a:rPr>
              <a:t>'</a:t>
            </a:r>
            <a:r>
              <a:rPr lang="en-US" dirty="0" err="1">
                <a:solidFill>
                  <a:srgbClr val="669900"/>
                </a:solidFill>
                <a:latin typeface="Arial Unicode MS" panose="020B0604020202020204" pitchFamily="34" charset="-128"/>
              </a:rPr>
              <a:t>tmp_name</a:t>
            </a:r>
            <a:r>
              <a:rPr lang="en-US" dirty="0">
                <a:solidFill>
                  <a:srgbClr val="669900"/>
                </a:solidFill>
                <a:latin typeface="Arial Unicode MS" panose="020B0604020202020204" pitchFamily="34" charset="-128"/>
              </a:rPr>
              <a:t>'</a:t>
            </a:r>
            <a:r>
              <a:rPr lang="en-US" dirty="0">
                <a:solidFill>
                  <a:srgbClr val="999999"/>
                </a:solidFill>
                <a:latin typeface="Arial Unicode MS" panose="020B0604020202020204" pitchFamily="34" charset="-128"/>
              </a:rPr>
              <a:t>],</a:t>
            </a:r>
            <a:r>
              <a:rPr lang="en-US" dirty="0">
                <a:latin typeface="Arial Unicode MS" panose="020B0604020202020204" pitchFamily="34" charset="-128"/>
              </a:rPr>
              <a:t> </a:t>
            </a:r>
            <a:r>
              <a:rPr lang="en-US" dirty="0">
                <a:solidFill>
                  <a:srgbClr val="669900"/>
                </a:solidFill>
                <a:latin typeface="Arial Unicode MS" panose="020B0604020202020204" pitchFamily="34" charset="-128"/>
              </a:rPr>
              <a:t>'uploads/'</a:t>
            </a:r>
            <a:r>
              <a:rPr lang="en-US" dirty="0">
                <a:solidFill>
                  <a:srgbClr val="999999"/>
                </a:solidFill>
                <a:latin typeface="Arial Unicode MS" panose="020B0604020202020204" pitchFamily="34" charset="-128"/>
              </a:rPr>
              <a:t>.</a:t>
            </a:r>
            <a:r>
              <a:rPr lang="en-US" dirty="0">
                <a:solidFill>
                  <a:srgbClr val="EE9900"/>
                </a:solidFill>
                <a:latin typeface="Arial Unicode MS" panose="020B0604020202020204" pitchFamily="34" charset="-128"/>
              </a:rPr>
              <a:t>$</a:t>
            </a:r>
            <a:r>
              <a:rPr lang="en-US" dirty="0" err="1">
                <a:solidFill>
                  <a:srgbClr val="EE9900"/>
                </a:solidFill>
                <a:latin typeface="Arial Unicode MS" panose="020B0604020202020204" pitchFamily="34" charset="-128"/>
              </a:rPr>
              <a:t>new_file_name</a:t>
            </a:r>
            <a:r>
              <a:rPr lang="en-US" dirty="0">
                <a:solidFill>
                  <a:srgbClr val="999999"/>
                </a:solidFill>
                <a:latin typeface="Arial Unicode MS" panose="020B0604020202020204" pitchFamily="34" charset="-128"/>
              </a:rPr>
              <a:t>);</a:t>
            </a:r>
            <a:r>
              <a:rPr lang="en-US" dirty="0">
                <a:latin typeface="Arial Unicode MS" panose="020B0604020202020204" pitchFamily="34" charset="-128"/>
              </a:rPr>
              <a:t> </a:t>
            </a:r>
            <a:endParaRPr lang="en-US" dirty="0" smtClean="0">
              <a:latin typeface="Arial Unicode MS" panose="020B0604020202020204" pitchFamily="34" charset="-128"/>
            </a:endParaRPr>
          </a:p>
          <a:p>
            <a:pPr>
              <a:buNone/>
            </a:pPr>
            <a:endParaRPr lang="en-US" dirty="0">
              <a:solidFill>
                <a:srgbClr val="EE9900"/>
              </a:solidFill>
              <a:latin typeface="Arial Unicode MS" panose="020B0604020202020204" pitchFamily="34" charset="-128"/>
            </a:endParaRPr>
          </a:p>
          <a:p>
            <a:pPr>
              <a:buNone/>
            </a:pPr>
            <a:r>
              <a:rPr lang="en-US" dirty="0" smtClean="0">
                <a:solidFill>
                  <a:srgbClr val="EE9900"/>
                </a:solidFill>
                <a:latin typeface="Arial Unicode MS" panose="020B0604020202020204" pitchFamily="34" charset="-128"/>
              </a:rPr>
              <a:t>    $</a:t>
            </a:r>
            <a:r>
              <a:rPr lang="en-US" dirty="0">
                <a:solidFill>
                  <a:srgbClr val="EE9900"/>
                </a:solidFill>
                <a:latin typeface="Arial Unicode MS" panose="020B0604020202020204" pitchFamily="34" charset="-128"/>
              </a:rPr>
              <a:t>message</a:t>
            </a:r>
            <a:r>
              <a:rPr lang="en-US" dirty="0">
                <a:latin typeface="Arial Unicode MS" panose="020B0604020202020204" pitchFamily="34" charset="-128"/>
              </a:rPr>
              <a:t> </a:t>
            </a:r>
            <a:r>
              <a:rPr lang="en-US" dirty="0">
                <a:solidFill>
                  <a:srgbClr val="A67F59"/>
                </a:solidFill>
                <a:latin typeface="Arial Unicode MS" panose="020B0604020202020204" pitchFamily="34" charset="-128"/>
              </a:rPr>
              <a:t>=</a:t>
            </a:r>
            <a:r>
              <a:rPr lang="en-US" dirty="0">
                <a:latin typeface="Arial Unicode MS" panose="020B0604020202020204" pitchFamily="34" charset="-128"/>
              </a:rPr>
              <a:t> </a:t>
            </a:r>
            <a:r>
              <a:rPr lang="en-US" dirty="0" smtClean="0">
                <a:solidFill>
                  <a:srgbClr val="669900"/>
                </a:solidFill>
                <a:latin typeface="Arial Unicode MS" panose="020B0604020202020204" pitchFamily="34" charset="-128"/>
              </a:rPr>
              <a:t>‘Your </a:t>
            </a:r>
            <a:r>
              <a:rPr lang="en-US" dirty="0">
                <a:solidFill>
                  <a:srgbClr val="669900"/>
                </a:solidFill>
                <a:latin typeface="Arial Unicode MS" panose="020B0604020202020204" pitchFamily="34" charset="-128"/>
              </a:rPr>
              <a:t>file was accepted.'</a:t>
            </a:r>
            <a:r>
              <a:rPr lang="en-US" dirty="0">
                <a:solidFill>
                  <a:srgbClr val="999999"/>
                </a:solidFill>
                <a:latin typeface="Arial Unicode MS" panose="020B0604020202020204" pitchFamily="34" charset="-128"/>
              </a:rPr>
              <a:t>;</a:t>
            </a:r>
            <a:r>
              <a:rPr lang="en-US" sz="1400" dirty="0"/>
              <a:t> </a:t>
            </a:r>
            <a:endParaRPr lang="en-US" sz="1400" dirty="0" smtClean="0"/>
          </a:p>
          <a:p>
            <a:pPr>
              <a:buNone/>
            </a:pPr>
            <a:endParaRPr lang="en-US" sz="1400" dirty="0">
              <a:latin typeface="Arial" panose="020B0604020202020204" pitchFamily="34" charset="0"/>
            </a:endParaRPr>
          </a:p>
          <a:p>
            <a:pPr>
              <a:buNone/>
            </a:pPr>
            <a:r>
              <a:rPr lang="en-US" dirty="0"/>
              <a:t>	</a:t>
            </a:r>
            <a:r>
              <a:rPr lang="en-US" dirty="0" smtClean="0"/>
              <a:t>?&gt;</a:t>
            </a:r>
            <a:endParaRPr lang="en-US" dirty="0"/>
          </a:p>
        </p:txBody>
      </p:sp>
      <p:sp>
        <p:nvSpPr>
          <p:cNvPr id="2" name="Rectangle 1"/>
          <p:cNvSpPr>
            <a:spLocks noChangeArrowheads="1"/>
          </p:cNvSpPr>
          <p:nvPr/>
        </p:nvSpPr>
        <p:spPr bwMode="auto">
          <a:xfrm>
            <a:off x="0" y="-45310"/>
            <a:ext cx="65" cy="547821"/>
          </a:xfrm>
          <a:prstGeom prst="rect">
            <a:avLst/>
          </a:prstGeom>
          <a:solidFill>
            <a:srgbClr val="F5F2F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16563"/>
          </a:xfrm>
        </p:spPr>
        <p:txBody>
          <a:bodyPr>
            <a:normAutofit fontScale="92500" lnSpcReduction="20000"/>
          </a:bodyPr>
          <a:lstStyle/>
          <a:p>
            <a:r>
              <a:rPr lang="en-US" dirty="0" smtClean="0">
                <a:latin typeface="Arial" pitchFamily="34" charset="0"/>
                <a:cs typeface="Arial" pitchFamily="34" charset="0"/>
              </a:rPr>
              <a:t>There are </a:t>
            </a:r>
            <a:r>
              <a:rPr lang="en-US" dirty="0" smtClean="0">
                <a:solidFill>
                  <a:srgbClr val="FF0000"/>
                </a:solidFill>
                <a:latin typeface="Arial" pitchFamily="34" charset="0"/>
                <a:cs typeface="Arial" pitchFamily="34" charset="0"/>
              </a:rPr>
              <a:t>three ways </a:t>
            </a:r>
            <a:r>
              <a:rPr lang="en-US" dirty="0" smtClean="0">
                <a:latin typeface="Arial" pitchFamily="34" charset="0"/>
                <a:cs typeface="Arial" pitchFamily="34" charset="0"/>
              </a:rPr>
              <a:t>that we get data from our users on the web. User can provide information to server through three ways.</a:t>
            </a:r>
          </a:p>
          <a:p>
            <a:endParaRPr lang="en-US" dirty="0" smtClean="0">
              <a:latin typeface="Arial" pitchFamily="34" charset="0"/>
              <a:cs typeface="Arial" pitchFamily="34" charset="0"/>
            </a:endParaRPr>
          </a:p>
          <a:p>
            <a:pPr lvl="1">
              <a:buFont typeface="Arial" pitchFamily="34" charset="0"/>
              <a:buChar char="•"/>
            </a:pPr>
            <a:r>
              <a:rPr lang="en-US" sz="3200" dirty="0" smtClean="0">
                <a:solidFill>
                  <a:srgbClr val="00B050"/>
                </a:solidFill>
                <a:latin typeface="Arial" pitchFamily="34" charset="0"/>
                <a:cs typeface="Arial" pitchFamily="34" charset="0"/>
              </a:rPr>
              <a:t>URL’s/Links</a:t>
            </a:r>
            <a:r>
              <a:rPr lang="en-US" sz="3200" dirty="0" smtClean="0">
                <a:latin typeface="Arial" pitchFamily="34" charset="0"/>
                <a:cs typeface="Arial" pitchFamily="34" charset="0"/>
              </a:rPr>
              <a:t>		</a:t>
            </a:r>
            <a:r>
              <a:rPr lang="en-US" sz="3200" dirty="0" smtClean="0">
                <a:solidFill>
                  <a:srgbClr val="0000FF"/>
                </a:solidFill>
                <a:latin typeface="Arial" pitchFamily="34" charset="0"/>
                <a:cs typeface="Arial" pitchFamily="34" charset="0"/>
              </a:rPr>
              <a:t>GET</a:t>
            </a:r>
          </a:p>
          <a:p>
            <a:pPr lvl="1">
              <a:buFont typeface="Arial" pitchFamily="34" charset="0"/>
              <a:buChar char="•"/>
            </a:pPr>
            <a:r>
              <a:rPr lang="en-US" sz="3200" dirty="0" smtClean="0">
                <a:solidFill>
                  <a:srgbClr val="00B050"/>
                </a:solidFill>
                <a:latin typeface="Arial" pitchFamily="34" charset="0"/>
                <a:cs typeface="Arial" pitchFamily="34" charset="0"/>
              </a:rPr>
              <a:t>Forms	</a:t>
            </a:r>
            <a:r>
              <a:rPr lang="en-US" sz="3200" dirty="0" smtClean="0">
                <a:latin typeface="Arial" pitchFamily="34" charset="0"/>
                <a:cs typeface="Arial" pitchFamily="34" charset="0"/>
              </a:rPr>
              <a:t>			</a:t>
            </a:r>
            <a:r>
              <a:rPr lang="en-US" sz="3200" dirty="0" smtClean="0">
                <a:solidFill>
                  <a:srgbClr val="0000FF"/>
                </a:solidFill>
                <a:latin typeface="Arial" pitchFamily="34" charset="0"/>
                <a:cs typeface="Arial" pitchFamily="34" charset="0"/>
              </a:rPr>
              <a:t>POST</a:t>
            </a:r>
          </a:p>
          <a:p>
            <a:pPr lvl="1">
              <a:buFont typeface="Arial" pitchFamily="34" charset="0"/>
              <a:buChar char="•"/>
            </a:pPr>
            <a:r>
              <a:rPr lang="en-US" sz="3200" dirty="0" smtClean="0">
                <a:solidFill>
                  <a:srgbClr val="0000FF"/>
                </a:solidFill>
                <a:latin typeface="Arial" pitchFamily="34" charset="0"/>
                <a:cs typeface="Arial" pitchFamily="34" charset="0"/>
              </a:rPr>
              <a:t>COOKIE</a:t>
            </a:r>
          </a:p>
          <a:p>
            <a:pPr lvl="1">
              <a:buFont typeface="Arial" pitchFamily="34" charset="0"/>
              <a:buChar char="•"/>
            </a:pPr>
            <a:r>
              <a:rPr lang="en-US" sz="3200" dirty="0" smtClean="0">
                <a:solidFill>
                  <a:srgbClr val="0000FF"/>
                </a:solidFill>
                <a:latin typeface="Arial" pitchFamily="34" charset="0"/>
                <a:cs typeface="Arial" pitchFamily="34" charset="0"/>
              </a:rPr>
              <a:t>Sessions</a:t>
            </a:r>
          </a:p>
          <a:p>
            <a:pPr lvl="1">
              <a:buFont typeface="Arial" pitchFamily="34" charset="0"/>
              <a:buChar char="•"/>
            </a:pPr>
            <a:r>
              <a:rPr lang="en-US" sz="3200" dirty="0" smtClean="0">
                <a:solidFill>
                  <a:srgbClr val="0000FF"/>
                </a:solidFill>
                <a:latin typeface="Arial" pitchFamily="34" charset="0"/>
                <a:cs typeface="Arial" pitchFamily="34" charset="0"/>
              </a:rPr>
              <a:t>Header</a:t>
            </a:r>
          </a:p>
          <a:p>
            <a:pPr>
              <a:buNone/>
            </a:pPr>
            <a:r>
              <a:rPr lang="en-US" dirty="0" smtClean="0"/>
              <a:t>	</a:t>
            </a:r>
          </a:p>
          <a:p>
            <a:pPr>
              <a:buNone/>
            </a:pPr>
            <a:endParaRPr lang="en-US" dirty="0" smtClean="0"/>
          </a:p>
          <a:p>
            <a:pPr>
              <a:buNone/>
            </a:pPr>
            <a:r>
              <a:rPr lang="en-US" dirty="0" smtClean="0"/>
              <a:t>	</a:t>
            </a:r>
          </a:p>
        </p:txBody>
      </p:sp>
      <p:sp>
        <p:nvSpPr>
          <p:cNvPr id="4" name="Title 1"/>
          <p:cNvSpPr>
            <a:spLocks noGrp="1"/>
          </p:cNvSpPr>
          <p:nvPr>
            <p:ph type="title"/>
          </p:nvPr>
        </p:nvSpPr>
        <p:spPr>
          <a:xfrm>
            <a:off x="457200" y="-42204"/>
            <a:ext cx="8229600" cy="715962"/>
          </a:xfrm>
        </p:spPr>
        <p:txBody>
          <a:bodyPr>
            <a:noAutofit/>
          </a:bodyPr>
          <a:lstStyle/>
          <a:p>
            <a:r>
              <a:rPr lang="en-US" b="1" dirty="0" smtClean="0">
                <a:solidFill>
                  <a:schemeClr val="accent6">
                    <a:lumMod val="75000"/>
                  </a:schemeClr>
                </a:solidFill>
              </a:rPr>
              <a:t>INTERACTING WITH USER</a:t>
            </a:r>
            <a:endParaRPr lang="en-US" b="1" dirty="0">
              <a:solidFill>
                <a:schemeClr val="accent6">
                  <a:lumMod val="75000"/>
                </a:schemeClr>
              </a:solidFill>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562600"/>
          </a:xfrm>
        </p:spPr>
        <p:txBody>
          <a:bodyPr>
            <a:normAutofit fontScale="77500" lnSpcReduction="20000"/>
          </a:bodyPr>
          <a:lstStyle/>
          <a:p>
            <a:r>
              <a:rPr lang="en-US" dirty="0" smtClean="0">
                <a:latin typeface="Arial" pitchFamily="34" charset="0"/>
                <a:cs typeface="Arial" pitchFamily="34" charset="0"/>
              </a:rPr>
              <a:t>One or Multiple values from URL, &amp; is use to separate values.</a:t>
            </a:r>
          </a:p>
          <a:p>
            <a:pPr>
              <a:buNone/>
            </a:pPr>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Firstpage.php</a:t>
            </a:r>
          </a:p>
          <a:p>
            <a:pPr>
              <a:buNone/>
            </a:pPr>
            <a:r>
              <a:rPr lang="en-US" dirty="0" smtClean="0">
                <a:latin typeface="Arial" pitchFamily="34" charset="0"/>
                <a:cs typeface="Arial" pitchFamily="34" charset="0"/>
              </a:rPr>
              <a:t>	&lt;a </a:t>
            </a:r>
            <a:r>
              <a:rPr lang="en-US" dirty="0" err="1" smtClean="0">
                <a:latin typeface="Arial" pitchFamily="34" charset="0"/>
                <a:cs typeface="Arial" pitchFamily="34" charset="0"/>
              </a:rPr>
              <a:t>href</a:t>
            </a:r>
            <a:r>
              <a:rPr lang="en-US" dirty="0" smtClean="0">
                <a:latin typeface="Arial" pitchFamily="34" charset="0"/>
                <a:cs typeface="Arial" pitchFamily="34" charset="0"/>
              </a:rPr>
              <a:t>=“</a:t>
            </a:r>
            <a:r>
              <a:rPr lang="en-US" dirty="0" err="1" smtClean="0">
                <a:latin typeface="Arial" pitchFamily="34" charset="0"/>
                <a:cs typeface="Arial" pitchFamily="34" charset="0"/>
              </a:rPr>
              <a:t>secondpage.php</a:t>
            </a:r>
            <a:r>
              <a:rPr lang="en-US" dirty="0" err="1" smtClean="0">
                <a:solidFill>
                  <a:srgbClr val="FF0000"/>
                </a:solidFill>
                <a:latin typeface="Arial" pitchFamily="34" charset="0"/>
                <a:cs typeface="Arial" pitchFamily="34" charset="0"/>
              </a:rPr>
              <a:t>?</a:t>
            </a:r>
            <a:r>
              <a:rPr lang="en-US" dirty="0" err="1" smtClean="0">
                <a:solidFill>
                  <a:srgbClr val="92D050"/>
                </a:solidFill>
                <a:latin typeface="Arial" pitchFamily="34" charset="0"/>
                <a:cs typeface="Arial" pitchFamily="34" charset="0"/>
              </a:rPr>
              <a:t>name</a:t>
            </a:r>
            <a:r>
              <a:rPr lang="en-US" dirty="0" smtClean="0">
                <a:solidFill>
                  <a:srgbClr val="92D050"/>
                </a:solidFill>
                <a:latin typeface="Arial" pitchFamily="34" charset="0"/>
                <a:cs typeface="Arial" pitchFamily="34" charset="0"/>
              </a:rPr>
              <a:t>=</a:t>
            </a:r>
            <a:r>
              <a:rPr lang="en-US" dirty="0" err="1" smtClean="0">
                <a:solidFill>
                  <a:srgbClr val="92D050"/>
                </a:solidFill>
                <a:latin typeface="Arial" pitchFamily="34" charset="0"/>
                <a:cs typeface="Arial" pitchFamily="34" charset="0"/>
              </a:rPr>
              <a:t>Yasir</a:t>
            </a:r>
            <a:r>
              <a:rPr lang="en-US" dirty="0" err="1" smtClean="0">
                <a:solidFill>
                  <a:srgbClr val="FF0000"/>
                </a:solidFill>
                <a:latin typeface="Arial" pitchFamily="34" charset="0"/>
                <a:cs typeface="Arial" pitchFamily="34" charset="0"/>
              </a:rPr>
              <a:t>&amp;</a:t>
            </a:r>
            <a:r>
              <a:rPr lang="en-US" dirty="0" err="1" smtClean="0">
                <a:solidFill>
                  <a:srgbClr val="92D050"/>
                </a:solidFill>
                <a:latin typeface="Arial" pitchFamily="34" charset="0"/>
                <a:cs typeface="Arial" pitchFamily="34" charset="0"/>
              </a:rPr>
              <a:t>id</a:t>
            </a:r>
            <a:r>
              <a:rPr lang="en-US" dirty="0" smtClean="0">
                <a:solidFill>
                  <a:srgbClr val="92D050"/>
                </a:solidFill>
                <a:latin typeface="Arial" pitchFamily="34" charset="0"/>
                <a:cs typeface="Arial" pitchFamily="34" charset="0"/>
              </a:rPr>
              <a:t>=1</a:t>
            </a:r>
            <a:r>
              <a:rPr lang="en-US" dirty="0" smtClean="0">
                <a:latin typeface="Arial" pitchFamily="34" charset="0"/>
                <a:cs typeface="Arial" pitchFamily="34" charset="0"/>
              </a:rPr>
              <a:t>”&gt;Second Page&lt;/a&gt;</a:t>
            </a:r>
          </a:p>
          <a:p>
            <a:pPr>
              <a:buNone/>
            </a:pPr>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Secondpage.php</a:t>
            </a:r>
          </a:p>
          <a:p>
            <a:pPr>
              <a:buNone/>
            </a:pPr>
            <a:r>
              <a:rPr lang="en-US" dirty="0" smtClean="0">
                <a:latin typeface="Arial" pitchFamily="34" charset="0"/>
                <a:cs typeface="Arial" pitchFamily="34" charset="0"/>
              </a:rPr>
              <a:t>	&lt;?</a:t>
            </a:r>
            <a:r>
              <a:rPr lang="en-US" dirty="0" err="1" smtClean="0">
                <a:latin typeface="Arial" pitchFamily="34" charset="0"/>
                <a:cs typeface="Arial" pitchFamily="34" charset="0"/>
              </a:rPr>
              <a:t>php</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p>
          <a:p>
            <a:pPr>
              <a:buNone/>
            </a:pPr>
            <a:r>
              <a:rPr lang="en-US" dirty="0" smtClean="0">
                <a:solidFill>
                  <a:srgbClr val="0000FF"/>
                </a:solidFill>
                <a:latin typeface="Arial" pitchFamily="34" charset="0"/>
                <a:cs typeface="Arial" pitchFamily="34" charset="0"/>
              </a:rPr>
              <a:t>$id </a:t>
            </a:r>
            <a:r>
              <a:rPr lang="en-US" dirty="0" smtClean="0">
                <a:latin typeface="Arial" pitchFamily="34" charset="0"/>
                <a:cs typeface="Arial" pitchFamily="34" charset="0"/>
              </a:rPr>
              <a:t>= $_GET[‘</a:t>
            </a:r>
            <a:r>
              <a:rPr lang="en-US" dirty="0" smtClean="0">
                <a:solidFill>
                  <a:srgbClr val="92D050"/>
                </a:solidFill>
                <a:latin typeface="Arial" pitchFamily="34" charset="0"/>
                <a:cs typeface="Arial" pitchFamily="34" charset="0"/>
              </a:rPr>
              <a:t>id</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$name </a:t>
            </a:r>
            <a:r>
              <a:rPr lang="en-US" dirty="0" smtClean="0">
                <a:latin typeface="Arial" pitchFamily="34" charset="0"/>
                <a:cs typeface="Arial" pitchFamily="34" charset="0"/>
              </a:rPr>
              <a:t>= $_GET[‘</a:t>
            </a:r>
            <a:r>
              <a:rPr lang="en-US" dirty="0" smtClean="0">
                <a:solidFill>
                  <a:srgbClr val="92D050"/>
                </a:solidFill>
                <a:latin typeface="Arial" pitchFamily="34" charset="0"/>
                <a:cs typeface="Arial" pitchFamily="34" charset="0"/>
              </a:rPr>
              <a:t>name</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echo “&lt;</a:t>
            </a:r>
            <a:r>
              <a:rPr lang="en-US" dirty="0" err="1" smtClean="0">
                <a:latin typeface="Arial" pitchFamily="34" charset="0"/>
                <a:cs typeface="Arial" pitchFamily="34" charset="0"/>
              </a:rPr>
              <a:t>br</a:t>
            </a:r>
            <a:r>
              <a:rPr lang="en-US" dirty="0" smtClean="0">
                <a:latin typeface="Arial" pitchFamily="34" charset="0"/>
                <a:cs typeface="Arial" pitchFamily="34" charset="0"/>
              </a:rPr>
              <a:t>/&gt;&lt;strong&gt;” . $id . “: {$name} &lt;/strong&gt;”;</a:t>
            </a:r>
          </a:p>
          <a:p>
            <a:pPr>
              <a:buNone/>
            </a:pPr>
            <a:r>
              <a:rPr lang="en-US" dirty="0" smtClean="0">
                <a:latin typeface="Arial" pitchFamily="34" charset="0"/>
                <a:cs typeface="Arial" pitchFamily="34" charset="0"/>
              </a:rPr>
              <a:t>	?&gt;</a:t>
            </a:r>
          </a:p>
          <a:p>
            <a:endParaRPr lang="en-US" sz="3200" dirty="0" smtClean="0"/>
          </a:p>
        </p:txBody>
      </p:sp>
      <p:sp>
        <p:nvSpPr>
          <p:cNvPr id="4" name="AutoShape 14"/>
          <p:cNvSpPr>
            <a:spLocks noChangeArrowheads="1"/>
          </p:cNvSpPr>
          <p:nvPr/>
        </p:nvSpPr>
        <p:spPr bwMode="auto">
          <a:xfrm>
            <a:off x="4724400" y="3352800"/>
            <a:ext cx="3962400" cy="1219200"/>
          </a:xfrm>
          <a:prstGeom prst="wedgeRectCallout">
            <a:avLst>
              <a:gd name="adj1" fmla="val -4782"/>
              <a:gd name="adj2" fmla="val -130917"/>
            </a:avLst>
          </a:prstGeom>
          <a:solidFill>
            <a:schemeClr val="accent1"/>
          </a:solidFill>
          <a:ln w="9525">
            <a:solidFill>
              <a:schemeClr val="accent1"/>
            </a:solidFill>
            <a:miter lim="800000"/>
            <a:headEnd/>
            <a:tailEnd/>
          </a:ln>
          <a:effectLst/>
        </p:spPr>
        <p:txBody>
          <a:bodyPr/>
          <a:lstStyle/>
          <a:p>
            <a:r>
              <a:rPr lang="en-US" sz="2400" dirty="0" smtClean="0">
                <a:solidFill>
                  <a:schemeClr val="bg1"/>
                </a:solidFill>
              </a:rPr>
              <a:t>If we want multiple key pair values, then we separate one value with other through &amp;.</a:t>
            </a:r>
            <a:endParaRPr lang="en-US" sz="24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par>
                          <p:cTn id="53" fill="hold">
                            <p:stCondLst>
                              <p:cond delay="2000"/>
                            </p:stCondLst>
                            <p:childTnLst>
                              <p:par>
                                <p:cTn id="54" presetID="22" presetClass="entr" presetSubtype="8" fill="hold" grpId="0" nodeType="afterEffect">
                                  <p:stCondLst>
                                    <p:cond delay="100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Autofit/>
          </a:bodyPr>
          <a:lstStyle/>
          <a:p>
            <a:r>
              <a:rPr lang="en-US" b="1" dirty="0" smtClean="0">
                <a:solidFill>
                  <a:schemeClr val="accent6">
                    <a:lumMod val="75000"/>
                  </a:schemeClr>
                </a:solidFill>
              </a:rPr>
              <a:t>FORMS</a:t>
            </a:r>
          </a:p>
        </p:txBody>
      </p:sp>
      <p:sp>
        <p:nvSpPr>
          <p:cNvPr id="3" name="Content Placeholder 2"/>
          <p:cNvSpPr>
            <a:spLocks noGrp="1"/>
          </p:cNvSpPr>
          <p:nvPr>
            <p:ph idx="1"/>
          </p:nvPr>
        </p:nvSpPr>
        <p:spPr>
          <a:xfrm>
            <a:off x="274316" y="762000"/>
            <a:ext cx="8641084" cy="5638800"/>
          </a:xfrm>
        </p:spPr>
        <p:txBody>
          <a:bodyPr>
            <a:normAutofit/>
          </a:bodyPr>
          <a:lstStyle/>
          <a:p>
            <a:r>
              <a:rPr lang="en-US" sz="2800" dirty="0" smtClean="0">
                <a:solidFill>
                  <a:srgbClr val="FF0000"/>
                </a:solidFill>
                <a:latin typeface="Arial" pitchFamily="34" charset="0"/>
                <a:cs typeface="Arial" pitchFamily="34" charset="0"/>
              </a:rPr>
              <a:t>Forms.php</a:t>
            </a:r>
          </a:p>
          <a:p>
            <a:pPr>
              <a:buNone/>
            </a:pP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&lt;form </a:t>
            </a:r>
            <a:r>
              <a:rPr lang="en-US" sz="2800" dirty="0" smtClean="0">
                <a:solidFill>
                  <a:srgbClr val="0000FF"/>
                </a:solidFill>
                <a:latin typeface="Arial" pitchFamily="34" charset="0"/>
                <a:cs typeface="Arial" pitchFamily="34" charset="0"/>
              </a:rPr>
              <a:t>action = “process.php” </a:t>
            </a:r>
            <a:r>
              <a:rPr lang="en-US" sz="2800" dirty="0" smtClean="0">
                <a:solidFill>
                  <a:srgbClr val="00B050"/>
                </a:solidFill>
                <a:latin typeface="Arial" pitchFamily="34" charset="0"/>
                <a:cs typeface="Arial" pitchFamily="34" charset="0"/>
              </a:rPr>
              <a:t>method=“post”</a:t>
            </a:r>
            <a:r>
              <a:rPr lang="en-US" sz="2800" dirty="0" smtClean="0">
                <a:latin typeface="Arial" pitchFamily="34" charset="0"/>
                <a:cs typeface="Arial" pitchFamily="34" charset="0"/>
              </a:rPr>
              <a:t>&gt;</a:t>
            </a:r>
          </a:p>
          <a:p>
            <a:pPr>
              <a:buNone/>
            </a:pPr>
            <a:r>
              <a:rPr lang="en-US" sz="2800" dirty="0" smtClean="0">
                <a:latin typeface="Arial" pitchFamily="34" charset="0"/>
                <a:cs typeface="Arial" pitchFamily="34" charset="0"/>
              </a:rPr>
              <a:t>	Username: &lt;input type=“text” </a:t>
            </a:r>
            <a:r>
              <a:rPr lang="en-US" sz="2800" dirty="0" smtClean="0">
                <a:solidFill>
                  <a:srgbClr val="C00000"/>
                </a:solidFill>
                <a:latin typeface="Arial" pitchFamily="34" charset="0"/>
                <a:cs typeface="Arial" pitchFamily="34" charset="0"/>
              </a:rPr>
              <a:t>name=“username” </a:t>
            </a:r>
            <a:r>
              <a:rPr lang="en-US" sz="2800" dirty="0" smtClean="0">
                <a:latin typeface="Arial" pitchFamily="34" charset="0"/>
                <a:cs typeface="Arial" pitchFamily="34" charset="0"/>
              </a:rPr>
              <a:t>		      		value=“” /&gt;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pPr>
              <a:buNone/>
            </a:pPr>
            <a:r>
              <a:rPr lang="en-US" sz="2800" dirty="0" smtClean="0">
                <a:latin typeface="Arial" pitchFamily="34" charset="0"/>
                <a:cs typeface="Arial" pitchFamily="34" charset="0"/>
              </a:rPr>
              <a:t>	Password: &lt;input type=“password” 					         </a:t>
            </a:r>
            <a:r>
              <a:rPr lang="en-US" sz="2800" dirty="0" smtClean="0">
                <a:solidFill>
                  <a:srgbClr val="C00000"/>
                </a:solidFill>
                <a:latin typeface="Arial" pitchFamily="34" charset="0"/>
                <a:cs typeface="Arial" pitchFamily="34" charset="0"/>
              </a:rPr>
              <a:t>name=“password” </a:t>
            </a:r>
            <a:r>
              <a:rPr lang="en-US" sz="2800" dirty="0" smtClean="0">
                <a:latin typeface="Arial" pitchFamily="34" charset="0"/>
                <a:cs typeface="Arial" pitchFamily="34" charset="0"/>
              </a:rPr>
              <a:t>value=“” /&gt;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pPr>
              <a:buNone/>
            </a:pPr>
            <a:r>
              <a:rPr lang="en-US" sz="2800" dirty="0" smtClean="0">
                <a:latin typeface="Arial" pitchFamily="34" charset="0"/>
                <a:cs typeface="Arial" pitchFamily="34" charset="0"/>
              </a:rPr>
              <a:t>			   &lt;input type=“submit” </a:t>
            </a:r>
            <a:r>
              <a:rPr lang="en-US" sz="2800" dirty="0" smtClean="0">
                <a:solidFill>
                  <a:srgbClr val="C00000"/>
                </a:solidFill>
                <a:latin typeface="Arial" pitchFamily="34" charset="0"/>
                <a:cs typeface="Arial" pitchFamily="34" charset="0"/>
              </a:rPr>
              <a:t>name=“submit” </a:t>
            </a:r>
            <a:r>
              <a:rPr lang="en-US" sz="2800" dirty="0" smtClean="0">
                <a:latin typeface="Arial" pitchFamily="34" charset="0"/>
                <a:cs typeface="Arial" pitchFamily="34" charset="0"/>
              </a:rPr>
              <a:t>		     		value=“Submit” /&gt;</a:t>
            </a:r>
          </a:p>
          <a:p>
            <a:pPr>
              <a:buNone/>
            </a:pPr>
            <a:r>
              <a:rPr lang="en-US" sz="2800" dirty="0" smtClean="0">
                <a:latin typeface="Arial" pitchFamily="34" charset="0"/>
                <a:cs typeface="Arial" pitchFamily="34" charset="0"/>
              </a:rPr>
              <a:t>	&lt;/form&gt;</a:t>
            </a: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6019800"/>
          </a:xfrm>
        </p:spPr>
        <p:txBody>
          <a:bodyPr>
            <a:normAutofit/>
          </a:bodyPr>
          <a:lstStyle/>
          <a:p>
            <a:r>
              <a:rPr lang="en-US" dirty="0" smtClean="0">
                <a:solidFill>
                  <a:srgbClr val="FF0000"/>
                </a:solidFill>
                <a:latin typeface="Arial" pitchFamily="34" charset="0"/>
                <a:cs typeface="Arial" pitchFamily="34" charset="0"/>
              </a:rPr>
              <a:t>Process.php</a:t>
            </a:r>
            <a:r>
              <a:rPr lang="en-US" dirty="0" smtClean="0">
                <a:latin typeface="Arial" pitchFamily="34" charset="0"/>
                <a:cs typeface="Arial" pitchFamily="34" charset="0"/>
              </a:rPr>
              <a:t> (we just want to display values back to our page)</a:t>
            </a:r>
          </a:p>
          <a:p>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$username = </a:t>
            </a:r>
            <a:r>
              <a:rPr lang="en-US" dirty="0" smtClean="0">
                <a:solidFill>
                  <a:srgbClr val="0000FF"/>
                </a:solidFill>
                <a:latin typeface="Arial" pitchFamily="34" charset="0"/>
                <a:cs typeface="Arial" pitchFamily="34" charset="0"/>
              </a:rPr>
              <a:t>$_POST</a:t>
            </a:r>
            <a:r>
              <a:rPr lang="en-US" dirty="0" smtClean="0">
                <a:latin typeface="Arial" pitchFamily="34" charset="0"/>
                <a:cs typeface="Arial" pitchFamily="34" charset="0"/>
              </a:rPr>
              <a:t>[‘</a:t>
            </a:r>
            <a:r>
              <a:rPr lang="en-US" dirty="0" smtClean="0">
                <a:solidFill>
                  <a:srgbClr val="00B050"/>
                </a:solidFill>
                <a:latin typeface="Arial" pitchFamily="34" charset="0"/>
                <a:cs typeface="Arial" pitchFamily="34" charset="0"/>
              </a:rPr>
              <a:t>username</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$password = </a:t>
            </a:r>
            <a:r>
              <a:rPr lang="en-US" dirty="0" smtClean="0">
                <a:solidFill>
                  <a:srgbClr val="0000FF"/>
                </a:solidFill>
                <a:latin typeface="Arial" pitchFamily="34" charset="0"/>
                <a:cs typeface="Arial" pitchFamily="34" charset="0"/>
              </a:rPr>
              <a:t>$_POST</a:t>
            </a:r>
            <a:r>
              <a:rPr lang="en-US" dirty="0" smtClean="0">
                <a:latin typeface="Arial" pitchFamily="34" charset="0"/>
                <a:cs typeface="Arial" pitchFamily="34" charset="0"/>
              </a:rPr>
              <a:t>[‘</a:t>
            </a:r>
            <a:r>
              <a:rPr lang="en-US" dirty="0" smtClean="0">
                <a:solidFill>
                  <a:srgbClr val="00B050"/>
                </a:solidFill>
                <a:latin typeface="Arial" pitchFamily="34" charset="0"/>
                <a:cs typeface="Arial" pitchFamily="34" charset="0"/>
              </a:rPr>
              <a:t>password</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echo</a:t>
            </a:r>
            <a:r>
              <a:rPr lang="en-US" dirty="0" smtClean="0">
                <a:latin typeface="Arial" pitchFamily="34" charset="0"/>
                <a:cs typeface="Arial" pitchFamily="34" charset="0"/>
              </a:rPr>
              <a:t> $username.”:”.$password;</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85800"/>
          </a:xfrm>
        </p:spPr>
        <p:txBody>
          <a:bodyPr>
            <a:noAutofit/>
          </a:bodyPr>
          <a:lstStyle/>
          <a:p>
            <a:r>
              <a:rPr lang="en-US" b="1" dirty="0" smtClean="0">
                <a:solidFill>
                  <a:schemeClr val="accent6">
                    <a:lumMod val="75000"/>
                  </a:schemeClr>
                </a:solidFill>
              </a:rPr>
              <a:t>COOKIE</a:t>
            </a:r>
            <a:endParaRPr lang="en-US" dirty="0"/>
          </a:p>
        </p:txBody>
      </p:sp>
      <p:sp>
        <p:nvSpPr>
          <p:cNvPr id="3" name="Content Placeholder 2"/>
          <p:cNvSpPr>
            <a:spLocks noGrp="1"/>
          </p:cNvSpPr>
          <p:nvPr>
            <p:ph idx="1"/>
          </p:nvPr>
        </p:nvSpPr>
        <p:spPr>
          <a:xfrm>
            <a:off x="457200" y="838200"/>
            <a:ext cx="8229600" cy="5638800"/>
          </a:xfrm>
        </p:spPr>
        <p:txBody>
          <a:bodyPr>
            <a:normAutofit fontScale="85000" lnSpcReduction="20000"/>
          </a:bodyPr>
          <a:lstStyle/>
          <a:p>
            <a:r>
              <a:rPr lang="en-US" dirty="0" smtClean="0">
                <a:latin typeface="Arial" pitchFamily="34" charset="0"/>
                <a:cs typeface="Arial" pitchFamily="34" charset="0"/>
              </a:rPr>
              <a:t>Another way to </a:t>
            </a:r>
            <a:r>
              <a:rPr lang="en-US" dirty="0" smtClean="0">
                <a:solidFill>
                  <a:srgbClr val="FF0000"/>
                </a:solidFill>
                <a:latin typeface="Arial" pitchFamily="34" charset="0"/>
                <a:cs typeface="Arial" pitchFamily="34" charset="0"/>
              </a:rPr>
              <a:t>interact with our users </a:t>
            </a:r>
            <a:r>
              <a:rPr lang="en-US" dirty="0" smtClean="0">
                <a:latin typeface="Arial" pitchFamily="34" charset="0"/>
                <a:cs typeface="Arial" pitchFamily="34" charset="0"/>
              </a:rPr>
              <a:t>in user’s browser is </a:t>
            </a:r>
            <a:r>
              <a:rPr lang="en-US" dirty="0" smtClean="0">
                <a:solidFill>
                  <a:srgbClr val="0000FF"/>
                </a:solidFill>
                <a:latin typeface="Arial" pitchFamily="34" charset="0"/>
                <a:cs typeface="Arial" pitchFamily="34" charset="0"/>
              </a:rPr>
              <a:t>COOKIES.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Cookies are very useful, </a:t>
            </a:r>
            <a:r>
              <a:rPr lang="en-US" dirty="0" smtClean="0">
                <a:solidFill>
                  <a:srgbClr val="00B050"/>
                </a:solidFill>
                <a:latin typeface="Arial" pitchFamily="34" charset="0"/>
                <a:cs typeface="Arial" pitchFamily="34" charset="0"/>
              </a:rPr>
              <a:t>putting data on user’s browser</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Our </a:t>
            </a:r>
            <a:r>
              <a:rPr lang="en-US" dirty="0" smtClean="0">
                <a:solidFill>
                  <a:srgbClr val="00B0F0"/>
                </a:solidFill>
                <a:latin typeface="Arial" pitchFamily="34" charset="0"/>
                <a:cs typeface="Arial" pitchFamily="34" charset="0"/>
              </a:rPr>
              <a:t>web server make a request </a:t>
            </a:r>
            <a:r>
              <a:rPr lang="en-US" dirty="0" smtClean="0">
                <a:latin typeface="Arial" pitchFamily="34" charset="0"/>
                <a:cs typeface="Arial" pitchFamily="34" charset="0"/>
              </a:rPr>
              <a:t>to their web browser to send back a cookie.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Cookies are going to be </a:t>
            </a:r>
            <a:r>
              <a:rPr lang="en-US" dirty="0" smtClean="0">
                <a:solidFill>
                  <a:srgbClr val="FFC000"/>
                </a:solidFill>
                <a:latin typeface="Arial" pitchFamily="34" charset="0"/>
                <a:cs typeface="Arial" pitchFamily="34" charset="0"/>
              </a:rPr>
              <a:t>access in the same way as POST</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In cookies you will learn an additional thing the SET cookie. </a:t>
            </a:r>
          </a:p>
          <a:p>
            <a:endParaRPr lang="en-US" dirty="0" smtClean="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0"/>
            <a:ext cx="8229600" cy="792162"/>
          </a:xfrm>
        </p:spPr>
        <p:txBody>
          <a:bodyPr>
            <a:normAutofit/>
          </a:bodyPr>
          <a:lstStyle/>
          <a:p>
            <a:pPr algn="ctr"/>
            <a:r>
              <a:rPr lang="en-US" b="1" dirty="0" smtClean="0">
                <a:solidFill>
                  <a:schemeClr val="accent6">
                    <a:lumMod val="75000"/>
                  </a:schemeClr>
                </a:solidFill>
              </a:rPr>
              <a:t>COOKIE</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dirty="0" smtClean="0">
                <a:latin typeface="Arial" pitchFamily="34" charset="0"/>
                <a:cs typeface="Arial" pitchFamily="34" charset="0"/>
              </a:rPr>
              <a:t>Whenever we read a cookie, its going to be a very good practice. </a:t>
            </a: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a:t/>
            </a:r>
            <a:br>
              <a:rPr lang="en-US" dirty="0"/>
            </a:br>
            <a:r>
              <a:rPr lang="en-US" dirty="0"/>
              <a:t>$</a:t>
            </a:r>
            <a:r>
              <a:rPr lang="en-US" dirty="0" err="1"/>
              <a:t>cookie_name</a:t>
            </a:r>
            <a:r>
              <a:rPr lang="en-US" dirty="0"/>
              <a:t> = "user";</a:t>
            </a:r>
            <a:br>
              <a:rPr lang="en-US" dirty="0"/>
            </a:br>
            <a:r>
              <a:rPr lang="en-US" dirty="0"/>
              <a:t>$</a:t>
            </a:r>
            <a:r>
              <a:rPr lang="en-US" dirty="0" err="1"/>
              <a:t>cookie_value</a:t>
            </a:r>
            <a:r>
              <a:rPr lang="en-US" dirty="0"/>
              <a:t> = "</a:t>
            </a:r>
            <a:r>
              <a:rPr lang="en-US" dirty="0" smtClean="0"/>
              <a:t>John";</a:t>
            </a:r>
            <a:r>
              <a:rPr lang="en-US" dirty="0"/>
              <a:t/>
            </a:r>
            <a:br>
              <a:rPr lang="en-US" dirty="0"/>
            </a:br>
            <a:r>
              <a:rPr lang="en-US" dirty="0" err="1">
                <a:solidFill>
                  <a:srgbClr val="00B050"/>
                </a:solidFill>
              </a:rPr>
              <a:t>setcookie</a:t>
            </a:r>
            <a:r>
              <a:rPr lang="en-US" dirty="0">
                <a:solidFill>
                  <a:srgbClr val="00B050"/>
                </a:solidFill>
              </a:rPr>
              <a:t>($</a:t>
            </a:r>
            <a:r>
              <a:rPr lang="en-US" dirty="0" err="1">
                <a:solidFill>
                  <a:srgbClr val="00B050"/>
                </a:solidFill>
              </a:rPr>
              <a:t>cookie_name</a:t>
            </a:r>
            <a:r>
              <a:rPr lang="en-US" dirty="0">
                <a:solidFill>
                  <a:srgbClr val="00B050"/>
                </a:solidFill>
              </a:rPr>
              <a:t>, $</a:t>
            </a:r>
            <a:r>
              <a:rPr lang="en-US" dirty="0" err="1">
                <a:solidFill>
                  <a:srgbClr val="00B050"/>
                </a:solidFill>
              </a:rPr>
              <a:t>cookie_value</a:t>
            </a:r>
            <a:r>
              <a:rPr lang="en-US" dirty="0">
                <a:solidFill>
                  <a:srgbClr val="00B050"/>
                </a:solidFill>
              </a:rPr>
              <a:t>, time() + (86400 * 30), "/"); </a:t>
            </a:r>
            <a:r>
              <a:rPr lang="en-US" dirty="0"/>
              <a:t>// 86400 = 1 day</a:t>
            </a:r>
            <a:br>
              <a:rPr lang="en-US" dirty="0"/>
            </a:br>
            <a:r>
              <a:rPr lang="en-US" dirty="0">
                <a:solidFill>
                  <a:srgbClr val="FF0000"/>
                </a:solidFill>
              </a:rPr>
              <a:t>?&gt;</a:t>
            </a:r>
            <a:r>
              <a:rPr lang="en-US" dirty="0"/>
              <a:t/>
            </a:r>
            <a:br>
              <a:rPr lang="en-US" dirty="0"/>
            </a:br>
            <a:r>
              <a:rPr lang="en-US" dirty="0"/>
              <a:t>&lt;html&gt;</a:t>
            </a:r>
            <a:br>
              <a:rPr lang="en-US" dirty="0"/>
            </a:br>
            <a:r>
              <a:rPr lang="en-US" dirty="0"/>
              <a:t>&lt;body&gt;</a:t>
            </a:r>
            <a:br>
              <a:rPr lang="en-US" dirty="0"/>
            </a:br>
            <a:r>
              <a:rPr lang="en-US" dirty="0"/>
              <a:t/>
            </a:r>
            <a:br>
              <a:rPr lang="en-US" dirty="0"/>
            </a:br>
            <a:r>
              <a:rPr lang="en-US" dirty="0">
                <a:solidFill>
                  <a:srgbClr val="FF0000"/>
                </a:solidFill>
              </a:rPr>
              <a:t>&lt;?</a:t>
            </a:r>
            <a:r>
              <a:rPr lang="en-US" dirty="0" err="1">
                <a:solidFill>
                  <a:srgbClr val="FF0000"/>
                </a:solidFill>
              </a:rPr>
              <a:t>php</a:t>
            </a:r>
            <a:r>
              <a:rPr lang="en-US" dirty="0"/>
              <a:t/>
            </a:r>
            <a:br>
              <a:rPr lang="en-US" dirty="0"/>
            </a:br>
            <a:r>
              <a:rPr lang="en-US" dirty="0">
                <a:solidFill>
                  <a:srgbClr val="00B050"/>
                </a:solidFill>
              </a:rPr>
              <a:t>if(!</a:t>
            </a:r>
            <a:r>
              <a:rPr lang="en-US" dirty="0" err="1">
                <a:solidFill>
                  <a:srgbClr val="00B050"/>
                </a:solidFill>
              </a:rPr>
              <a:t>isset</a:t>
            </a:r>
            <a:r>
              <a:rPr lang="en-US" dirty="0">
                <a:solidFill>
                  <a:srgbClr val="00B050"/>
                </a:solidFill>
              </a:rPr>
              <a:t>($_COOKIE[$</a:t>
            </a:r>
            <a:r>
              <a:rPr lang="en-US" dirty="0" err="1">
                <a:solidFill>
                  <a:srgbClr val="00B050"/>
                </a:solidFill>
              </a:rPr>
              <a:t>cookie_name</a:t>
            </a:r>
            <a:r>
              <a:rPr lang="en-US" dirty="0">
                <a:solidFill>
                  <a:srgbClr val="00B050"/>
                </a:solidFill>
              </a:rPr>
              <a:t>])) {</a:t>
            </a:r>
            <a:br>
              <a:rPr lang="en-US" dirty="0">
                <a:solidFill>
                  <a:srgbClr val="00B050"/>
                </a:solidFill>
              </a:rPr>
            </a:br>
            <a:r>
              <a:rPr lang="en-US" dirty="0">
                <a:solidFill>
                  <a:srgbClr val="00B050"/>
                </a:solidFill>
              </a:rPr>
              <a:t>   </a:t>
            </a:r>
            <a:r>
              <a:rPr lang="en-US" dirty="0">
                <a:solidFill>
                  <a:schemeClr val="tx1">
                    <a:lumMod val="95000"/>
                    <a:lumOff val="5000"/>
                  </a:schemeClr>
                </a:solidFill>
              </a:rPr>
              <a:t> echo "Cookie named '" . $</a:t>
            </a:r>
            <a:r>
              <a:rPr lang="en-US" dirty="0" err="1">
                <a:solidFill>
                  <a:schemeClr val="tx1">
                    <a:lumMod val="95000"/>
                    <a:lumOff val="5000"/>
                  </a:schemeClr>
                </a:solidFill>
              </a:rPr>
              <a:t>cookie_name</a:t>
            </a:r>
            <a:r>
              <a:rPr lang="en-US" dirty="0">
                <a:solidFill>
                  <a:schemeClr val="tx1">
                    <a:lumMod val="95000"/>
                    <a:lumOff val="5000"/>
                  </a:schemeClr>
                </a:solidFill>
              </a:rPr>
              <a:t> . "' is not set!";</a:t>
            </a:r>
            <a:br>
              <a:rPr lang="en-US" dirty="0">
                <a:solidFill>
                  <a:schemeClr val="tx1">
                    <a:lumMod val="95000"/>
                    <a:lumOff val="5000"/>
                  </a:schemeClr>
                </a:solidFill>
              </a:rPr>
            </a:br>
            <a:r>
              <a:rPr lang="en-US" dirty="0">
                <a:solidFill>
                  <a:srgbClr val="00B050"/>
                </a:solidFill>
              </a:rPr>
              <a:t>} else {</a:t>
            </a:r>
            <a:br>
              <a:rPr lang="en-US" dirty="0">
                <a:solidFill>
                  <a:srgbClr val="00B050"/>
                </a:solidFill>
              </a:rPr>
            </a:br>
            <a:r>
              <a:rPr lang="en-US" dirty="0">
                <a:solidFill>
                  <a:srgbClr val="00B050"/>
                </a:solidFill>
              </a:rPr>
              <a:t>   </a:t>
            </a:r>
            <a:r>
              <a:rPr lang="en-US" dirty="0">
                <a:solidFill>
                  <a:schemeClr val="tx1">
                    <a:lumMod val="95000"/>
                    <a:lumOff val="5000"/>
                  </a:schemeClr>
                </a:solidFill>
              </a:rPr>
              <a:t> echo "Cookie '" . $</a:t>
            </a:r>
            <a:r>
              <a:rPr lang="en-US" dirty="0" err="1">
                <a:solidFill>
                  <a:schemeClr val="tx1">
                    <a:lumMod val="95000"/>
                    <a:lumOff val="5000"/>
                  </a:schemeClr>
                </a:solidFill>
              </a:rPr>
              <a:t>cookie_name</a:t>
            </a:r>
            <a:r>
              <a:rPr lang="en-US" dirty="0">
                <a:solidFill>
                  <a:schemeClr val="tx1">
                    <a:lumMod val="95000"/>
                    <a:lumOff val="5000"/>
                  </a:schemeClr>
                </a:solidFill>
              </a:rPr>
              <a:t> . "' is set!&lt;</a:t>
            </a:r>
            <a:r>
              <a:rPr lang="en-US" dirty="0" err="1">
                <a:solidFill>
                  <a:schemeClr val="tx1">
                    <a:lumMod val="95000"/>
                    <a:lumOff val="5000"/>
                  </a:schemeClr>
                </a:solidFill>
              </a:rPr>
              <a:t>br</a:t>
            </a:r>
            <a:r>
              <a:rPr lang="en-US" dirty="0">
                <a:solidFill>
                  <a:schemeClr val="tx1">
                    <a:lumMod val="95000"/>
                    <a:lumOff val="5000"/>
                  </a:schemeClr>
                </a:solidFill>
              </a:rPr>
              <a:t>&gt;";</a:t>
            </a:r>
            <a:br>
              <a:rPr lang="en-US" dirty="0">
                <a:solidFill>
                  <a:schemeClr val="tx1">
                    <a:lumMod val="95000"/>
                    <a:lumOff val="5000"/>
                  </a:schemeClr>
                </a:solidFill>
              </a:rPr>
            </a:br>
            <a:r>
              <a:rPr lang="en-US" dirty="0">
                <a:solidFill>
                  <a:schemeClr val="tx1">
                    <a:lumMod val="95000"/>
                    <a:lumOff val="5000"/>
                  </a:schemeClr>
                </a:solidFill>
              </a:rPr>
              <a:t>    echo "Value is: " . $_COOKIE[$</a:t>
            </a:r>
            <a:r>
              <a:rPr lang="en-US" dirty="0" err="1">
                <a:solidFill>
                  <a:schemeClr val="tx1">
                    <a:lumMod val="95000"/>
                    <a:lumOff val="5000"/>
                  </a:schemeClr>
                </a:solidFill>
              </a:rPr>
              <a:t>cookie_name</a:t>
            </a:r>
            <a:r>
              <a:rPr lang="en-US" dirty="0">
                <a:solidFill>
                  <a:schemeClr val="tx1">
                    <a:lumMod val="95000"/>
                    <a:lumOff val="5000"/>
                  </a:schemeClr>
                </a:solidFill>
              </a:rPr>
              <a:t>];</a:t>
            </a:r>
            <a:r>
              <a:rPr lang="en-US" dirty="0">
                <a:solidFill>
                  <a:srgbClr val="00B050"/>
                </a:solidFill>
              </a:rPr>
              <a:t/>
            </a:r>
            <a:br>
              <a:rPr lang="en-US" dirty="0">
                <a:solidFill>
                  <a:srgbClr val="00B050"/>
                </a:solidFill>
              </a:rPr>
            </a:br>
            <a:r>
              <a:rPr lang="en-US" dirty="0">
                <a:solidFill>
                  <a:srgbClr val="00B050"/>
                </a:solidFill>
              </a:rPr>
              <a:t>}</a:t>
            </a:r>
            <a:r>
              <a:rPr lang="en-US" dirty="0"/>
              <a:t/>
            </a:r>
            <a:br>
              <a:rPr lang="en-US" dirty="0"/>
            </a:br>
            <a:r>
              <a:rPr lang="en-US" dirty="0" smtClean="0">
                <a:solidFill>
                  <a:srgbClr val="FF0000"/>
                </a:solidFill>
                <a:latin typeface="Arial" pitchFamily="34" charset="0"/>
                <a:cs typeface="Arial" pitchFamily="34" charset="0"/>
              </a:rPr>
              <a:t>?&gt;</a:t>
            </a: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996"/>
            <a:ext cx="7467600" cy="651804"/>
          </a:xfrm>
        </p:spPr>
        <p:txBody>
          <a:bodyPr anchor="t">
            <a:noAutofit/>
          </a:bodyPr>
          <a:lstStyle/>
          <a:p>
            <a:pPr algn="ctr"/>
            <a:r>
              <a:rPr lang="en-US" b="1" dirty="0" smtClean="0">
                <a:solidFill>
                  <a:schemeClr val="accent6">
                    <a:lumMod val="75000"/>
                  </a:schemeClr>
                </a:solidFill>
              </a:rPr>
              <a:t>SESSION</a:t>
            </a:r>
            <a:endParaRPr lang="en-US" b="1" dirty="0">
              <a:solidFill>
                <a:schemeClr val="accent6">
                  <a:lumMod val="75000"/>
                </a:schemeClr>
              </a:solidFill>
            </a:endParaRPr>
          </a:p>
        </p:txBody>
      </p:sp>
      <p:sp>
        <p:nvSpPr>
          <p:cNvPr id="4" name="Content Placeholder 3"/>
          <p:cNvSpPr>
            <a:spLocks noGrp="1"/>
          </p:cNvSpPr>
          <p:nvPr>
            <p:ph idx="1"/>
          </p:nvPr>
        </p:nvSpPr>
        <p:spPr>
          <a:xfrm>
            <a:off x="457200" y="914400"/>
            <a:ext cx="8229600" cy="5211763"/>
          </a:xfrm>
        </p:spPr>
        <p:txBody>
          <a:bodyPr>
            <a:normAutofit fontScale="92500" lnSpcReduction="20000"/>
          </a:bodyPr>
          <a:lstStyle/>
          <a:p>
            <a:r>
              <a:rPr lang="en-US" dirty="0" smtClean="0">
                <a:solidFill>
                  <a:srgbClr val="00B050"/>
                </a:solidFill>
                <a:latin typeface="Arial" pitchFamily="34" charset="0"/>
                <a:cs typeface="Arial" pitchFamily="34" charset="0"/>
              </a:rPr>
              <a:t>Session</a:t>
            </a:r>
            <a:r>
              <a:rPr lang="en-US" dirty="0" smtClean="0">
                <a:latin typeface="Arial" pitchFamily="34" charset="0"/>
                <a:cs typeface="Arial" pitchFamily="34" charset="0"/>
              </a:rPr>
              <a:t> is a file that </a:t>
            </a:r>
            <a:r>
              <a:rPr lang="en-US" dirty="0" smtClean="0">
                <a:solidFill>
                  <a:srgbClr val="0000FF"/>
                </a:solidFill>
                <a:latin typeface="Arial" pitchFamily="34" charset="0"/>
                <a:cs typeface="Arial" pitchFamily="34" charset="0"/>
              </a:rPr>
              <a:t>store on web server</a:t>
            </a:r>
            <a:r>
              <a:rPr lang="en-US" dirty="0" smtClean="0">
                <a:latin typeface="Arial" pitchFamily="34" charset="0"/>
                <a:cs typeface="Arial" pitchFamily="34" charset="0"/>
              </a:rPr>
              <a:t>. And in that file we can store whatever information we want.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way we find out which file belongs to which user is by using a cookie.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So we set a special session cookie on their browser, and then we look for that cookie to find the place where file resides on our server. And then we look inside that file, to find the information stored in that session.</a:t>
            </a:r>
          </a:p>
          <a:p>
            <a:endParaRPr lang="en-US" dirty="0" smtClean="0"/>
          </a:p>
        </p:txBody>
      </p:sp>
    </p:spTree>
  </p:cSld>
  <p:clrMapOvr>
    <a:masterClrMapping/>
  </p:clrMapOvr>
  <p:transition spd="med">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064"/>
            <a:ext cx="7467600" cy="563562"/>
          </a:xfrm>
        </p:spPr>
        <p:txBody>
          <a:bodyPr anchor="t">
            <a:no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5" name="Content Placeholder 4"/>
          <p:cNvSpPr>
            <a:spLocks noGrp="1"/>
          </p:cNvSpPr>
          <p:nvPr>
            <p:ph idx="1"/>
          </p:nvPr>
        </p:nvSpPr>
        <p:spPr>
          <a:xfrm>
            <a:off x="457200" y="838200"/>
            <a:ext cx="8229600" cy="5287963"/>
          </a:xfrm>
        </p:spPr>
        <p:txBody>
          <a:bodyPr>
            <a:normAutofit fontScale="77500" lnSpcReduction="20000"/>
          </a:bodyPr>
          <a:lstStyle/>
          <a:p>
            <a:r>
              <a:rPr lang="en-US" dirty="0" smtClean="0">
                <a:latin typeface="Arial" pitchFamily="34" charset="0"/>
                <a:cs typeface="Arial" pitchFamily="34" charset="0"/>
              </a:rPr>
              <a:t>We will go above the HTML and make sure the session start commands.</a:t>
            </a: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p>
          <a:p>
            <a:pPr marL="457200" lvl="1" indent="0">
              <a:buNone/>
            </a:pPr>
            <a:r>
              <a:rPr lang="en-US" dirty="0" err="1" smtClean="0">
                <a:solidFill>
                  <a:srgbClr val="0000FF"/>
                </a:solidFill>
                <a:latin typeface="Arial" pitchFamily="34" charset="0"/>
                <a:cs typeface="Arial" pitchFamily="34" charset="0"/>
              </a:rPr>
              <a:t>session_start</a:t>
            </a:r>
            <a:r>
              <a:rPr lang="en-US" dirty="0" smtClean="0">
                <a:solidFill>
                  <a:srgbClr val="0000FF"/>
                </a:solidFill>
                <a:latin typeface="Arial" pitchFamily="34" charset="0"/>
                <a:cs typeface="Arial" pitchFamily="34" charset="0"/>
              </a:rPr>
              <a:t>();</a:t>
            </a:r>
          </a:p>
          <a:p>
            <a:pPr marL="457200" lvl="1" indent="0">
              <a:buNone/>
            </a:pPr>
            <a:r>
              <a:rPr lang="en-US" dirty="0">
                <a:solidFill>
                  <a:srgbClr val="00B050"/>
                </a:solidFill>
              </a:rPr>
              <a:t>$_SESSION</a:t>
            </a:r>
            <a:r>
              <a:rPr lang="en-US" dirty="0" smtClean="0">
                <a:solidFill>
                  <a:srgbClr val="00B050"/>
                </a:solidFill>
              </a:rPr>
              <a:t>[“username”] </a:t>
            </a:r>
            <a:r>
              <a:rPr lang="en-US" dirty="0">
                <a:solidFill>
                  <a:srgbClr val="00B050"/>
                </a:solidFill>
              </a:rPr>
              <a:t>= </a:t>
            </a:r>
            <a:r>
              <a:rPr lang="en-US" dirty="0" smtClean="0">
                <a:solidFill>
                  <a:srgbClr val="00B050"/>
                </a:solidFill>
              </a:rPr>
              <a:t>“user”;</a:t>
            </a:r>
            <a:r>
              <a:rPr lang="en-US" dirty="0">
                <a:solidFill>
                  <a:srgbClr val="00B050"/>
                </a:solidFill>
              </a:rPr>
              <a:t/>
            </a:r>
            <a:br>
              <a:rPr lang="en-US" dirty="0">
                <a:solidFill>
                  <a:srgbClr val="00B050"/>
                </a:solidFill>
              </a:rPr>
            </a:br>
            <a:r>
              <a:rPr lang="en-US" dirty="0">
                <a:solidFill>
                  <a:srgbClr val="00B050"/>
                </a:solidFill>
              </a:rPr>
              <a:t>$_SESSION</a:t>
            </a:r>
            <a:r>
              <a:rPr lang="en-US" dirty="0" smtClean="0">
                <a:solidFill>
                  <a:srgbClr val="00B050"/>
                </a:solidFill>
              </a:rPr>
              <a:t>[“password”] </a:t>
            </a:r>
            <a:r>
              <a:rPr lang="en-US" dirty="0">
                <a:solidFill>
                  <a:srgbClr val="00B050"/>
                </a:solidFill>
              </a:rPr>
              <a:t>= </a:t>
            </a:r>
            <a:r>
              <a:rPr lang="en-US" dirty="0" smtClean="0">
                <a:solidFill>
                  <a:srgbClr val="00B050"/>
                </a:solidFill>
              </a:rPr>
              <a:t>“123456”;</a:t>
            </a:r>
            <a:endParaRPr lang="en-US" dirty="0" smtClean="0">
              <a:solidFill>
                <a:srgbClr val="00B050"/>
              </a:solidFill>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&lt;html&gt;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&lt;/html&gt;</a:t>
            </a:r>
          </a:p>
          <a:p>
            <a:pPr>
              <a:buNone/>
            </a:pPr>
            <a:r>
              <a:rPr lang="en-US" dirty="0">
                <a:solidFill>
                  <a:srgbClr val="FF0000"/>
                </a:solidFill>
              </a:rPr>
              <a:t>&lt;?</a:t>
            </a:r>
            <a:r>
              <a:rPr lang="en-US" dirty="0" err="1">
                <a:solidFill>
                  <a:srgbClr val="FF0000"/>
                </a:solidFill>
              </a:rPr>
              <a:t>php</a:t>
            </a:r>
            <a:r>
              <a:rPr lang="en-US" dirty="0"/>
              <a:t/>
            </a:r>
            <a:br>
              <a:rPr lang="en-US" dirty="0"/>
            </a:br>
            <a:r>
              <a:rPr lang="en-US" dirty="0" err="1" smtClean="0">
                <a:solidFill>
                  <a:srgbClr val="00B050"/>
                </a:solidFill>
              </a:rPr>
              <a:t>session_unset</a:t>
            </a:r>
            <a:r>
              <a:rPr lang="en-US" dirty="0">
                <a:solidFill>
                  <a:srgbClr val="00B050"/>
                </a:solidFill>
              </a:rPr>
              <a:t>(); </a:t>
            </a:r>
            <a:r>
              <a:rPr lang="en-US" dirty="0">
                <a:solidFill>
                  <a:schemeClr val="bg1">
                    <a:lumMod val="50000"/>
                  </a:schemeClr>
                </a:solidFill>
              </a:rPr>
              <a:t>// remove all session </a:t>
            </a:r>
            <a:r>
              <a:rPr lang="en-US" dirty="0" smtClean="0">
                <a:solidFill>
                  <a:schemeClr val="bg1">
                    <a:lumMod val="50000"/>
                  </a:schemeClr>
                </a:solidFill>
              </a:rPr>
              <a:t>variables</a:t>
            </a:r>
            <a:r>
              <a:rPr lang="en-US" dirty="0">
                <a:solidFill>
                  <a:srgbClr val="00B050"/>
                </a:solidFill>
              </a:rPr>
              <a:t/>
            </a:r>
            <a:br>
              <a:rPr lang="en-US" dirty="0">
                <a:solidFill>
                  <a:srgbClr val="00B050"/>
                </a:solidFill>
              </a:rPr>
            </a:br>
            <a:r>
              <a:rPr lang="en-US" dirty="0">
                <a:solidFill>
                  <a:srgbClr val="00B050"/>
                </a:solidFill>
              </a:rPr>
              <a:t> </a:t>
            </a:r>
            <a:br>
              <a:rPr lang="en-US" dirty="0">
                <a:solidFill>
                  <a:srgbClr val="00B050"/>
                </a:solidFill>
              </a:rPr>
            </a:br>
            <a:r>
              <a:rPr lang="en-US" dirty="0" err="1">
                <a:solidFill>
                  <a:srgbClr val="00B050"/>
                </a:solidFill>
              </a:rPr>
              <a:t>session_destroy</a:t>
            </a:r>
            <a:r>
              <a:rPr lang="en-US" dirty="0">
                <a:solidFill>
                  <a:srgbClr val="00B050"/>
                </a:solidFill>
              </a:rPr>
              <a:t>(); </a:t>
            </a:r>
            <a:r>
              <a:rPr lang="en-US" dirty="0">
                <a:solidFill>
                  <a:schemeClr val="bg1">
                    <a:lumMod val="50000"/>
                  </a:schemeClr>
                </a:solidFill>
              </a:rPr>
              <a:t>// destroy the session</a:t>
            </a:r>
            <a:endParaRPr lang="en-US" dirty="0" smtClean="0">
              <a:solidFill>
                <a:schemeClr val="bg1">
                  <a:lumMod val="50000"/>
                </a:schemeClr>
              </a:solidFill>
            </a:endParaRPr>
          </a:p>
          <a:p>
            <a:pPr>
              <a:buNone/>
            </a:pPr>
            <a:r>
              <a:rPr lang="en-US" dirty="0" smtClean="0">
                <a:solidFill>
                  <a:srgbClr val="FF0000"/>
                </a:solidFill>
              </a:rPr>
              <a:t>?&gt;</a:t>
            </a:r>
            <a:endParaRPr lang="en-US" dirty="0" smtClean="0">
              <a:solidFill>
                <a:srgbClr val="FF0000"/>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7673</TotalTime>
  <Words>353</Words>
  <Application>Microsoft Office PowerPoint</Application>
  <PresentationFormat>On-screen Show (4:3)</PresentationFormat>
  <Paragraphs>121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CS428 Web Engineering Lecture 10 Building Dynamic Web pages  </vt:lpstr>
      <vt:lpstr>INTERACTING WITH USER</vt:lpstr>
      <vt:lpstr>EXAMPLE</vt:lpstr>
      <vt:lpstr>FORMS</vt:lpstr>
      <vt:lpstr>Slide 5</vt:lpstr>
      <vt:lpstr>COOKIE</vt:lpstr>
      <vt:lpstr>COOKIE</vt:lpstr>
      <vt:lpstr>SESSION</vt:lpstr>
      <vt:lpstr>EXAMPLE</vt:lpstr>
      <vt:lpstr>HEADER - EXAMPLE</vt:lpstr>
      <vt:lpstr>INCLUDE</vt:lpstr>
      <vt:lpstr>REQUIRE</vt:lpstr>
      <vt:lpstr>EXAMPLE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C &amp; M</dc:creator>
  <cp:lastModifiedBy>Nosheen Asif</cp:lastModifiedBy>
  <cp:revision>542</cp:revision>
  <dcterms:created xsi:type="dcterms:W3CDTF">2013-04-01T14:15:44Z</dcterms:created>
  <dcterms:modified xsi:type="dcterms:W3CDTF">2017-03-07T07:50:27Z</dcterms:modified>
</cp:coreProperties>
</file>