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20" r:id="rId2"/>
    <p:sldId id="334" r:id="rId3"/>
    <p:sldId id="421" r:id="rId4"/>
    <p:sldId id="425" r:id="rId5"/>
    <p:sldId id="426" r:id="rId6"/>
    <p:sldId id="452" r:id="rId7"/>
    <p:sldId id="473" r:id="rId8"/>
    <p:sldId id="433" r:id="rId9"/>
    <p:sldId id="435" r:id="rId10"/>
    <p:sldId id="491" r:id="rId11"/>
    <p:sldId id="492" r:id="rId12"/>
    <p:sldId id="494" r:id="rId13"/>
    <p:sldId id="495" r:id="rId14"/>
    <p:sldId id="438" r:id="rId15"/>
    <p:sldId id="439" r:id="rId16"/>
    <p:sldId id="440" r:id="rId17"/>
    <p:sldId id="482" r:id="rId18"/>
    <p:sldId id="483" r:id="rId19"/>
    <p:sldId id="484" r:id="rId20"/>
    <p:sldId id="485" r:id="rId21"/>
    <p:sldId id="487" r:id="rId22"/>
    <p:sldId id="488" r:id="rId23"/>
    <p:sldId id="489" r:id="rId24"/>
    <p:sldId id="4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434"/>
    <a:srgbClr val="2E27BF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93298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A5F6-02DC-4725-9A6E-E1F16B14CA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9900"/>
                </a:solidFill>
              </a:rPr>
              <a:t>CS428 Web Engineering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4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Lecture </a:t>
            </a:r>
            <a:r>
              <a:rPr lang="en-US" sz="4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n-US" sz="16600" b="1" dirty="0"/>
              <a:t/>
            </a:r>
            <a:br>
              <a:rPr lang="en-US" sz="16600" b="1" dirty="0"/>
            </a:b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4700" dirty="0" err="1" smtClean="0">
                <a:solidFill>
                  <a:prstClr val="black"/>
                </a:solidFill>
                <a:latin typeface="Calibri" pitchFamily="34" charset="0"/>
              </a:rPr>
              <a:t>MySQL</a:t>
            </a:r>
            <a:r>
              <a:rPr lang="en-US" sz="4700" dirty="0" smtClean="0">
                <a:solidFill>
                  <a:prstClr val="black"/>
                </a:solidFill>
                <a:latin typeface="Calibri" pitchFamily="34" charset="0"/>
              </a:rPr>
              <a:t> Basics, Database Connectivity</a:t>
            </a:r>
            <a:r>
              <a:rPr lang="en-US" sz="4200" dirty="0" smtClean="0">
                <a:solidFill>
                  <a:schemeClr val="tx1"/>
                </a:solidFill>
              </a:rPr>
              <a:t> </a:t>
            </a:r>
            <a:br>
              <a:rPr lang="en-US" sz="4200" dirty="0" smtClean="0">
                <a:solidFill>
                  <a:schemeClr val="tx1"/>
                </a:solidFill>
              </a:rPr>
            </a:br>
            <a:endParaRPr lang="en-US" sz="47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64"/>
            <a:ext cx="7467600" cy="563562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COMMONLY USED FUNCTIONS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mysql_connect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hostname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”,”</a:t>
            </a:r>
            <a:r>
              <a:rPr lang="en-US" sz="28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user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”,”</a:t>
            </a:r>
            <a:r>
              <a:rPr lang="en-US" sz="2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pass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mysql_select_db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database name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”, “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handle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mysql_query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query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mysql_num_rows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 variable from query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H="1">
            <a:off x="5559088" y="1738532"/>
            <a:ext cx="2667000" cy="762000"/>
          </a:xfrm>
          <a:prstGeom prst="wedgeRectCallout">
            <a:avLst>
              <a:gd name="adj1" fmla="val 179680"/>
              <a:gd name="adj2" fmla="val -104609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Connects to </a:t>
            </a:r>
            <a:r>
              <a:rPr lang="en-US" b="1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server.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flipH="1">
            <a:off x="5598944" y="3214468"/>
            <a:ext cx="2667000" cy="762000"/>
          </a:xfrm>
          <a:prstGeom prst="wedgeRectCallout">
            <a:avLst>
              <a:gd name="adj1" fmla="val 167548"/>
              <a:gd name="adj2" fmla="val -843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Selects a database to use.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flipH="1">
            <a:off x="5638800" y="4191000"/>
            <a:ext cx="2667000" cy="762000"/>
          </a:xfrm>
          <a:prstGeom prst="wedgeRectCallout">
            <a:avLst>
              <a:gd name="adj1" fmla="val 180208"/>
              <a:gd name="adj2" fmla="val -8614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Execute database query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flipH="1">
            <a:off x="5715000" y="5791200"/>
            <a:ext cx="2667000" cy="990600"/>
          </a:xfrm>
          <a:prstGeom prst="wedgeRectCallout">
            <a:avLst>
              <a:gd name="adj1" fmla="val 180208"/>
              <a:gd name="adj2" fmla="val -8614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Return number of rows, after execution of query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mysql_fetch_array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 variable from query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mysql_fetch_assoc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 variable from query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5867400" y="2398524"/>
            <a:ext cx="2667000" cy="1219200"/>
          </a:xfrm>
          <a:prstGeom prst="wedgeRectCallout">
            <a:avLst>
              <a:gd name="adj1" fmla="val 165966"/>
              <a:gd name="adj2" fmla="val -5661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Used to return several rows of the entire results of a database query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flipH="1">
            <a:off x="5867400" y="4227324"/>
            <a:ext cx="2667000" cy="1219200"/>
          </a:xfrm>
          <a:prstGeom prst="wedgeRectCallout">
            <a:avLst>
              <a:gd name="adj1" fmla="val 167548"/>
              <a:gd name="adj2" fmla="val -843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Used to return several rows of the entire results of a database query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md5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(string);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H="1">
            <a:off x="5867400" y="1143000"/>
            <a:ext cx="2667000" cy="1200436"/>
          </a:xfrm>
          <a:prstGeom prst="wedgeRectCallout">
            <a:avLst>
              <a:gd name="adj1" fmla="val 168603"/>
              <a:gd name="adj2" fmla="val -468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Shows the error message that has been returned directly from </a:t>
            </a:r>
            <a:r>
              <a:rPr lang="en-US" b="1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server.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5867400" y="3352800"/>
            <a:ext cx="2667000" cy="1219200"/>
          </a:xfrm>
          <a:prstGeom prst="wedgeRectCallout">
            <a:avLst>
              <a:gd name="adj1" fmla="val 167548"/>
              <a:gd name="adj2" fmla="val -843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It uses is to encrypt a string. It returns 32 characters hexadecimal number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64"/>
            <a:ext cx="7467600" cy="563562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md5()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$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“Hello”;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echo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md5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8bla9953c4611296a827abf8c47804d7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64"/>
            <a:ext cx="7467600" cy="563562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STEP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1. Create a database connection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$connection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mysql_connect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localhost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 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root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 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if (!$connection) 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die(“Database connection failed: ”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this function returns a value, that will stored in $connection. That value is called handle.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225"/>
            <a:ext cx="8229600" cy="708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1. Create a database connection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$connection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mysql_connect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localhost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 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root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 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 if(!$connection) 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     die(“Database connection failed: ”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  }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2. Select a database to use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db_select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mysql_select_db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widget_corp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$connection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  if(!$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db_select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     die(“Database selection failed: ”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132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STEP 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91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(create a database connection)</a:t>
            </a:r>
          </a:p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(select a database to use)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&lt;head&gt;&lt;/head&gt;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3. Perform database query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$result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mysql_query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 * FROM subjects”, 						$connection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if (!result) {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die(“Database query failed: ”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96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3. Perform database query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$result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 smtClean="0">
                <a:solidFill>
                  <a:srgbClr val="007434"/>
                </a:solidFill>
                <a:latin typeface="Arial" pitchFamily="34" charset="0"/>
                <a:cs typeface="Arial" pitchFamily="34" charset="0"/>
              </a:rPr>
              <a:t>mysql_query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(“SELECT * FROM subjects”, $connection);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if (!result) {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die(“Database query failed: ”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4. Use returned data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$row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mysql_fetch_array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($result))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echo $row[1] . “ ” . $row[2] . “&lt;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/&gt;”;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026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1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&lt;head&gt;&lt;/head&gt;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3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4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// 5. Close connection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mysql_close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$connection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?&gt;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 a database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name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school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a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table name result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with following fields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Marks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a file name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connection.php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516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order to have really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full featured application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We are going to need to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incorporate a database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store lots of information in database,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search through 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Added 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updated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Keep it there for long period of time. There are so many benefits of using database.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42204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Create connection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&lt;?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1. create a connection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$connection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mysql_connect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localhost”,”root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”,””);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if(!connection) 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die(“database connection failed” 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?&gt;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225"/>
            <a:ext cx="8229600" cy="708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EXAMPLE: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// 1. Create a database connection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$connection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mysql_connect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localhost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 “root”, “password”);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if (!$connection) 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  die(“Database connection failed: ”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}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// 2. Select a database to use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$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db_select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mysql_select_db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school”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$connection);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if(!$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db_select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  die(“Database selection failed: ”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?&gt;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132"/>
            <a:ext cx="82296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EXAMPLE: STEP 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912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1 (create a database connection)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 (select a database to use)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&lt;head&gt;&lt;/head&gt;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// 3. Perform database query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$query = “SELECT * FROM result”;	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$result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mysql_query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($query, $connection);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if (!$result) {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die(“Database query failed: ”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if(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mysql_num_rows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($result &lt;= 0)){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die(“No record found”);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	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?&gt;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96"/>
            <a:ext cx="8229600" cy="71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1 (create a database connection)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 (select a database to use)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Step 3 (perform database query)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// 4. Use returned data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while ($row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mysql_fetch_array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($result)) {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echo $row[0] . “&lt;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/&gt;”;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echo $row[1] . “&lt;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/&gt;”;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echo $row[2] . “&lt;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/&gt;”;	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?&gt;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026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&lt;head&gt;&lt;/head&gt;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Step 3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Step 4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// 5. Close connection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mysql_close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($connection);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?&gt;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CRUD is acronym and it stands for…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	     </a:t>
            </a:r>
            <a:r>
              <a:rPr lang="en-US" sz="4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CRUD</a:t>
            </a:r>
          </a:p>
          <a:p>
            <a:pPr>
              <a:buNone/>
            </a:pPr>
            <a:r>
              <a:rPr lang="en-US" sz="4200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4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Delete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are the basic operations perform on the data base.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SQL SELECT (Read)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*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table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column1 =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some_text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ORDER BY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column1, column2 </a:t>
            </a:r>
            <a:r>
              <a:rPr lang="en-US" sz="3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ASC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36" y="28136"/>
            <a:ext cx="8229600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SQL INSERT (Create)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(column1, column2, column3)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(val1, val2, val3);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SQL UPDATE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column1 =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some_text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id = 1;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SQL DELETE (Delete)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id = 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3038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PHP with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996"/>
            <a:ext cx="7467600" cy="1261404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PHP Database Interaction in FIVE steps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Create a database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 a database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Perform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database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Use returned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(if any)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Close connection</a:t>
            </a:r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7915</TotalTime>
  <Words>425</Words>
  <Application>Microsoft Office PowerPoint</Application>
  <PresentationFormat>On-screen Show (4:3)</PresentationFormat>
  <Paragraphs>237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CS428 Web Engineering Lecture 11  MySQL Basics, Database Connectivity  </vt:lpstr>
      <vt:lpstr>INTRODUCTION</vt:lpstr>
      <vt:lpstr>CRUD</vt:lpstr>
      <vt:lpstr>SQL SELECT (Read)</vt:lpstr>
      <vt:lpstr>SQL INSERT (Create)</vt:lpstr>
      <vt:lpstr>SQL UPDATE (Update)</vt:lpstr>
      <vt:lpstr>SQL DELETE (Delete)</vt:lpstr>
      <vt:lpstr>PHP with MySQL</vt:lpstr>
      <vt:lpstr>PHP Database Interaction in FIVE steps</vt:lpstr>
      <vt:lpstr>COMMONLY USED FUNCTIONS</vt:lpstr>
      <vt:lpstr>Slide 11</vt:lpstr>
      <vt:lpstr>Slide 12</vt:lpstr>
      <vt:lpstr>md5()</vt:lpstr>
      <vt:lpstr>STEP 1</vt:lpstr>
      <vt:lpstr>STEP 2</vt:lpstr>
      <vt:lpstr>STEP 3</vt:lpstr>
      <vt:lpstr>STEP 4</vt:lpstr>
      <vt:lpstr>STEP 5</vt:lpstr>
      <vt:lpstr>EXAMPLE</vt:lpstr>
      <vt:lpstr>EXAMPLE: STEP 1</vt:lpstr>
      <vt:lpstr>EXAMPLE: STEP 2</vt:lpstr>
      <vt:lpstr>EXAMPLE: STEP 3</vt:lpstr>
      <vt:lpstr>EXAMPLE: STEP 4</vt:lpstr>
      <vt:lpstr>EXAMPLE: STEP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</dc:title>
  <dc:creator>C &amp; M</dc:creator>
  <cp:lastModifiedBy>Nosheen Asif</cp:lastModifiedBy>
  <cp:revision>545</cp:revision>
  <dcterms:created xsi:type="dcterms:W3CDTF">2013-04-01T14:15:44Z</dcterms:created>
  <dcterms:modified xsi:type="dcterms:W3CDTF">2017-03-07T05:49:20Z</dcterms:modified>
</cp:coreProperties>
</file>