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3" d="100"/>
          <a:sy n="53" d="100"/>
        </p:scale>
        <p:origin x="-1854" y="-4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1F6755-2CFF-452B-A0C2-36C1F9D183D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F6755-2CFF-452B-A0C2-36C1F9D183D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F6755-2CFF-452B-A0C2-36C1F9D183D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F6755-2CFF-452B-A0C2-36C1F9D183D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F6755-2CFF-452B-A0C2-36C1F9D183D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1F6755-2CFF-452B-A0C2-36C1F9D183D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1F6755-2CFF-452B-A0C2-36C1F9D183D9}"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1F6755-2CFF-452B-A0C2-36C1F9D183D9}"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F6755-2CFF-452B-A0C2-36C1F9D183D9}"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F6755-2CFF-452B-A0C2-36C1F9D183D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F6755-2CFF-452B-A0C2-36C1F9D183D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57FEF-DB5F-4C34-A9A8-3A1C032F76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F6755-2CFF-452B-A0C2-36C1F9D183D9}" type="datetimeFigureOut">
              <a:rPr lang="en-US" smtClean="0"/>
              <a:pPr/>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57FEF-DB5F-4C34-A9A8-3A1C032F76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Engineering</a:t>
            </a:r>
            <a:endParaRPr lang="en-US" dirty="0"/>
          </a:p>
        </p:txBody>
      </p:sp>
      <p:sp>
        <p:nvSpPr>
          <p:cNvPr id="3" name="Subtitle 2"/>
          <p:cNvSpPr>
            <a:spLocks noGrp="1"/>
          </p:cNvSpPr>
          <p:nvPr>
            <p:ph type="subTitle" idx="1"/>
          </p:nvPr>
        </p:nvSpPr>
        <p:spPr/>
        <p:txBody>
          <a:bodyPr>
            <a:normAutofit/>
          </a:bodyPr>
          <a:lstStyle/>
          <a:p>
            <a:r>
              <a:rPr lang="en-US" dirty="0" smtClean="0"/>
              <a:t>Web Application </a:t>
            </a:r>
            <a:r>
              <a:rPr lang="en-US" dirty="0" smtClean="0"/>
              <a:t>Security</a:t>
            </a:r>
          </a:p>
          <a:p>
            <a:r>
              <a:rPr lang="en-US" smtClean="0"/>
              <a:t>Lecture 16</a:t>
            </a:r>
            <a:endParaRPr lang="en-US" dirty="0" smtClean="0"/>
          </a:p>
        </p:txBody>
      </p:sp>
    </p:spTree>
    <p:extLst>
      <p:ext uri="{BB962C8B-B14F-4D97-AF65-F5344CB8AC3E}">
        <p14:creationId xmlns="" xmlns:p14="http://schemas.microsoft.com/office/powerpoint/2010/main" val="4247165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Apply Strong Authorization</a:t>
            </a:r>
            <a:endParaRPr lang="en-US" dirty="0"/>
          </a:p>
        </p:txBody>
      </p:sp>
      <p:sp>
        <p:nvSpPr>
          <p:cNvPr id="2" name="Content Placeholder 1"/>
          <p:cNvSpPr>
            <a:spLocks noGrp="1"/>
          </p:cNvSpPr>
          <p:nvPr>
            <p:ph idx="1"/>
          </p:nvPr>
        </p:nvSpPr>
        <p:spPr/>
        <p:txBody>
          <a:bodyPr/>
          <a:lstStyle/>
          <a:p>
            <a:r>
              <a:rPr lang="en-US" dirty="0" smtClean="0"/>
              <a:t>A </a:t>
            </a:r>
            <a:r>
              <a:rPr lang="en-US" dirty="0" smtClean="0">
                <a:solidFill>
                  <a:srgbClr val="0070C0"/>
                </a:solidFill>
              </a:rPr>
              <a:t>filtering mechanism that allows access to the client or server environment only by those individuals</a:t>
            </a:r>
            <a:r>
              <a:rPr lang="en-US" dirty="0" smtClean="0"/>
              <a:t> with appropriate authorization codes(e.g., user ID  and password) </a:t>
            </a:r>
          </a:p>
          <a:p>
            <a:r>
              <a:rPr lang="en-US" dirty="0" smtClean="0"/>
              <a:t>For all the data or pages you want to access by some specific resources or users, do apply authentication via username/password so that a specific user can access his own area.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Make Admin Directories Tough to Spot</a:t>
            </a:r>
            <a:endParaRPr lang="en-US" dirty="0"/>
          </a:p>
        </p:txBody>
      </p:sp>
      <p:sp>
        <p:nvSpPr>
          <p:cNvPr id="2" name="Content Placeholder 1"/>
          <p:cNvSpPr>
            <a:spLocks noGrp="1"/>
          </p:cNvSpPr>
          <p:nvPr>
            <p:ph idx="1"/>
          </p:nvPr>
        </p:nvSpPr>
        <p:spPr/>
        <p:txBody>
          <a:bodyPr>
            <a:normAutofit/>
          </a:bodyPr>
          <a:lstStyle/>
          <a:p>
            <a:r>
              <a:rPr lang="en-US" dirty="0" smtClean="0"/>
              <a:t>An ingenious way hackers gain access to your site’s data is by going straight to the source and hacking into your admin directories.</a:t>
            </a:r>
          </a:p>
          <a:p>
            <a:r>
              <a:rPr lang="en-US" dirty="0" smtClean="0"/>
              <a:t>Hackers can use scripts that scan all the directories on your web server for giveaway names like ‘admin’ or ‘login’ etc. and focus their energies on entering these folders to compromise your website’s security.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Make Admin Directories Tough to Spot</a:t>
            </a:r>
            <a:endParaRPr lang="en-US" dirty="0"/>
          </a:p>
        </p:txBody>
      </p:sp>
      <p:sp>
        <p:nvSpPr>
          <p:cNvPr id="2" name="Content Placeholder 1"/>
          <p:cNvSpPr>
            <a:spLocks noGrp="1"/>
          </p:cNvSpPr>
          <p:nvPr>
            <p:ph idx="1"/>
          </p:nvPr>
        </p:nvSpPr>
        <p:spPr/>
        <p:txBody>
          <a:bodyPr>
            <a:normAutofit lnSpcReduction="10000"/>
          </a:bodyPr>
          <a:lstStyle/>
          <a:p>
            <a:r>
              <a:rPr lang="en-US" dirty="0" smtClean="0"/>
              <a:t>Most popular CMS’s allow you to </a:t>
            </a:r>
            <a:r>
              <a:rPr lang="en-US" dirty="0" smtClean="0">
                <a:solidFill>
                  <a:srgbClr val="0070C0"/>
                </a:solidFill>
              </a:rPr>
              <a:t>rename your admin folders</a:t>
            </a:r>
            <a:r>
              <a:rPr lang="en-US" dirty="0" smtClean="0"/>
              <a:t> to any name of your choice. Pick innocuous sounding names for your admin folders that are known only to your webmasters to greatly reduce the possibility of a potential breach.</a:t>
            </a:r>
          </a:p>
          <a:p>
            <a:r>
              <a:rPr lang="en-US" dirty="0" smtClean="0"/>
              <a:t>This is such a basic and easily avoidable hacking scenario, that it’s astonishing how millions of websites still ignore it.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Backup your site</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It goes without saying you should have routine backups of your site. The rule of thumb is everything required to get the site running exactly as it was at the time of the backup should be included. </a:t>
            </a:r>
          </a:p>
          <a:p>
            <a:r>
              <a:rPr lang="en-US" dirty="0" smtClean="0"/>
              <a:t>That usually means the </a:t>
            </a:r>
            <a:r>
              <a:rPr lang="en-US" dirty="0" smtClean="0">
                <a:solidFill>
                  <a:srgbClr val="0070C0"/>
                </a:solidFill>
              </a:rPr>
              <a:t>files, content and the database</a:t>
            </a:r>
            <a:r>
              <a:rPr lang="en-US" dirty="0" smtClean="0"/>
              <a:t>. Backups should be stored off site or at least not on the same computer as your web server. Finally, a backup is only useful if you can </a:t>
            </a:r>
            <a:r>
              <a:rPr lang="en-US" i="1" dirty="0" smtClean="0"/>
              <a:t>restore your website</a:t>
            </a:r>
            <a:r>
              <a:rPr lang="en-US" dirty="0" smtClean="0"/>
              <a:t>. You should test your website restore process at least once a year and write up instructions in case someone else needs to do 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Make your Data Entry Secure via </a:t>
            </a:r>
            <a:r>
              <a:rPr lang="en-US" dirty="0" err="1" smtClean="0"/>
              <a:t>Captcha</a:t>
            </a:r>
            <a:r>
              <a:rPr lang="en-US" dirty="0" smtClean="0"/>
              <a:t> Code</a:t>
            </a:r>
            <a:endParaRPr lang="en-US" dirty="0"/>
          </a:p>
        </p:txBody>
      </p:sp>
      <p:sp>
        <p:nvSpPr>
          <p:cNvPr id="2" name="Content Placeholder 1"/>
          <p:cNvSpPr>
            <a:spLocks noGrp="1"/>
          </p:cNvSpPr>
          <p:nvPr>
            <p:ph idx="1"/>
          </p:nvPr>
        </p:nvSpPr>
        <p:spPr/>
        <p:txBody>
          <a:bodyPr/>
          <a:lstStyle/>
          <a:p>
            <a:r>
              <a:rPr lang="en-US" dirty="0" smtClean="0"/>
              <a:t>A </a:t>
            </a:r>
            <a:r>
              <a:rPr lang="en-US" b="1" dirty="0" smtClean="0"/>
              <a:t>CAPTCHA</a:t>
            </a:r>
            <a:r>
              <a:rPr lang="en-US" dirty="0" smtClean="0"/>
              <a:t> (an acronym for "Completely Automated Public Turing test to tell Computers and Humans Apart") is a type of challenge-response test used in computing to determine whether or not the user is human to make your website secure from robots or spam attacks.</a:t>
            </a:r>
          </a:p>
        </p:txBody>
      </p:sp>
      <p:pic>
        <p:nvPicPr>
          <p:cNvPr id="4" name="Picture 3" descr="Captchacat.png"/>
          <p:cNvPicPr>
            <a:picLocks noChangeAspect="1"/>
          </p:cNvPicPr>
          <p:nvPr/>
        </p:nvPicPr>
        <p:blipFill>
          <a:blip r:embed="rId2"/>
          <a:stretch>
            <a:fillRect/>
          </a:stretch>
        </p:blipFill>
        <p:spPr>
          <a:xfrm>
            <a:off x="4191000" y="4876800"/>
            <a:ext cx="4046483"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Monitor Your Website</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You don’t want to find out that your site was defaced from a any source.</a:t>
            </a:r>
          </a:p>
          <a:p>
            <a:r>
              <a:rPr lang="en-US" dirty="0" smtClean="0"/>
              <a:t>You want to be the first to know about it. There are a lot of good tools for monitoring your site including some free ones like </a:t>
            </a:r>
            <a:r>
              <a:rPr lang="en-US" dirty="0" smtClean="0">
                <a:solidFill>
                  <a:srgbClr val="0070C0"/>
                </a:solidFill>
              </a:rPr>
              <a:t>http://www.uptimerobot.com</a:t>
            </a:r>
            <a:r>
              <a:rPr lang="en-US" dirty="0" smtClean="0"/>
              <a:t>.  </a:t>
            </a:r>
          </a:p>
          <a:p>
            <a:r>
              <a:rPr lang="en-US" dirty="0" smtClean="0"/>
              <a:t>Be smart and use one.  To help with those really difficult cases where your site </a:t>
            </a:r>
            <a:r>
              <a:rPr lang="en-US" dirty="0" smtClean="0">
                <a:solidFill>
                  <a:srgbClr val="0070C0"/>
                </a:solidFill>
              </a:rPr>
              <a:t>was hacked </a:t>
            </a:r>
            <a:r>
              <a:rPr lang="en-US" dirty="0" smtClean="0"/>
              <a:t>but does not </a:t>
            </a:r>
            <a:r>
              <a:rPr lang="en-US" dirty="0" smtClean="0">
                <a:solidFill>
                  <a:srgbClr val="0070C0"/>
                </a:solidFill>
              </a:rPr>
              <a:t>appear hacked</a:t>
            </a:r>
            <a:r>
              <a:rPr lang="en-US" dirty="0" smtClean="0"/>
              <a:t>, use Google Safe browsing to detect the hidden malware on your page.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Steps to Make Your Website Secure</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Keep All Software Updated</a:t>
            </a:r>
          </a:p>
          <a:p>
            <a:r>
              <a:rPr lang="en-US" dirty="0" smtClean="0"/>
              <a:t>Build Layers of Security Around Your Site</a:t>
            </a:r>
          </a:p>
          <a:p>
            <a:r>
              <a:rPr lang="en-US" dirty="0" smtClean="0"/>
              <a:t>Switch to HTTPS</a:t>
            </a:r>
          </a:p>
          <a:p>
            <a:r>
              <a:rPr lang="en-US" dirty="0" smtClean="0"/>
              <a:t>Use Strong Passwords, Change Regularly</a:t>
            </a:r>
          </a:p>
          <a:p>
            <a:r>
              <a:rPr lang="en-US" dirty="0" smtClean="0"/>
              <a:t>Apply Strong Authorization</a:t>
            </a:r>
          </a:p>
          <a:p>
            <a:r>
              <a:rPr lang="en-US" dirty="0" smtClean="0"/>
              <a:t>Make Admin Directories Tough to Spot</a:t>
            </a:r>
          </a:p>
          <a:p>
            <a:r>
              <a:rPr lang="en-US" dirty="0" smtClean="0"/>
              <a:t>Backup your Website</a:t>
            </a:r>
          </a:p>
          <a:p>
            <a:r>
              <a:rPr lang="en-US" dirty="0" smtClean="0"/>
              <a:t>Make your Data Entry Secure via </a:t>
            </a:r>
            <a:r>
              <a:rPr lang="en-US" dirty="0" err="1" smtClean="0"/>
              <a:t>Captcha</a:t>
            </a:r>
            <a:r>
              <a:rPr lang="en-US" dirty="0" smtClean="0"/>
              <a:t> Code</a:t>
            </a:r>
          </a:p>
          <a:p>
            <a:r>
              <a:rPr lang="en-US" dirty="0" smtClean="0"/>
              <a:t>Monitor your Website</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Keep All Software Updated</a:t>
            </a:r>
            <a:endParaRPr lang="en-US" dirty="0"/>
          </a:p>
        </p:txBody>
      </p:sp>
      <p:sp>
        <p:nvSpPr>
          <p:cNvPr id="2" name="Content Placeholder 1"/>
          <p:cNvSpPr>
            <a:spLocks noGrp="1"/>
          </p:cNvSpPr>
          <p:nvPr>
            <p:ph idx="1"/>
          </p:nvPr>
        </p:nvSpPr>
        <p:spPr/>
        <p:txBody>
          <a:bodyPr>
            <a:normAutofit fontScale="77500" lnSpcReduction="20000"/>
          </a:bodyPr>
          <a:lstStyle/>
          <a:p>
            <a:r>
              <a:rPr lang="en-US" dirty="0" smtClean="0"/>
              <a:t>Ensure that every piece of software you run is </a:t>
            </a:r>
            <a:r>
              <a:rPr lang="en-US" dirty="0" smtClean="0">
                <a:solidFill>
                  <a:srgbClr val="0070C0"/>
                </a:solidFill>
              </a:rPr>
              <a:t>up to date.</a:t>
            </a:r>
          </a:p>
          <a:p>
            <a:r>
              <a:rPr lang="en-US" dirty="0" smtClean="0"/>
              <a:t>CMS providers like </a:t>
            </a:r>
            <a:r>
              <a:rPr lang="en-US" dirty="0" err="1" smtClean="0">
                <a:solidFill>
                  <a:srgbClr val="0070C0"/>
                </a:solidFill>
              </a:rPr>
              <a:t>WordPress</a:t>
            </a:r>
            <a:r>
              <a:rPr lang="en-US" dirty="0" smtClean="0">
                <a:solidFill>
                  <a:srgbClr val="0070C0"/>
                </a:solidFill>
              </a:rPr>
              <a:t>, </a:t>
            </a:r>
            <a:r>
              <a:rPr lang="en-US" dirty="0" err="1" smtClean="0">
                <a:solidFill>
                  <a:srgbClr val="0070C0"/>
                </a:solidFill>
              </a:rPr>
              <a:t>Joomla</a:t>
            </a:r>
            <a:r>
              <a:rPr lang="en-US" dirty="0" smtClean="0">
                <a:solidFill>
                  <a:srgbClr val="0070C0"/>
                </a:solidFill>
              </a:rPr>
              <a:t> work round the clock trying to plug any holes in their systems </a:t>
            </a:r>
            <a:r>
              <a:rPr lang="en-US" dirty="0" smtClean="0"/>
              <a:t>and release regular patches and updates that make their software less vulnerable to attacks. </a:t>
            </a:r>
          </a:p>
          <a:p>
            <a:r>
              <a:rPr lang="en-US" dirty="0" smtClean="0"/>
              <a:t>Ensure that you run these </a:t>
            </a:r>
            <a:r>
              <a:rPr lang="en-US" dirty="0" smtClean="0">
                <a:solidFill>
                  <a:srgbClr val="0070C0"/>
                </a:solidFill>
              </a:rPr>
              <a:t>updates and have the latest version supporting your site </a:t>
            </a:r>
            <a:r>
              <a:rPr lang="en-US" dirty="0" smtClean="0"/>
              <a:t>at any given point in time.</a:t>
            </a:r>
          </a:p>
          <a:p>
            <a:r>
              <a:rPr lang="en-US" dirty="0" smtClean="0"/>
              <a:t>If your site uses </a:t>
            </a:r>
            <a:r>
              <a:rPr lang="en-US" dirty="0" smtClean="0">
                <a:solidFill>
                  <a:srgbClr val="0070C0"/>
                </a:solidFill>
              </a:rPr>
              <a:t>third party </a:t>
            </a:r>
            <a:r>
              <a:rPr lang="en-US" dirty="0" err="1" smtClean="0">
                <a:solidFill>
                  <a:srgbClr val="0070C0"/>
                </a:solidFill>
              </a:rPr>
              <a:t>plugins</a:t>
            </a:r>
            <a:r>
              <a:rPr lang="en-US" dirty="0" smtClean="0">
                <a:solidFill>
                  <a:srgbClr val="0070C0"/>
                </a:solidFill>
              </a:rPr>
              <a:t>, keep track of their updates </a:t>
            </a:r>
            <a:r>
              <a:rPr lang="en-US" dirty="0" smtClean="0"/>
              <a:t>and ensure that these are updated on time as well. </a:t>
            </a:r>
          </a:p>
          <a:p>
            <a:r>
              <a:rPr lang="en-US" dirty="0" smtClean="0"/>
              <a:t>Clean out your website of any </a:t>
            </a:r>
            <a:r>
              <a:rPr lang="en-US" dirty="0" smtClean="0">
                <a:solidFill>
                  <a:srgbClr val="0070C0"/>
                </a:solidFill>
              </a:rPr>
              <a:t>unused, old and non-updated </a:t>
            </a:r>
            <a:r>
              <a:rPr lang="en-US" dirty="0" err="1" smtClean="0">
                <a:solidFill>
                  <a:srgbClr val="0070C0"/>
                </a:solidFill>
              </a:rPr>
              <a:t>plugins</a:t>
            </a:r>
            <a:endParaRPr lang="en-US" dirty="0" smtClean="0">
              <a:solidFill>
                <a:srgbClr val="0070C0"/>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Build Layers of Security Around Your Site</a:t>
            </a:r>
            <a:endParaRPr lang="en-US" dirty="0"/>
          </a:p>
        </p:txBody>
      </p:sp>
      <p:sp>
        <p:nvSpPr>
          <p:cNvPr id="2" name="Content Placeholder 1"/>
          <p:cNvSpPr>
            <a:spLocks noGrp="1"/>
          </p:cNvSpPr>
          <p:nvPr>
            <p:ph idx="1"/>
          </p:nvPr>
        </p:nvSpPr>
        <p:spPr/>
        <p:txBody>
          <a:bodyPr>
            <a:normAutofit lnSpcReduction="10000"/>
          </a:bodyPr>
          <a:lstStyle/>
          <a:p>
            <a:r>
              <a:rPr lang="en-US" dirty="0" smtClean="0"/>
              <a:t>Just as you lock your doors before leaving your house and install antivirus software on your desktop computer, make your website secure.</a:t>
            </a:r>
          </a:p>
          <a:p>
            <a:r>
              <a:rPr lang="en-US" dirty="0" smtClean="0"/>
              <a:t>A </a:t>
            </a:r>
            <a:r>
              <a:rPr lang="en-US" dirty="0" smtClean="0">
                <a:solidFill>
                  <a:srgbClr val="0070C0"/>
                </a:solidFill>
              </a:rPr>
              <a:t>Web Application Firewall is that first line of defense. </a:t>
            </a:r>
            <a:r>
              <a:rPr lang="en-US" dirty="0" smtClean="0"/>
              <a:t>These solutions are designed to inspect incoming traffic, provide and weed out malicious requests –-  offering protection from </a:t>
            </a:r>
            <a:r>
              <a:rPr lang="en-US" u="sng" dirty="0" smtClean="0"/>
              <a:t>SPAM, brute force attacks, SQL Injections and Cross Site Scripting</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Build Layers of Security Around Your Site</a:t>
            </a:r>
            <a:endParaRPr lang="en-US" dirty="0"/>
          </a:p>
        </p:txBody>
      </p:sp>
      <p:sp>
        <p:nvSpPr>
          <p:cNvPr id="2" name="Content Placeholder 1"/>
          <p:cNvSpPr>
            <a:spLocks noGrp="1"/>
          </p:cNvSpPr>
          <p:nvPr>
            <p:ph idx="1"/>
          </p:nvPr>
        </p:nvSpPr>
        <p:spPr/>
        <p:txBody>
          <a:bodyPr>
            <a:normAutofit/>
          </a:bodyPr>
          <a:lstStyle/>
          <a:p>
            <a:r>
              <a:rPr lang="en-US" dirty="0" smtClean="0"/>
              <a:t>Until just a few years ago, Web Application Firewalls were only available as hardware appliances, but today a few </a:t>
            </a:r>
            <a:r>
              <a:rPr lang="en-US" dirty="0" smtClean="0">
                <a:solidFill>
                  <a:srgbClr val="0070C0"/>
                </a:solidFill>
              </a:rPr>
              <a:t>Security-as-a-service (</a:t>
            </a:r>
            <a:r>
              <a:rPr lang="en-US" dirty="0" err="1" smtClean="0">
                <a:solidFill>
                  <a:srgbClr val="0070C0"/>
                </a:solidFill>
              </a:rPr>
              <a:t>SECaaS</a:t>
            </a:r>
            <a:r>
              <a:rPr lang="en-US" dirty="0" smtClean="0">
                <a:solidFill>
                  <a:srgbClr val="0070C0"/>
                </a:solidFill>
              </a:rPr>
              <a:t>) providers are revolutionizing the industry by using cloud technology</a:t>
            </a:r>
            <a:r>
              <a:rPr lang="en-US" dirty="0" smtClean="0"/>
              <a:t> to cut down prices of security solutions previously found only in enterprise level setups.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Switch to HTTPS</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HTTPS or Hyper Text Transfer Protocol Secure, is a secure communications protocol that is used to transfer sensitive information between a website and a web server.</a:t>
            </a:r>
          </a:p>
          <a:p>
            <a:r>
              <a:rPr lang="en-US" dirty="0" smtClean="0"/>
              <a:t>Moving your website to the </a:t>
            </a:r>
            <a:r>
              <a:rPr lang="en-US" dirty="0" smtClean="0">
                <a:solidFill>
                  <a:srgbClr val="0070C0"/>
                </a:solidFill>
              </a:rPr>
              <a:t>HTTPS protocol essentially means adding an encryption layer of TLS (Transport Layer Security) or SSL (Secure Sockets Layer) </a:t>
            </a:r>
            <a:r>
              <a:rPr lang="en-US" dirty="0" smtClean="0"/>
              <a:t>to your HTTP making your users’ and your own data extra secure from hacking attempts.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descr="http-vs-https.png"/>
          <p:cNvPicPr>
            <a:picLocks noGrp="1" noChangeAspect="1"/>
          </p:cNvPicPr>
          <p:nvPr>
            <p:ph idx="1"/>
          </p:nvPr>
        </p:nvPicPr>
        <p:blipFill>
          <a:blip r:embed="rId2"/>
          <a:stretch>
            <a:fillRect/>
          </a:stretch>
        </p:blipFill>
        <p:spPr>
          <a:xfrm>
            <a:off x="1371600" y="381000"/>
            <a:ext cx="6473980" cy="620999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Use Strong Passwords, Change Regularly</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Brute force attacks that try guessing username password combinations have multiplied at alarming rates over the last couple of years with thousands of attacks being detected on a daily basis across the web.</a:t>
            </a:r>
          </a:p>
          <a:p>
            <a:r>
              <a:rPr lang="en-US" dirty="0" smtClean="0"/>
              <a:t>Using </a:t>
            </a:r>
            <a:r>
              <a:rPr lang="en-US" dirty="0" smtClean="0">
                <a:solidFill>
                  <a:srgbClr val="0070C0"/>
                </a:solidFill>
              </a:rPr>
              <a:t>strong passwords is an effective way to limit if not completely eliminate brute force</a:t>
            </a:r>
            <a:r>
              <a:rPr lang="en-US" dirty="0" smtClean="0"/>
              <a:t> and dictionary attacks. Strong passwords are not just a requirement for your email or financial transactions online, they are also imperative for your website server, admin and database passwords.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Use Strong Passwords, Change Regularly</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Make sure your password is a combination of alphanumeric characters, symbols, upper and lower case characters and is at least 12 characters long to prevent brute force attacks.</a:t>
            </a:r>
          </a:p>
          <a:p>
            <a:r>
              <a:rPr lang="en-US" dirty="0" smtClean="0"/>
              <a:t>Do not use the same password for all your different website logins. Change your passwords regularly to keep them doubly secure. </a:t>
            </a:r>
          </a:p>
          <a:p>
            <a:r>
              <a:rPr lang="en-US" b="1" dirty="0" smtClean="0"/>
              <a:t>Use Password Encryption</a:t>
            </a:r>
          </a:p>
          <a:p>
            <a:pPr lvl="1"/>
            <a:r>
              <a:rPr lang="en-US" dirty="0" smtClean="0"/>
              <a:t>Store users’ </a:t>
            </a:r>
            <a:r>
              <a:rPr lang="en-US" dirty="0" smtClean="0">
                <a:solidFill>
                  <a:srgbClr val="0070C0"/>
                </a:solidFill>
              </a:rPr>
              <a:t>passwords in encrypted form</a:t>
            </a:r>
            <a:r>
              <a:rPr lang="en-US" dirty="0" smtClean="0"/>
              <a:t>. This ensures that even if there is a security breach, attackers do not get their hands on actual user passwords.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2625</TotalTime>
  <Words>715</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Web Engineering</vt:lpstr>
      <vt:lpstr>Steps to Make Your Website Secure</vt:lpstr>
      <vt:lpstr>Keep All Software Updated</vt:lpstr>
      <vt:lpstr>Build Layers of Security Around Your Site</vt:lpstr>
      <vt:lpstr>Build Layers of Security Around Your Site</vt:lpstr>
      <vt:lpstr>Switch to HTTPS</vt:lpstr>
      <vt:lpstr>Slide 7</vt:lpstr>
      <vt:lpstr>Use Strong Passwords, Change Regularly</vt:lpstr>
      <vt:lpstr>Use Strong Passwords, Change Regularly</vt:lpstr>
      <vt:lpstr>Apply Strong Authorization</vt:lpstr>
      <vt:lpstr>Make Admin Directories Tough to Spot</vt:lpstr>
      <vt:lpstr>Make Admin Directories Tough to Spot</vt:lpstr>
      <vt:lpstr>Backup your site</vt:lpstr>
      <vt:lpstr>Make your Data Entry Secure via Captcha Code</vt:lpstr>
      <vt:lpstr>Monitor Your Website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kirmat</dc:creator>
  <cp:lastModifiedBy>Nosheen Asif</cp:lastModifiedBy>
  <cp:revision>63</cp:revision>
  <dcterms:created xsi:type="dcterms:W3CDTF">2012-10-18T15:53:58Z</dcterms:created>
  <dcterms:modified xsi:type="dcterms:W3CDTF">2017-03-07T05:50:26Z</dcterms:modified>
</cp:coreProperties>
</file>