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2"/>
  </p:notesMasterIdLst>
  <p:sldIdLst>
    <p:sldId id="336" r:id="rId2"/>
    <p:sldId id="297" r:id="rId3"/>
    <p:sldId id="293" r:id="rId4"/>
    <p:sldId id="263" r:id="rId5"/>
    <p:sldId id="264" r:id="rId6"/>
    <p:sldId id="334" r:id="rId7"/>
    <p:sldId id="335" r:id="rId8"/>
    <p:sldId id="268" r:id="rId9"/>
    <p:sldId id="295" r:id="rId10"/>
    <p:sldId id="266" r:id="rId11"/>
    <p:sldId id="269" r:id="rId12"/>
    <p:sldId id="273" r:id="rId13"/>
    <p:sldId id="270" r:id="rId14"/>
    <p:sldId id="304" r:id="rId15"/>
    <p:sldId id="272" r:id="rId16"/>
    <p:sldId id="271" r:id="rId17"/>
    <p:sldId id="279" r:id="rId18"/>
    <p:sldId id="275" r:id="rId19"/>
    <p:sldId id="306" r:id="rId20"/>
    <p:sldId id="307" r:id="rId21"/>
    <p:sldId id="276" r:id="rId22"/>
    <p:sldId id="309" r:id="rId23"/>
    <p:sldId id="281" r:id="rId24"/>
    <p:sldId id="284" r:id="rId25"/>
    <p:sldId id="282" r:id="rId26"/>
    <p:sldId id="310" r:id="rId27"/>
    <p:sldId id="286" r:id="rId28"/>
    <p:sldId id="287" r:id="rId29"/>
    <p:sldId id="288" r:id="rId30"/>
    <p:sldId id="29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39" autoAdjust="0"/>
    <p:restoredTop sz="94654" autoAdjust="0"/>
  </p:normalViewPr>
  <p:slideViewPr>
    <p:cSldViewPr>
      <p:cViewPr>
        <p:scale>
          <a:sx n="78" d="100"/>
          <a:sy n="78" d="100"/>
        </p:scale>
        <p:origin x="-114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F719CA-0CA6-428A-B6FF-8AFE2369EEA0}" type="datetimeFigureOut">
              <a:rPr lang="en-US" smtClean="0"/>
              <a:pPr/>
              <a:t>4/23/2016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A97B1B-06E4-4163-B920-C748F070DF7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8A97B1B-06E4-4163-B920-C748F070DF76}" type="slidenum">
              <a:rPr lang="en-US" smtClean="0"/>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8A97B1B-06E4-4163-B920-C748F070DF76}" type="slidenum">
              <a:rPr lang="en-US" smtClean="0"/>
              <a:pPr/>
              <a:t>13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8A97B1B-06E4-4163-B920-C748F070DF76}"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3557B01-56EA-4C41-BFD2-F89672279A12}" type="datetimeFigureOut">
              <a:rPr lang="en-US" smtClean="0"/>
              <a:pPr/>
              <a:t>4/23/2016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D19957A-A67E-43DE-A5A4-B7FBA875B38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3557B01-56EA-4C41-BFD2-F89672279A12}" type="datetimeFigureOut">
              <a:rPr lang="en-US" smtClean="0"/>
              <a:pPr/>
              <a:t>4/23/2016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D19957A-A67E-43DE-A5A4-B7FBA875B38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3557B01-56EA-4C41-BFD2-F89672279A12}" type="datetimeFigureOut">
              <a:rPr lang="en-US" smtClean="0"/>
              <a:pPr/>
              <a:t>4/23/2016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D19957A-A67E-43DE-A5A4-B7FBA875B38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3557B01-56EA-4C41-BFD2-F89672279A12}" type="datetimeFigureOut">
              <a:rPr lang="en-US" smtClean="0"/>
              <a:pPr/>
              <a:t>4/23/2016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D19957A-A67E-43DE-A5A4-B7FBA875B38E}"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3557B01-56EA-4C41-BFD2-F89672279A12}" type="datetimeFigureOut">
              <a:rPr lang="en-US" smtClean="0"/>
              <a:pPr/>
              <a:t>4/23/2016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D19957A-A67E-43DE-A5A4-B7FBA875B38E}"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3557B01-56EA-4C41-BFD2-F89672279A12}" type="datetimeFigureOut">
              <a:rPr lang="en-US" smtClean="0"/>
              <a:pPr/>
              <a:t>4/23/2016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D19957A-A67E-43DE-A5A4-B7FBA875B38E}"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3557B01-56EA-4C41-BFD2-F89672279A12}" type="datetimeFigureOut">
              <a:rPr lang="en-US" smtClean="0"/>
              <a:pPr/>
              <a:t>4/23/2016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D19957A-A67E-43DE-A5A4-B7FBA875B38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3557B01-56EA-4C41-BFD2-F89672279A12}" type="datetimeFigureOut">
              <a:rPr lang="en-US" smtClean="0"/>
              <a:pPr/>
              <a:t>4/23/2016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D19957A-A67E-43DE-A5A4-B7FBA875B38E}"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3557B01-56EA-4C41-BFD2-F89672279A12}" type="datetimeFigureOut">
              <a:rPr lang="en-US" smtClean="0"/>
              <a:pPr/>
              <a:t>4/23/2016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D19957A-A67E-43DE-A5A4-B7FBA875B38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3557B01-56EA-4C41-BFD2-F89672279A12}" type="datetimeFigureOut">
              <a:rPr lang="en-US" smtClean="0"/>
              <a:pPr/>
              <a:t>4/23/2016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D19957A-A67E-43DE-A5A4-B7FBA875B38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3557B01-56EA-4C41-BFD2-F89672279A12}" type="datetimeFigureOut">
              <a:rPr lang="en-US" smtClean="0"/>
              <a:pPr/>
              <a:t>4/23/2016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D19957A-A67E-43DE-A5A4-B7FBA875B38E}"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3557B01-56EA-4C41-BFD2-F89672279A12}" type="datetimeFigureOut">
              <a:rPr lang="en-US" smtClean="0"/>
              <a:pPr/>
              <a:t>4/23/2016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D19957A-A67E-43DE-A5A4-B7FBA875B38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Engineering</a:t>
            </a:r>
            <a:endParaRPr lang="en-US" dirty="0"/>
          </a:p>
        </p:txBody>
      </p:sp>
      <p:sp>
        <p:nvSpPr>
          <p:cNvPr id="3" name="Subtitle 2"/>
          <p:cNvSpPr>
            <a:spLocks noGrp="1"/>
          </p:cNvSpPr>
          <p:nvPr>
            <p:ph type="subTitle" idx="1"/>
          </p:nvPr>
        </p:nvSpPr>
        <p:spPr/>
        <p:txBody>
          <a:bodyPr>
            <a:normAutofit/>
          </a:bodyPr>
          <a:lstStyle/>
          <a:p>
            <a:r>
              <a:rPr lang="en-US" sz="2400" b="1" dirty="0" smtClean="0"/>
              <a:t>Web </a:t>
            </a:r>
            <a:r>
              <a:rPr lang="en-US" sz="2400" b="1" smtClean="0"/>
              <a:t>Application Testing</a:t>
            </a:r>
            <a:endParaRPr lang="en-US" sz="2400" b="1" dirty="0" smtClean="0"/>
          </a:p>
        </p:txBody>
      </p:sp>
    </p:spTree>
    <p:extLst>
      <p:ext uri="{BB962C8B-B14F-4D97-AF65-F5344CB8AC3E}">
        <p14:creationId xmlns="" xmlns:p14="http://schemas.microsoft.com/office/powerpoint/2010/main" val="42471655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752600" y="1066800"/>
            <a:ext cx="5309694" cy="5605225"/>
          </a:xfrm>
          <a:prstGeom prst="rect">
            <a:avLst/>
          </a:prstGeom>
          <a:noFill/>
          <a:ln w="9525">
            <a:noFill/>
            <a:miter lim="800000"/>
            <a:headEnd/>
            <a:tailEnd/>
          </a:ln>
          <a:effectLst/>
        </p:spPr>
      </p:pic>
      <p:sp>
        <p:nvSpPr>
          <p:cNvPr id="2" name="Title 1"/>
          <p:cNvSpPr>
            <a:spLocks noGrp="1"/>
          </p:cNvSpPr>
          <p:nvPr>
            <p:ph type="title"/>
          </p:nvPr>
        </p:nvSpPr>
        <p:spPr>
          <a:xfrm>
            <a:off x="1143000" y="704088"/>
            <a:ext cx="7543800" cy="438912"/>
          </a:xfrm>
        </p:spPr>
        <p:txBody>
          <a:bodyPr>
            <a:normAutofit fontScale="90000"/>
          </a:bodyPr>
          <a:lstStyle/>
          <a:p>
            <a:r>
              <a:rPr lang="en-US" dirty="0" smtClean="0"/>
              <a:t>Layers of interaction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lvl="0"/>
            <a:r>
              <a:rPr lang="en-US" sz="3800" dirty="0" smtClean="0"/>
              <a:t>Interface features include type fonts, the use of color, frames, images, borders, tables, and related interface features that are generated as webapp execution proceeds should be tested</a:t>
            </a:r>
          </a:p>
          <a:p>
            <a:pPr lvl="0"/>
            <a:r>
              <a:rPr lang="en-US" sz="4000" dirty="0" smtClean="0"/>
              <a:t>Individual interface mechanisms are tested in a manner that is analogous to unit testing(client-side scripting, dynamic HTML, scripts, streaming content).</a:t>
            </a:r>
          </a:p>
          <a:p>
            <a:pPr lvl="0"/>
            <a:r>
              <a:rPr lang="en-US" sz="3600" dirty="0" smtClean="0"/>
              <a:t>Each interface mechanism is tested within the context of a use case for a specific user category which is analogous to integration testing</a:t>
            </a:r>
          </a:p>
          <a:p>
            <a:pPr lvl="0"/>
            <a:r>
              <a:rPr lang="en-US" sz="3600" dirty="0" smtClean="0"/>
              <a:t>The complete interface is tested against selected use cases and NSUs to uncover errors in the semantics of  the interface which is analogous to validation testing</a:t>
            </a:r>
          </a:p>
          <a:p>
            <a:pPr lvl="0"/>
            <a:endParaRPr lang="en-US" sz="3800" dirty="0" smtClean="0"/>
          </a:p>
          <a:p>
            <a:pPr lvl="0"/>
            <a:endParaRPr lang="en-US" sz="3800" dirty="0" smtClean="0"/>
          </a:p>
          <a:p>
            <a:endParaRPr lang="en-US" dirty="0"/>
          </a:p>
        </p:txBody>
      </p:sp>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dirty="0" smtClean="0"/>
              <a:t>User Interface Testing</a:t>
            </a:r>
            <a:r>
              <a:rPr lang="en-US" b="1" dirty="0" smtClean="0"/>
              <a:t/>
            </a:r>
            <a:br>
              <a:rPr lang="en-US" b="1" dirty="0" smtClean="0"/>
            </a:br>
            <a:r>
              <a:rPr lang="en-US" b="1" dirty="0" smtClean="0"/>
              <a:t>		</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buNone/>
            </a:pPr>
            <a:r>
              <a:rPr lang="en-US" dirty="0" smtClean="0"/>
              <a:t>	When a user interacts with a webapp, the interaction occurs through one or more interface mechanisms.</a:t>
            </a:r>
          </a:p>
          <a:p>
            <a:pPr>
              <a:buNone/>
            </a:pPr>
            <a:r>
              <a:rPr lang="en-US" b="1" dirty="0" smtClean="0"/>
              <a:t>Links</a:t>
            </a:r>
            <a:r>
              <a:rPr lang="en-US" dirty="0" smtClean="0"/>
              <a:t>:</a:t>
            </a:r>
          </a:p>
          <a:p>
            <a:pPr>
              <a:buNone/>
            </a:pPr>
            <a:r>
              <a:rPr lang="en-US" dirty="0" smtClean="0"/>
              <a:t>  	Each navigation link is tested to ensure that the proper content object or function is reached.</a:t>
            </a:r>
          </a:p>
          <a:p>
            <a:pPr>
              <a:buNone/>
            </a:pPr>
            <a:r>
              <a:rPr lang="en-US" b="1" dirty="0" smtClean="0"/>
              <a:t>Forms</a:t>
            </a:r>
            <a:r>
              <a:rPr lang="en-US" dirty="0" smtClean="0"/>
              <a:t>:</a:t>
            </a:r>
          </a:p>
          <a:p>
            <a:r>
              <a:rPr lang="en-US" dirty="0" smtClean="0"/>
              <a:t>At a macroscopic level, tests are performed to ensure that Labels correctly identify fields within the form and that mandatory fields are identified visually for the user</a:t>
            </a:r>
          </a:p>
          <a:p>
            <a:pPr lvl="0"/>
            <a:r>
              <a:rPr lang="en-US" dirty="0" smtClean="0"/>
              <a:t>The server receives all information contained within the form and that no data are lost in the transmission between client and server</a:t>
            </a:r>
          </a:p>
          <a:p>
            <a:pPr lvl="0"/>
            <a:r>
              <a:rPr lang="en-US" dirty="0" smtClean="0"/>
              <a:t>Appropriate defaults are used when the user does not select from a pull-down menu or set of buttons</a:t>
            </a:r>
          </a:p>
          <a:p>
            <a:pPr lvl="0"/>
            <a:r>
              <a:rPr lang="en-US" dirty="0" smtClean="0"/>
              <a:t>Browser functions(e.g., back arrow) do not corrupt data entered in a form</a:t>
            </a:r>
          </a:p>
          <a:p>
            <a:endParaRPr lang="en-US" dirty="0"/>
          </a:p>
        </p:txBody>
      </p:sp>
      <p:sp>
        <p:nvSpPr>
          <p:cNvPr id="2" name="Title 1"/>
          <p:cNvSpPr>
            <a:spLocks noGrp="1"/>
          </p:cNvSpPr>
          <p:nvPr>
            <p:ph type="title"/>
          </p:nvPr>
        </p:nvSpPr>
        <p:spPr/>
        <p:txBody>
          <a:bodyPr>
            <a:normAutofit fontScale="90000"/>
          </a:bodyPr>
          <a:lstStyle/>
          <a:p>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Interface Mechanisms</a:t>
            </a:r>
            <a:br>
              <a:rPr lang="en-US" sz="3600" dirty="0" smtClean="0"/>
            </a:br>
            <a:r>
              <a:rPr lang="en-US" sz="3600" dirty="0" smtClean="0"/>
              <a:t>		</a:t>
            </a:r>
            <a:br>
              <a:rPr lang="en-US" sz="3600" dirty="0" smtClean="0"/>
            </a:br>
            <a:r>
              <a:rPr lang="en-US" sz="3600" dirty="0" smtClean="0"/>
              <a:t/>
            </a:r>
            <a:br>
              <a:rPr lang="en-US" sz="3600" dirty="0" smtClean="0"/>
            </a:br>
            <a:r>
              <a:rPr lang="en-US" sz="3600" dirty="0" smtClean="0"/>
              <a:t>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19200"/>
            <a:ext cx="8229600" cy="4525963"/>
          </a:xfrm>
        </p:spPr>
        <p:txBody>
          <a:bodyPr>
            <a:normAutofit fontScale="70000" lnSpcReduction="20000"/>
          </a:bodyPr>
          <a:lstStyle/>
          <a:p>
            <a:pPr>
              <a:buNone/>
            </a:pPr>
            <a:r>
              <a:rPr lang="en-US" b="1" dirty="0" smtClean="0"/>
              <a:t>Client-side scripting:</a:t>
            </a:r>
            <a:endParaRPr lang="en-US" dirty="0" smtClean="0"/>
          </a:p>
          <a:p>
            <a:pPr>
              <a:buNone/>
            </a:pPr>
            <a:r>
              <a:rPr lang="en-US" dirty="0" smtClean="0"/>
              <a:t>	1. Black-box tests are conducted to uncover any errors in processing as the script is executed.</a:t>
            </a:r>
          </a:p>
          <a:p>
            <a:pPr>
              <a:buNone/>
            </a:pPr>
            <a:r>
              <a:rPr lang="en-US" dirty="0" smtClean="0"/>
              <a:t>	 2. These tests are often coupled with form testing, because script input is often derived from data provided as part of forums processing. </a:t>
            </a:r>
          </a:p>
          <a:p>
            <a:pPr>
              <a:buNone/>
            </a:pPr>
            <a:r>
              <a:rPr lang="en-US" dirty="0" smtClean="0"/>
              <a:t>	3. A compatibility test should be conducted to ensure that the scripting language that has been chosen will work properly in the environmental configurations that the webapp. </a:t>
            </a:r>
          </a:p>
          <a:p>
            <a:pPr>
              <a:buNone/>
            </a:pPr>
            <a:endParaRPr lang="en-US" dirty="0" smtClean="0"/>
          </a:p>
          <a:p>
            <a:pPr>
              <a:buNone/>
            </a:pPr>
            <a:r>
              <a:rPr lang="en-US" b="1" dirty="0" smtClean="0"/>
              <a:t>Dynamic HTML:</a:t>
            </a:r>
            <a:endParaRPr lang="en-US" dirty="0" smtClean="0"/>
          </a:p>
          <a:p>
            <a:pPr>
              <a:buNone/>
            </a:pPr>
            <a:r>
              <a:rPr lang="en-US" dirty="0" smtClean="0"/>
              <a:t>	1. Tests should be conducted to ensure that dynamic HTML is displayed correctly.</a:t>
            </a:r>
          </a:p>
          <a:p>
            <a:pPr>
              <a:buNone/>
            </a:pPr>
            <a:r>
              <a:rPr lang="en-US" dirty="0" smtClean="0"/>
              <a:t>	2. Compatibility test should be conducted to ensure that dynamic HTML works properly in the environmental configurations that support the webapp</a:t>
            </a:r>
          </a:p>
          <a:p>
            <a:pPr>
              <a:buNone/>
            </a:pPr>
            <a:endParaRPr lang="en-US" dirty="0" smtClean="0"/>
          </a:p>
          <a:p>
            <a:pPr>
              <a:buNone/>
            </a:pPr>
            <a:endParaRPr lang="en-US" b="1" dirty="0" smtClean="0"/>
          </a:p>
        </p:txBody>
      </p:sp>
      <p:sp>
        <p:nvSpPr>
          <p:cNvPr id="2" name="Title 1"/>
          <p:cNvSpPr>
            <a:spLocks noGrp="1"/>
          </p:cNvSpPr>
          <p:nvPr>
            <p:ph type="title"/>
          </p:nvPr>
        </p:nvSpPr>
        <p:spPr/>
        <p:txBody>
          <a:bodyPr>
            <a:normAutofit/>
          </a:bodyPr>
          <a:lstStyle/>
          <a:p>
            <a:r>
              <a:rPr lang="en-US" sz="3600" dirty="0" smtClean="0"/>
              <a:t>Interface mechanisms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525963"/>
          </a:xfrm>
        </p:spPr>
        <p:txBody>
          <a:bodyPr>
            <a:normAutofit lnSpcReduction="10000"/>
          </a:bodyPr>
          <a:lstStyle/>
          <a:p>
            <a:pPr>
              <a:buNone/>
            </a:pPr>
            <a:r>
              <a:rPr lang="en-US" b="1" dirty="0" smtClean="0"/>
              <a:t>Pop-up windows:</a:t>
            </a:r>
            <a:endParaRPr lang="en-US" dirty="0" smtClean="0"/>
          </a:p>
          <a:p>
            <a:pPr>
              <a:buNone/>
            </a:pPr>
            <a:r>
              <a:rPr lang="en-US" dirty="0" smtClean="0"/>
              <a:t>A series of tests ensure that </a:t>
            </a:r>
          </a:p>
          <a:p>
            <a:pPr lvl="0"/>
            <a:r>
              <a:rPr lang="en-US" dirty="0" smtClean="0"/>
              <a:t>The pop-up is properly sized and positioned</a:t>
            </a:r>
          </a:p>
          <a:p>
            <a:pPr lvl="0"/>
            <a:r>
              <a:rPr lang="en-US" dirty="0" smtClean="0"/>
              <a:t>The pop-up does not cover the original webapp window</a:t>
            </a:r>
          </a:p>
          <a:p>
            <a:pPr lvl="0"/>
            <a:r>
              <a:rPr lang="en-US" dirty="0" smtClean="0"/>
              <a:t>The aesthetic design of the pop-up is consistent with aesthetic design of the interface</a:t>
            </a:r>
          </a:p>
          <a:p>
            <a:pPr lvl="0"/>
            <a:r>
              <a:rPr lang="en-US" dirty="0" smtClean="0"/>
              <a:t>Scroll bars and other control mechanisms appended to the pop-up are properly located and function is required.</a:t>
            </a:r>
          </a:p>
          <a:p>
            <a:endParaRPr lang="en-US" dirty="0" smtClean="0"/>
          </a:p>
          <a:p>
            <a:endParaRPr lang="en-US" dirty="0"/>
          </a:p>
        </p:txBody>
      </p:sp>
      <p:sp>
        <p:nvSpPr>
          <p:cNvPr id="2" name="Title 1"/>
          <p:cNvSpPr>
            <a:spLocks noGrp="1"/>
          </p:cNvSpPr>
          <p:nvPr>
            <p:ph type="title"/>
          </p:nvPr>
        </p:nvSpPr>
        <p:spPr/>
        <p:txBody>
          <a:bodyPr>
            <a:normAutofit/>
          </a:bodyPr>
          <a:lstStyle/>
          <a:p>
            <a:r>
              <a:rPr lang="en-US" sz="3200" dirty="0" smtClean="0"/>
              <a:t>Interface mechanisms</a:t>
            </a:r>
            <a:endParaRPr lang="en-US"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525963"/>
          </a:xfrm>
        </p:spPr>
        <p:txBody>
          <a:bodyPr>
            <a:normAutofit fontScale="77500" lnSpcReduction="20000"/>
          </a:bodyPr>
          <a:lstStyle/>
          <a:p>
            <a:pPr>
              <a:buNone/>
            </a:pPr>
            <a:r>
              <a:rPr lang="en-US" b="1" dirty="0" smtClean="0"/>
              <a:t>Streaming content:</a:t>
            </a:r>
          </a:p>
          <a:p>
            <a:pPr>
              <a:buNone/>
            </a:pPr>
            <a:r>
              <a:rPr lang="en-US" b="1" dirty="0" smtClean="0"/>
              <a:t>	</a:t>
            </a:r>
            <a:r>
              <a:rPr lang="en-US" dirty="0" smtClean="0"/>
              <a:t>Tests should demonstrate that streaming data are up-to-date properly displayed, and can be suspended without error and restarted without difficulty.</a:t>
            </a:r>
          </a:p>
          <a:p>
            <a:pPr>
              <a:buNone/>
            </a:pPr>
            <a:endParaRPr lang="en-US" b="1" dirty="0" smtClean="0"/>
          </a:p>
          <a:p>
            <a:pPr>
              <a:buNone/>
            </a:pPr>
            <a:r>
              <a:rPr lang="en-US" b="1" dirty="0" smtClean="0"/>
              <a:t>Cookies</a:t>
            </a:r>
            <a:r>
              <a:rPr lang="en-US" dirty="0" smtClean="0"/>
              <a:t>:</a:t>
            </a:r>
          </a:p>
          <a:p>
            <a:pPr algn="just">
              <a:buNone/>
            </a:pPr>
            <a:r>
              <a:rPr lang="en-US" dirty="0" smtClean="0"/>
              <a:t>	</a:t>
            </a:r>
            <a:r>
              <a:rPr lang="en-US" b="1" u="sng" dirty="0" smtClean="0"/>
              <a:t>On the server side</a:t>
            </a:r>
            <a:r>
              <a:rPr lang="en-US" dirty="0" smtClean="0"/>
              <a:t>, tests should ensure that a cookie is properly constructed and properly transmitted to the client side when specific content or functionality is requested and to ensure that its expiration date is correct. </a:t>
            </a:r>
          </a:p>
          <a:p>
            <a:pPr algn="just">
              <a:buNone/>
            </a:pPr>
            <a:r>
              <a:rPr lang="en-US" dirty="0" smtClean="0"/>
              <a:t>	</a:t>
            </a:r>
            <a:r>
              <a:rPr lang="en-US" b="1" u="sng" dirty="0" smtClean="0"/>
              <a:t>On the client side,</a:t>
            </a:r>
            <a:r>
              <a:rPr lang="en-US" dirty="0" smtClean="0"/>
              <a:t> tests determine whether the webapp properly attaches existing cookies to a specific request sent to server       </a:t>
            </a:r>
          </a:p>
          <a:p>
            <a:pPr>
              <a:buNone/>
            </a:pPr>
            <a:endParaRPr lang="en-US" b="1" dirty="0" smtClean="0"/>
          </a:p>
          <a:p>
            <a:endParaRPr lang="en-US" dirty="0"/>
          </a:p>
        </p:txBody>
      </p:sp>
      <p:sp>
        <p:nvSpPr>
          <p:cNvPr id="2" name="Title 1"/>
          <p:cNvSpPr>
            <a:spLocks noGrp="1"/>
          </p:cNvSpPr>
          <p:nvPr>
            <p:ph type="title"/>
          </p:nvPr>
        </p:nvSpPr>
        <p:spPr/>
        <p:txBody>
          <a:bodyPr>
            <a:normAutofit/>
          </a:bodyPr>
          <a:lstStyle/>
          <a:p>
            <a:r>
              <a:rPr lang="en-US" sz="3200" dirty="0" smtClean="0"/>
              <a:t>Interface mechanisms</a:t>
            </a:r>
            <a:endParaRPr lang="en-US" sz="3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US" dirty="0" smtClean="0"/>
              <a:t>A series of compatibility validation tests are derived, often adapted from existing interface tests, navigation tests, performance tests, and security tests. </a:t>
            </a:r>
          </a:p>
          <a:p>
            <a:pPr lvl="0"/>
            <a:r>
              <a:rPr lang="en-US" dirty="0" smtClean="0"/>
              <a:t>The intent of the test is to uncovers the errors or execution problem that can be traced to configuration differences.                                                                                                                       </a:t>
            </a:r>
          </a:p>
          <a:p>
            <a:endParaRPr lang="en-US" dirty="0"/>
          </a:p>
        </p:txBody>
      </p:sp>
      <p:sp>
        <p:nvSpPr>
          <p:cNvPr id="2" name="Title 1"/>
          <p:cNvSpPr>
            <a:spLocks noGrp="1"/>
          </p:cNvSpPr>
          <p:nvPr>
            <p:ph type="title"/>
          </p:nvPr>
        </p:nvSpPr>
        <p:spPr/>
        <p:txBody>
          <a:bodyPr/>
          <a:lstStyle/>
          <a:p>
            <a:r>
              <a:rPr lang="en-US" dirty="0" smtClean="0"/>
              <a:t>Compatibility tests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0"/>
          </a:xfrm>
        </p:spPr>
        <p:txBody>
          <a:bodyPr>
            <a:normAutofit fontScale="70000" lnSpcReduction="20000"/>
          </a:bodyPr>
          <a:lstStyle/>
          <a:p>
            <a:r>
              <a:rPr lang="en-US" dirty="0" smtClean="0"/>
              <a:t>Component-level testing, also called function testing, focuses on a set of tests that attempt to uncover errors in webapp functions. Each webapp function is a software component </a:t>
            </a:r>
            <a:r>
              <a:rPr lang="en-US" b="1" dirty="0" smtClean="0"/>
              <a:t>  (</a:t>
            </a:r>
            <a:r>
              <a:rPr lang="en-US" dirty="0" smtClean="0"/>
              <a:t>implemented in </a:t>
            </a:r>
            <a:r>
              <a:rPr lang="en-US" b="1" dirty="0" smtClean="0"/>
              <a:t> </a:t>
            </a:r>
            <a:r>
              <a:rPr lang="en-US" dirty="0" smtClean="0"/>
              <a:t>one of a variety of programming or scripting languages) and can be tested using black box or sometimes white box techniques</a:t>
            </a:r>
          </a:p>
          <a:p>
            <a:endParaRPr lang="en-US" dirty="0" smtClean="0"/>
          </a:p>
          <a:p>
            <a:r>
              <a:rPr lang="en-US" u="sng" dirty="0" smtClean="0"/>
              <a:t>Black box techniques </a:t>
            </a:r>
            <a:r>
              <a:rPr lang="en-US" dirty="0" smtClean="0"/>
              <a:t>are equivalence partitioning, boundary value analysis </a:t>
            </a:r>
          </a:p>
          <a:p>
            <a:endParaRPr lang="en-US" dirty="0" smtClean="0"/>
          </a:p>
          <a:p>
            <a:r>
              <a:rPr lang="en-US" u="sng" dirty="0" smtClean="0"/>
              <a:t>White box techniques </a:t>
            </a:r>
            <a:r>
              <a:rPr lang="en-US" dirty="0" smtClean="0"/>
              <a:t>: path testing </a:t>
            </a:r>
          </a:p>
          <a:p>
            <a:pPr>
              <a:buNone/>
            </a:pPr>
            <a:endParaRPr lang="en-US" dirty="0" smtClean="0"/>
          </a:p>
          <a:p>
            <a:r>
              <a:rPr lang="en-US" u="sng" dirty="0" smtClean="0"/>
              <a:t>Forced error testing:</a:t>
            </a:r>
          </a:p>
          <a:p>
            <a:pPr>
              <a:buFont typeface="Wingdings" pitchFamily="2" charset="2"/>
              <a:buChar char="v"/>
            </a:pPr>
            <a:r>
              <a:rPr lang="en-US" dirty="0" smtClean="0"/>
              <a:t>It is used to derive test cases that purposely drive the webapp component into an error condition. </a:t>
            </a:r>
          </a:p>
          <a:p>
            <a:pPr>
              <a:buFont typeface="Wingdings" pitchFamily="2" charset="2"/>
              <a:buChar char="v"/>
            </a:pPr>
            <a:r>
              <a:rPr lang="en-US" dirty="0" smtClean="0"/>
              <a:t>The purpose is to uncover errors that occur during error handling (eg incorrect or nonexistent error message, webapp failure as consequence of the error, erroneous output driven by erroneous input, side effects that are related to component processing).</a:t>
            </a:r>
          </a:p>
          <a:p>
            <a:endParaRPr lang="en-US" dirty="0"/>
          </a:p>
        </p:txBody>
      </p:sp>
      <p:sp>
        <p:nvSpPr>
          <p:cNvPr id="2" name="Title 1"/>
          <p:cNvSpPr>
            <a:spLocks noGrp="1"/>
          </p:cNvSpPr>
          <p:nvPr>
            <p:ph type="title"/>
          </p:nvPr>
        </p:nvSpPr>
        <p:spPr>
          <a:xfrm>
            <a:off x="609600" y="533400"/>
            <a:ext cx="7315200" cy="1143000"/>
          </a:xfrm>
        </p:spPr>
        <p:txBody>
          <a:bodyPr>
            <a:normAutofit fontScale="90000"/>
          </a:bodyPr>
          <a:lstStyle/>
          <a:p>
            <a:r>
              <a:rPr lang="en-US" b="1" dirty="0" smtClean="0"/>
              <a:t>Component level testing</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600200"/>
            <a:ext cx="8229600" cy="4389120"/>
          </a:xfrm>
        </p:spPr>
        <p:txBody>
          <a:bodyPr>
            <a:normAutofit/>
          </a:bodyPr>
          <a:lstStyle/>
          <a:p>
            <a:pPr>
              <a:buNone/>
            </a:pPr>
            <a:r>
              <a:rPr lang="en-US" b="1" dirty="0" smtClean="0"/>
              <a:t>     </a:t>
            </a:r>
          </a:p>
          <a:p>
            <a:pPr marL="651510" indent="-514350">
              <a:buFont typeface="Wingdings" pitchFamily="2" charset="2"/>
              <a:buChar char="Ø"/>
            </a:pPr>
            <a:r>
              <a:rPr lang="en-US" dirty="0" smtClean="0"/>
              <a:t>To ensure that the mechanisms that allow the webapp user to travel through the webapp are all functional and to validate the each NSU can be achieved by the appropriate user category</a:t>
            </a:r>
          </a:p>
          <a:p>
            <a:pPr marL="651510" indent="-514350">
              <a:buFont typeface="Wingdings" pitchFamily="2" charset="2"/>
              <a:buChar char="Ø"/>
            </a:pPr>
            <a:r>
              <a:rPr lang="en-US" dirty="0" smtClean="0"/>
              <a:t>Navigation mechanisms are tested to ensure that each performs its intended function. </a:t>
            </a:r>
          </a:p>
        </p:txBody>
      </p:sp>
      <p:sp>
        <p:nvSpPr>
          <p:cNvPr id="2" name="Title 1"/>
          <p:cNvSpPr>
            <a:spLocks noGrp="1"/>
          </p:cNvSpPr>
          <p:nvPr>
            <p:ph type="title"/>
          </p:nvPr>
        </p:nvSpPr>
        <p:spPr>
          <a:xfrm>
            <a:off x="1295400" y="609600"/>
            <a:ext cx="5562600" cy="808038"/>
          </a:xfrm>
        </p:spPr>
        <p:txBody>
          <a:bodyPr/>
          <a:lstStyle/>
          <a:p>
            <a:r>
              <a:rPr lang="en-US" b="1" dirty="0" smtClean="0"/>
              <a:t>Navigation testing</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lvl="0"/>
            <a:endParaRPr lang="en-US" sz="3100" u="sng" dirty="0" smtClean="0"/>
          </a:p>
          <a:p>
            <a:pPr lvl="0"/>
            <a:r>
              <a:rPr lang="en-US" sz="3100" u="sng" dirty="0" smtClean="0"/>
              <a:t>Navigation</a:t>
            </a:r>
          </a:p>
          <a:p>
            <a:pPr lvl="1">
              <a:buNone/>
            </a:pPr>
            <a:r>
              <a:rPr lang="en-US" sz="3100" dirty="0" smtClean="0"/>
              <a:t>	 	Internal, External links and anchors within a specific web page should be tested to ensure that proper content or functionality is reached when the link is chosen.</a:t>
            </a:r>
          </a:p>
          <a:p>
            <a:pPr lvl="1">
              <a:buNone/>
            </a:pPr>
            <a:endParaRPr lang="en-US" sz="3100" dirty="0" smtClean="0"/>
          </a:p>
          <a:p>
            <a:pPr lvl="0"/>
            <a:r>
              <a:rPr lang="en-US" sz="3100" u="sng" dirty="0" smtClean="0"/>
              <a:t>Bookmarks</a:t>
            </a:r>
            <a:r>
              <a:rPr lang="en-US" sz="3100" dirty="0" smtClean="0"/>
              <a:t> </a:t>
            </a:r>
          </a:p>
          <a:p>
            <a:pPr lvl="0">
              <a:buNone/>
            </a:pPr>
            <a:r>
              <a:rPr lang="en-US" sz="3100" dirty="0" smtClean="0"/>
              <a:t>		Even it is a browser function, the webapp should be tested to ensure that a meaningful page title can be extracted as the bookmark is created.</a:t>
            </a:r>
          </a:p>
          <a:p>
            <a:pPr lvl="0">
              <a:buNone/>
            </a:pPr>
            <a:endParaRPr lang="en-US" sz="3100" dirty="0" smtClean="0"/>
          </a:p>
          <a:p>
            <a:pPr lvl="0"/>
            <a:r>
              <a:rPr lang="en-US" sz="3100" u="sng" dirty="0" smtClean="0"/>
              <a:t>Redirects</a:t>
            </a:r>
            <a:r>
              <a:rPr lang="en-US" sz="3100" dirty="0" smtClean="0"/>
              <a:t> </a:t>
            </a:r>
          </a:p>
          <a:p>
            <a:pPr lvl="1">
              <a:buNone/>
            </a:pPr>
            <a:r>
              <a:rPr lang="en-US" sz="3100" dirty="0" smtClean="0"/>
              <a:t>		Redirects should be tested by requesting incorrect internal links or external URLs and assessing how the webapp handles these requests.</a:t>
            </a:r>
          </a:p>
          <a:p>
            <a:pPr lvl="0">
              <a:buNone/>
            </a:pPr>
            <a:endParaRPr lang="en-US" dirty="0" smtClean="0"/>
          </a:p>
          <a:p>
            <a:pPr>
              <a:buNone/>
            </a:pPr>
            <a:r>
              <a:rPr lang="en-US" b="1" dirty="0" smtClean="0"/>
              <a:t>                                                                                                                                                                                        </a:t>
            </a:r>
            <a:endParaRPr lang="en-US" dirty="0" smtClean="0"/>
          </a:p>
          <a:p>
            <a:endParaRPr lang="en-US" dirty="0"/>
          </a:p>
        </p:txBody>
      </p:sp>
      <p:sp>
        <p:nvSpPr>
          <p:cNvPr id="2" name="Title 1"/>
          <p:cNvSpPr>
            <a:spLocks noGrp="1"/>
          </p:cNvSpPr>
          <p:nvPr>
            <p:ph type="title"/>
          </p:nvPr>
        </p:nvSpPr>
        <p:spPr/>
        <p:txBody>
          <a:bodyPr>
            <a:normAutofit/>
          </a:bodyPr>
          <a:lstStyle/>
          <a:p>
            <a:r>
              <a:rPr lang="en-US" sz="3200" dirty="0" smtClean="0"/>
              <a:t>Navigation mechanisms</a:t>
            </a:r>
            <a:endParaRPr lang="en-US"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b="1" dirty="0" smtClean="0"/>
              <a:t>Testing:</a:t>
            </a:r>
          </a:p>
          <a:p>
            <a:pPr>
              <a:buNone/>
            </a:pPr>
            <a:r>
              <a:rPr lang="en-US" dirty="0" smtClean="0"/>
              <a:t>		Testing is the process of exercising software with the intent of finding of errors.</a:t>
            </a:r>
          </a:p>
          <a:p>
            <a:pPr>
              <a:buNone/>
            </a:pPr>
            <a:r>
              <a:rPr lang="en-US" b="1" dirty="0" smtClean="0"/>
              <a:t>Web Testing:</a:t>
            </a:r>
          </a:p>
          <a:p>
            <a:pPr>
              <a:buNone/>
            </a:pPr>
            <a:r>
              <a:rPr lang="en-US" dirty="0" smtClean="0"/>
              <a:t>		Webapp testing is a collection of related activities with a single goal: to uncover errors in webapp content, function, usability, navigability, performance, capacity, and security.</a:t>
            </a:r>
          </a:p>
          <a:p>
            <a:endParaRPr lang="en-US" dirty="0"/>
          </a:p>
        </p:txBody>
      </p:sp>
      <p:sp>
        <p:nvSpPr>
          <p:cNvPr id="2" name="Title 1"/>
          <p:cNvSpPr>
            <a:spLocks noGrp="1"/>
          </p:cNvSpPr>
          <p:nvPr>
            <p:ph type="title"/>
          </p:nvPr>
        </p:nvSpPr>
        <p:spPr/>
        <p:txBody>
          <a:bodyPr/>
          <a:lstStyle/>
          <a:p>
            <a:r>
              <a:rPr lang="en-US" dirty="0" smtClean="0"/>
              <a:t>Testing Web Applications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lvl="0"/>
            <a:r>
              <a:rPr lang="en-US" u="sng" dirty="0" smtClean="0"/>
              <a:t>Frames and framesets</a:t>
            </a:r>
          </a:p>
          <a:p>
            <a:pPr lvl="1">
              <a:buFont typeface="Wingdings" pitchFamily="2" charset="2"/>
              <a:buChar char="Ø"/>
            </a:pPr>
            <a:r>
              <a:rPr lang="en-US" sz="2600" dirty="0" smtClean="0"/>
              <a:t>Each frame contains the content of a specific web page, and a frameset contains multiple frames and enables the display of multiple web pages at the same time. </a:t>
            </a:r>
          </a:p>
          <a:p>
            <a:pPr lvl="1">
              <a:buFont typeface="Wingdings" pitchFamily="2" charset="2"/>
              <a:buChar char="Ø"/>
            </a:pPr>
            <a:r>
              <a:rPr lang="en-US" sz="2600" dirty="0" smtClean="0"/>
              <a:t>Test should ensure these functions works properly</a:t>
            </a:r>
            <a:r>
              <a:rPr lang="en-US" sz="2800" dirty="0" smtClean="0"/>
              <a:t>.</a:t>
            </a:r>
          </a:p>
          <a:p>
            <a:pPr lvl="0"/>
            <a:r>
              <a:rPr lang="en-US" u="sng" dirty="0" smtClean="0"/>
              <a:t>Internal search engines</a:t>
            </a:r>
          </a:p>
          <a:p>
            <a:pPr lvl="0">
              <a:buNone/>
            </a:pPr>
            <a:r>
              <a:rPr lang="en-US" dirty="0" smtClean="0"/>
              <a:t>		Search engine testing validates the accuracy and completeness of the search, the error-handling properties of the search engine, and advanced search features(</a:t>
            </a:r>
            <a:r>
              <a:rPr lang="en-US" dirty="0" err="1" smtClean="0"/>
              <a:t>eg</a:t>
            </a:r>
            <a:r>
              <a:rPr lang="en-US" dirty="0" smtClean="0"/>
              <a:t>., the use of Boolean operators in the search field)</a:t>
            </a:r>
          </a:p>
          <a:p>
            <a:pPr lvl="0"/>
            <a:r>
              <a:rPr lang="en-US" u="sng" dirty="0" smtClean="0"/>
              <a:t>Site Maps</a:t>
            </a:r>
          </a:p>
          <a:p>
            <a:pPr lvl="0">
              <a:buNone/>
            </a:pPr>
            <a:r>
              <a:rPr lang="en-US" dirty="0" smtClean="0"/>
              <a:t>	     1. It provides a complete table of contents for all web pages.</a:t>
            </a:r>
          </a:p>
          <a:p>
            <a:pPr lvl="0">
              <a:buNone/>
            </a:pPr>
            <a:r>
              <a:rPr lang="en-US" dirty="0" smtClean="0"/>
              <a:t>	    2. Each site map entry should be tested to ensure that the links take the user to the proper content or functionality</a:t>
            </a:r>
          </a:p>
          <a:p>
            <a:pPr lvl="0">
              <a:buNone/>
            </a:pPr>
            <a:endParaRPr lang="en-US" dirty="0" smtClean="0"/>
          </a:p>
          <a:p>
            <a:endParaRPr lang="en-US" dirty="0"/>
          </a:p>
        </p:txBody>
      </p:sp>
      <p:sp>
        <p:nvSpPr>
          <p:cNvPr id="2" name="Title 1"/>
          <p:cNvSpPr>
            <a:spLocks noGrp="1"/>
          </p:cNvSpPr>
          <p:nvPr>
            <p:ph type="title"/>
          </p:nvPr>
        </p:nvSpPr>
        <p:spPr/>
        <p:txBody>
          <a:bodyPr>
            <a:normAutofit/>
          </a:bodyPr>
          <a:lstStyle/>
          <a:p>
            <a:r>
              <a:rPr lang="en-US" sz="3200" dirty="0" smtClean="0"/>
              <a:t>Navigation mechanisms</a:t>
            </a:r>
            <a:endParaRPr lang="en-US" sz="3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a:buNone/>
            </a:pPr>
            <a:r>
              <a:rPr lang="en-US" dirty="0" smtClean="0"/>
              <a:t>		To test  a set of probable client-side and server-side configurations to ensure that the user experience will be the same on all of them and to isolate errors that may be specific to a particular configuration.</a:t>
            </a:r>
          </a:p>
          <a:p>
            <a:pPr>
              <a:buNone/>
            </a:pPr>
            <a:r>
              <a:rPr lang="en-US" b="1" dirty="0" smtClean="0"/>
              <a:t>	Server-side issues:</a:t>
            </a:r>
            <a:endParaRPr lang="en-US" dirty="0" smtClean="0"/>
          </a:p>
          <a:p>
            <a:r>
              <a:rPr lang="en-US" dirty="0" smtClean="0"/>
              <a:t>As server side configuration tests are designed, you should consider each component of the server configuration.</a:t>
            </a:r>
          </a:p>
          <a:p>
            <a:pPr lvl="0"/>
            <a:r>
              <a:rPr lang="en-US" dirty="0" smtClean="0"/>
              <a:t>Is the webapp fully compatible with the server OS?</a:t>
            </a:r>
          </a:p>
          <a:p>
            <a:pPr lvl="0"/>
            <a:r>
              <a:rPr lang="en-US" dirty="0" smtClean="0"/>
              <a:t>Are system files, directories, and related system data created correctly when the webapp is operational?</a:t>
            </a:r>
          </a:p>
          <a:p>
            <a:endParaRPr lang="en-US" dirty="0"/>
          </a:p>
        </p:txBody>
      </p:sp>
      <p:sp>
        <p:nvSpPr>
          <p:cNvPr id="2" name="Title 1"/>
          <p:cNvSpPr>
            <a:spLocks noGrp="1"/>
          </p:cNvSpPr>
          <p:nvPr>
            <p:ph type="title"/>
          </p:nvPr>
        </p:nvSpPr>
        <p:spPr>
          <a:xfrm>
            <a:off x="1371600" y="381000"/>
            <a:ext cx="6248400" cy="838200"/>
          </a:xfrm>
        </p:spPr>
        <p:txBody>
          <a:bodyPr>
            <a:normAutofit fontScale="90000"/>
          </a:bodyPr>
          <a:lstStyle/>
          <a:p>
            <a:r>
              <a:rPr lang="en-US" b="1" dirty="0" smtClean="0"/>
              <a:t/>
            </a:r>
            <a:br>
              <a:rPr lang="en-US" b="1" dirty="0" smtClean="0"/>
            </a:br>
            <a:r>
              <a:rPr lang="en-US" b="1" dirty="0" smtClean="0"/>
              <a:t>Configuration Testing</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buNone/>
            </a:pPr>
            <a:r>
              <a:rPr lang="en-US" sz="1300" dirty="0" smtClean="0"/>
              <a:t>CONTINUATION…</a:t>
            </a:r>
          </a:p>
          <a:p>
            <a:pPr lvl="0"/>
            <a:r>
              <a:rPr lang="en-US" dirty="0" smtClean="0"/>
              <a:t>Do system security measures (e.g., firewalls or encryption) allow the webapp to execute and service users without  interference or performance degradation?</a:t>
            </a:r>
          </a:p>
          <a:p>
            <a:pPr lvl="0"/>
            <a:r>
              <a:rPr lang="en-US" dirty="0" smtClean="0"/>
              <a:t>Has the webapp been tested with the distributed server configuration?</a:t>
            </a:r>
          </a:p>
          <a:p>
            <a:pPr lvl="0"/>
            <a:r>
              <a:rPr lang="en-US" dirty="0" smtClean="0"/>
              <a:t>Is the webapp properly integrated with database software?</a:t>
            </a:r>
          </a:p>
          <a:p>
            <a:pPr lvl="0"/>
            <a:r>
              <a:rPr lang="en-US" dirty="0" smtClean="0"/>
              <a:t>Is the webapp sensitive to different versions of database software?</a:t>
            </a:r>
          </a:p>
          <a:p>
            <a:pPr lvl="0"/>
            <a:r>
              <a:rPr lang="en-US" dirty="0" smtClean="0"/>
              <a:t>Do server-side webapp scripts execute properly?</a:t>
            </a:r>
          </a:p>
          <a:p>
            <a:pPr lvl="0"/>
            <a:r>
              <a:rPr lang="en-US" dirty="0" smtClean="0"/>
              <a:t>Have system administrator errors been examined for their effect on webapp operations?</a:t>
            </a:r>
          </a:p>
          <a:p>
            <a:endParaRPr lang="en-US" dirty="0"/>
          </a:p>
        </p:txBody>
      </p:sp>
      <p:sp>
        <p:nvSpPr>
          <p:cNvPr id="2" name="Title 1"/>
          <p:cNvSpPr>
            <a:spLocks noGrp="1"/>
          </p:cNvSpPr>
          <p:nvPr>
            <p:ph type="title"/>
          </p:nvPr>
        </p:nvSpPr>
        <p:spPr/>
        <p:txBody>
          <a:bodyPr>
            <a:normAutofit/>
          </a:bodyPr>
          <a:lstStyle/>
          <a:p>
            <a:r>
              <a:rPr lang="en-US" sz="3200" dirty="0" smtClean="0">
                <a:latin typeface="Calibri" pitchFamily="34" charset="0"/>
              </a:rPr>
              <a:t>Configuration testing</a:t>
            </a:r>
            <a:endParaRPr lang="en-US" sz="3200" dirty="0">
              <a:latin typeface="Calibri" pitchFamily="34" charset="0"/>
            </a:endParaRPr>
          </a:p>
        </p:txBody>
      </p:sp>
      <p:sp>
        <p:nvSpPr>
          <p:cNvPr id="5" name="Rectangle 4"/>
          <p:cNvSpPr/>
          <p:nvPr/>
        </p:nvSpPr>
        <p:spPr>
          <a:xfrm>
            <a:off x="457200" y="2133600"/>
            <a:ext cx="7772400" cy="215444"/>
          </a:xfrm>
          <a:prstGeom prst="rect">
            <a:avLst/>
          </a:prstGeom>
        </p:spPr>
        <p:txBody>
          <a:bodyPr wrap="square">
            <a:spAutoFit/>
          </a:bodyPr>
          <a:lstStyle/>
          <a:p>
            <a:pPr lvl="0"/>
            <a:endParaRPr lang="en-US" sz="8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buNone/>
            </a:pPr>
            <a:r>
              <a:rPr lang="en-US" b="1" dirty="0" smtClean="0"/>
              <a:t>Client-side issues:</a:t>
            </a:r>
            <a:endParaRPr lang="en-US" dirty="0" smtClean="0"/>
          </a:p>
          <a:p>
            <a:r>
              <a:rPr lang="en-US" dirty="0" smtClean="0"/>
              <a:t>On the client side, configuration test focus more heavily on webapp compatibility with configurations that contain one or more permutations of the following components.</a:t>
            </a:r>
          </a:p>
          <a:p>
            <a:pPr lvl="0"/>
            <a:r>
              <a:rPr lang="en-US" dirty="0" smtClean="0"/>
              <a:t>Hardware – CPU, memory, storage, and printing devices</a:t>
            </a:r>
          </a:p>
          <a:p>
            <a:pPr lvl="0"/>
            <a:r>
              <a:rPr lang="en-US" dirty="0" smtClean="0"/>
              <a:t>Operating systems -  Linux, Macintosh OS, Microsoft Windows, a mobile- based OS</a:t>
            </a:r>
          </a:p>
          <a:p>
            <a:pPr lvl="0"/>
            <a:r>
              <a:rPr lang="en-US" dirty="0" smtClean="0"/>
              <a:t>Browser software -  Firefox, Safari, IE, Opera, Chrome, and others</a:t>
            </a:r>
          </a:p>
          <a:p>
            <a:pPr lvl="0"/>
            <a:r>
              <a:rPr lang="en-US" dirty="0" smtClean="0"/>
              <a:t>User interface components- Active X, Java applets, and others</a:t>
            </a:r>
          </a:p>
          <a:p>
            <a:pPr lvl="0"/>
            <a:r>
              <a:rPr lang="en-US" dirty="0" smtClean="0"/>
              <a:t>Plug-ins- QuickTime, RealPlayer, and many others</a:t>
            </a:r>
          </a:p>
          <a:p>
            <a:pPr lvl="0"/>
            <a:r>
              <a:rPr lang="en-US" dirty="0" smtClean="0"/>
              <a:t>Connectivity – cable, DSL, regular modem, T1,WiFi</a:t>
            </a:r>
          </a:p>
          <a:p>
            <a:endParaRPr lang="en-US" dirty="0"/>
          </a:p>
        </p:txBody>
      </p:sp>
      <p:sp>
        <p:nvSpPr>
          <p:cNvPr id="2" name="Title 1"/>
          <p:cNvSpPr>
            <a:spLocks noGrp="1"/>
          </p:cNvSpPr>
          <p:nvPr>
            <p:ph type="title"/>
          </p:nvPr>
        </p:nvSpPr>
        <p:spPr/>
        <p:txBody>
          <a:bodyPr>
            <a:normAutofit/>
          </a:bodyPr>
          <a:lstStyle/>
          <a:p>
            <a:r>
              <a:rPr lang="en-US" sz="3200" dirty="0" smtClean="0">
                <a:latin typeface="Calibri" pitchFamily="34" charset="0"/>
              </a:rPr>
              <a:t>Configuration testing</a:t>
            </a:r>
            <a:endParaRPr lang="en-US" sz="3200" dirty="0">
              <a:latin typeface="Calibri"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None/>
            </a:pPr>
            <a:r>
              <a:rPr lang="en-US" dirty="0" smtClean="0"/>
              <a:t>	Security tests are designed to probe vulnerabilities of the client-side environment, the network communications that occur as data are passed from client to server and back again, and the server-side   environment. </a:t>
            </a:r>
          </a:p>
          <a:p>
            <a:pPr>
              <a:buNone/>
            </a:pPr>
            <a:endParaRPr lang="en-US" u="sng" dirty="0" smtClean="0"/>
          </a:p>
          <a:p>
            <a:pPr>
              <a:buNone/>
            </a:pPr>
            <a:r>
              <a:rPr lang="en-US" u="sng" dirty="0" smtClean="0"/>
              <a:t>Client side vulnerabilities:</a:t>
            </a:r>
            <a:endParaRPr lang="en-US" dirty="0" smtClean="0"/>
          </a:p>
          <a:p>
            <a:r>
              <a:rPr lang="en-US" dirty="0" smtClean="0"/>
              <a:t>On the client side, vulnerabilities can often be traced to preexisting bugs in browsers, e-mail programs, or  communication software.</a:t>
            </a:r>
          </a:p>
          <a:p>
            <a:r>
              <a:rPr lang="en-US" dirty="0" smtClean="0"/>
              <a:t>For eg : one of the commonly mentioned bugs is Buffer Overflow</a:t>
            </a:r>
          </a:p>
          <a:p>
            <a:endParaRPr lang="en-US" dirty="0"/>
          </a:p>
        </p:txBody>
      </p:sp>
      <p:sp>
        <p:nvSpPr>
          <p:cNvPr id="2" name="Title 1"/>
          <p:cNvSpPr>
            <a:spLocks noGrp="1"/>
          </p:cNvSpPr>
          <p:nvPr>
            <p:ph type="title"/>
          </p:nvPr>
        </p:nvSpPr>
        <p:spPr>
          <a:xfrm>
            <a:off x="1066800" y="838200"/>
            <a:ext cx="5791200" cy="579438"/>
          </a:xfrm>
        </p:spPr>
        <p:txBody>
          <a:bodyPr>
            <a:normAutofit fontScale="90000"/>
          </a:bodyPr>
          <a:lstStyle/>
          <a:p>
            <a:r>
              <a:rPr lang="en-US" b="1" dirty="0" smtClean="0"/>
              <a:t>	</a:t>
            </a:r>
            <a:br>
              <a:rPr lang="en-US" b="1" dirty="0" smtClean="0"/>
            </a:br>
            <a:r>
              <a:rPr lang="en-US" b="1" dirty="0" smtClean="0"/>
              <a:t>	</a:t>
            </a:r>
            <a:br>
              <a:rPr lang="en-US" b="1" dirty="0" smtClean="0"/>
            </a:br>
            <a:r>
              <a:rPr lang="en-US" b="1" dirty="0" smtClean="0"/>
              <a:t/>
            </a:r>
            <a:br>
              <a:rPr lang="en-US" b="1" dirty="0" smtClean="0"/>
            </a:br>
            <a:r>
              <a:rPr lang="en-US" b="1" dirty="0" smtClean="0"/>
              <a:t/>
            </a:r>
            <a:br>
              <a:rPr lang="en-US" b="1" dirty="0" smtClean="0"/>
            </a:br>
            <a:r>
              <a:rPr lang="en-US" b="1" dirty="0" smtClean="0"/>
              <a:t>		</a:t>
            </a:r>
            <a:br>
              <a:rPr lang="en-US" b="1" dirty="0" smtClean="0"/>
            </a:br>
            <a:r>
              <a:rPr lang="en-US" b="1" dirty="0" smtClean="0"/>
              <a:t>	Security Testing</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buNone/>
            </a:pPr>
            <a:r>
              <a:rPr lang="en-US" u="sng" dirty="0" smtClean="0"/>
              <a:t>Network vulnerabilities:</a:t>
            </a:r>
            <a:endParaRPr lang="en-US" dirty="0" smtClean="0"/>
          </a:p>
          <a:p>
            <a:r>
              <a:rPr lang="en-US" dirty="0" smtClean="0"/>
              <a:t>Data communicated between the client and server are vulnerable to spoofing. Spoofing occurs when one end of the communication pathway is subverted by and entity with malicious intent.</a:t>
            </a:r>
          </a:p>
          <a:p>
            <a:r>
              <a:rPr lang="en-US" dirty="0" smtClean="0"/>
              <a:t>  For e.g.,  A user can be spoofed by a malicious website that acts as if it is the legitimate webapp server. The intent is to steal passwords, proprietary information, or credit data.</a:t>
            </a:r>
          </a:p>
          <a:p>
            <a:pPr>
              <a:buNone/>
            </a:pPr>
            <a:r>
              <a:rPr lang="en-US" u="sng" dirty="0" smtClean="0"/>
              <a:t>Server side vulnerabilities:</a:t>
            </a:r>
            <a:endParaRPr lang="en-US" dirty="0" smtClean="0"/>
          </a:p>
          <a:p>
            <a:pPr>
              <a:buNone/>
            </a:pPr>
            <a:r>
              <a:rPr lang="en-US" dirty="0" smtClean="0"/>
              <a:t>	Vulnerabilities include denial- of-service attacks and malicious scripts that can be passed along to the client side or used to disable server operation</a:t>
            </a:r>
          </a:p>
          <a:p>
            <a:pPr>
              <a:buNone/>
            </a:pPr>
            <a:r>
              <a:rPr lang="en-US" dirty="0" smtClean="0"/>
              <a:t>	For </a:t>
            </a:r>
            <a:r>
              <a:rPr lang="en-US" dirty="0" err="1" smtClean="0"/>
              <a:t>eg</a:t>
            </a:r>
            <a:r>
              <a:rPr lang="en-US" dirty="0" smtClean="0"/>
              <a:t>: server –side databases can be accessed without authorization(data theft).</a:t>
            </a:r>
          </a:p>
          <a:p>
            <a:endParaRPr lang="en-US" dirty="0"/>
          </a:p>
        </p:txBody>
      </p:sp>
      <p:sp>
        <p:nvSpPr>
          <p:cNvPr id="2" name="Title 1"/>
          <p:cNvSpPr>
            <a:spLocks noGrp="1"/>
          </p:cNvSpPr>
          <p:nvPr>
            <p:ph type="title"/>
          </p:nvPr>
        </p:nvSpPr>
        <p:spPr>
          <a:xfrm>
            <a:off x="1600200" y="609600"/>
            <a:ext cx="5410200" cy="704088"/>
          </a:xfrm>
        </p:spPr>
        <p:txBody>
          <a:bodyPr>
            <a:normAutofit fontScale="90000"/>
          </a:bodyPr>
          <a:lstStyle/>
          <a:p>
            <a:r>
              <a:rPr lang="en-US" b="1" dirty="0" smtClean="0"/>
              <a:t>	Security Testing</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buNone/>
            </a:pPr>
            <a:r>
              <a:rPr lang="en-US" dirty="0" smtClean="0"/>
              <a:t>	To protect against these vulnerabilities, one or more of the following security elements is implemented</a:t>
            </a:r>
          </a:p>
          <a:p>
            <a:endParaRPr lang="en-US" dirty="0" smtClean="0"/>
          </a:p>
          <a:p>
            <a:r>
              <a:rPr lang="en-US" dirty="0" smtClean="0"/>
              <a:t>Firewall – a filtering mechanism that is a combination of hardware and software that examines each incoming packet of information to ensure that it is coming from a legitimate source, blocking any data that are suspect.</a:t>
            </a:r>
          </a:p>
          <a:p>
            <a:r>
              <a:rPr lang="en-US" dirty="0" smtClean="0"/>
              <a:t>Authentication -  a verification mechanism that validates the identity of all clients and servers, allowing communication to occur only when both sides are verified.</a:t>
            </a:r>
          </a:p>
          <a:p>
            <a:r>
              <a:rPr lang="en-US" dirty="0" smtClean="0"/>
              <a:t>Encryption – an encoding mechanism that protects sensitive data by modifying it in a way that makes it impossible to read by those with malicious intent. Encryption is strengthened by using digital certificates that allow the client to verify the destination to which </a:t>
            </a:r>
            <a:r>
              <a:rPr lang="en-US" dirty="0" err="1" smtClean="0"/>
              <a:t>th</a:t>
            </a:r>
            <a:r>
              <a:rPr lang="en-US" dirty="0" smtClean="0"/>
              <a:t> data are transmitted.</a:t>
            </a:r>
          </a:p>
          <a:p>
            <a:r>
              <a:rPr lang="en-US" dirty="0" smtClean="0"/>
              <a:t>Authorization -  a filtering mechanism that allows access to the client or server environment only by those individuals with appropriate authorization codes(e.g., user ID  and password)</a:t>
            </a:r>
          </a:p>
          <a:p>
            <a:endParaRPr lang="en-US" dirty="0"/>
          </a:p>
        </p:txBody>
      </p:sp>
      <p:sp>
        <p:nvSpPr>
          <p:cNvPr id="2" name="Title 1"/>
          <p:cNvSpPr>
            <a:spLocks noGrp="1"/>
          </p:cNvSpPr>
          <p:nvPr>
            <p:ph type="title"/>
          </p:nvPr>
        </p:nvSpPr>
        <p:spPr>
          <a:xfrm>
            <a:off x="990600" y="381000"/>
            <a:ext cx="7696200" cy="1466088"/>
          </a:xfrm>
        </p:spPr>
        <p:txBody>
          <a:bodyPr/>
          <a:lstStyle/>
          <a:p>
            <a:r>
              <a:rPr lang="en-US" b="1" dirty="0" smtClean="0"/>
              <a:t>	Security Testing</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buNone/>
            </a:pPr>
            <a:r>
              <a:rPr lang="en-US" dirty="0" smtClean="0"/>
              <a:t>It is used to uncover performance problems that can result from:</a:t>
            </a:r>
          </a:p>
          <a:p>
            <a:pPr lvl="0"/>
            <a:r>
              <a:rPr lang="en-US" dirty="0" smtClean="0"/>
              <a:t>Lack of server-side resources</a:t>
            </a:r>
          </a:p>
          <a:p>
            <a:pPr lvl="0"/>
            <a:r>
              <a:rPr lang="en-US" dirty="0" smtClean="0"/>
              <a:t>Inappropriate network bandwidth</a:t>
            </a:r>
          </a:p>
          <a:p>
            <a:pPr lvl="0"/>
            <a:r>
              <a:rPr lang="en-US" dirty="0" smtClean="0"/>
              <a:t>Inadequate database capabilities, faulty or weak operating system capabilities</a:t>
            </a:r>
          </a:p>
          <a:p>
            <a:pPr lvl="0"/>
            <a:r>
              <a:rPr lang="en-US" dirty="0" smtClean="0"/>
              <a:t>Poorly designed webapp functionality</a:t>
            </a:r>
          </a:p>
          <a:p>
            <a:pPr lvl="0"/>
            <a:endParaRPr lang="en-US" dirty="0" smtClean="0"/>
          </a:p>
          <a:p>
            <a:pPr>
              <a:buNone/>
            </a:pPr>
            <a:r>
              <a:rPr lang="en-US" dirty="0" smtClean="0"/>
              <a:t>	</a:t>
            </a:r>
            <a:r>
              <a:rPr lang="en-US" u="sng" dirty="0" smtClean="0"/>
              <a:t>The intent is twofold</a:t>
            </a:r>
          </a:p>
          <a:p>
            <a:pPr lvl="0">
              <a:buFont typeface="Wingdings" pitchFamily="2" charset="2"/>
              <a:buChar char="v"/>
            </a:pPr>
            <a:r>
              <a:rPr lang="en-US" dirty="0" smtClean="0"/>
              <a:t>To understand how the system responds as loading (i.e. ., number of users, number of transactions, or overall data volume) increases</a:t>
            </a:r>
          </a:p>
          <a:p>
            <a:pPr lvl="0">
              <a:buFont typeface="Wingdings" pitchFamily="2" charset="2"/>
              <a:buChar char="v"/>
            </a:pPr>
            <a:r>
              <a:rPr lang="en-US" dirty="0" smtClean="0"/>
              <a:t>To collect metrics that will lead to design modifications to improve performance</a:t>
            </a:r>
          </a:p>
          <a:p>
            <a:pPr>
              <a:buNone/>
            </a:pPr>
            <a:endParaRPr lang="en-US" u="sng" dirty="0"/>
          </a:p>
        </p:txBody>
      </p:sp>
      <p:sp>
        <p:nvSpPr>
          <p:cNvPr id="2" name="Title 1"/>
          <p:cNvSpPr>
            <a:spLocks noGrp="1"/>
          </p:cNvSpPr>
          <p:nvPr>
            <p:ph type="title"/>
          </p:nvPr>
        </p:nvSpPr>
        <p:spPr>
          <a:xfrm>
            <a:off x="1219200" y="685800"/>
            <a:ext cx="5638800" cy="731838"/>
          </a:xfrm>
        </p:spPr>
        <p:txBody>
          <a:bodyPr>
            <a:normAutofit/>
          </a:bodyPr>
          <a:lstStyle/>
          <a:p>
            <a:r>
              <a:rPr lang="en-US" dirty="0" smtClean="0"/>
              <a:t>Performance testing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r>
              <a:rPr lang="en-US" dirty="0" smtClean="0"/>
              <a:t>The intent of load testing is to determine how the webapp and its server-</a:t>
            </a:r>
            <a:r>
              <a:rPr lang="en-US" dirty="0" err="1" smtClean="0"/>
              <a:t>sie</a:t>
            </a:r>
            <a:r>
              <a:rPr lang="en-US" dirty="0" smtClean="0"/>
              <a:t> environment will respond to various loading conditions. As testing proceeds, permutations to the following variables define a set of test conditions:</a:t>
            </a:r>
          </a:p>
          <a:p>
            <a:r>
              <a:rPr lang="en-US" dirty="0" smtClean="0"/>
              <a:t>N, number of concurrent users</a:t>
            </a:r>
          </a:p>
          <a:p>
            <a:r>
              <a:rPr lang="en-US" dirty="0" smtClean="0"/>
              <a:t>T, number of online transactions per unit of time</a:t>
            </a:r>
          </a:p>
          <a:p>
            <a:r>
              <a:rPr lang="en-US" dirty="0" smtClean="0"/>
              <a:t>D, data load processed by the  server per transaction.</a:t>
            </a:r>
          </a:p>
          <a:p>
            <a:r>
              <a:rPr lang="en-US" dirty="0" smtClean="0"/>
              <a:t>Load testing can also be used to assess recommended connection speeds for user of the webapp. Overall  throughput, P, is computed in the following manner:</a:t>
            </a:r>
          </a:p>
          <a:p>
            <a:r>
              <a:rPr lang="en-US" dirty="0" smtClean="0"/>
              <a:t>P= N* T*D</a:t>
            </a:r>
          </a:p>
          <a:p>
            <a:r>
              <a:rPr lang="en-US" dirty="0" smtClean="0"/>
              <a:t>As an example, consider a popular sports news site. At a given moment, 20,000 concurrent users submit a request(a transaction, T) once every 2 minutes on average. Each transaction requires the webapp to download a new article that averages 3 bytes in length. Therefore, throughput can be calculated as </a:t>
            </a:r>
          </a:p>
          <a:p>
            <a:pPr>
              <a:buNone/>
            </a:pPr>
            <a:r>
              <a:rPr lang="en-US" dirty="0" smtClean="0"/>
              <a:t>	</a:t>
            </a:r>
          </a:p>
          <a:p>
            <a:pPr>
              <a:buNone/>
            </a:pPr>
            <a:r>
              <a:rPr lang="en-US" dirty="0" smtClean="0"/>
              <a:t>	P=[20,000*0.5*3kb]/60=500kbytes/sec=4 megabits per second</a:t>
            </a:r>
          </a:p>
          <a:p>
            <a:endParaRPr lang="en-US" dirty="0"/>
          </a:p>
        </p:txBody>
      </p:sp>
      <p:sp>
        <p:nvSpPr>
          <p:cNvPr id="2" name="Title 1"/>
          <p:cNvSpPr>
            <a:spLocks noGrp="1"/>
          </p:cNvSpPr>
          <p:nvPr>
            <p:ph type="title"/>
          </p:nvPr>
        </p:nvSpPr>
        <p:spPr/>
        <p:txBody>
          <a:bodyPr>
            <a:normAutofit/>
          </a:bodyPr>
          <a:lstStyle/>
          <a:p>
            <a:r>
              <a:rPr lang="en-US" dirty="0" smtClean="0"/>
              <a:t>Load testing</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smtClean="0"/>
              <a:t>Stress testing is a continuation of load testing, but in this instance the variables, N, T and D are forced to meet and then exceed operational limits. The intent of test is to check:</a:t>
            </a:r>
          </a:p>
          <a:p>
            <a:pPr lvl="0"/>
            <a:r>
              <a:rPr lang="en-US" dirty="0" smtClean="0"/>
              <a:t>Does the system degrade ”gently”, or does the server shut down as capacity is exceeded?</a:t>
            </a:r>
          </a:p>
          <a:p>
            <a:pPr lvl="0"/>
            <a:r>
              <a:rPr lang="en-US" dirty="0" smtClean="0"/>
              <a:t>Does server software generate “server not available” message? More generally, are users aware that they cannot reach the server?</a:t>
            </a:r>
          </a:p>
          <a:p>
            <a:pPr lvl="0"/>
            <a:r>
              <a:rPr lang="en-US" dirty="0" smtClean="0"/>
              <a:t>Does the server queue resource requests and empty the queue once capacity demands diminish?</a:t>
            </a:r>
          </a:p>
          <a:p>
            <a:pPr lvl="0"/>
            <a:r>
              <a:rPr lang="en-US" dirty="0" smtClean="0"/>
              <a:t>Are transactions lost as capacity is exceeded?</a:t>
            </a:r>
          </a:p>
          <a:p>
            <a:pPr lvl="0"/>
            <a:r>
              <a:rPr lang="en-US" dirty="0" smtClean="0"/>
              <a:t>If the system does fail, how long will it take to come back online?</a:t>
            </a:r>
          </a:p>
          <a:p>
            <a:pPr lvl="0"/>
            <a:r>
              <a:rPr lang="en-US" dirty="0" smtClean="0"/>
              <a:t>What values of N, T, and D force the server environment to fail? How does failure manifest itself? Are automated notifications sent to technical support staff at the server site?</a:t>
            </a:r>
          </a:p>
          <a:p>
            <a:pPr lvl="0"/>
            <a:r>
              <a:rPr lang="en-US" dirty="0" smtClean="0"/>
              <a:t>Are certain webapp functions discontinued as capacity reaches the 80 or 90 percent level?</a:t>
            </a:r>
          </a:p>
          <a:p>
            <a:endParaRPr lang="en-US" dirty="0"/>
          </a:p>
        </p:txBody>
      </p:sp>
      <p:sp>
        <p:nvSpPr>
          <p:cNvPr id="2" name="Title 1"/>
          <p:cNvSpPr>
            <a:spLocks noGrp="1"/>
          </p:cNvSpPr>
          <p:nvPr>
            <p:ph type="title"/>
          </p:nvPr>
        </p:nvSpPr>
        <p:spPr/>
        <p:txBody>
          <a:bodyPr>
            <a:normAutofit/>
          </a:bodyPr>
          <a:lstStyle/>
          <a:p>
            <a:r>
              <a:rPr lang="en-US" dirty="0" smtClean="0"/>
              <a:t>Stress testing</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smtClean="0"/>
              <a:t>Web based systems and applications reside on network and interoperate with many different</a:t>
            </a:r>
          </a:p>
          <a:p>
            <a:pPr>
              <a:buNone/>
            </a:pPr>
            <a:r>
              <a:rPr lang="en-US" dirty="0" smtClean="0"/>
              <a:t>	1. operating systems, </a:t>
            </a:r>
          </a:p>
          <a:p>
            <a:pPr>
              <a:buNone/>
            </a:pPr>
            <a:r>
              <a:rPr lang="en-US" dirty="0" smtClean="0"/>
              <a:t>	2. browsers, </a:t>
            </a:r>
          </a:p>
          <a:p>
            <a:pPr>
              <a:buNone/>
            </a:pPr>
            <a:r>
              <a:rPr lang="en-US" dirty="0" smtClean="0"/>
              <a:t>	3. hardware platforms, </a:t>
            </a:r>
          </a:p>
          <a:p>
            <a:pPr>
              <a:buNone/>
            </a:pPr>
            <a:r>
              <a:rPr lang="en-US" dirty="0" smtClean="0"/>
              <a:t>	4. communications protocols, </a:t>
            </a:r>
          </a:p>
          <a:p>
            <a:pPr>
              <a:buNone/>
            </a:pPr>
            <a:r>
              <a:rPr lang="en-US" dirty="0" smtClean="0"/>
              <a:t>	the search for errors represents a significant challenge</a:t>
            </a:r>
          </a:p>
          <a:p>
            <a:endParaRPr lang="en-US" dirty="0"/>
          </a:p>
        </p:txBody>
      </p:sp>
      <p:sp>
        <p:nvSpPr>
          <p:cNvPr id="2" name="Title 1"/>
          <p:cNvSpPr>
            <a:spLocks noGrp="1"/>
          </p:cNvSpPr>
          <p:nvPr>
            <p:ph type="title"/>
          </p:nvPr>
        </p:nvSpPr>
        <p:spPr/>
        <p:txBody>
          <a:bodyPr>
            <a:normAutofit fontScale="90000"/>
          </a:bodyPr>
          <a:lstStyle/>
          <a:p>
            <a:r>
              <a:rPr lang="en-US" dirty="0" smtClean="0"/>
              <a:t>Challenges in Web application testing</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5000" dirty="0" smtClean="0"/>
              <a:t>				</a:t>
            </a:r>
          </a:p>
          <a:p>
            <a:pPr>
              <a:buNone/>
            </a:pPr>
            <a:endParaRPr lang="en-US" sz="5000" dirty="0" smtClean="0"/>
          </a:p>
          <a:p>
            <a:pPr>
              <a:buNone/>
            </a:pPr>
            <a:r>
              <a:rPr lang="en-US" sz="5000" dirty="0" smtClean="0"/>
              <a:t>				</a:t>
            </a:r>
            <a:r>
              <a:rPr lang="en-US" sz="6000" dirty="0" smtClean="0">
                <a:latin typeface="Times New Roman" pitchFamily="18" charset="0"/>
              </a:rPr>
              <a:t>Q &amp; A</a:t>
            </a:r>
          </a:p>
          <a:p>
            <a:pPr>
              <a:buNone/>
            </a:pPr>
            <a:endParaRPr lang="en-US" sz="5000" dirty="0"/>
          </a:p>
        </p:txBody>
      </p:sp>
      <p:sp>
        <p:nvSpPr>
          <p:cNvPr id="2" name="Title 1"/>
          <p:cNvSpPr>
            <a:spLocks noGrp="1"/>
          </p:cNvSpPr>
          <p:nvPr>
            <p:ph type="title"/>
          </p:nvPr>
        </p:nvSpPr>
        <p:spPr/>
        <p:txBody>
          <a:bodyPr/>
          <a:lstStyle/>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lvl="0"/>
            <a:r>
              <a:rPr lang="en-US" dirty="0" smtClean="0"/>
              <a:t>You often see a symptom of the error, not the error itself.</a:t>
            </a:r>
          </a:p>
          <a:p>
            <a:pPr lvl="0"/>
            <a:r>
              <a:rPr lang="en-US" dirty="0" smtClean="0"/>
              <a:t>It may be difficult or impossible to reproduce an error outside the environment in which the error was originally encountered.</a:t>
            </a:r>
          </a:p>
          <a:p>
            <a:pPr lvl="0"/>
            <a:r>
              <a:rPr lang="en-US" dirty="0" smtClean="0"/>
              <a:t>Many errors can be traced to the webapp configuration.</a:t>
            </a:r>
          </a:p>
          <a:p>
            <a:pPr lvl="0"/>
            <a:r>
              <a:rPr lang="en-US" dirty="0" smtClean="0"/>
              <a:t>Errors can be difficult to trace across three architectural layers: the client, the server, or the network itself.</a:t>
            </a:r>
          </a:p>
          <a:p>
            <a:pPr lvl="0"/>
            <a:r>
              <a:rPr lang="en-US" dirty="0" smtClean="0"/>
              <a:t>Some  errors are due to the static operating and others are attributable to the dynamic operating Environment.</a:t>
            </a:r>
          </a:p>
          <a:p>
            <a:pPr lvl="0"/>
            <a:endParaRPr lang="en-US" dirty="0" smtClean="0"/>
          </a:p>
        </p:txBody>
      </p:sp>
      <p:sp>
        <p:nvSpPr>
          <p:cNvPr id="2" name="Title 1"/>
          <p:cNvSpPr>
            <a:spLocks noGrp="1"/>
          </p:cNvSpPr>
          <p:nvPr>
            <p:ph type="title"/>
          </p:nvPr>
        </p:nvSpPr>
        <p:spPr/>
        <p:txBody>
          <a:bodyPr>
            <a:normAutofit fontScale="90000"/>
          </a:bodyPr>
          <a:lstStyle/>
          <a:p>
            <a:r>
              <a:rPr lang="en-US" b="1" dirty="0" smtClean="0"/>
              <a:t>Common Web Application Errors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US" dirty="0" smtClean="0"/>
              <a:t>The content model for the webapp is reviewed to uncover errors.</a:t>
            </a:r>
          </a:p>
          <a:p>
            <a:pPr lvl="0"/>
            <a:r>
              <a:rPr lang="en-US" dirty="0" smtClean="0"/>
              <a:t>The interface model is reviewed to ensure that all use cases can be accommodated.</a:t>
            </a:r>
          </a:p>
          <a:p>
            <a:pPr lvl="0"/>
            <a:r>
              <a:rPr lang="en-US" dirty="0" smtClean="0"/>
              <a:t>The design model for the webapp is reviewed to uncover navigation errors.</a:t>
            </a:r>
          </a:p>
          <a:p>
            <a:pPr lvl="0"/>
            <a:r>
              <a:rPr lang="en-US" dirty="0" smtClean="0"/>
              <a:t>The user interface is tested to  uncover errors in presentation and/or navigation mechanics</a:t>
            </a:r>
          </a:p>
          <a:p>
            <a:pPr lvl="0"/>
            <a:r>
              <a:rPr lang="en-US" dirty="0" smtClean="0"/>
              <a:t>Functional components are unit tested.</a:t>
            </a:r>
          </a:p>
          <a:p>
            <a:endParaRPr lang="en-US" dirty="0"/>
          </a:p>
        </p:txBody>
      </p:sp>
      <p:sp>
        <p:nvSpPr>
          <p:cNvPr id="2" name="Title 1"/>
          <p:cNvSpPr>
            <a:spLocks noGrp="1"/>
          </p:cNvSpPr>
          <p:nvPr>
            <p:ph type="title"/>
          </p:nvPr>
        </p:nvSpPr>
        <p:spPr/>
        <p:txBody>
          <a:bodyPr>
            <a:normAutofit fontScale="90000"/>
          </a:bodyPr>
          <a:lstStyle/>
          <a:p>
            <a:r>
              <a:rPr lang="en-US" sz="4400" b="1" dirty="0" smtClean="0"/>
              <a:t/>
            </a:r>
            <a:br>
              <a:rPr lang="en-US" sz="4400" b="1" dirty="0" smtClean="0"/>
            </a:br>
            <a:r>
              <a:rPr lang="en-US" sz="4400" b="1" dirty="0" smtClean="0"/>
              <a:t>Testing Approach for web App.</a:t>
            </a:r>
            <a:r>
              <a:rPr lang="en-US" sz="5400" b="1" dirty="0" smtClean="0"/>
              <a:t/>
            </a:r>
            <a:br>
              <a:rPr lang="en-US" sz="5400" b="1" dirty="0" smtClean="0"/>
            </a:b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lvl="0"/>
            <a:r>
              <a:rPr lang="en-US" dirty="0" smtClean="0"/>
              <a:t>Navigation throughout the architecture should be tested.</a:t>
            </a:r>
          </a:p>
          <a:p>
            <a:pPr lvl="0"/>
            <a:r>
              <a:rPr lang="en-US" dirty="0" smtClean="0"/>
              <a:t>The webapp is implemented in a variety of different environmental configurations and is tested for compatibility with each configuration.</a:t>
            </a:r>
          </a:p>
          <a:p>
            <a:pPr lvl="0"/>
            <a:r>
              <a:rPr lang="en-US" dirty="0" smtClean="0"/>
              <a:t>Security tests are conducted in an attempt to exploit vulnerabilities in the webapp or within its environment</a:t>
            </a:r>
          </a:p>
          <a:p>
            <a:pPr lvl="0"/>
            <a:r>
              <a:rPr lang="en-US" dirty="0" smtClean="0"/>
              <a:t>Performance tests should be conducted.</a:t>
            </a:r>
          </a:p>
          <a:p>
            <a:pPr lvl="0"/>
            <a:r>
              <a:rPr lang="en-US" dirty="0" smtClean="0"/>
              <a:t>The webapp is tested by a controlled and monitored population of end users the results of their interaction with the system are evaluated for content and navigation errors, usability concerns, compatibility concerns, and the webapp security, reliability, and performance.</a:t>
            </a:r>
          </a:p>
          <a:p>
            <a:endParaRPr lang="en-US" dirty="0"/>
          </a:p>
        </p:txBody>
      </p:sp>
      <p:sp>
        <p:nvSpPr>
          <p:cNvPr id="2" name="Title 1"/>
          <p:cNvSpPr>
            <a:spLocks noGrp="1"/>
          </p:cNvSpPr>
          <p:nvPr>
            <p:ph type="title"/>
          </p:nvPr>
        </p:nvSpPr>
        <p:spPr/>
        <p:txBody>
          <a:bodyPr>
            <a:normAutofit fontScale="90000"/>
          </a:bodyPr>
          <a:lstStyle/>
          <a:p>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4400" dirty="0" smtClean="0"/>
              <a:t>Testing Approach for web app:</a:t>
            </a:r>
            <a:r>
              <a:rPr lang="en-US" sz="4000" dirty="0" smtClean="0"/>
              <a:t/>
            </a:r>
            <a:br>
              <a:rPr lang="en-US" sz="4000" dirty="0" smtClean="0"/>
            </a:b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lstStyle/>
          <a:p>
            <a:pPr>
              <a:buNone/>
            </a:pPr>
            <a:endParaRPr lang="en-US" dirty="0"/>
          </a:p>
        </p:txBody>
      </p:sp>
      <p:sp>
        <p:nvSpPr>
          <p:cNvPr id="2" name="Title 1"/>
          <p:cNvSpPr>
            <a:spLocks noGrp="1"/>
          </p:cNvSpPr>
          <p:nvPr>
            <p:ph type="title"/>
          </p:nvPr>
        </p:nvSpPr>
        <p:spPr>
          <a:xfrm>
            <a:off x="457200" y="304800"/>
            <a:ext cx="8229600" cy="838200"/>
          </a:xfrm>
        </p:spPr>
        <p:txBody>
          <a:bodyPr>
            <a:normAutofit/>
          </a:bodyPr>
          <a:lstStyle/>
          <a:p>
            <a:r>
              <a:rPr lang="en-US" dirty="0" smtClean="0"/>
              <a:t>		Testing process</a:t>
            </a:r>
            <a:endParaRPr lang="en-US" dirty="0"/>
          </a:p>
        </p:txBody>
      </p:sp>
      <p:sp>
        <p:nvSpPr>
          <p:cNvPr id="4" name="Oval 3"/>
          <p:cNvSpPr/>
          <p:nvPr/>
        </p:nvSpPr>
        <p:spPr>
          <a:xfrm>
            <a:off x="5257800" y="4038600"/>
            <a:ext cx="3276600" cy="2057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6629400" y="4191000"/>
            <a:ext cx="990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Configuration testing</a:t>
            </a:r>
            <a:endParaRPr lang="en-US" sz="1200" dirty="0"/>
          </a:p>
        </p:txBody>
      </p:sp>
      <p:sp>
        <p:nvSpPr>
          <p:cNvPr id="7" name="Rectangle 6"/>
          <p:cNvSpPr/>
          <p:nvPr/>
        </p:nvSpPr>
        <p:spPr>
          <a:xfrm>
            <a:off x="5638800" y="5105400"/>
            <a:ext cx="10668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Performance</a:t>
            </a:r>
            <a:r>
              <a:rPr lang="en-US" dirty="0" smtClean="0"/>
              <a:t> </a:t>
            </a:r>
            <a:r>
              <a:rPr lang="en-US" sz="1200" dirty="0" smtClean="0"/>
              <a:t>testing</a:t>
            </a:r>
            <a:endParaRPr lang="en-US" sz="1200" dirty="0"/>
          </a:p>
        </p:txBody>
      </p:sp>
      <p:sp>
        <p:nvSpPr>
          <p:cNvPr id="8" name="Rectangle 7"/>
          <p:cNvSpPr/>
          <p:nvPr/>
        </p:nvSpPr>
        <p:spPr>
          <a:xfrm>
            <a:off x="6858000" y="5181600"/>
            <a:ext cx="1143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Security</a:t>
            </a:r>
            <a:r>
              <a:rPr lang="en-US" dirty="0" smtClean="0"/>
              <a:t> </a:t>
            </a:r>
            <a:r>
              <a:rPr lang="en-US" sz="1200" dirty="0" smtClean="0"/>
              <a:t>testing</a:t>
            </a:r>
            <a:endParaRPr lang="en-US" sz="1200" dirty="0"/>
          </a:p>
        </p:txBody>
      </p:sp>
      <p:sp>
        <p:nvSpPr>
          <p:cNvPr id="10" name="Isosceles Triangle 9"/>
          <p:cNvSpPr/>
          <p:nvPr/>
        </p:nvSpPr>
        <p:spPr>
          <a:xfrm>
            <a:off x="685800" y="2209800"/>
            <a:ext cx="3276600" cy="297180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cxnSp>
        <p:nvCxnSpPr>
          <p:cNvPr id="13" name="Straight Connector 12"/>
          <p:cNvCxnSpPr/>
          <p:nvPr/>
        </p:nvCxnSpPr>
        <p:spPr>
          <a:xfrm>
            <a:off x="1066800" y="4648200"/>
            <a:ext cx="2514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95400" y="4343400"/>
            <a:ext cx="213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371600" y="4038600"/>
            <a:ext cx="1905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752600" y="3657600"/>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981200" y="3200400"/>
            <a:ext cx="762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09600" y="1981200"/>
            <a:ext cx="10668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Content testing</a:t>
            </a:r>
            <a:endParaRPr lang="en-US" sz="1200" dirty="0"/>
          </a:p>
        </p:txBody>
      </p:sp>
      <p:sp>
        <p:nvSpPr>
          <p:cNvPr id="25" name="Rectangle 24"/>
          <p:cNvSpPr/>
          <p:nvPr/>
        </p:nvSpPr>
        <p:spPr>
          <a:xfrm>
            <a:off x="3962400" y="1981200"/>
            <a:ext cx="12954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Interface testing</a:t>
            </a:r>
            <a:endParaRPr lang="en-US" sz="1200" dirty="0"/>
          </a:p>
        </p:txBody>
      </p:sp>
      <p:sp>
        <p:nvSpPr>
          <p:cNvPr id="26" name="Rectangle 25"/>
          <p:cNvSpPr/>
          <p:nvPr/>
        </p:nvSpPr>
        <p:spPr>
          <a:xfrm>
            <a:off x="5867400" y="2286000"/>
            <a:ext cx="12954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Navigation testing</a:t>
            </a:r>
            <a:endParaRPr lang="en-US" sz="1200" dirty="0"/>
          </a:p>
        </p:txBody>
      </p:sp>
      <p:sp>
        <p:nvSpPr>
          <p:cNvPr id="27" name="Rectangle 26"/>
          <p:cNvSpPr/>
          <p:nvPr/>
        </p:nvSpPr>
        <p:spPr>
          <a:xfrm>
            <a:off x="5105400" y="3124200"/>
            <a:ext cx="11430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Component testing</a:t>
            </a:r>
            <a:endParaRPr lang="en-US" sz="1200" dirty="0"/>
          </a:p>
        </p:txBody>
      </p:sp>
      <p:sp>
        <p:nvSpPr>
          <p:cNvPr id="31" name="TextBox 30"/>
          <p:cNvSpPr txBox="1"/>
          <p:nvPr/>
        </p:nvSpPr>
        <p:spPr>
          <a:xfrm>
            <a:off x="1676400" y="4724400"/>
            <a:ext cx="1981200" cy="246221"/>
          </a:xfrm>
          <a:prstGeom prst="rect">
            <a:avLst/>
          </a:prstGeom>
          <a:noFill/>
        </p:spPr>
        <p:txBody>
          <a:bodyPr wrap="square" rtlCol="0">
            <a:spAutoFit/>
          </a:bodyPr>
          <a:lstStyle/>
          <a:p>
            <a:r>
              <a:rPr lang="en-US" sz="1000" dirty="0" smtClean="0"/>
              <a:t>Component design</a:t>
            </a:r>
            <a:endParaRPr lang="en-US" sz="1000" dirty="0"/>
          </a:p>
        </p:txBody>
      </p:sp>
      <p:sp>
        <p:nvSpPr>
          <p:cNvPr id="32" name="TextBox 31"/>
          <p:cNvSpPr txBox="1"/>
          <p:nvPr/>
        </p:nvSpPr>
        <p:spPr>
          <a:xfrm>
            <a:off x="1676400" y="4419600"/>
            <a:ext cx="1676400" cy="246221"/>
          </a:xfrm>
          <a:prstGeom prst="rect">
            <a:avLst/>
          </a:prstGeom>
          <a:noFill/>
        </p:spPr>
        <p:txBody>
          <a:bodyPr wrap="square" rtlCol="0">
            <a:spAutoFit/>
          </a:bodyPr>
          <a:lstStyle/>
          <a:p>
            <a:r>
              <a:rPr lang="en-US" sz="1000" dirty="0" smtClean="0"/>
              <a:t>Architecture design</a:t>
            </a:r>
            <a:endParaRPr lang="en-US" sz="1000" dirty="0"/>
          </a:p>
        </p:txBody>
      </p:sp>
      <p:sp>
        <p:nvSpPr>
          <p:cNvPr id="33" name="TextBox 32"/>
          <p:cNvSpPr txBox="1"/>
          <p:nvPr/>
        </p:nvSpPr>
        <p:spPr>
          <a:xfrm>
            <a:off x="1676400" y="4114800"/>
            <a:ext cx="1524000" cy="246221"/>
          </a:xfrm>
          <a:prstGeom prst="rect">
            <a:avLst/>
          </a:prstGeom>
          <a:noFill/>
        </p:spPr>
        <p:txBody>
          <a:bodyPr wrap="square" rtlCol="0">
            <a:spAutoFit/>
          </a:bodyPr>
          <a:lstStyle/>
          <a:p>
            <a:r>
              <a:rPr lang="en-US" sz="1000" dirty="0" smtClean="0"/>
              <a:t>Navigation design</a:t>
            </a:r>
            <a:endParaRPr lang="en-US" sz="1000" dirty="0"/>
          </a:p>
        </p:txBody>
      </p:sp>
      <p:sp>
        <p:nvSpPr>
          <p:cNvPr id="34" name="TextBox 33"/>
          <p:cNvSpPr txBox="1"/>
          <p:nvPr/>
        </p:nvSpPr>
        <p:spPr>
          <a:xfrm>
            <a:off x="1828800" y="3733800"/>
            <a:ext cx="1219200" cy="246221"/>
          </a:xfrm>
          <a:prstGeom prst="rect">
            <a:avLst/>
          </a:prstGeom>
          <a:noFill/>
        </p:spPr>
        <p:txBody>
          <a:bodyPr wrap="square" rtlCol="0">
            <a:spAutoFit/>
          </a:bodyPr>
          <a:lstStyle/>
          <a:p>
            <a:r>
              <a:rPr lang="en-US" sz="1000" dirty="0" smtClean="0"/>
              <a:t>Content design</a:t>
            </a:r>
            <a:endParaRPr lang="en-US" sz="1000" dirty="0"/>
          </a:p>
        </p:txBody>
      </p:sp>
      <p:sp>
        <p:nvSpPr>
          <p:cNvPr id="35" name="TextBox 34"/>
          <p:cNvSpPr txBox="1"/>
          <p:nvPr/>
        </p:nvSpPr>
        <p:spPr>
          <a:xfrm>
            <a:off x="1828800" y="3352800"/>
            <a:ext cx="1295400" cy="246221"/>
          </a:xfrm>
          <a:prstGeom prst="rect">
            <a:avLst/>
          </a:prstGeom>
          <a:noFill/>
        </p:spPr>
        <p:txBody>
          <a:bodyPr wrap="square" rtlCol="0">
            <a:spAutoFit/>
          </a:bodyPr>
          <a:lstStyle/>
          <a:p>
            <a:r>
              <a:rPr lang="en-US" sz="1000" dirty="0" smtClean="0"/>
              <a:t>Aesthetic design</a:t>
            </a:r>
            <a:endParaRPr lang="en-US" sz="1000" dirty="0"/>
          </a:p>
        </p:txBody>
      </p:sp>
      <p:sp>
        <p:nvSpPr>
          <p:cNvPr id="37" name="TextBox 36"/>
          <p:cNvSpPr txBox="1"/>
          <p:nvPr/>
        </p:nvSpPr>
        <p:spPr>
          <a:xfrm>
            <a:off x="2057400" y="2971800"/>
            <a:ext cx="838200" cy="215444"/>
          </a:xfrm>
          <a:prstGeom prst="rect">
            <a:avLst/>
          </a:prstGeom>
          <a:noFill/>
        </p:spPr>
        <p:txBody>
          <a:bodyPr wrap="square" rtlCol="0">
            <a:spAutoFit/>
          </a:bodyPr>
          <a:lstStyle/>
          <a:p>
            <a:r>
              <a:rPr lang="en-US" sz="800" dirty="0" smtClean="0"/>
              <a:t>Interface </a:t>
            </a:r>
            <a:endParaRPr lang="en-US" sz="800" dirty="0"/>
          </a:p>
        </p:txBody>
      </p:sp>
      <p:cxnSp>
        <p:nvCxnSpPr>
          <p:cNvPr id="39" name="Straight Connector 38"/>
          <p:cNvCxnSpPr/>
          <p:nvPr/>
        </p:nvCxnSpPr>
        <p:spPr>
          <a:xfrm rot="16200000" flipH="1">
            <a:off x="647700" y="2857500"/>
            <a:ext cx="14478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2743200" y="2438400"/>
            <a:ext cx="12192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2971800" y="2514600"/>
            <a:ext cx="15240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4" idx="3"/>
          </p:cNvCxnSpPr>
          <p:nvPr/>
        </p:nvCxnSpPr>
        <p:spPr>
          <a:xfrm>
            <a:off x="1676400" y="2171700"/>
            <a:ext cx="2286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257800" y="2133600"/>
            <a:ext cx="12192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27" idx="0"/>
          </p:cNvCxnSpPr>
          <p:nvPr/>
        </p:nvCxnSpPr>
        <p:spPr>
          <a:xfrm rot="10800000" flipV="1">
            <a:off x="5676900" y="2895600"/>
            <a:ext cx="3429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4" idx="0"/>
          </p:cNvCxnSpPr>
          <p:nvPr/>
        </p:nvCxnSpPr>
        <p:spPr>
          <a:xfrm rot="16200000" flipH="1">
            <a:off x="6115050" y="3257550"/>
            <a:ext cx="1143000"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 idx="1"/>
          </p:cNvCxnSpPr>
          <p:nvPr/>
        </p:nvCxnSpPr>
        <p:spPr>
          <a:xfrm rot="16200000" flipH="1">
            <a:off x="5270874" y="3873125"/>
            <a:ext cx="682299" cy="2512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endCxn id="26" idx="1"/>
          </p:cNvCxnSpPr>
          <p:nvPr/>
        </p:nvCxnSpPr>
        <p:spPr>
          <a:xfrm flipV="1">
            <a:off x="3352800" y="2590800"/>
            <a:ext cx="2514600" cy="152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3733800" y="3657600"/>
            <a:ext cx="14478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3505200" y="3276600"/>
            <a:ext cx="160020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5257800" y="2743200"/>
            <a:ext cx="6096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2438400" y="5638800"/>
            <a:ext cx="30480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143000" y="5486400"/>
            <a:ext cx="1524000" cy="369332"/>
          </a:xfrm>
          <a:prstGeom prst="rect">
            <a:avLst/>
          </a:prstGeom>
          <a:noFill/>
        </p:spPr>
        <p:txBody>
          <a:bodyPr wrap="square" rtlCol="0">
            <a:spAutoFit/>
          </a:bodyPr>
          <a:lstStyle/>
          <a:p>
            <a:r>
              <a:rPr lang="en-US" dirty="0" smtClean="0"/>
              <a:t>Technology</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US" dirty="0" smtClean="0"/>
              <a:t>Content testing has three important objectives</a:t>
            </a:r>
          </a:p>
          <a:p>
            <a:r>
              <a:rPr lang="en-US" dirty="0" smtClean="0"/>
              <a:t>1. To uncover syntactic errors(for eg., typos, grammar mistakes) in the text-based documents, graphical representations, and other media</a:t>
            </a:r>
          </a:p>
          <a:p>
            <a:r>
              <a:rPr lang="en-US" dirty="0" smtClean="0"/>
              <a:t>2. To uncover semantic errors(i.e., focuses on the information presented within each content object)</a:t>
            </a:r>
          </a:p>
          <a:p>
            <a:r>
              <a:rPr lang="en-US" dirty="0" smtClean="0"/>
              <a:t>3. To find errors in the organization or structure of the content that is presented to the end user.</a:t>
            </a:r>
          </a:p>
          <a:p>
            <a:pPr>
              <a:buNone/>
            </a:pPr>
            <a:endParaRPr lang="en-US" b="1" dirty="0" smtClean="0"/>
          </a:p>
          <a:p>
            <a:pPr>
              <a:buNone/>
            </a:pPr>
            <a:endParaRPr lang="en-US" b="1" dirty="0" smtClean="0"/>
          </a:p>
          <a:p>
            <a:endParaRPr lang="en-US" dirty="0"/>
          </a:p>
        </p:txBody>
      </p:sp>
      <p:sp>
        <p:nvSpPr>
          <p:cNvPr id="2" name="Title 1"/>
          <p:cNvSpPr>
            <a:spLocks noGrp="1"/>
          </p:cNvSpPr>
          <p:nvPr>
            <p:ph type="title"/>
          </p:nvPr>
        </p:nvSpPr>
        <p:spPr/>
        <p:txBody>
          <a:bodyPr/>
          <a:lstStyle/>
          <a:p>
            <a:r>
              <a:rPr lang="en-US" dirty="0" smtClean="0"/>
              <a:t>Content Testing</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lvl="0"/>
            <a:r>
              <a:rPr lang="en-US" dirty="0" smtClean="0"/>
              <a:t>Tests should be designed to uncover errors made in translating the user’s request into a form that can be processed by the DBMS.</a:t>
            </a:r>
          </a:p>
          <a:p>
            <a:pPr lvl="0"/>
            <a:r>
              <a:rPr lang="en-US" dirty="0" smtClean="0"/>
              <a:t>Tests that uncover errors in communication between the webapp and the remote database must be developed.</a:t>
            </a:r>
          </a:p>
          <a:p>
            <a:r>
              <a:rPr lang="en-US" dirty="0" smtClean="0"/>
              <a:t>Raw data acquired from the database must be transmitted to the webapp server and properly formatted for subsequent transmittal  to the client.</a:t>
            </a:r>
          </a:p>
          <a:p>
            <a:r>
              <a:rPr lang="en-US" dirty="0" smtClean="0"/>
              <a:t>Tests that demonstrate the validity of the transformations applied to the raw data to create valid content objects must also be created. </a:t>
            </a:r>
          </a:p>
          <a:p>
            <a:pPr lvl="0"/>
            <a:r>
              <a:rPr lang="en-US" dirty="0" smtClean="0"/>
              <a:t>Content and compatibility testing will be done after the  dynamic content object is transmitted to the client in a form that can be displayed to end user</a:t>
            </a:r>
          </a:p>
          <a:p>
            <a:endParaRPr lang="en-US" dirty="0" smtClean="0"/>
          </a:p>
          <a:p>
            <a:pPr lvl="0"/>
            <a:endParaRPr lang="en-US" dirty="0" smtClean="0"/>
          </a:p>
          <a:p>
            <a:endParaRPr lang="en-US" dirty="0"/>
          </a:p>
        </p:txBody>
      </p:sp>
      <p:sp>
        <p:nvSpPr>
          <p:cNvPr id="2" name="Title 1"/>
          <p:cNvSpPr>
            <a:spLocks noGrp="1"/>
          </p:cNvSpPr>
          <p:nvPr>
            <p:ph type="title"/>
          </p:nvPr>
        </p:nvSpPr>
        <p:spPr/>
        <p:txBody>
          <a:bodyPr>
            <a:normAutofit fontScale="90000"/>
          </a:bodyPr>
          <a:lstStyle/>
          <a:p>
            <a:r>
              <a:rPr lang="en-US" dirty="0" smtClean="0"/>
              <a:t>Database testing:</a:t>
            </a:r>
            <a:br>
              <a:rPr lang="en-US" dirty="0" smtClean="0"/>
            </a:b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882</TotalTime>
  <Words>1572</Words>
  <Application>Microsoft Office PowerPoint</Application>
  <PresentationFormat>On-screen Show (4:3)</PresentationFormat>
  <Paragraphs>215</Paragraphs>
  <Slides>30</Slides>
  <Notes>3</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Concourse</vt:lpstr>
      <vt:lpstr>Web Engineering</vt:lpstr>
      <vt:lpstr>Testing Web Applications</vt:lpstr>
      <vt:lpstr>Challenges in Web application testing</vt:lpstr>
      <vt:lpstr>Common Web Application Errors</vt:lpstr>
      <vt:lpstr> Testing Approach for web App. </vt:lpstr>
      <vt:lpstr>   Testing Approach for web app: </vt:lpstr>
      <vt:lpstr>  Testing process</vt:lpstr>
      <vt:lpstr>Content Testing</vt:lpstr>
      <vt:lpstr>Database testing: </vt:lpstr>
      <vt:lpstr>Layers of interaction </vt:lpstr>
      <vt:lpstr>  User Interface Testing    </vt:lpstr>
      <vt:lpstr>   Interface Mechanisms       </vt:lpstr>
      <vt:lpstr>Interface mechanisms</vt:lpstr>
      <vt:lpstr>Interface mechanisms</vt:lpstr>
      <vt:lpstr>Interface mechanisms</vt:lpstr>
      <vt:lpstr>Compatibility tests</vt:lpstr>
      <vt:lpstr>Component level testing </vt:lpstr>
      <vt:lpstr>Navigation testing</vt:lpstr>
      <vt:lpstr>Navigation mechanisms</vt:lpstr>
      <vt:lpstr>Navigation mechanisms</vt:lpstr>
      <vt:lpstr> Configuration Testing</vt:lpstr>
      <vt:lpstr>Configuration testing</vt:lpstr>
      <vt:lpstr>Configuration testing</vt:lpstr>
      <vt:lpstr>          Security Testing</vt:lpstr>
      <vt:lpstr> Security Testing</vt:lpstr>
      <vt:lpstr> Security Testing</vt:lpstr>
      <vt:lpstr>Performance testing </vt:lpstr>
      <vt:lpstr>Load testing</vt:lpstr>
      <vt:lpstr>Stress testing</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m.jayashree</dc:creator>
  <cp:lastModifiedBy>Nosheen Asif</cp:lastModifiedBy>
  <cp:revision>316</cp:revision>
  <dcterms:created xsi:type="dcterms:W3CDTF">2012-05-22T11:27:51Z</dcterms:created>
  <dcterms:modified xsi:type="dcterms:W3CDTF">2016-04-23T05:05:27Z</dcterms:modified>
</cp:coreProperties>
</file>