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4"/>
  </p:notesMasterIdLst>
  <p:sldIdLst>
    <p:sldId id="420" r:id="rId2"/>
    <p:sldId id="422" r:id="rId3"/>
    <p:sldId id="334" r:id="rId4"/>
    <p:sldId id="512" r:id="rId5"/>
    <p:sldId id="513" r:id="rId6"/>
    <p:sldId id="514" r:id="rId7"/>
    <p:sldId id="515" r:id="rId8"/>
    <p:sldId id="516" r:id="rId9"/>
    <p:sldId id="467" r:id="rId10"/>
    <p:sldId id="426" r:id="rId11"/>
    <p:sldId id="470" r:id="rId12"/>
    <p:sldId id="504" r:id="rId13"/>
    <p:sldId id="505" r:id="rId14"/>
    <p:sldId id="506" r:id="rId15"/>
    <p:sldId id="507" r:id="rId16"/>
    <p:sldId id="471" r:id="rId17"/>
    <p:sldId id="472" r:id="rId18"/>
    <p:sldId id="473" r:id="rId19"/>
    <p:sldId id="474" r:id="rId20"/>
    <p:sldId id="475" r:id="rId21"/>
    <p:sldId id="428" r:id="rId22"/>
    <p:sldId id="442" r:id="rId23"/>
    <p:sldId id="456" r:id="rId24"/>
    <p:sldId id="476" r:id="rId25"/>
    <p:sldId id="477" r:id="rId26"/>
    <p:sldId id="457" r:id="rId27"/>
    <p:sldId id="478" r:id="rId28"/>
    <p:sldId id="509" r:id="rId29"/>
    <p:sldId id="508" r:id="rId30"/>
    <p:sldId id="480" r:id="rId31"/>
    <p:sldId id="491" r:id="rId32"/>
    <p:sldId id="51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  <a:srgbClr val="007434"/>
    <a:srgbClr val="2E27B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24" autoAdjust="0"/>
    <p:restoredTop sz="93298" autoAdjust="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0FD92-A390-46AD-A01C-F2E7A1A5F24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DDFB8-6CA5-44B5-B9CA-F7DAA9129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0B9C8-1DA6-4025-B72F-C4350C10D530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aravel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tcomposer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A5F6-02DC-4725-9A6E-E1F16B14CA51}" type="slidenum">
              <a:rPr lang="en-US"/>
              <a:pPr/>
              <a:t>1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670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49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CS428 Web Engineering</a:t>
            </a:r>
            <a:r>
              <a:rPr lang="en-US" sz="4200" dirty="0" smtClean="0">
                <a:solidFill>
                  <a:schemeClr val="tx1"/>
                </a:solidFill>
              </a:rPr>
              <a:t/>
            </a:r>
            <a:br>
              <a:rPr lang="en-US" sz="4200" dirty="0" smtClean="0">
                <a:solidFill>
                  <a:schemeClr val="tx1"/>
                </a:solidFill>
              </a:rPr>
            </a:br>
            <a:r>
              <a:rPr lang="en-US" sz="4200" dirty="0">
                <a:solidFill>
                  <a:schemeClr val="tx1"/>
                </a:solidFill>
              </a:rPr>
              <a:t/>
            </a:r>
            <a:br>
              <a:rPr lang="en-US" sz="4200" dirty="0">
                <a:solidFill>
                  <a:schemeClr val="tx1"/>
                </a:solidFill>
              </a:rPr>
            </a:br>
            <a:r>
              <a:rPr lang="en-US" sz="4200" dirty="0" smtClean="0">
                <a:latin typeface="Calibri" pitchFamily="34" charset="0"/>
              </a:rPr>
              <a:t> </a:t>
            </a:r>
            <a:r>
              <a:rPr lang="en-US" sz="4700" dirty="0" smtClean="0">
                <a:latin typeface="Calibri" pitchFamily="34" charset="0"/>
              </a:rPr>
              <a:t>Installation &amp; Architecture</a:t>
            </a:r>
            <a:r>
              <a:rPr lang="en-US" sz="4200" dirty="0" smtClean="0">
                <a:latin typeface="Calibri" pitchFamily="34" charset="0"/>
              </a:rPr>
              <a:t> </a:t>
            </a:r>
            <a:r>
              <a:rPr lang="en-US" sz="4200" dirty="0" smtClean="0">
                <a:solidFill>
                  <a:schemeClr val="tx1"/>
                </a:solidFill>
              </a:rPr>
              <a:t/>
            </a:r>
            <a:br>
              <a:rPr lang="en-US" sz="4200" dirty="0" smtClean="0">
                <a:solidFill>
                  <a:schemeClr val="tx1"/>
                </a:solidFill>
              </a:rPr>
            </a:br>
            <a:r>
              <a:rPr lang="en-US" sz="4200" dirty="0" smtClean="0">
                <a:solidFill>
                  <a:schemeClr val="tx1"/>
                </a:solidFill>
              </a:rPr>
              <a:t> </a:t>
            </a:r>
            <a:r>
              <a:rPr lang="en-US" sz="47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47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Laravel</a:t>
            </a:r>
            <a:r>
              <a:rPr lang="en-US" sz="47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936" y="28136"/>
            <a:ext cx="8229600" cy="762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INSTALLTION Overview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So, our general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installation plan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is, we install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laravel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and composer on our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 machine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We can develop there,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run the web server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on </a:t>
            </a:r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local machine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View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those files on our local browser.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792162"/>
          </a:xfrm>
        </p:spPr>
        <p:txBody>
          <a:bodyPr anchor="t"/>
          <a:lstStyle/>
          <a:p>
            <a:pPr algn="ctr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Laravel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Installation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638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Step 1: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Open 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www.laravel.com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Step 2: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Click on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Documentation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171" t="4167" r="29722" b="6250"/>
          <a:stretch>
            <a:fillRect/>
          </a:stretch>
        </p:blipFill>
        <p:spPr bwMode="auto">
          <a:xfrm>
            <a:off x="76200" y="166468"/>
            <a:ext cx="89916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5208" r="30892" b="11458"/>
          <a:stretch>
            <a:fillRect/>
          </a:stretch>
        </p:blipFill>
        <p:spPr bwMode="auto">
          <a:xfrm>
            <a:off x="138332" y="338796"/>
            <a:ext cx="89916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792162"/>
          </a:xfrm>
        </p:spPr>
        <p:txBody>
          <a:bodyPr anchor="t"/>
          <a:lstStyle/>
          <a:p>
            <a:pPr algn="ctr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Laravel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Installation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638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First Install Composer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Step 3: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Open 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www.getcomposer.org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Step 4: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Click on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Download button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8785" r="23865" b="11458"/>
          <a:stretch>
            <a:fillRect/>
          </a:stretch>
        </p:blipFill>
        <p:spPr bwMode="auto">
          <a:xfrm>
            <a:off x="268456" y="152400"/>
            <a:ext cx="87630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 l="31327" t="21060" r="31206" b="27598"/>
          <a:stretch>
            <a:fillRect/>
          </a:stretch>
        </p:blipFill>
        <p:spPr bwMode="auto">
          <a:xfrm>
            <a:off x="304800" y="304800"/>
            <a:ext cx="86868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 l="31090" t="20228" r="30929" b="25641"/>
          <a:stretch>
            <a:fillRect/>
          </a:stretch>
        </p:blipFill>
        <p:spPr bwMode="auto">
          <a:xfrm>
            <a:off x="140680" y="45716"/>
            <a:ext cx="9003320" cy="6812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 l="31266" t="21607" r="31417" b="26898"/>
          <a:stretch>
            <a:fillRect/>
          </a:stretch>
        </p:blipFill>
        <p:spPr bwMode="auto">
          <a:xfrm>
            <a:off x="152400" y="228600"/>
            <a:ext cx="89916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 l="31426" t="21179" r="31601" b="27203"/>
          <a:stretch>
            <a:fillRect/>
          </a:stretch>
        </p:blipFill>
        <p:spPr bwMode="auto">
          <a:xfrm>
            <a:off x="228600" y="152400"/>
            <a:ext cx="87630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What is Composer?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Composer is a software, that manages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PHP dependencies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that is package management system and package/class auto loader.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It allows you to declare the </a:t>
            </a:r>
            <a:r>
              <a:rPr lang="en-US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libraries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your project depends on and it will manage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(install/update)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them for you.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 l="31426" t="21210" r="31601" b="26922"/>
          <a:stretch>
            <a:fillRect/>
          </a:stretch>
        </p:blipFill>
        <p:spPr bwMode="auto">
          <a:xfrm>
            <a:off x="228600" y="152400"/>
            <a:ext cx="86868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792162"/>
          </a:xfrm>
        </p:spPr>
        <p:txBody>
          <a:bodyPr anchor="t"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Server Requirements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638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PHP &gt;= 5.5.9</a:t>
            </a:r>
          </a:p>
          <a:p>
            <a:pPr lvl="1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OpenSSL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PHP Extension</a:t>
            </a:r>
          </a:p>
          <a:p>
            <a:pPr lvl="1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PDO PHP Extension</a:t>
            </a:r>
          </a:p>
          <a:p>
            <a:pPr lvl="1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Mbstring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PHP Extension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Tokenizer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PHP Extension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Command Line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211763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Open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Command Line Interface (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cmd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 </a:t>
            </a:r>
          </a:p>
          <a:p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Run as Administrator</a:t>
            </a:r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/>
          <a:srcRect l="11378" t="20440" r="39081" b="34970"/>
          <a:stretch>
            <a:fillRect/>
          </a:stretch>
        </p:blipFill>
        <p:spPr bwMode="auto">
          <a:xfrm>
            <a:off x="609600" y="22098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0"/>
            <a:ext cx="8229600" cy="715962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Installation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Locate file location on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cmd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After than run global dependencies.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composer global require "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laravel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/installer"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 l="11662" t="20328" r="39954" b="34758"/>
          <a:stretch>
            <a:fillRect/>
          </a:stretch>
        </p:blipFill>
        <p:spPr bwMode="auto">
          <a:xfrm>
            <a:off x="381000" y="2743200"/>
            <a:ext cx="8305800" cy="4040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PHP Dependency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211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composer global require "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laravel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/installer“</a:t>
            </a:r>
          </a:p>
          <a:p>
            <a:endParaRPr lang="en-US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It ON PHP dependency.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It takes some time to install PHP dependency. </a:t>
            </a:r>
          </a:p>
          <a:p>
            <a:endParaRPr lang="en-US" sz="3200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After installing PHP dependency it generates “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Autoload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Files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”.</a:t>
            </a:r>
          </a:p>
          <a:p>
            <a:endParaRPr lang="en-US" sz="3200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Create New Project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2117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Next step is to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create new project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endParaRPr lang="en-US" sz="3200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Type this command to start new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laravel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project.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/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composer create-project --prefer-dist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laravel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laravel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myfirstproject</a:t>
            </a:r>
            <a:endParaRPr lang="en-US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3200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 flipH="1">
            <a:off x="1447800" y="4800600"/>
            <a:ext cx="3886200" cy="1371600"/>
          </a:xfrm>
          <a:prstGeom prst="wedgeRectCallout">
            <a:avLst>
              <a:gd name="adj1" fmla="val -91402"/>
              <a:gd name="adj2" fmla="val -87470"/>
            </a:avLst>
          </a:prstGeom>
          <a:solidFill>
            <a:srgbClr val="F4910C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Here you mentioned the name of the project. E.g. </a:t>
            </a:r>
            <a:r>
              <a:rPr lang="en-US" sz="2400" dirty="0" err="1" smtClean="0">
                <a:solidFill>
                  <a:schemeClr val="bg1"/>
                </a:solidFill>
              </a:rPr>
              <a:t>myfirstproject</a:t>
            </a:r>
            <a:r>
              <a:rPr lang="en-US" sz="2400" dirty="0" smtClean="0">
                <a:solidFill>
                  <a:schemeClr val="bg1"/>
                </a:solidFill>
              </a:rPr>
              <a:t> or </a:t>
            </a:r>
            <a:r>
              <a:rPr lang="en-US" sz="2400" dirty="0" err="1" smtClean="0">
                <a:solidFill>
                  <a:schemeClr val="bg1"/>
                </a:solidFill>
              </a:rPr>
              <a:t>myblog</a:t>
            </a:r>
            <a:r>
              <a:rPr lang="en-US" sz="2400" dirty="0" smtClean="0">
                <a:solidFill>
                  <a:schemeClr val="bg1"/>
                </a:solidFill>
              </a:rPr>
              <a:t> etc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ff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9207853" cy="6553200"/>
          </a:xfr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Create New Project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2117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After Installing a new project a </a:t>
            </a:r>
            <a:r>
              <a:rPr lang="en-US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key will generate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3200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To check whether it is installed or not, open browser and type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localhost:8080/</a:t>
            </a:r>
            <a:r>
              <a:rPr lang="en-US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myproject</a:t>
            </a:r>
            <a:endParaRPr lang="en-US" sz="20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3200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 case you created project with name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myfirstproject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r="29722" b="9375"/>
          <a:stretch>
            <a:fillRect/>
          </a:stretch>
        </p:blipFill>
        <p:spPr bwMode="auto">
          <a:xfrm>
            <a:off x="0" y="0"/>
            <a:ext cx="91440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FILE STRUCTURE OF LARAVEL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2117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r="34993" b="13027"/>
          <a:stretch>
            <a:fillRect/>
          </a:stretch>
        </p:blipFill>
        <p:spPr bwMode="auto">
          <a:xfrm>
            <a:off x="381000" y="762000"/>
            <a:ext cx="84582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10600" cy="5516563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Laravel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is a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Full-Stack PHP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framework.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It has many features such as session management, database management, Composer and many more.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Software Framework: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is universal re-usable platform to develop software applications, products and solutions.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42204"/>
            <a:ext cx="8229600" cy="715962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What is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Laravel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FILE STRUCTURE OF LARAVEL (1/3)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7912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app folder: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is directory that contain our application logic, this is folder where we put our all models, controllers services and many other classes.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bootstrap folder: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is used to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boostrap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laravel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and startup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laravel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config</a:t>
            </a: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folder: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where configuration of our application go. </a:t>
            </a:r>
          </a:p>
          <a:p>
            <a:endParaRPr lang="en-US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databases folder: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where migration and seeds will  go.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 folder: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where our assets go, these all files that publicly available to our application.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FILE STRUCTURE OF LARAVEL (2/3)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6388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resource folder: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this is where all views will lived. Lots of files that front-end user sees, structure of application, they way its look live inside this folder.</a:t>
            </a:r>
          </a:p>
          <a:p>
            <a:endParaRPr lang="en-US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storage folder: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where all the cache and log files are going to live. This is all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builtin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with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laravel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E.g. error logs and access logs.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test folder: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it depends, if you are using any type of unit testing framework, then you can put all test inside this folder.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vender folder: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where all third parties library will live, composer packages are going to be installed.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FILE STRUCTURE OF LARAVEL (3/3)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6388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Composer.json</a:t>
            </a: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where we define, which composer packages want to include our application. 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env</a:t>
            </a: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this is where our database credentials will go and couple of other configuration.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app</a:t>
            </a:r>
            <a:r>
              <a:rPr lang="en-US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Httproutes.php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(this is where all routes for application is live)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10600" cy="5516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Laravel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follows the 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model-view-controller (MVC)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architectural pattern. which enforces a separation between “business logic” from the input and presentation logic associated with a graphical user interface (GUI).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MVC design pattern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is very popular in the web development space.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42204"/>
            <a:ext cx="8229600" cy="715962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MVC and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Laravel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10600" cy="571500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 smtClean="0">
                <a:latin typeface="Arial" pitchFamily="34" charset="0"/>
                <a:cs typeface="Arial" pitchFamily="34" charset="0"/>
              </a:rPr>
              <a:t>Models are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based on real-world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items such as a person, bank account, or product. </a:t>
            </a:r>
          </a:p>
          <a:p>
            <a:pPr lvl="0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E.g.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If you were building a blog, your models might be 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post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and 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comment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lvl="0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dirty="0" smtClean="0">
                <a:latin typeface="Arial" pitchFamily="34" charset="0"/>
                <a:cs typeface="Arial" pitchFamily="34" charset="0"/>
              </a:rPr>
              <a:t>Models are typically permanent and will be </a:t>
            </a:r>
            <a:r>
              <a:rPr lang="en-US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stored outside the application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often in a database. </a:t>
            </a:r>
          </a:p>
          <a:p>
            <a:pPr lvl="0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dirty="0" smtClean="0">
                <a:latin typeface="Arial" pitchFamily="34" charset="0"/>
                <a:cs typeface="Arial" pitchFamily="34" charset="0"/>
              </a:rPr>
              <a:t>A model is more than just data; it </a:t>
            </a:r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enforces all the business rules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that apply to that data. </a:t>
            </a:r>
          </a:p>
          <a:p>
            <a:pPr lvl="0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For example,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if a discount shouldn’t be applied to orders of less than $10, the model will enforce the constraint. </a:t>
            </a:r>
          </a:p>
          <a:p>
            <a:pPr lvl="0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dirty="0" smtClean="0">
                <a:latin typeface="Arial" pitchFamily="34" charset="0"/>
                <a:cs typeface="Arial" pitchFamily="34" charset="0"/>
              </a:rPr>
              <a:t>The model acts as both a gatekeeper and a data store.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42204"/>
            <a:ext cx="8229600" cy="715962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Model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10600" cy="5715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visual representation of a model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given some context.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It’s usually the resulting markup that the framework renders to the browser, such as the HTML representing the blog post.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view layer is responsible for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generating a user interface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normally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based on data in the model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For example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an online store will have a list of products to be displayed on a catalog screen. This list will be accessible via the model, but it will be a view that accesses the list from the model and formats it for the end user.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Although the view may present the user with various ways of inputting data, the view itself never handles incoming data. The view’s work is done once the data is displayed.</a:t>
            </a:r>
          </a:p>
          <a:p>
            <a:pPr lvl="0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42204"/>
            <a:ext cx="8229600" cy="715962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View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10600" cy="57150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smtClean="0">
                <a:latin typeface="Arial" pitchFamily="34" charset="0"/>
                <a:cs typeface="Arial" pitchFamily="34" charset="0"/>
              </a:rPr>
              <a:t>The </a:t>
            </a:r>
            <a:r>
              <a:rPr lang="en-US" b="1" i="1" dirty="0" smtClean="0">
                <a:latin typeface="Arial" pitchFamily="34" charset="0"/>
                <a:cs typeface="Arial" pitchFamily="34" charset="0"/>
              </a:rPr>
              <a:t>controller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-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The coordinator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that provides the link between the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view and the model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lvl="0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dirty="0" smtClean="0">
                <a:latin typeface="Arial" pitchFamily="34" charset="0"/>
                <a:cs typeface="Arial" pitchFamily="34" charset="0"/>
              </a:rPr>
              <a:t>The controller is responsible for </a:t>
            </a:r>
            <a:r>
              <a:rPr lang="en-US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processing input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acting upon the model, and deciding on what action should be performed, such as rendering a view or redirecting to another page.</a:t>
            </a:r>
          </a:p>
          <a:p>
            <a:pPr lvl="0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dirty="0" smtClean="0">
                <a:latin typeface="Arial" pitchFamily="34" charset="0"/>
                <a:cs typeface="Arial" pitchFamily="34" charset="0"/>
              </a:rPr>
              <a:t>Continuing the </a:t>
            </a:r>
            <a:r>
              <a:rPr lang="en-US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blog example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the controller might look up the most recent comments for a post (the model) and pass them to the view for rendering.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42204"/>
            <a:ext cx="8229600" cy="715962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Controller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10600" cy="5715000"/>
          </a:xfrm>
        </p:spPr>
        <p:txBody>
          <a:bodyPr>
            <a:normAutofit/>
          </a:bodyPr>
          <a:lstStyle/>
          <a:p>
            <a:pPr lvl="0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42204"/>
            <a:ext cx="8229600" cy="715962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Components of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Laravel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4" descr="http://laravelbook.com/images/laravel-architecture/laravel-mvc-components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990600"/>
            <a:ext cx="7719695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Other PHP Frameworks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2117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There are many other PHP frameworks: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3200" dirty="0" err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Symfony</a:t>
            </a:r>
            <a:endParaRPr lang="en-US" sz="3200" dirty="0" smtClean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Yii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Framework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Codeigniter</a:t>
            </a:r>
            <a:endParaRPr lang="en-US" sz="32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32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CakePHP</a:t>
            </a:r>
            <a:endParaRPr lang="en-US" sz="32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Zend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Framework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Aura …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7588</TotalTime>
  <Words>709</Words>
  <Application>Microsoft Office PowerPoint</Application>
  <PresentationFormat>On-screen Show (4:3)</PresentationFormat>
  <Paragraphs>146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CS428 Web Engineering   Installation &amp; Architecture   (Laravel)</vt:lpstr>
      <vt:lpstr>What is Composer?</vt:lpstr>
      <vt:lpstr>What is Laravel?</vt:lpstr>
      <vt:lpstr>MVC and Laravel</vt:lpstr>
      <vt:lpstr>Model</vt:lpstr>
      <vt:lpstr>View</vt:lpstr>
      <vt:lpstr>Controller</vt:lpstr>
      <vt:lpstr>Components of Laravel</vt:lpstr>
      <vt:lpstr>Other PHP Frameworks</vt:lpstr>
      <vt:lpstr>INSTALLTION Overview</vt:lpstr>
      <vt:lpstr>Laravel Installation</vt:lpstr>
      <vt:lpstr>Slide 12</vt:lpstr>
      <vt:lpstr>Slide 13</vt:lpstr>
      <vt:lpstr>Laravel Installation</vt:lpstr>
      <vt:lpstr>Slide 15</vt:lpstr>
      <vt:lpstr>Slide 16</vt:lpstr>
      <vt:lpstr>Slide 17</vt:lpstr>
      <vt:lpstr>Slide 18</vt:lpstr>
      <vt:lpstr>Slide 19</vt:lpstr>
      <vt:lpstr>Slide 20</vt:lpstr>
      <vt:lpstr>Server Requirements</vt:lpstr>
      <vt:lpstr>Command Line Interface</vt:lpstr>
      <vt:lpstr>Installation</vt:lpstr>
      <vt:lpstr>PHP Dependency</vt:lpstr>
      <vt:lpstr>Create New Project</vt:lpstr>
      <vt:lpstr>Slide 26</vt:lpstr>
      <vt:lpstr>Create New Project</vt:lpstr>
      <vt:lpstr>Slide 28</vt:lpstr>
      <vt:lpstr>FILE STRUCTURE OF LARAVEL</vt:lpstr>
      <vt:lpstr>FILE STRUCTURE OF LARAVEL (1/3)</vt:lpstr>
      <vt:lpstr>FILE STRUCTURE OF LARAVEL (2/3)</vt:lpstr>
      <vt:lpstr>FILE STRUCTURE OF LARAVEL (3/3)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computing</dc:title>
  <dc:creator>C &amp; M</dc:creator>
  <cp:lastModifiedBy>Nosheen Asif</cp:lastModifiedBy>
  <cp:revision>512</cp:revision>
  <dcterms:created xsi:type="dcterms:W3CDTF">2013-04-01T14:15:44Z</dcterms:created>
  <dcterms:modified xsi:type="dcterms:W3CDTF">2017-04-18T11:42:48Z</dcterms:modified>
</cp:coreProperties>
</file>