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258" r:id="rId3"/>
    <p:sldId id="362" r:id="rId4"/>
    <p:sldId id="363" r:id="rId5"/>
    <p:sldId id="364" r:id="rId6"/>
    <p:sldId id="274" r:id="rId7"/>
    <p:sldId id="275" r:id="rId8"/>
    <p:sldId id="276" r:id="rId9"/>
    <p:sldId id="277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98" r:id="rId18"/>
    <p:sldId id="299" r:id="rId19"/>
    <p:sldId id="300" r:id="rId20"/>
    <p:sldId id="301" r:id="rId21"/>
    <p:sldId id="302" r:id="rId22"/>
    <p:sldId id="36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2" r:id="rId48"/>
    <p:sldId id="334" r:id="rId49"/>
    <p:sldId id="335" r:id="rId50"/>
    <p:sldId id="337" r:id="rId51"/>
    <p:sldId id="338" r:id="rId52"/>
    <p:sldId id="340" r:id="rId53"/>
    <p:sldId id="341" r:id="rId54"/>
    <p:sldId id="342" r:id="rId55"/>
    <p:sldId id="343" r:id="rId5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48" d="100"/>
          <a:sy n="48" d="100"/>
        </p:scale>
        <p:origin x="-1422" y="-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650" y="558800"/>
            <a:ext cx="8953500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8250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30929" y="4953000"/>
            <a:ext cx="5742940" cy="115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929396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185"/>
              </a:lnSpc>
            </a:pPr>
            <a:fld id="{81D60167-4931-47E6-BA6A-407CBD079E47}" type="slidenum">
              <a:rPr spc="45" dirty="0"/>
              <a:pPr marL="102870">
                <a:lnSpc>
                  <a:spcPts val="1185"/>
                </a:lnSpc>
              </a:pPr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8250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929396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185"/>
              </a:lnSpc>
            </a:pPr>
            <a:fld id="{81D60167-4931-47E6-BA6A-407CBD079E47}" type="slidenum">
              <a:rPr spc="45" dirty="0"/>
              <a:pPr marL="102870">
                <a:lnSpc>
                  <a:spcPts val="1185"/>
                </a:lnSpc>
              </a:pPr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8250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929396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185"/>
              </a:lnSpc>
            </a:pPr>
            <a:fld id="{81D60167-4931-47E6-BA6A-407CBD079E47}" type="slidenum">
              <a:rPr spc="45" dirty="0"/>
              <a:pPr marL="102870">
                <a:lnSpc>
                  <a:spcPts val="1185"/>
                </a:lnSpc>
              </a:pPr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8250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929396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185"/>
              </a:lnSpc>
            </a:pPr>
            <a:fld id="{81D60167-4931-47E6-BA6A-407CBD079E47}" type="slidenum">
              <a:rPr spc="45" dirty="0"/>
              <a:pPr marL="102870">
                <a:lnSpc>
                  <a:spcPts val="1185"/>
                </a:lnSpc>
              </a:pPr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929396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185"/>
              </a:lnSpc>
            </a:pPr>
            <a:fld id="{81D60167-4931-47E6-BA6A-407CBD079E47}" type="slidenum">
              <a:rPr spc="45" dirty="0"/>
              <a:pPr marL="102870">
                <a:lnSpc>
                  <a:spcPts val="1185"/>
                </a:lnSpc>
              </a:pPr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9274" y="1574634"/>
            <a:ext cx="8979535" cy="0"/>
          </a:xfrm>
          <a:custGeom>
            <a:avLst/>
            <a:gdLst/>
            <a:ahLst/>
            <a:cxnLst/>
            <a:rect l="l" t="t" r="r" b="b"/>
            <a:pathLst>
              <a:path w="8979535">
                <a:moveTo>
                  <a:pt x="0" y="0"/>
                </a:moveTo>
                <a:lnTo>
                  <a:pt x="8978963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019287" y="367550"/>
            <a:ext cx="8979535" cy="635"/>
          </a:xfrm>
          <a:custGeom>
            <a:avLst/>
            <a:gdLst/>
            <a:ahLst/>
            <a:cxnLst/>
            <a:rect l="l" t="t" r="r" b="b"/>
            <a:pathLst>
              <a:path w="8979535" h="635">
                <a:moveTo>
                  <a:pt x="0" y="430"/>
                </a:moveTo>
                <a:lnTo>
                  <a:pt x="89789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9300" y="571500"/>
            <a:ext cx="8966200" cy="80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8250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2700" y="2057400"/>
            <a:ext cx="10439400" cy="610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94450" y="9336325"/>
            <a:ext cx="20574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rgbClr val="929396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185"/>
              </a:lnSpc>
            </a:pPr>
            <a:fld id="{81D60167-4931-47E6-BA6A-407CBD079E47}" type="slidenum">
              <a:rPr spc="45" dirty="0"/>
              <a:pPr marL="102870">
                <a:lnSpc>
                  <a:spcPts val="1185"/>
                </a:lnSpc>
              </a:pPr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about-us" TargetMode="External"/><Relationship Id="rId2" Type="http://schemas.openxmlformats.org/officeDocument/2006/relationships/hyperlink" Target="http://example.com/products/543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mple.com/podcasts/rest.mp3" TargetMode="External"/><Relationship Id="rId5" Type="http://schemas.openxmlformats.org/officeDocument/2006/relationships/hyperlink" Target="http://example.com/posts/2015-04-13" TargetMode="External"/><Relationship Id="rId4" Type="http://schemas.openxmlformats.org/officeDocument/2006/relationships/hyperlink" Target="http://example.com/articles/web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employees/alice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search?q=jellyfish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search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533400"/>
            <a:ext cx="10058400" cy="1661993"/>
          </a:xfrm>
        </p:spPr>
        <p:txBody>
          <a:bodyPr/>
          <a:lstStyle/>
          <a:p>
            <a:r>
              <a:rPr lang="en-US" dirty="0" smtClean="0"/>
              <a:t>RESTFULL WEB SERVICES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9850">
              <a:lnSpc>
                <a:spcPct val="100000"/>
              </a:lnSpc>
            </a:pPr>
            <a:r>
              <a:rPr spc="-869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pc="45" dirty="0"/>
              <a:pPr marL="26034">
                <a:lnSpc>
                  <a:spcPts val="1185"/>
                </a:lnSpc>
              </a:pPr>
              <a:t>10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4381500"/>
            <a:ext cx="10948035" cy="208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 marR="5080" indent="-749300">
              <a:lnSpc>
                <a:spcPct val="135000"/>
              </a:lnSpc>
            </a:pPr>
            <a:r>
              <a:rPr sz="5000" i="1" spc="20" dirty="0">
                <a:latin typeface="Calibri"/>
                <a:cs typeface="Calibri"/>
              </a:rPr>
              <a:t>Anything </a:t>
            </a:r>
            <a:r>
              <a:rPr sz="5000" i="1" spc="15" dirty="0">
                <a:latin typeface="Calibri"/>
                <a:cs typeface="Calibri"/>
              </a:rPr>
              <a:t>that </a:t>
            </a:r>
            <a:r>
              <a:rPr sz="5000" i="1" spc="165" dirty="0">
                <a:latin typeface="Calibri"/>
                <a:cs typeface="Calibri"/>
              </a:rPr>
              <a:t>can </a:t>
            </a:r>
            <a:r>
              <a:rPr sz="5000" i="1" spc="55" dirty="0">
                <a:latin typeface="Calibri"/>
                <a:cs typeface="Calibri"/>
              </a:rPr>
              <a:t>be </a:t>
            </a:r>
            <a:r>
              <a:rPr sz="5000" b="1" i="1" spc="145" dirty="0">
                <a:latin typeface="Calibri"/>
                <a:cs typeface="Calibri"/>
              </a:rPr>
              <a:t>identi</a:t>
            </a:r>
            <a:r>
              <a:rPr sz="5000" b="1" i="1" spc="145" dirty="0">
                <a:latin typeface="Arial"/>
                <a:cs typeface="Arial"/>
              </a:rPr>
              <a:t>ﬁ</a:t>
            </a:r>
            <a:r>
              <a:rPr sz="5000" b="1" i="1" spc="145" dirty="0">
                <a:latin typeface="Calibri"/>
                <a:cs typeface="Calibri"/>
              </a:rPr>
              <a:t>ed</a:t>
            </a:r>
            <a:r>
              <a:rPr sz="5000" i="1" spc="145" dirty="0">
                <a:latin typeface="Calibri"/>
                <a:cs typeface="Calibri"/>
              </a:rPr>
              <a:t>, </a:t>
            </a:r>
            <a:r>
              <a:rPr sz="5000" b="1" i="1" spc="210" dirty="0">
                <a:latin typeface="Calibri"/>
                <a:cs typeface="Calibri"/>
              </a:rPr>
              <a:t>named</a:t>
            </a:r>
            <a:r>
              <a:rPr sz="5000" i="1" spc="210" dirty="0">
                <a:latin typeface="Calibri"/>
                <a:cs typeface="Calibri"/>
              </a:rPr>
              <a:t>,  </a:t>
            </a:r>
            <a:r>
              <a:rPr sz="5000" b="1" i="1" spc="240" dirty="0">
                <a:latin typeface="Calibri"/>
                <a:cs typeface="Calibri"/>
              </a:rPr>
              <a:t>addressed </a:t>
            </a:r>
            <a:r>
              <a:rPr sz="5000" i="1" spc="150" dirty="0">
                <a:latin typeface="Calibri"/>
                <a:cs typeface="Calibri"/>
              </a:rPr>
              <a:t>or </a:t>
            </a:r>
            <a:r>
              <a:rPr sz="5000" b="1" i="1" spc="250" dirty="0">
                <a:latin typeface="Calibri"/>
                <a:cs typeface="Calibri"/>
              </a:rPr>
              <a:t>handled </a:t>
            </a:r>
            <a:r>
              <a:rPr sz="5000" i="1" spc="195" dirty="0">
                <a:latin typeface="Calibri"/>
                <a:cs typeface="Calibri"/>
              </a:rPr>
              <a:t>on </a:t>
            </a:r>
            <a:r>
              <a:rPr sz="5000" i="1" spc="-25" dirty="0">
                <a:latin typeface="Calibri"/>
                <a:cs typeface="Calibri"/>
              </a:rPr>
              <a:t>the</a:t>
            </a:r>
            <a:r>
              <a:rPr sz="5000" i="1" spc="-65" dirty="0">
                <a:latin typeface="Calibri"/>
                <a:cs typeface="Calibri"/>
              </a:rPr>
              <a:t> </a:t>
            </a:r>
            <a:r>
              <a:rPr sz="5000" i="1" spc="-100" dirty="0">
                <a:latin typeface="Calibri"/>
                <a:cs typeface="Calibri"/>
              </a:rPr>
              <a:t>Web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0">
              <a:lnSpc>
                <a:spcPct val="100000"/>
              </a:lnSpc>
            </a:pPr>
            <a:r>
              <a:rPr spc="-819" dirty="0"/>
              <a:t>RESOURCE</a:t>
            </a:r>
            <a:r>
              <a:rPr spc="-935" dirty="0"/>
              <a:t> </a:t>
            </a:r>
            <a:r>
              <a:rPr spc="-595" dirty="0"/>
              <a:t>NAMES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pc="45" dirty="0"/>
              <a:pPr marL="26034">
                <a:lnSpc>
                  <a:spcPts val="1185"/>
                </a:lnSpc>
              </a:pPr>
              <a:t>11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84643" y="1289050"/>
            <a:ext cx="8680450" cy="185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125" spc="810" baseline="-9302" dirty="0">
                <a:latin typeface="Trebuchet MS"/>
                <a:cs typeface="Trebuchet MS"/>
              </a:rPr>
              <a:t>▫</a:t>
            </a:r>
            <a:r>
              <a:rPr sz="4500" b="1" i="1" spc="540" dirty="0">
                <a:latin typeface="Calibri"/>
                <a:cs typeface="Calibri"/>
              </a:rPr>
              <a:t>URN </a:t>
            </a:r>
            <a:r>
              <a:rPr sz="4500" b="1" i="1" spc="45" dirty="0">
                <a:latin typeface="Calibri"/>
                <a:cs typeface="Calibri"/>
              </a:rPr>
              <a:t>- </a:t>
            </a:r>
            <a:r>
              <a:rPr sz="4500" b="1" i="1" spc="210" dirty="0">
                <a:latin typeface="Calibri"/>
                <a:cs typeface="Calibri"/>
              </a:rPr>
              <a:t>Uniform </a:t>
            </a:r>
            <a:r>
              <a:rPr sz="4500" b="1" i="1" spc="190" dirty="0">
                <a:latin typeface="Calibri"/>
                <a:cs typeface="Calibri"/>
              </a:rPr>
              <a:t>Resource</a:t>
            </a:r>
            <a:r>
              <a:rPr sz="4500" b="1" i="1" spc="-220" dirty="0">
                <a:latin typeface="Calibri"/>
                <a:cs typeface="Calibri"/>
              </a:rPr>
              <a:t> </a:t>
            </a:r>
            <a:r>
              <a:rPr sz="4500" b="1" i="1" spc="270" dirty="0">
                <a:latin typeface="Calibri"/>
                <a:cs typeface="Calibri"/>
              </a:rPr>
              <a:t>Name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644" y="2343150"/>
            <a:ext cx="5514340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125" spc="2385" baseline="-9043" dirty="0">
                <a:latin typeface="Trebuchet MS"/>
                <a:cs typeface="Trebuchet MS"/>
              </a:rPr>
              <a:t>▫</a:t>
            </a:r>
            <a:r>
              <a:rPr sz="4500" dirty="0">
                <a:solidFill>
                  <a:srgbClr val="0365C0"/>
                </a:solidFill>
                <a:latin typeface="Courier New"/>
                <a:cs typeface="Courier New"/>
              </a:rPr>
              <a:t>products/54321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9644" y="3409950"/>
            <a:ext cx="3456304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125" spc="2385" baseline="-9043" dirty="0">
                <a:latin typeface="Trebuchet MS"/>
                <a:cs typeface="Trebuchet MS"/>
              </a:rPr>
              <a:t>▫</a:t>
            </a:r>
            <a:r>
              <a:rPr sz="4500" dirty="0">
                <a:solidFill>
                  <a:srgbClr val="0365C0"/>
                </a:solidFill>
                <a:latin typeface="Courier New"/>
                <a:cs typeface="Courier New"/>
              </a:rPr>
              <a:t>about-us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9644" y="4476750"/>
            <a:ext cx="6543040" cy="398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0"/>
              </a:lnSpc>
            </a:pPr>
            <a:r>
              <a:rPr sz="16125" spc="127" baseline="-9043" dirty="0">
                <a:latin typeface="Trebuchet MS"/>
                <a:cs typeface="Trebuchet MS"/>
              </a:rPr>
              <a:t>▫</a:t>
            </a:r>
            <a:r>
              <a:rPr sz="4500" spc="85" dirty="0">
                <a:solidFill>
                  <a:srgbClr val="0365C0"/>
                </a:solidFill>
                <a:latin typeface="Courier New"/>
                <a:cs typeface="Courier New"/>
              </a:rPr>
              <a:t>articles/web.html</a:t>
            </a:r>
            <a:endParaRPr sz="4500">
              <a:latin typeface="Courier New"/>
              <a:cs typeface="Courier New"/>
            </a:endParaRPr>
          </a:p>
          <a:p>
            <a:pPr marL="12700">
              <a:lnSpc>
                <a:spcPts val="8400"/>
              </a:lnSpc>
            </a:pPr>
            <a:r>
              <a:rPr sz="16125" spc="135" baseline="-9043" dirty="0">
                <a:latin typeface="Trebuchet MS"/>
                <a:cs typeface="Trebuchet MS"/>
              </a:rPr>
              <a:t>▫</a:t>
            </a:r>
            <a:r>
              <a:rPr sz="4500" spc="90" dirty="0">
                <a:solidFill>
                  <a:srgbClr val="0365C0"/>
                </a:solidFill>
                <a:latin typeface="Courier New"/>
                <a:cs typeface="Courier New"/>
              </a:rPr>
              <a:t>posts/2015-04-13</a:t>
            </a:r>
            <a:endParaRPr sz="4500">
              <a:latin typeface="Courier New"/>
              <a:cs typeface="Courier New"/>
            </a:endParaRPr>
          </a:p>
          <a:p>
            <a:pPr marL="12700">
              <a:lnSpc>
                <a:spcPts val="10650"/>
              </a:lnSpc>
            </a:pPr>
            <a:r>
              <a:rPr sz="16125" spc="127" baseline="-9043" dirty="0">
                <a:latin typeface="Trebuchet MS"/>
                <a:cs typeface="Trebuchet MS"/>
              </a:rPr>
              <a:t>▫</a:t>
            </a:r>
            <a:r>
              <a:rPr sz="4500" spc="85" dirty="0">
                <a:solidFill>
                  <a:srgbClr val="0365C0"/>
                </a:solidFill>
                <a:latin typeface="Courier New"/>
                <a:cs typeface="Courier New"/>
              </a:rPr>
              <a:t>podcasts/rest.mp3</a:t>
            </a:r>
            <a:endParaRPr sz="4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2600" y="558800"/>
            <a:ext cx="694880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819" dirty="0">
                <a:solidFill>
                  <a:srgbClr val="C82506"/>
                </a:solidFill>
                <a:latin typeface="Arial Black"/>
                <a:cs typeface="Arial Black"/>
              </a:rPr>
              <a:t>RESOURCE</a:t>
            </a:r>
            <a:r>
              <a:rPr sz="5400" b="1" spc="-919" dirty="0">
                <a:solidFill>
                  <a:srgbClr val="C82506"/>
                </a:solidFill>
                <a:latin typeface="Arial Black"/>
                <a:cs typeface="Arial Black"/>
              </a:rPr>
              <a:t> </a:t>
            </a:r>
            <a:r>
              <a:rPr sz="5400" b="1" spc="-780" dirty="0">
                <a:solidFill>
                  <a:srgbClr val="C82506"/>
                </a:solidFill>
                <a:latin typeface="Arial Black"/>
                <a:cs typeface="Arial Black"/>
              </a:rPr>
              <a:t>LOCATORS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pc="45" dirty="0"/>
              <a:pPr marL="26034">
                <a:lnSpc>
                  <a:spcPts val="1185"/>
                </a:lnSpc>
              </a:pPr>
              <a:t>12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643" y="1289050"/>
            <a:ext cx="8973820" cy="140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0"/>
              </a:lnSpc>
            </a:pPr>
            <a:r>
              <a:rPr sz="16125" b="0" spc="810" baseline="-9302" dirty="0">
                <a:solidFill>
                  <a:srgbClr val="000000"/>
                </a:solidFill>
                <a:latin typeface="Trebuchet MS"/>
                <a:cs typeface="Trebuchet MS"/>
              </a:rPr>
              <a:t>▫</a:t>
            </a:r>
            <a:r>
              <a:rPr sz="4500" b="1" i="1" spc="540" dirty="0">
                <a:solidFill>
                  <a:srgbClr val="000000"/>
                </a:solidFill>
                <a:latin typeface="Calibri"/>
                <a:cs typeface="Calibri"/>
              </a:rPr>
              <a:t>URL </a:t>
            </a:r>
            <a:r>
              <a:rPr sz="4500" b="1" i="1" spc="45" dirty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sz="4500" b="1" i="1" spc="210" dirty="0">
                <a:solidFill>
                  <a:srgbClr val="000000"/>
                </a:solidFill>
                <a:latin typeface="Calibri"/>
                <a:cs typeface="Calibri"/>
              </a:rPr>
              <a:t>Uniform </a:t>
            </a:r>
            <a:r>
              <a:rPr sz="4500" b="1" i="1" spc="195" dirty="0">
                <a:solidFill>
                  <a:srgbClr val="000000"/>
                </a:solidFill>
                <a:latin typeface="Calibri"/>
                <a:cs typeface="Calibri"/>
              </a:rPr>
              <a:t>Resource</a:t>
            </a:r>
            <a:r>
              <a:rPr sz="4500" b="1" i="1" spc="-2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500" b="1" i="1" spc="215" dirty="0">
                <a:solidFill>
                  <a:srgbClr val="000000"/>
                </a:solidFill>
                <a:latin typeface="Calibri"/>
                <a:cs typeface="Calibri"/>
              </a:rPr>
              <a:t>Locator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644" y="2698750"/>
            <a:ext cx="10813415" cy="482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59"/>
              </a:lnSpc>
            </a:pPr>
            <a:r>
              <a:rPr sz="13275" spc="75" baseline="-8788" dirty="0">
                <a:latin typeface="Trebuchet MS"/>
                <a:cs typeface="Trebuchet MS"/>
              </a:rPr>
              <a:t>▫</a:t>
            </a:r>
            <a:r>
              <a:rPr sz="3700" spc="50" dirty="0">
                <a:latin typeface="Courier New"/>
                <a:cs typeface="Courier New"/>
                <a:hlinkClick r:id="rId2"/>
              </a:rPr>
              <a:t>http://example.com/</a:t>
            </a:r>
            <a:r>
              <a:rPr sz="3700" spc="50" dirty="0">
                <a:solidFill>
                  <a:srgbClr val="0365C0"/>
                </a:solidFill>
                <a:latin typeface="Courier New"/>
                <a:cs typeface="Courier New"/>
                <a:hlinkClick r:id="rId2"/>
              </a:rPr>
              <a:t>products/54321</a:t>
            </a:r>
            <a:endParaRPr sz="3700">
              <a:latin typeface="Courier New"/>
              <a:cs typeface="Courier New"/>
            </a:endParaRPr>
          </a:p>
          <a:p>
            <a:pPr marL="12700">
              <a:lnSpc>
                <a:spcPts val="7300"/>
              </a:lnSpc>
            </a:pPr>
            <a:r>
              <a:rPr sz="13275" spc="97" baseline="-8788" dirty="0">
                <a:latin typeface="Trebuchet MS"/>
                <a:cs typeface="Trebuchet MS"/>
              </a:rPr>
              <a:t>▫</a:t>
            </a:r>
            <a:r>
              <a:rPr sz="3700" spc="65" dirty="0">
                <a:latin typeface="Courier New"/>
                <a:cs typeface="Courier New"/>
                <a:hlinkClick r:id="rId3"/>
              </a:rPr>
              <a:t>http://example.com/</a:t>
            </a:r>
            <a:r>
              <a:rPr sz="3700" spc="65" dirty="0">
                <a:solidFill>
                  <a:srgbClr val="0365C0"/>
                </a:solidFill>
                <a:latin typeface="Courier New"/>
                <a:cs typeface="Courier New"/>
                <a:hlinkClick r:id="rId3"/>
              </a:rPr>
              <a:t>about-us</a:t>
            </a:r>
            <a:endParaRPr sz="3700">
              <a:latin typeface="Courier New"/>
              <a:cs typeface="Courier New"/>
            </a:endParaRPr>
          </a:p>
          <a:p>
            <a:pPr marL="12700">
              <a:lnSpc>
                <a:spcPts val="7300"/>
              </a:lnSpc>
            </a:pPr>
            <a:r>
              <a:rPr sz="13275" spc="2804" baseline="-8788" dirty="0">
                <a:latin typeface="Trebuchet MS"/>
                <a:cs typeface="Trebuchet MS"/>
              </a:rPr>
              <a:t>▫</a:t>
            </a:r>
            <a:r>
              <a:rPr sz="3700" dirty="0">
                <a:latin typeface="Courier New"/>
                <a:cs typeface="Courier New"/>
                <a:hlinkClick r:id="rId4"/>
              </a:rPr>
              <a:t>http://example.com</a:t>
            </a:r>
            <a:r>
              <a:rPr sz="3700" spc="-5" dirty="0">
                <a:latin typeface="Courier New"/>
                <a:cs typeface="Courier New"/>
                <a:hlinkClick r:id="rId4"/>
              </a:rPr>
              <a:t>/</a:t>
            </a:r>
            <a:r>
              <a:rPr sz="3700" dirty="0">
                <a:solidFill>
                  <a:srgbClr val="0365C0"/>
                </a:solidFill>
                <a:latin typeface="Courier New"/>
                <a:cs typeface="Courier New"/>
                <a:hlinkClick r:id="rId4"/>
              </a:rPr>
              <a:t>articles/web.html</a:t>
            </a:r>
            <a:endParaRPr sz="3700">
              <a:latin typeface="Courier New"/>
              <a:cs typeface="Courier New"/>
            </a:endParaRPr>
          </a:p>
          <a:p>
            <a:pPr marL="12700">
              <a:lnSpc>
                <a:spcPts val="7300"/>
              </a:lnSpc>
            </a:pPr>
            <a:r>
              <a:rPr sz="13275" spc="75" baseline="-8788" dirty="0">
                <a:latin typeface="Trebuchet MS"/>
                <a:cs typeface="Trebuchet MS"/>
              </a:rPr>
              <a:t>▫</a:t>
            </a:r>
            <a:r>
              <a:rPr sz="3700" spc="50" dirty="0">
                <a:latin typeface="Courier New"/>
                <a:cs typeface="Courier New"/>
                <a:hlinkClick r:id="rId5"/>
              </a:rPr>
              <a:t>http://example.com/</a:t>
            </a:r>
            <a:r>
              <a:rPr sz="3700" spc="50" dirty="0">
                <a:solidFill>
                  <a:srgbClr val="0365C0"/>
                </a:solidFill>
                <a:latin typeface="Courier New"/>
                <a:cs typeface="Courier New"/>
                <a:hlinkClick r:id="rId5"/>
              </a:rPr>
              <a:t>posts/2015-04-13</a:t>
            </a:r>
            <a:endParaRPr sz="3700">
              <a:latin typeface="Courier New"/>
              <a:cs typeface="Courier New"/>
            </a:endParaRPr>
          </a:p>
          <a:p>
            <a:pPr marL="12700">
              <a:lnSpc>
                <a:spcPts val="8960"/>
              </a:lnSpc>
            </a:pPr>
            <a:r>
              <a:rPr sz="13275" spc="2804" baseline="-8788" dirty="0">
                <a:latin typeface="Trebuchet MS"/>
                <a:cs typeface="Trebuchet MS"/>
              </a:rPr>
              <a:t>▫</a:t>
            </a:r>
            <a:r>
              <a:rPr sz="3700" dirty="0">
                <a:latin typeface="Courier New"/>
                <a:cs typeface="Courier New"/>
                <a:hlinkClick r:id="rId6"/>
              </a:rPr>
              <a:t>http://example.com</a:t>
            </a:r>
            <a:r>
              <a:rPr sz="3700" spc="-5" dirty="0">
                <a:latin typeface="Courier New"/>
                <a:cs typeface="Courier New"/>
                <a:hlinkClick r:id="rId6"/>
              </a:rPr>
              <a:t>/</a:t>
            </a:r>
            <a:r>
              <a:rPr sz="3700" dirty="0">
                <a:solidFill>
                  <a:srgbClr val="0365C0"/>
                </a:solidFill>
                <a:latin typeface="Courier New"/>
                <a:cs typeface="Courier New"/>
                <a:hlinkClick r:id="rId6"/>
              </a:rPr>
              <a:t>podcasts/rest.mp3</a:t>
            </a:r>
            <a:endParaRPr sz="3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0">
              <a:lnSpc>
                <a:spcPct val="100000"/>
              </a:lnSpc>
            </a:pPr>
            <a:r>
              <a:rPr spc="-535" dirty="0"/>
              <a:t>ANATOMY </a:t>
            </a:r>
            <a:r>
              <a:rPr spc="-555" dirty="0"/>
              <a:t>OF </a:t>
            </a:r>
            <a:r>
              <a:rPr spc="-250" dirty="0"/>
              <a:t>AN</a:t>
            </a:r>
            <a:r>
              <a:rPr spc="-1470" dirty="0"/>
              <a:t> </a:t>
            </a:r>
            <a:r>
              <a:rPr spc="-690" dirty="0"/>
              <a:t>URL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97200"/>
            <a:ext cx="13004800" cy="454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pc="45" dirty="0"/>
              <a:pPr marL="26034">
                <a:lnSpc>
                  <a:spcPts val="1185"/>
                </a:lnSpc>
              </a:pPr>
              <a:t>13</a:t>
            </a:fld>
            <a:endParaRPr spc="4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0">
              <a:lnSpc>
                <a:spcPct val="100000"/>
              </a:lnSpc>
            </a:pPr>
            <a:r>
              <a:rPr spc="-819" dirty="0"/>
              <a:t>RESOURCE</a:t>
            </a:r>
            <a:r>
              <a:rPr spc="-940" dirty="0"/>
              <a:t> </a:t>
            </a:r>
            <a:r>
              <a:rPr spc="-720" dirty="0"/>
              <a:t>IDENTIFIERS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165100" y="2768600"/>
            <a:ext cx="1267460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07150" y="9336325"/>
            <a:ext cx="1797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100" i="1" spc="45" dirty="0">
                <a:solidFill>
                  <a:srgbClr val="929396"/>
                </a:solidFill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0">
              <a:lnSpc>
                <a:spcPct val="100000"/>
              </a:lnSpc>
            </a:pPr>
            <a:r>
              <a:rPr spc="-819" dirty="0"/>
              <a:t>RESOURCE</a:t>
            </a:r>
            <a:r>
              <a:rPr spc="-940" dirty="0"/>
              <a:t> </a:t>
            </a:r>
            <a:r>
              <a:rPr spc="-720" dirty="0"/>
              <a:t>IDENTIFIERS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15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4648200"/>
            <a:ext cx="11830050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i="1" spc="-310" dirty="0">
                <a:latin typeface="Calibri"/>
                <a:cs typeface="Calibri"/>
              </a:rPr>
              <a:t>A  </a:t>
            </a:r>
            <a:r>
              <a:rPr sz="5000" i="1" spc="40" dirty="0">
                <a:latin typeface="Calibri"/>
                <a:cs typeface="Calibri"/>
              </a:rPr>
              <a:t>resource </a:t>
            </a:r>
            <a:r>
              <a:rPr sz="5000" i="1" spc="100" dirty="0">
                <a:latin typeface="Calibri"/>
                <a:cs typeface="Calibri"/>
              </a:rPr>
              <a:t>only </a:t>
            </a:r>
            <a:r>
              <a:rPr sz="5000" i="1" spc="-30" dirty="0">
                <a:latin typeface="Calibri"/>
                <a:cs typeface="Calibri"/>
              </a:rPr>
              <a:t>exists </a:t>
            </a:r>
            <a:r>
              <a:rPr sz="5000" i="1" spc="195" dirty="0">
                <a:latin typeface="Calibri"/>
                <a:cs typeface="Calibri"/>
              </a:rPr>
              <a:t>on </a:t>
            </a:r>
            <a:r>
              <a:rPr sz="5000" i="1" spc="-25" dirty="0">
                <a:latin typeface="Calibri"/>
                <a:cs typeface="Calibri"/>
              </a:rPr>
              <a:t>the </a:t>
            </a:r>
            <a:r>
              <a:rPr sz="5000" i="1" spc="-100" dirty="0">
                <a:latin typeface="Calibri"/>
                <a:cs typeface="Calibri"/>
              </a:rPr>
              <a:t>Web </a:t>
            </a:r>
            <a:r>
              <a:rPr sz="5000" i="1" spc="-55" dirty="0">
                <a:latin typeface="Calibri"/>
                <a:cs typeface="Calibri"/>
              </a:rPr>
              <a:t>if </a:t>
            </a:r>
            <a:r>
              <a:rPr sz="5000" i="1" spc="-85" dirty="0">
                <a:latin typeface="Calibri"/>
                <a:cs typeface="Calibri"/>
              </a:rPr>
              <a:t>it </a:t>
            </a:r>
            <a:r>
              <a:rPr sz="5000" i="1" spc="160" dirty="0">
                <a:latin typeface="Calibri"/>
                <a:cs typeface="Calibri"/>
              </a:rPr>
              <a:t>has</a:t>
            </a:r>
            <a:r>
              <a:rPr sz="5000" i="1" spc="1085" dirty="0">
                <a:latin typeface="Calibri"/>
                <a:cs typeface="Calibri"/>
              </a:rPr>
              <a:t> </a:t>
            </a:r>
            <a:r>
              <a:rPr sz="5000" i="1" spc="204" dirty="0">
                <a:latin typeface="Calibri"/>
                <a:cs typeface="Calibri"/>
              </a:rPr>
              <a:t>an</a:t>
            </a:r>
            <a:endParaRPr sz="500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2100"/>
              </a:spcBef>
            </a:pPr>
            <a:r>
              <a:rPr sz="5000" b="1" i="1" spc="180" dirty="0">
                <a:latin typeface="Calibri"/>
                <a:cs typeface="Calibri"/>
              </a:rPr>
              <a:t>identi</a:t>
            </a:r>
            <a:r>
              <a:rPr sz="5000" b="1" i="1" spc="180" dirty="0">
                <a:latin typeface="Arial"/>
                <a:cs typeface="Arial"/>
              </a:rPr>
              <a:t>ﬁ</a:t>
            </a:r>
            <a:r>
              <a:rPr sz="5000" b="1" i="1" spc="180" dirty="0">
                <a:latin typeface="Calibri"/>
                <a:cs typeface="Calibri"/>
              </a:rPr>
              <a:t>er</a:t>
            </a:r>
            <a:r>
              <a:rPr sz="5000" b="1" i="1" spc="75" dirty="0">
                <a:latin typeface="Calibri"/>
                <a:cs typeface="Calibri"/>
              </a:rPr>
              <a:t> </a:t>
            </a:r>
            <a:r>
              <a:rPr sz="5000" b="1" i="1" spc="85" dirty="0">
                <a:latin typeface="Calibri"/>
                <a:cs typeface="Calibri"/>
              </a:rPr>
              <a:t>(URI)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9850">
              <a:lnSpc>
                <a:spcPct val="100000"/>
              </a:lnSpc>
            </a:pPr>
            <a:r>
              <a:rPr spc="-869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16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079500" y="4381500"/>
            <a:ext cx="10871200" cy="208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5080" indent="-368300">
              <a:lnSpc>
                <a:spcPct val="135000"/>
              </a:lnSpc>
            </a:pPr>
            <a:r>
              <a:rPr sz="5000" b="1" i="1" spc="195" dirty="0">
                <a:latin typeface="Calibri"/>
                <a:cs typeface="Calibri"/>
              </a:rPr>
              <a:t>HTTP </a:t>
            </a:r>
            <a:r>
              <a:rPr sz="5000" i="1" spc="165" dirty="0">
                <a:latin typeface="Calibri"/>
                <a:cs typeface="Calibri"/>
              </a:rPr>
              <a:t>can </a:t>
            </a:r>
            <a:r>
              <a:rPr sz="5000" i="1" spc="105" dirty="0">
                <a:latin typeface="Calibri"/>
                <a:cs typeface="Calibri"/>
              </a:rPr>
              <a:t>manipulate </a:t>
            </a:r>
            <a:r>
              <a:rPr sz="5000" i="1" spc="70" dirty="0">
                <a:latin typeface="Calibri"/>
                <a:cs typeface="Calibri"/>
              </a:rPr>
              <a:t>not </a:t>
            </a:r>
            <a:r>
              <a:rPr sz="5000" i="1" spc="100" dirty="0">
                <a:latin typeface="Calibri"/>
                <a:cs typeface="Calibri"/>
              </a:rPr>
              <a:t>only </a:t>
            </a:r>
            <a:r>
              <a:rPr sz="5000" i="1" spc="-5" dirty="0">
                <a:latin typeface="Calibri"/>
                <a:cs typeface="Calibri"/>
              </a:rPr>
              <a:t>hypertext  </a:t>
            </a:r>
            <a:r>
              <a:rPr sz="5000" i="1" spc="105" dirty="0">
                <a:latin typeface="Calibri"/>
                <a:cs typeface="Calibri"/>
              </a:rPr>
              <a:t>documents </a:t>
            </a:r>
            <a:r>
              <a:rPr sz="5000" i="1" spc="95" dirty="0">
                <a:latin typeface="Calibri"/>
                <a:cs typeface="Calibri"/>
              </a:rPr>
              <a:t>but </a:t>
            </a:r>
            <a:r>
              <a:rPr sz="5000" i="1" spc="140" dirty="0">
                <a:latin typeface="Calibri"/>
                <a:cs typeface="Calibri"/>
              </a:rPr>
              <a:t>any </a:t>
            </a:r>
            <a:r>
              <a:rPr sz="5000" i="1" spc="-15" dirty="0">
                <a:latin typeface="Calibri"/>
                <a:cs typeface="Calibri"/>
              </a:rPr>
              <a:t>type </a:t>
            </a:r>
            <a:r>
              <a:rPr sz="5000" i="1" spc="25" dirty="0">
                <a:latin typeface="Calibri"/>
                <a:cs typeface="Calibri"/>
              </a:rPr>
              <a:t>of</a:t>
            </a:r>
            <a:r>
              <a:rPr sz="5000" i="1" spc="495" dirty="0">
                <a:latin typeface="Calibri"/>
                <a:cs typeface="Calibri"/>
              </a:rPr>
              <a:t> </a:t>
            </a:r>
            <a:r>
              <a:rPr sz="5000" b="1" i="1" spc="225" dirty="0">
                <a:latin typeface="Calibri"/>
                <a:cs typeface="Calibri"/>
              </a:rPr>
              <a:t>resources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0">
              <a:lnSpc>
                <a:spcPct val="100000"/>
              </a:lnSpc>
            </a:pPr>
            <a:r>
              <a:rPr spc="-705" dirty="0"/>
              <a:t>HTTP </a:t>
            </a:r>
            <a:r>
              <a:rPr spc="-665" dirty="0"/>
              <a:t>CONTENT</a:t>
            </a:r>
            <a:r>
              <a:rPr spc="-1015" dirty="0"/>
              <a:t> </a:t>
            </a:r>
            <a:r>
              <a:rPr spc="-925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17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84643" y="1276350"/>
            <a:ext cx="11082020" cy="743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0"/>
              </a:lnSpc>
            </a:pPr>
            <a:r>
              <a:rPr sz="16125" spc="525" baseline="-9302" dirty="0">
                <a:latin typeface="Trebuchet MS"/>
                <a:cs typeface="Trebuchet MS"/>
              </a:rPr>
              <a:t>▫</a:t>
            </a:r>
            <a:r>
              <a:rPr sz="4500" spc="350" dirty="0">
                <a:latin typeface="Calibri"/>
                <a:cs typeface="Calibri"/>
              </a:rPr>
              <a:t>Determine </a:t>
            </a:r>
            <a:r>
              <a:rPr sz="4500" spc="170" dirty="0">
                <a:latin typeface="Calibri"/>
                <a:cs typeface="Calibri"/>
              </a:rPr>
              <a:t>the </a:t>
            </a:r>
            <a:r>
              <a:rPr sz="4500" spc="140" dirty="0">
                <a:latin typeface="Calibri"/>
                <a:cs typeface="Calibri"/>
              </a:rPr>
              <a:t>type </a:t>
            </a:r>
            <a:r>
              <a:rPr sz="4500" spc="114" dirty="0">
                <a:latin typeface="Calibri"/>
                <a:cs typeface="Calibri"/>
              </a:rPr>
              <a:t>of </a:t>
            </a:r>
            <a:r>
              <a:rPr sz="4500" spc="170" dirty="0">
                <a:latin typeface="Calibri"/>
                <a:cs typeface="Calibri"/>
              </a:rPr>
              <a:t>the </a:t>
            </a:r>
            <a:r>
              <a:rPr sz="4500" spc="285" dirty="0">
                <a:latin typeface="Calibri"/>
                <a:cs typeface="Calibri"/>
              </a:rPr>
              <a:t>HTTP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b="1" i="1" spc="195" dirty="0">
                <a:latin typeface="Calibri"/>
                <a:cs typeface="Calibri"/>
              </a:rPr>
              <a:t>payload</a:t>
            </a:r>
            <a:endParaRPr sz="4500">
              <a:latin typeface="Calibri"/>
              <a:cs typeface="Calibri"/>
            </a:endParaRPr>
          </a:p>
          <a:p>
            <a:pPr marL="647700">
              <a:lnSpc>
                <a:spcPts val="8700"/>
              </a:lnSpc>
            </a:pPr>
            <a:r>
              <a:rPr sz="16125" spc="232" baseline="-9302" dirty="0">
                <a:latin typeface="Trebuchet MS"/>
                <a:cs typeface="Trebuchet MS"/>
              </a:rPr>
              <a:t>▫</a:t>
            </a:r>
            <a:r>
              <a:rPr sz="4500" spc="155" dirty="0">
                <a:latin typeface="Courier New"/>
                <a:cs typeface="Courier New"/>
              </a:rPr>
              <a:t>text/html</a:t>
            </a:r>
            <a:r>
              <a:rPr sz="4500" spc="-1500" dirty="0">
                <a:latin typeface="Courier New"/>
                <a:cs typeface="Courier New"/>
              </a:rPr>
              <a:t> </a:t>
            </a:r>
            <a:r>
              <a:rPr sz="4500" spc="70" dirty="0">
                <a:latin typeface="Calibri"/>
                <a:cs typeface="Calibri"/>
              </a:rPr>
              <a:t>- </a:t>
            </a:r>
            <a:r>
              <a:rPr sz="4500" spc="254" dirty="0">
                <a:latin typeface="Calibri"/>
                <a:cs typeface="Calibri"/>
              </a:rPr>
              <a:t>HTML</a:t>
            </a:r>
            <a:endParaRPr sz="4500">
              <a:latin typeface="Calibri"/>
              <a:cs typeface="Calibri"/>
            </a:endParaRPr>
          </a:p>
          <a:p>
            <a:pPr marL="647700">
              <a:lnSpc>
                <a:spcPts val="8900"/>
              </a:lnSpc>
            </a:pPr>
            <a:r>
              <a:rPr sz="16125" spc="217" baseline="-9043" dirty="0">
                <a:latin typeface="Trebuchet MS"/>
                <a:cs typeface="Trebuchet MS"/>
              </a:rPr>
              <a:t>▫</a:t>
            </a:r>
            <a:r>
              <a:rPr sz="4500" spc="145" dirty="0">
                <a:latin typeface="Courier New"/>
                <a:cs typeface="Courier New"/>
              </a:rPr>
              <a:t>text/plain</a:t>
            </a:r>
            <a:r>
              <a:rPr sz="4500" spc="-1535" dirty="0">
                <a:latin typeface="Courier New"/>
                <a:cs typeface="Courier New"/>
              </a:rPr>
              <a:t> </a:t>
            </a:r>
            <a:r>
              <a:rPr sz="4500" spc="70" dirty="0">
                <a:latin typeface="Calibri"/>
                <a:cs typeface="Calibri"/>
              </a:rPr>
              <a:t>- </a:t>
            </a:r>
            <a:r>
              <a:rPr sz="4500" spc="155" dirty="0">
                <a:latin typeface="Calibri"/>
                <a:cs typeface="Calibri"/>
              </a:rPr>
              <a:t>Plain </a:t>
            </a:r>
            <a:r>
              <a:rPr sz="4500" spc="65" dirty="0">
                <a:latin typeface="Calibri"/>
                <a:cs typeface="Calibri"/>
              </a:rPr>
              <a:t>Text</a:t>
            </a:r>
            <a:endParaRPr sz="4500">
              <a:latin typeface="Calibri"/>
              <a:cs typeface="Calibri"/>
            </a:endParaRPr>
          </a:p>
          <a:p>
            <a:pPr marL="647700">
              <a:lnSpc>
                <a:spcPts val="8900"/>
              </a:lnSpc>
            </a:pPr>
            <a:r>
              <a:rPr sz="16125" spc="195" baseline="-9043" dirty="0">
                <a:latin typeface="Trebuchet MS"/>
                <a:cs typeface="Trebuchet MS"/>
              </a:rPr>
              <a:t>▫</a:t>
            </a:r>
            <a:r>
              <a:rPr sz="4500" spc="130" dirty="0">
                <a:latin typeface="Courier New"/>
                <a:cs typeface="Courier New"/>
              </a:rPr>
              <a:t>audio/mpeg3</a:t>
            </a:r>
            <a:r>
              <a:rPr sz="4500" spc="-1580" dirty="0">
                <a:latin typeface="Courier New"/>
                <a:cs typeface="Courier New"/>
              </a:rPr>
              <a:t> </a:t>
            </a:r>
            <a:r>
              <a:rPr sz="4500" spc="70" dirty="0">
                <a:latin typeface="Calibri"/>
                <a:cs typeface="Calibri"/>
              </a:rPr>
              <a:t>- </a:t>
            </a:r>
            <a:r>
              <a:rPr sz="4500" spc="210" dirty="0">
                <a:latin typeface="Calibri"/>
                <a:cs typeface="Calibri"/>
              </a:rPr>
              <a:t>MP3 </a:t>
            </a:r>
            <a:r>
              <a:rPr sz="4500" spc="165" dirty="0">
                <a:latin typeface="Arial"/>
                <a:cs typeface="Arial"/>
              </a:rPr>
              <a:t>ﬁ</a:t>
            </a:r>
            <a:r>
              <a:rPr sz="4500" spc="165" dirty="0">
                <a:latin typeface="Calibri"/>
                <a:cs typeface="Calibri"/>
              </a:rPr>
              <a:t>les</a:t>
            </a:r>
            <a:endParaRPr sz="4500">
              <a:latin typeface="Calibri"/>
              <a:cs typeface="Calibri"/>
            </a:endParaRPr>
          </a:p>
          <a:p>
            <a:pPr marL="647700">
              <a:lnSpc>
                <a:spcPts val="8900"/>
              </a:lnSpc>
            </a:pPr>
            <a:r>
              <a:rPr sz="16125" spc="142" baseline="-9043" dirty="0">
                <a:latin typeface="Trebuchet MS"/>
                <a:cs typeface="Trebuchet MS"/>
              </a:rPr>
              <a:t>▫</a:t>
            </a:r>
            <a:r>
              <a:rPr sz="4500" spc="95" dirty="0">
                <a:latin typeface="Courier New"/>
                <a:cs typeface="Courier New"/>
              </a:rPr>
              <a:t>application/xml</a:t>
            </a:r>
            <a:r>
              <a:rPr sz="4500" spc="-1470" dirty="0">
                <a:latin typeface="Courier New"/>
                <a:cs typeface="Courier New"/>
              </a:rPr>
              <a:t> </a:t>
            </a:r>
            <a:r>
              <a:rPr sz="4500" spc="70" dirty="0">
                <a:latin typeface="Calibri"/>
                <a:cs typeface="Calibri"/>
              </a:rPr>
              <a:t>- </a:t>
            </a:r>
            <a:r>
              <a:rPr sz="4500" spc="170" dirty="0">
                <a:latin typeface="Calibri"/>
                <a:cs typeface="Calibri"/>
              </a:rPr>
              <a:t>XML</a:t>
            </a:r>
            <a:endParaRPr sz="4500">
              <a:latin typeface="Calibri"/>
              <a:cs typeface="Calibri"/>
            </a:endParaRPr>
          </a:p>
          <a:p>
            <a:pPr marL="647700">
              <a:lnSpc>
                <a:spcPts val="10900"/>
              </a:lnSpc>
            </a:pPr>
            <a:r>
              <a:rPr sz="16125" spc="465" baseline="-8785" dirty="0">
                <a:latin typeface="Trebuchet MS"/>
                <a:cs typeface="Trebuchet MS"/>
              </a:rPr>
              <a:t>▫</a:t>
            </a:r>
            <a:r>
              <a:rPr sz="4500" spc="310" dirty="0">
                <a:latin typeface="Arial"/>
                <a:cs typeface="Arial"/>
              </a:rPr>
              <a:t>…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2700">
              <a:lnSpc>
                <a:spcPct val="100000"/>
              </a:lnSpc>
            </a:pPr>
            <a:r>
              <a:rPr spc="-705" dirty="0"/>
              <a:t>HTTP</a:t>
            </a:r>
            <a:r>
              <a:rPr spc="-905" dirty="0"/>
              <a:t> </a:t>
            </a:r>
            <a:r>
              <a:rPr spc="-875" dirty="0"/>
              <a:t>VERBS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18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84643" y="1200150"/>
            <a:ext cx="1963420" cy="205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925" spc="2647" baseline="-9298" dirty="0">
                <a:latin typeface="Trebuchet MS"/>
                <a:cs typeface="Trebuchet MS"/>
              </a:rPr>
              <a:t>▫</a:t>
            </a:r>
            <a:r>
              <a:rPr sz="5000" b="1" spc="-350" dirty="0">
                <a:latin typeface="Arial"/>
                <a:cs typeface="Arial"/>
              </a:rPr>
              <a:t>GET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43" y="2368550"/>
            <a:ext cx="3578860" cy="672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70"/>
              </a:lnSpc>
            </a:pPr>
            <a:r>
              <a:rPr sz="17925" spc="217" baseline="-9298" dirty="0">
                <a:latin typeface="Trebuchet MS"/>
                <a:cs typeface="Trebuchet MS"/>
              </a:rPr>
              <a:t>▫</a:t>
            </a:r>
            <a:r>
              <a:rPr sz="5000" b="1" spc="145" dirty="0">
                <a:latin typeface="Arial"/>
                <a:cs typeface="Arial"/>
              </a:rPr>
              <a:t>POST</a:t>
            </a:r>
            <a:endParaRPr sz="5000">
              <a:latin typeface="Arial"/>
              <a:cs typeface="Arial"/>
            </a:endParaRPr>
          </a:p>
          <a:p>
            <a:pPr marL="12700">
              <a:lnSpc>
                <a:spcPts val="9200"/>
              </a:lnSpc>
            </a:pPr>
            <a:r>
              <a:rPr sz="17925" spc="509" baseline="-9298" dirty="0">
                <a:latin typeface="Trebuchet MS"/>
                <a:cs typeface="Trebuchet MS"/>
              </a:rPr>
              <a:t>▫</a:t>
            </a:r>
            <a:r>
              <a:rPr sz="5000" b="1" spc="340" dirty="0">
                <a:latin typeface="Arial"/>
                <a:cs typeface="Arial"/>
              </a:rPr>
              <a:t>PUT</a:t>
            </a:r>
            <a:endParaRPr sz="5000">
              <a:latin typeface="Arial"/>
              <a:cs typeface="Arial"/>
            </a:endParaRPr>
          </a:p>
          <a:p>
            <a:pPr marL="12700">
              <a:lnSpc>
                <a:spcPts val="9200"/>
              </a:lnSpc>
            </a:pPr>
            <a:r>
              <a:rPr sz="17925" spc="-82" baseline="-9298" dirty="0">
                <a:latin typeface="Trebuchet MS"/>
                <a:cs typeface="Trebuchet MS"/>
              </a:rPr>
              <a:t>▫</a:t>
            </a:r>
            <a:r>
              <a:rPr sz="5000" b="1" spc="-55" dirty="0">
                <a:latin typeface="Arial"/>
                <a:cs typeface="Arial"/>
              </a:rPr>
              <a:t>DELETE</a:t>
            </a:r>
            <a:endParaRPr sz="5000">
              <a:latin typeface="Arial"/>
              <a:cs typeface="Arial"/>
            </a:endParaRPr>
          </a:p>
          <a:p>
            <a:pPr marL="12700">
              <a:lnSpc>
                <a:spcPts val="9200"/>
              </a:lnSpc>
            </a:pPr>
            <a:r>
              <a:rPr sz="17925" spc="330" baseline="-9298" dirty="0">
                <a:latin typeface="Trebuchet MS"/>
                <a:cs typeface="Trebuchet MS"/>
              </a:rPr>
              <a:t>▫</a:t>
            </a:r>
            <a:r>
              <a:rPr sz="5000" b="1" spc="220" dirty="0">
                <a:latin typeface="Arial"/>
                <a:cs typeface="Arial"/>
              </a:rPr>
              <a:t>HEAD</a:t>
            </a:r>
            <a:endParaRPr sz="5000">
              <a:latin typeface="Arial"/>
              <a:cs typeface="Arial"/>
            </a:endParaRPr>
          </a:p>
          <a:p>
            <a:pPr marL="12700">
              <a:lnSpc>
                <a:spcPts val="11770"/>
              </a:lnSpc>
            </a:pPr>
            <a:r>
              <a:rPr sz="17925" spc="225" baseline="-9298" dirty="0">
                <a:latin typeface="Trebuchet MS"/>
                <a:cs typeface="Trebuchet MS"/>
              </a:rPr>
              <a:t>▫</a:t>
            </a:r>
            <a:r>
              <a:rPr sz="5000" b="1" spc="150" dirty="0">
                <a:latin typeface="Arial"/>
                <a:cs typeface="Arial"/>
              </a:rPr>
              <a:t>OPTIONS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pc="-705" dirty="0"/>
              <a:t>HTTP </a:t>
            </a:r>
            <a:r>
              <a:rPr spc="-919" dirty="0"/>
              <a:t>STATUS</a:t>
            </a:r>
            <a:r>
              <a:rPr spc="-1035" dirty="0"/>
              <a:t> </a:t>
            </a:r>
            <a:r>
              <a:rPr spc="-810" dirty="0"/>
              <a:t>CODES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19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84643" y="1276350"/>
            <a:ext cx="4087495" cy="185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125" spc="607" baseline="-9302" dirty="0">
                <a:latin typeface="Trebuchet MS"/>
                <a:cs typeface="Trebuchet MS"/>
              </a:rPr>
              <a:t>▫</a:t>
            </a:r>
            <a:r>
              <a:rPr sz="4500" b="1" i="1" spc="405" dirty="0">
                <a:latin typeface="Calibri"/>
                <a:cs typeface="Calibri"/>
              </a:rPr>
              <a:t>Success</a:t>
            </a:r>
            <a:r>
              <a:rPr sz="4500" b="1" i="1" spc="55" dirty="0">
                <a:latin typeface="Calibri"/>
                <a:cs typeface="Calibri"/>
              </a:rPr>
              <a:t> </a:t>
            </a:r>
            <a:r>
              <a:rPr sz="4500" b="1" i="1" spc="120" dirty="0">
                <a:latin typeface="Calibri"/>
                <a:cs typeface="Calibri"/>
              </a:rPr>
              <a:t>(2xx)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644" y="2330450"/>
            <a:ext cx="277050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125" spc="592" baseline="-9043" dirty="0">
                <a:latin typeface="Trebuchet MS"/>
                <a:cs typeface="Trebuchet MS"/>
              </a:rPr>
              <a:t>▫</a:t>
            </a:r>
            <a:r>
              <a:rPr sz="4500" spc="395" dirty="0">
                <a:solidFill>
                  <a:srgbClr val="00882B"/>
                </a:solidFill>
                <a:latin typeface="Courier New"/>
                <a:cs typeface="Courier New"/>
              </a:rPr>
              <a:t>200</a:t>
            </a:r>
            <a:r>
              <a:rPr sz="4500" spc="-100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4500" dirty="0">
                <a:solidFill>
                  <a:srgbClr val="00882B"/>
                </a:solidFill>
                <a:latin typeface="Courier New"/>
                <a:cs typeface="Courier New"/>
              </a:rPr>
              <a:t>OK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9850" rIns="0" bIns="0" rtlCol="0">
            <a:spAutoFit/>
          </a:bodyPr>
          <a:lstStyle/>
          <a:p>
            <a:pPr marL="49530">
              <a:lnSpc>
                <a:spcPts val="10650"/>
              </a:lnSpc>
            </a:pPr>
            <a:r>
              <a:rPr sz="16125" spc="592" baseline="-9043" dirty="0">
                <a:latin typeface="Trebuchet MS"/>
                <a:cs typeface="Trebuchet MS"/>
              </a:rPr>
              <a:t>▫</a:t>
            </a:r>
            <a:r>
              <a:rPr sz="4500" spc="395" dirty="0">
                <a:solidFill>
                  <a:srgbClr val="00882B"/>
                </a:solidFill>
              </a:rPr>
              <a:t>201</a:t>
            </a:r>
            <a:r>
              <a:rPr sz="4500" spc="-100" dirty="0">
                <a:solidFill>
                  <a:srgbClr val="00882B"/>
                </a:solidFill>
              </a:rPr>
              <a:t> </a:t>
            </a:r>
            <a:r>
              <a:rPr sz="4500" dirty="0">
                <a:solidFill>
                  <a:srgbClr val="00882B"/>
                </a:solidFill>
              </a:rPr>
              <a:t>Created</a:t>
            </a:r>
            <a:endParaRPr sz="4500">
              <a:latin typeface="Trebuchet MS"/>
              <a:cs typeface="Trebuchet MS"/>
            </a:endParaRPr>
          </a:p>
          <a:p>
            <a:pPr marL="49530">
              <a:lnSpc>
                <a:spcPts val="8500"/>
              </a:lnSpc>
            </a:pPr>
            <a:r>
              <a:rPr sz="16125" spc="592" baseline="-9043" dirty="0">
                <a:latin typeface="Trebuchet MS"/>
                <a:cs typeface="Trebuchet MS"/>
              </a:rPr>
              <a:t>▫</a:t>
            </a:r>
            <a:r>
              <a:rPr sz="4500" spc="395" dirty="0">
                <a:solidFill>
                  <a:srgbClr val="00882B"/>
                </a:solidFill>
              </a:rPr>
              <a:t>204 </a:t>
            </a:r>
            <a:r>
              <a:rPr sz="4500" spc="-5" dirty="0">
                <a:solidFill>
                  <a:srgbClr val="00882B"/>
                </a:solidFill>
              </a:rPr>
              <a:t>No</a:t>
            </a:r>
            <a:r>
              <a:rPr sz="4500" spc="-490" dirty="0">
                <a:solidFill>
                  <a:srgbClr val="00882B"/>
                </a:solidFill>
              </a:rPr>
              <a:t> </a:t>
            </a:r>
            <a:r>
              <a:rPr sz="4500" dirty="0">
                <a:solidFill>
                  <a:srgbClr val="00882B"/>
                </a:solidFill>
              </a:rPr>
              <a:t>Content</a:t>
            </a:r>
            <a:endParaRPr sz="4500">
              <a:latin typeface="Trebuchet MS"/>
              <a:cs typeface="Trebuchet MS"/>
            </a:endParaRPr>
          </a:p>
          <a:p>
            <a:pPr marL="49530">
              <a:lnSpc>
                <a:spcPts val="10750"/>
              </a:lnSpc>
            </a:pPr>
            <a:r>
              <a:rPr sz="16125" spc="1275" baseline="-9302" dirty="0">
                <a:latin typeface="Trebuchet MS"/>
                <a:cs typeface="Trebuchet MS"/>
              </a:rPr>
              <a:t>▫</a:t>
            </a:r>
            <a:r>
              <a:rPr sz="4500" spc="850" dirty="0">
                <a:latin typeface="Calibri"/>
                <a:cs typeface="Calibri"/>
              </a:rPr>
              <a:t>…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4550">
              <a:lnSpc>
                <a:spcPct val="100000"/>
              </a:lnSpc>
            </a:pPr>
            <a:r>
              <a:rPr spc="-545" dirty="0"/>
              <a:t>WHAT </a:t>
            </a:r>
            <a:r>
              <a:rPr spc="-615" dirty="0"/>
              <a:t>IS</a:t>
            </a:r>
            <a:r>
              <a:rPr spc="-1180" dirty="0"/>
              <a:t> </a:t>
            </a:r>
            <a:r>
              <a:rPr spc="-865" dirty="0"/>
              <a:t>REST?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185"/>
              </a:lnSpc>
            </a:pPr>
            <a:fld id="{81D60167-4931-47E6-BA6A-407CBD079E47}" type="slidenum">
              <a:rPr spc="45" dirty="0"/>
              <a:pPr marL="102870">
                <a:lnSpc>
                  <a:spcPts val="1185"/>
                </a:lnSpc>
              </a:pPr>
              <a:t>2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4495800"/>
            <a:ext cx="1120203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i="1" spc="195" dirty="0">
                <a:solidFill>
                  <a:srgbClr val="0365C0"/>
                </a:solidFill>
                <a:latin typeface="Calibri"/>
                <a:cs typeface="Calibri"/>
              </a:rPr>
              <a:t>HTTP </a:t>
            </a:r>
            <a:r>
              <a:rPr sz="5000" b="1" i="1" spc="260" dirty="0">
                <a:latin typeface="Calibri"/>
                <a:cs typeface="Calibri"/>
              </a:rPr>
              <a:t>+ </a:t>
            </a:r>
            <a:r>
              <a:rPr sz="5000" b="1" i="1" spc="204" dirty="0">
                <a:solidFill>
                  <a:srgbClr val="C82506"/>
                </a:solidFill>
                <a:latin typeface="Calibri"/>
                <a:cs typeface="Calibri"/>
              </a:rPr>
              <a:t>Resource-Oriented</a:t>
            </a:r>
            <a:r>
              <a:rPr sz="5000" b="1" i="1" dirty="0">
                <a:solidFill>
                  <a:srgbClr val="C82506"/>
                </a:solidFill>
                <a:latin typeface="Calibri"/>
                <a:cs typeface="Calibri"/>
              </a:rPr>
              <a:t> </a:t>
            </a:r>
            <a:r>
              <a:rPr sz="5000" b="1" i="1" spc="175" dirty="0">
                <a:solidFill>
                  <a:srgbClr val="C82506"/>
                </a:solidFill>
                <a:latin typeface="Calibri"/>
                <a:cs typeface="Calibri"/>
              </a:rPr>
              <a:t>Architecture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pc="-705" dirty="0"/>
              <a:t>HTTP </a:t>
            </a:r>
            <a:r>
              <a:rPr spc="-919" dirty="0"/>
              <a:t>STATUS</a:t>
            </a:r>
            <a:r>
              <a:rPr spc="-1035" dirty="0"/>
              <a:t> </a:t>
            </a:r>
            <a:r>
              <a:rPr spc="-810" dirty="0"/>
              <a:t>CODES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20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84643" y="1276350"/>
            <a:ext cx="5076190" cy="185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125" spc="585" baseline="-9302" dirty="0">
                <a:latin typeface="Trebuchet MS"/>
                <a:cs typeface="Trebuchet MS"/>
              </a:rPr>
              <a:t>▫</a:t>
            </a:r>
            <a:r>
              <a:rPr sz="4500" b="1" i="1" spc="390" dirty="0">
                <a:latin typeface="Calibri"/>
                <a:cs typeface="Calibri"/>
              </a:rPr>
              <a:t>Client </a:t>
            </a:r>
            <a:r>
              <a:rPr sz="4500" b="1" i="1" spc="204" dirty="0">
                <a:latin typeface="Calibri"/>
                <a:cs typeface="Calibri"/>
              </a:rPr>
              <a:t>Error</a:t>
            </a:r>
            <a:r>
              <a:rPr sz="4500" b="1" i="1" spc="-175" dirty="0">
                <a:latin typeface="Calibri"/>
                <a:cs typeface="Calibri"/>
              </a:rPr>
              <a:t> </a:t>
            </a:r>
            <a:r>
              <a:rPr sz="4500" b="1" i="1" spc="120" dirty="0">
                <a:latin typeface="Calibri"/>
                <a:cs typeface="Calibri"/>
              </a:rPr>
              <a:t>(4xx)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49530">
              <a:lnSpc>
                <a:spcPts val="10650"/>
              </a:lnSpc>
            </a:pPr>
            <a:r>
              <a:rPr sz="16125" spc="592" baseline="-9043" dirty="0">
                <a:latin typeface="Trebuchet MS"/>
                <a:cs typeface="Trebuchet MS"/>
              </a:rPr>
              <a:t>▫</a:t>
            </a:r>
            <a:r>
              <a:rPr sz="4500" spc="395" dirty="0">
                <a:solidFill>
                  <a:srgbClr val="C82506"/>
                </a:solidFill>
              </a:rPr>
              <a:t>400 </a:t>
            </a:r>
            <a:r>
              <a:rPr sz="4500" spc="-5" dirty="0">
                <a:solidFill>
                  <a:srgbClr val="C82506"/>
                </a:solidFill>
              </a:rPr>
              <a:t>Bad</a:t>
            </a:r>
            <a:r>
              <a:rPr sz="4500" spc="-490" dirty="0">
                <a:solidFill>
                  <a:srgbClr val="C82506"/>
                </a:solidFill>
              </a:rPr>
              <a:t> </a:t>
            </a:r>
            <a:r>
              <a:rPr sz="4500" dirty="0">
                <a:solidFill>
                  <a:srgbClr val="C82506"/>
                </a:solidFill>
              </a:rPr>
              <a:t>Request</a:t>
            </a:r>
            <a:endParaRPr sz="4500">
              <a:latin typeface="Trebuchet MS"/>
              <a:cs typeface="Trebuchet MS"/>
            </a:endParaRPr>
          </a:p>
          <a:p>
            <a:pPr marL="49530">
              <a:lnSpc>
                <a:spcPts val="8400"/>
              </a:lnSpc>
            </a:pPr>
            <a:r>
              <a:rPr sz="16125" spc="592" baseline="-9043" dirty="0">
                <a:latin typeface="Trebuchet MS"/>
                <a:cs typeface="Trebuchet MS"/>
              </a:rPr>
              <a:t>▫</a:t>
            </a:r>
            <a:r>
              <a:rPr sz="4500" spc="395" dirty="0">
                <a:solidFill>
                  <a:srgbClr val="C82506"/>
                </a:solidFill>
              </a:rPr>
              <a:t>404 </a:t>
            </a:r>
            <a:r>
              <a:rPr sz="4500" spc="-5" dirty="0">
                <a:solidFill>
                  <a:srgbClr val="C82506"/>
                </a:solidFill>
              </a:rPr>
              <a:t>Not</a:t>
            </a:r>
            <a:r>
              <a:rPr sz="4500" spc="-490" dirty="0">
                <a:solidFill>
                  <a:srgbClr val="C82506"/>
                </a:solidFill>
              </a:rPr>
              <a:t> </a:t>
            </a:r>
            <a:r>
              <a:rPr sz="4500" dirty="0">
                <a:solidFill>
                  <a:srgbClr val="C82506"/>
                </a:solidFill>
              </a:rPr>
              <a:t>Found</a:t>
            </a:r>
            <a:endParaRPr sz="4500">
              <a:latin typeface="Trebuchet MS"/>
              <a:cs typeface="Trebuchet MS"/>
            </a:endParaRPr>
          </a:p>
          <a:p>
            <a:pPr marL="49530">
              <a:lnSpc>
                <a:spcPts val="8500"/>
              </a:lnSpc>
            </a:pPr>
            <a:r>
              <a:rPr sz="16125" spc="592" baseline="-9043" dirty="0">
                <a:latin typeface="Trebuchet MS"/>
                <a:cs typeface="Trebuchet MS"/>
              </a:rPr>
              <a:t>▫</a:t>
            </a:r>
            <a:r>
              <a:rPr sz="4500" spc="395" dirty="0">
                <a:solidFill>
                  <a:srgbClr val="C82506"/>
                </a:solidFill>
              </a:rPr>
              <a:t>409</a:t>
            </a:r>
            <a:r>
              <a:rPr sz="4500" spc="-100" dirty="0">
                <a:solidFill>
                  <a:srgbClr val="C82506"/>
                </a:solidFill>
              </a:rPr>
              <a:t> </a:t>
            </a:r>
            <a:r>
              <a:rPr sz="4500" dirty="0">
                <a:solidFill>
                  <a:srgbClr val="C82506"/>
                </a:solidFill>
              </a:rPr>
              <a:t>Conflict</a:t>
            </a:r>
            <a:endParaRPr sz="4500">
              <a:latin typeface="Trebuchet MS"/>
              <a:cs typeface="Trebuchet MS"/>
            </a:endParaRPr>
          </a:p>
          <a:p>
            <a:pPr marL="49530">
              <a:lnSpc>
                <a:spcPts val="10750"/>
              </a:lnSpc>
            </a:pPr>
            <a:r>
              <a:rPr sz="16125" spc="1275" baseline="-9302" dirty="0">
                <a:latin typeface="Trebuchet MS"/>
                <a:cs typeface="Trebuchet MS"/>
              </a:rPr>
              <a:t>▫</a:t>
            </a:r>
            <a:r>
              <a:rPr sz="4500" spc="850" dirty="0">
                <a:latin typeface="Calibri"/>
                <a:cs typeface="Calibri"/>
              </a:rPr>
              <a:t>…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pc="-705" dirty="0"/>
              <a:t>HTTP </a:t>
            </a:r>
            <a:r>
              <a:rPr spc="-919" dirty="0"/>
              <a:t>STATUS</a:t>
            </a:r>
            <a:r>
              <a:rPr spc="-1035" dirty="0"/>
              <a:t> </a:t>
            </a:r>
            <a:r>
              <a:rPr spc="-810" dirty="0"/>
              <a:t>CODES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21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84643" y="1276350"/>
            <a:ext cx="5213350" cy="185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125" spc="577" baseline="-9302" dirty="0">
                <a:latin typeface="Trebuchet MS"/>
                <a:cs typeface="Trebuchet MS"/>
              </a:rPr>
              <a:t>▫</a:t>
            </a:r>
            <a:r>
              <a:rPr sz="4500" b="1" i="1" spc="385" dirty="0">
                <a:latin typeface="Calibri"/>
                <a:cs typeface="Calibri"/>
              </a:rPr>
              <a:t>Server </a:t>
            </a:r>
            <a:r>
              <a:rPr sz="4500" b="1" i="1" spc="204" dirty="0">
                <a:latin typeface="Calibri"/>
                <a:cs typeface="Calibri"/>
              </a:rPr>
              <a:t>Error</a:t>
            </a:r>
            <a:r>
              <a:rPr sz="4500" b="1" i="1" spc="-155" dirty="0">
                <a:latin typeface="Calibri"/>
                <a:cs typeface="Calibri"/>
              </a:rPr>
              <a:t> </a:t>
            </a:r>
            <a:r>
              <a:rPr sz="4500" b="1" i="1" spc="120" dirty="0">
                <a:latin typeface="Calibri"/>
                <a:cs typeface="Calibri"/>
              </a:rPr>
              <a:t>(5xx)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49530">
              <a:lnSpc>
                <a:spcPts val="10650"/>
              </a:lnSpc>
            </a:pPr>
            <a:r>
              <a:rPr sz="16125" spc="592" baseline="-9043" dirty="0">
                <a:latin typeface="Trebuchet MS"/>
                <a:cs typeface="Trebuchet MS"/>
              </a:rPr>
              <a:t>▫</a:t>
            </a:r>
            <a:r>
              <a:rPr sz="4500" spc="395" dirty="0">
                <a:solidFill>
                  <a:srgbClr val="C82506"/>
                </a:solidFill>
              </a:rPr>
              <a:t>500 </a:t>
            </a:r>
            <a:r>
              <a:rPr sz="4500" spc="-5" dirty="0">
                <a:solidFill>
                  <a:srgbClr val="C82506"/>
                </a:solidFill>
              </a:rPr>
              <a:t>Internal Server</a:t>
            </a:r>
            <a:r>
              <a:rPr sz="4500" spc="-470" dirty="0">
                <a:solidFill>
                  <a:srgbClr val="C82506"/>
                </a:solidFill>
              </a:rPr>
              <a:t> </a:t>
            </a:r>
            <a:r>
              <a:rPr sz="4500" dirty="0">
                <a:solidFill>
                  <a:srgbClr val="C82506"/>
                </a:solidFill>
              </a:rPr>
              <a:t>Error</a:t>
            </a:r>
            <a:endParaRPr sz="4500">
              <a:latin typeface="Trebuchet MS"/>
              <a:cs typeface="Trebuchet MS"/>
            </a:endParaRPr>
          </a:p>
          <a:p>
            <a:pPr marL="49530">
              <a:lnSpc>
                <a:spcPts val="8500"/>
              </a:lnSpc>
            </a:pPr>
            <a:r>
              <a:rPr sz="16125" spc="592" baseline="-9043" dirty="0">
                <a:latin typeface="Trebuchet MS"/>
                <a:cs typeface="Trebuchet MS"/>
              </a:rPr>
              <a:t>▫</a:t>
            </a:r>
            <a:r>
              <a:rPr sz="4500" spc="395" dirty="0">
                <a:solidFill>
                  <a:srgbClr val="C82506"/>
                </a:solidFill>
              </a:rPr>
              <a:t>503 </a:t>
            </a:r>
            <a:r>
              <a:rPr sz="4500" spc="-5" dirty="0">
                <a:solidFill>
                  <a:srgbClr val="C82506"/>
                </a:solidFill>
              </a:rPr>
              <a:t>Server</a:t>
            </a:r>
            <a:r>
              <a:rPr sz="4500" spc="-490" dirty="0">
                <a:solidFill>
                  <a:srgbClr val="C82506"/>
                </a:solidFill>
              </a:rPr>
              <a:t> </a:t>
            </a:r>
            <a:r>
              <a:rPr sz="4500" dirty="0">
                <a:solidFill>
                  <a:srgbClr val="C82506"/>
                </a:solidFill>
              </a:rPr>
              <a:t>Unavailable</a:t>
            </a:r>
            <a:endParaRPr sz="4500">
              <a:latin typeface="Trebuchet MS"/>
              <a:cs typeface="Trebuchet MS"/>
            </a:endParaRPr>
          </a:p>
          <a:p>
            <a:pPr marL="49530">
              <a:lnSpc>
                <a:spcPts val="10750"/>
              </a:lnSpc>
            </a:pPr>
            <a:r>
              <a:rPr sz="16125" spc="1275" baseline="-9302" dirty="0">
                <a:latin typeface="Trebuchet MS"/>
                <a:cs typeface="Trebuchet MS"/>
              </a:rPr>
              <a:t>▫</a:t>
            </a:r>
            <a:r>
              <a:rPr sz="4500" spc="850" dirty="0">
                <a:latin typeface="Calibri"/>
                <a:cs typeface="Calibri"/>
              </a:rPr>
              <a:t>…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71500"/>
            <a:ext cx="8966200" cy="830997"/>
          </a:xfrm>
        </p:spPr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2133600"/>
            <a:ext cx="11430000" cy="6655842"/>
          </a:xfrm>
        </p:spPr>
        <p:txBody>
          <a:bodyPr/>
          <a:lstStyle/>
          <a:p>
            <a:pPr marL="280670" indent="-267970">
              <a:lnSpc>
                <a:spcPct val="100000"/>
              </a:lnSpc>
              <a:buClr>
                <a:srgbClr val="FD8537"/>
              </a:buClr>
              <a:buFont typeface="Wingdings"/>
              <a:buChar char=""/>
              <a:tabLst>
                <a:tab pos="367030" algn="l"/>
              </a:tabLst>
            </a:pPr>
            <a:r>
              <a:rPr lang="en-US" sz="2800" spc="265" dirty="0" smtClean="0">
                <a:solidFill>
                  <a:srgbClr val="FF6600"/>
                </a:solidFill>
                <a:latin typeface="Cambria"/>
                <a:cs typeface="Cambria"/>
              </a:rPr>
              <a:t>REST </a:t>
            </a:r>
            <a:r>
              <a:rPr lang="en-US" sz="2800" spc="125" dirty="0" smtClean="0">
                <a:latin typeface="Cambria"/>
                <a:cs typeface="Cambria"/>
              </a:rPr>
              <a:t>= </a:t>
            </a:r>
            <a:r>
              <a:rPr lang="en-US" sz="2800" spc="105" dirty="0" err="1" smtClean="0">
                <a:solidFill>
                  <a:srgbClr val="FF6600"/>
                </a:solidFill>
                <a:latin typeface="Cambria"/>
                <a:cs typeface="Cambria"/>
              </a:rPr>
              <a:t>RE</a:t>
            </a:r>
            <a:r>
              <a:rPr lang="en-US" sz="2800" spc="105" dirty="0" err="1" smtClean="0">
                <a:latin typeface="Cambria"/>
                <a:cs typeface="Cambria"/>
              </a:rPr>
              <a:t>presentational</a:t>
            </a:r>
            <a:r>
              <a:rPr lang="en-US" sz="2800" spc="105" dirty="0" smtClean="0">
                <a:latin typeface="Cambria"/>
                <a:cs typeface="Cambria"/>
              </a:rPr>
              <a:t> </a:t>
            </a:r>
            <a:r>
              <a:rPr lang="en-US" sz="2800" spc="150" dirty="0" smtClean="0">
                <a:solidFill>
                  <a:srgbClr val="FF6600"/>
                </a:solidFill>
                <a:latin typeface="Cambria"/>
                <a:cs typeface="Cambria"/>
              </a:rPr>
              <a:t>S</a:t>
            </a:r>
            <a:r>
              <a:rPr lang="en-US" sz="2800" spc="150" dirty="0" smtClean="0">
                <a:latin typeface="Cambria"/>
                <a:cs typeface="Cambria"/>
              </a:rPr>
              <a:t>tate</a:t>
            </a:r>
            <a:r>
              <a:rPr lang="en-US" sz="2800" spc="65" dirty="0" smtClean="0">
                <a:latin typeface="Cambria"/>
                <a:cs typeface="Cambria"/>
              </a:rPr>
              <a:t> </a:t>
            </a:r>
            <a:r>
              <a:rPr lang="en-US" sz="2800" spc="95" dirty="0" smtClean="0">
                <a:solidFill>
                  <a:srgbClr val="FF6600"/>
                </a:solidFill>
                <a:latin typeface="Cambria"/>
                <a:cs typeface="Cambria"/>
              </a:rPr>
              <a:t>T</a:t>
            </a:r>
            <a:r>
              <a:rPr lang="en-US" sz="2800" spc="95" dirty="0" smtClean="0">
                <a:latin typeface="Cambria"/>
                <a:cs typeface="Cambria"/>
              </a:rPr>
              <a:t>ransfer</a:t>
            </a:r>
            <a:endParaRPr lang="en-US" sz="2800" dirty="0" smtClean="0">
              <a:latin typeface="Cambria"/>
              <a:cs typeface="Cambria"/>
            </a:endParaRPr>
          </a:p>
          <a:p>
            <a:pPr marL="280670" marR="5080" indent="-267970">
              <a:lnSpc>
                <a:spcPct val="100000"/>
              </a:lnSpc>
              <a:spcBef>
                <a:spcPts val="2014"/>
              </a:spcBef>
              <a:buClr>
                <a:srgbClr val="FD8537"/>
              </a:buClr>
              <a:buFont typeface="Wingdings"/>
              <a:buChar char=""/>
              <a:tabLst>
                <a:tab pos="367030" algn="l"/>
              </a:tabLst>
            </a:pPr>
            <a:r>
              <a:rPr lang="en-US" sz="2800" spc="95" dirty="0" smtClean="0">
                <a:solidFill>
                  <a:srgbClr val="FF6600"/>
                </a:solidFill>
                <a:latin typeface="Cambria"/>
                <a:cs typeface="Cambria"/>
              </a:rPr>
              <a:t>Architectural </a:t>
            </a:r>
            <a:r>
              <a:rPr lang="en-US" sz="2800" spc="85" dirty="0" smtClean="0">
                <a:solidFill>
                  <a:srgbClr val="FF6600"/>
                </a:solidFill>
                <a:latin typeface="Cambria"/>
                <a:cs typeface="Cambria"/>
              </a:rPr>
              <a:t>style </a:t>
            </a:r>
            <a:r>
              <a:rPr lang="en-US" sz="2800" spc="110" dirty="0" smtClean="0">
                <a:latin typeface="Cambria"/>
                <a:cs typeface="Cambria"/>
              </a:rPr>
              <a:t>in </a:t>
            </a:r>
            <a:r>
              <a:rPr lang="en-US" sz="2800" spc="75" dirty="0" smtClean="0">
                <a:latin typeface="Cambria"/>
                <a:cs typeface="Cambria"/>
              </a:rPr>
              <a:t>which clients </a:t>
            </a:r>
            <a:r>
              <a:rPr lang="en-US" sz="2800" spc="110" dirty="0" smtClean="0">
                <a:latin typeface="Cambria"/>
                <a:cs typeface="Cambria"/>
              </a:rPr>
              <a:t>and </a:t>
            </a:r>
            <a:r>
              <a:rPr lang="en-US" sz="2800" spc="55" dirty="0" smtClean="0">
                <a:latin typeface="Cambria"/>
                <a:cs typeface="Cambria"/>
              </a:rPr>
              <a:t>servers  </a:t>
            </a:r>
            <a:r>
              <a:rPr lang="en-US" sz="2800" spc="90" dirty="0" smtClean="0">
                <a:latin typeface="Cambria"/>
                <a:cs typeface="Cambria"/>
              </a:rPr>
              <a:t>exchange </a:t>
            </a:r>
            <a:r>
              <a:rPr lang="en-US" sz="2800" spc="70" dirty="0" smtClean="0">
                <a:latin typeface="Cambria"/>
                <a:cs typeface="Cambria"/>
              </a:rPr>
              <a:t>representations </a:t>
            </a:r>
            <a:r>
              <a:rPr lang="en-US" sz="2800" dirty="0" smtClean="0">
                <a:latin typeface="Cambria"/>
                <a:cs typeface="Cambria"/>
              </a:rPr>
              <a:t>of </a:t>
            </a:r>
            <a:r>
              <a:rPr lang="en-US" sz="2800" spc="40" dirty="0" smtClean="0">
                <a:latin typeface="Cambria"/>
                <a:cs typeface="Cambria"/>
              </a:rPr>
              <a:t>resources </a:t>
            </a:r>
            <a:r>
              <a:rPr lang="en-US" sz="2800" spc="50" dirty="0" smtClean="0">
                <a:latin typeface="Cambria"/>
                <a:cs typeface="Cambria"/>
              </a:rPr>
              <a:t>by </a:t>
            </a:r>
            <a:r>
              <a:rPr lang="en-US" sz="2800" spc="105" dirty="0" smtClean="0">
                <a:latin typeface="Cambria"/>
                <a:cs typeface="Cambria"/>
              </a:rPr>
              <a:t>using </a:t>
            </a:r>
            <a:r>
              <a:rPr lang="en-US" sz="2800" spc="160" dirty="0" smtClean="0">
                <a:latin typeface="Cambria"/>
                <a:cs typeface="Cambria"/>
              </a:rPr>
              <a:t>a  </a:t>
            </a:r>
            <a:r>
              <a:rPr lang="en-US" sz="2800" spc="85" dirty="0" smtClean="0">
                <a:latin typeface="Cambria"/>
                <a:cs typeface="Cambria"/>
              </a:rPr>
              <a:t>standardized </a:t>
            </a:r>
            <a:r>
              <a:rPr lang="en-US" sz="2800" spc="75" dirty="0" smtClean="0">
                <a:latin typeface="Cambria"/>
                <a:cs typeface="Cambria"/>
              </a:rPr>
              <a:t>interface </a:t>
            </a:r>
            <a:r>
              <a:rPr lang="en-US" sz="2800" spc="110" dirty="0" smtClean="0">
                <a:latin typeface="Cambria"/>
                <a:cs typeface="Cambria"/>
              </a:rPr>
              <a:t>and</a:t>
            </a:r>
            <a:r>
              <a:rPr lang="en-US" sz="2800" spc="125" dirty="0" smtClean="0">
                <a:latin typeface="Cambria"/>
                <a:cs typeface="Cambria"/>
              </a:rPr>
              <a:t> </a:t>
            </a:r>
            <a:r>
              <a:rPr lang="en-US" sz="2800" spc="30" dirty="0" smtClean="0">
                <a:latin typeface="Cambria"/>
                <a:cs typeface="Cambria"/>
              </a:rPr>
              <a:t>protocol.</a:t>
            </a:r>
            <a:endParaRPr lang="en-US" sz="2800" dirty="0" smtClean="0">
              <a:latin typeface="Cambria"/>
              <a:cs typeface="Cambria"/>
            </a:endParaRPr>
          </a:p>
          <a:p>
            <a:pPr marL="366395" indent="-353695">
              <a:lnSpc>
                <a:spcPct val="100000"/>
              </a:lnSpc>
              <a:spcBef>
                <a:spcPts val="1995"/>
              </a:spcBef>
              <a:buClr>
                <a:srgbClr val="FD8537"/>
              </a:buClr>
              <a:buFont typeface="Wingdings"/>
              <a:buChar char=""/>
              <a:tabLst>
                <a:tab pos="367030" algn="l"/>
                <a:tab pos="1948180" algn="l"/>
              </a:tabLst>
            </a:pPr>
            <a:r>
              <a:rPr lang="en-US" sz="2800" spc="85" dirty="0" smtClean="0">
                <a:solidFill>
                  <a:srgbClr val="FF6600"/>
                </a:solidFill>
                <a:latin typeface="Cambria"/>
                <a:cs typeface="Cambria"/>
              </a:rPr>
              <a:t>Principles	</a:t>
            </a:r>
            <a:r>
              <a:rPr lang="en-US" sz="2800" dirty="0" smtClean="0">
                <a:solidFill>
                  <a:srgbClr val="FF6600"/>
                </a:solidFill>
                <a:latin typeface="Cambria"/>
                <a:cs typeface="Cambria"/>
              </a:rPr>
              <a:t>of</a:t>
            </a:r>
            <a:r>
              <a:rPr lang="en-US" sz="2800" spc="30" dirty="0" smtClean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lang="en-US" sz="2800" spc="220" dirty="0" smtClean="0">
                <a:solidFill>
                  <a:srgbClr val="FF6600"/>
                </a:solidFill>
                <a:latin typeface="Cambria"/>
                <a:cs typeface="Cambria"/>
              </a:rPr>
              <a:t>REST</a:t>
            </a:r>
            <a:r>
              <a:rPr lang="en-US" sz="2800" spc="220" dirty="0" smtClean="0">
                <a:latin typeface="Cambria"/>
                <a:cs typeface="Cambria"/>
              </a:rPr>
              <a:t>:</a:t>
            </a:r>
            <a:endParaRPr lang="en-US" sz="2800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Clr>
                <a:srgbClr val="FD8537"/>
              </a:buClr>
              <a:buFont typeface="Wingdings"/>
              <a:buChar char="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683260" lvl="1" indent="-228600">
              <a:lnSpc>
                <a:spcPct val="100000"/>
              </a:lnSpc>
              <a:buClr>
                <a:srgbClr val="FF6600"/>
              </a:buClr>
              <a:buFont typeface="Wingdings"/>
              <a:buChar char=""/>
              <a:tabLst>
                <a:tab pos="683895" algn="l"/>
              </a:tabLst>
            </a:pPr>
            <a:r>
              <a:rPr lang="en-US" sz="2800" spc="85" dirty="0" smtClean="0">
                <a:latin typeface="Cambria"/>
                <a:cs typeface="Cambria"/>
              </a:rPr>
              <a:t>Addressability</a:t>
            </a:r>
            <a:r>
              <a:rPr lang="en-US" sz="2800" spc="20" dirty="0" smtClean="0">
                <a:latin typeface="Cambria"/>
                <a:cs typeface="Cambria"/>
              </a:rPr>
              <a:t> </a:t>
            </a:r>
            <a:r>
              <a:rPr lang="en-US" sz="2800" spc="114" dirty="0" smtClean="0">
                <a:latin typeface="Cambria"/>
                <a:cs typeface="Cambria"/>
              </a:rPr>
              <a:t>(URI)</a:t>
            </a:r>
            <a:endParaRPr lang="en-US" sz="2800" dirty="0" smtClean="0">
              <a:latin typeface="Cambria"/>
              <a:cs typeface="Cambria"/>
            </a:endParaRPr>
          </a:p>
          <a:p>
            <a:pPr marL="683260" lvl="1" indent="-228600">
              <a:lnSpc>
                <a:spcPct val="100000"/>
              </a:lnSpc>
              <a:spcBef>
                <a:spcPts val="1440"/>
              </a:spcBef>
              <a:buClr>
                <a:srgbClr val="FF6600"/>
              </a:buClr>
              <a:buFont typeface="Wingdings"/>
              <a:buChar char=""/>
              <a:tabLst>
                <a:tab pos="683895" algn="l"/>
              </a:tabLst>
            </a:pPr>
            <a:r>
              <a:rPr lang="en-US" sz="2800" spc="85" dirty="0" smtClean="0">
                <a:latin typeface="Cambria"/>
                <a:cs typeface="Cambria"/>
              </a:rPr>
              <a:t>Interface </a:t>
            </a:r>
            <a:r>
              <a:rPr lang="en-US" sz="2800" spc="110" dirty="0" smtClean="0">
                <a:latin typeface="Cambria"/>
                <a:cs typeface="Cambria"/>
              </a:rPr>
              <a:t>Uniformity</a:t>
            </a:r>
            <a:r>
              <a:rPr lang="en-US" sz="2800" spc="55" dirty="0" smtClean="0">
                <a:latin typeface="Cambria"/>
                <a:cs typeface="Cambria"/>
              </a:rPr>
              <a:t> </a:t>
            </a:r>
            <a:r>
              <a:rPr lang="en-US" sz="2800" spc="114" dirty="0" smtClean="0">
                <a:latin typeface="Cambria"/>
                <a:cs typeface="Cambria"/>
              </a:rPr>
              <a:t>(HTTP)</a:t>
            </a:r>
            <a:endParaRPr lang="en-US" sz="2800" dirty="0" smtClean="0">
              <a:latin typeface="Cambria"/>
              <a:cs typeface="Cambria"/>
            </a:endParaRPr>
          </a:p>
          <a:p>
            <a:pPr marL="683260" lvl="1" indent="-228600">
              <a:lnSpc>
                <a:spcPct val="100000"/>
              </a:lnSpc>
              <a:spcBef>
                <a:spcPts val="1440"/>
              </a:spcBef>
              <a:buClr>
                <a:srgbClr val="FF6600"/>
              </a:buClr>
              <a:buFont typeface="Wingdings"/>
              <a:buChar char=""/>
              <a:tabLst>
                <a:tab pos="683895" algn="l"/>
              </a:tabLst>
            </a:pPr>
            <a:r>
              <a:rPr lang="en-US" sz="2800" spc="100" dirty="0" smtClean="0">
                <a:latin typeface="Cambria"/>
                <a:cs typeface="Cambria"/>
              </a:rPr>
              <a:t>Statelessness</a:t>
            </a:r>
            <a:r>
              <a:rPr lang="en-US" sz="2800" spc="55" dirty="0" smtClean="0">
                <a:latin typeface="Cambria"/>
                <a:cs typeface="Cambria"/>
              </a:rPr>
              <a:t> </a:t>
            </a:r>
            <a:r>
              <a:rPr lang="en-US" sz="2800" spc="114" dirty="0" smtClean="0">
                <a:latin typeface="Cambria"/>
                <a:cs typeface="Cambria"/>
              </a:rPr>
              <a:t>(HTTP)</a:t>
            </a:r>
            <a:endParaRPr lang="en-US" sz="2800" dirty="0" smtClean="0">
              <a:latin typeface="Cambria"/>
              <a:cs typeface="Cambria"/>
            </a:endParaRPr>
          </a:p>
          <a:p>
            <a:pPr marL="683260" lvl="1" indent="-228600">
              <a:lnSpc>
                <a:spcPct val="100000"/>
              </a:lnSpc>
              <a:spcBef>
                <a:spcPts val="1440"/>
              </a:spcBef>
              <a:buClr>
                <a:srgbClr val="FF6600"/>
              </a:buClr>
              <a:buFont typeface="Wingdings"/>
              <a:buChar char=""/>
              <a:tabLst>
                <a:tab pos="683895" algn="l"/>
              </a:tabLst>
            </a:pPr>
            <a:r>
              <a:rPr lang="en-US" sz="2800" spc="80" dirty="0" smtClean="0">
                <a:latin typeface="Cambria"/>
                <a:cs typeface="Cambria"/>
              </a:rPr>
              <a:t>Connectedness</a:t>
            </a:r>
            <a:r>
              <a:rPr lang="en-US" sz="2800" spc="70" dirty="0" smtClean="0">
                <a:latin typeface="Cambria"/>
                <a:cs typeface="Cambria"/>
              </a:rPr>
              <a:t> </a:t>
            </a:r>
            <a:r>
              <a:rPr lang="en-US" sz="2800" spc="60" dirty="0" smtClean="0">
                <a:latin typeface="Cambria"/>
                <a:cs typeface="Cambria"/>
              </a:rPr>
              <a:t>(Hypermedia)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0">
              <a:lnSpc>
                <a:spcPct val="100000"/>
              </a:lnSpc>
            </a:pPr>
            <a:r>
              <a:rPr spc="-965"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4572000"/>
            <a:ext cx="1120203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i="1" spc="195" dirty="0">
                <a:solidFill>
                  <a:srgbClr val="0365C0"/>
                </a:solidFill>
                <a:latin typeface="Calibri"/>
                <a:cs typeface="Calibri"/>
              </a:rPr>
              <a:t>HTTP </a:t>
            </a:r>
            <a:r>
              <a:rPr sz="5000" b="1" i="1" spc="260" dirty="0">
                <a:latin typeface="Calibri"/>
                <a:cs typeface="Calibri"/>
              </a:rPr>
              <a:t>+ </a:t>
            </a:r>
            <a:r>
              <a:rPr sz="5000" b="1" i="1" spc="204" dirty="0">
                <a:solidFill>
                  <a:srgbClr val="C82506"/>
                </a:solidFill>
                <a:latin typeface="Calibri"/>
                <a:cs typeface="Calibri"/>
              </a:rPr>
              <a:t>Resource-Oriented</a:t>
            </a:r>
            <a:r>
              <a:rPr sz="5000" b="1" i="1" dirty="0">
                <a:solidFill>
                  <a:srgbClr val="C82506"/>
                </a:solidFill>
                <a:latin typeface="Calibri"/>
                <a:cs typeface="Calibri"/>
              </a:rPr>
              <a:t> </a:t>
            </a:r>
            <a:r>
              <a:rPr sz="5000" b="1" i="1" spc="175" dirty="0">
                <a:solidFill>
                  <a:srgbClr val="C82506"/>
                </a:solidFill>
                <a:latin typeface="Calibri"/>
                <a:cs typeface="Calibri"/>
              </a:rPr>
              <a:t>Architecture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1200" y="6096000"/>
            <a:ext cx="142367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260" dirty="0">
                <a:solidFill>
                  <a:srgbClr val="5F327C"/>
                </a:solidFill>
                <a:latin typeface="Calibri"/>
                <a:cs typeface="Calibri"/>
              </a:rPr>
              <a:t>R</a:t>
            </a:r>
            <a:r>
              <a:rPr sz="3000" b="1" i="1" spc="235" dirty="0">
                <a:solidFill>
                  <a:srgbClr val="5F327C"/>
                </a:solidFill>
                <a:latin typeface="Calibri"/>
                <a:cs typeface="Calibri"/>
              </a:rPr>
              <a:t>ES</a:t>
            </a:r>
            <a:r>
              <a:rPr sz="3000" b="1" i="1" spc="170" dirty="0">
                <a:solidFill>
                  <a:srgbClr val="5F327C"/>
                </a:solidFill>
                <a:latin typeface="Calibri"/>
                <a:cs typeface="Calibri"/>
              </a:rPr>
              <a:t>T</a:t>
            </a:r>
            <a:r>
              <a:rPr sz="3000" b="1" i="1" spc="280" dirty="0">
                <a:solidFill>
                  <a:srgbClr val="5F327C"/>
                </a:solidFill>
                <a:latin typeface="Calibri"/>
                <a:cs typeface="Calibri"/>
              </a:rPr>
              <a:t>fu</a:t>
            </a:r>
            <a:r>
              <a:rPr sz="3000" b="1" i="1" spc="235" dirty="0">
                <a:solidFill>
                  <a:srgbClr val="5F327C"/>
                </a:solidFill>
                <a:latin typeface="Calibri"/>
                <a:cs typeface="Calibri"/>
              </a:rPr>
              <a:t>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2827" y="6739305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5155565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773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28392" y="6381165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0" y="0"/>
                </a:moveTo>
                <a:lnTo>
                  <a:pt x="0" y="716280"/>
                </a:lnTo>
                <a:lnTo>
                  <a:pt x="716279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773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23</a:t>
            </a:fld>
            <a:endParaRPr spc="4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>
              <a:lnSpc>
                <a:spcPct val="100000"/>
              </a:lnSpc>
            </a:pPr>
            <a:r>
              <a:rPr spc="-770" dirty="0"/>
              <a:t>EMPLOYEE</a:t>
            </a:r>
            <a:r>
              <a:rPr spc="-880" dirty="0"/>
              <a:t> </a:t>
            </a:r>
            <a:r>
              <a:rPr spc="-855" dirty="0"/>
              <a:t>RESOURCE</a:t>
            </a:r>
          </a:p>
        </p:txBody>
      </p:sp>
      <p:sp>
        <p:nvSpPr>
          <p:cNvPr id="3" name="object 3"/>
          <p:cNvSpPr/>
          <p:nvPr/>
        </p:nvSpPr>
        <p:spPr>
          <a:xfrm>
            <a:off x="3657600" y="2032000"/>
            <a:ext cx="56896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24</a:t>
            </a:fld>
            <a:endParaRPr spc="4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>
              <a:lnSpc>
                <a:spcPct val="100000"/>
              </a:lnSpc>
            </a:pPr>
            <a:r>
              <a:rPr spc="-770" dirty="0"/>
              <a:t>EMPLOYEE</a:t>
            </a:r>
            <a:r>
              <a:rPr spc="-880" dirty="0"/>
              <a:t> </a:t>
            </a:r>
            <a:r>
              <a:rPr spc="-855"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643" y="1123950"/>
            <a:ext cx="2354580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725" spc="660" baseline="-9294" dirty="0">
                <a:latin typeface="Trebuchet MS"/>
                <a:cs typeface="Trebuchet MS"/>
              </a:rPr>
              <a:t>▫</a:t>
            </a:r>
            <a:r>
              <a:rPr sz="5500" b="1" i="1" spc="440" dirty="0">
                <a:latin typeface="Calibri"/>
                <a:cs typeface="Calibri"/>
              </a:rPr>
              <a:t>Alice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43" y="2381250"/>
            <a:ext cx="3759835" cy="477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40"/>
              </a:lnSpc>
            </a:pPr>
            <a:r>
              <a:rPr sz="19725" spc="322" baseline="-9294" dirty="0">
                <a:latin typeface="Trebuchet MS"/>
                <a:cs typeface="Trebuchet MS"/>
              </a:rPr>
              <a:t>▫</a:t>
            </a:r>
            <a:r>
              <a:rPr sz="5500" i="1" spc="215" dirty="0">
                <a:latin typeface="Calibri"/>
                <a:cs typeface="Calibri"/>
              </a:rPr>
              <a:t>Developer</a:t>
            </a:r>
            <a:endParaRPr sz="5500">
              <a:latin typeface="Calibri"/>
              <a:cs typeface="Calibri"/>
            </a:endParaRPr>
          </a:p>
          <a:p>
            <a:pPr marL="12700">
              <a:lnSpc>
                <a:spcPts val="9900"/>
              </a:lnSpc>
            </a:pPr>
            <a:r>
              <a:rPr sz="19725" spc="502" baseline="-9294" dirty="0">
                <a:latin typeface="Trebuchet MS"/>
                <a:cs typeface="Trebuchet MS"/>
              </a:rPr>
              <a:t>▫</a:t>
            </a:r>
            <a:r>
              <a:rPr sz="5500" i="1" spc="335" dirty="0">
                <a:latin typeface="Calibri"/>
                <a:cs typeface="Calibri"/>
              </a:rPr>
              <a:t>Female</a:t>
            </a:r>
            <a:endParaRPr sz="5500">
              <a:latin typeface="Calibri"/>
              <a:cs typeface="Calibri"/>
            </a:endParaRPr>
          </a:p>
          <a:p>
            <a:pPr marL="12700">
              <a:lnSpc>
                <a:spcPts val="12840"/>
              </a:lnSpc>
            </a:pPr>
            <a:r>
              <a:rPr sz="19725" spc="1560" baseline="-9294" dirty="0">
                <a:latin typeface="Trebuchet MS"/>
                <a:cs typeface="Trebuchet MS"/>
              </a:rPr>
              <a:t>▫</a:t>
            </a:r>
            <a:r>
              <a:rPr sz="5500" spc="1040" dirty="0">
                <a:latin typeface="Calibri"/>
                <a:cs typeface="Calibri"/>
              </a:rPr>
              <a:t>…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500" y="2032000"/>
            <a:ext cx="56896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25</a:t>
            </a:fld>
            <a:endParaRPr spc="4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0">
              <a:lnSpc>
                <a:spcPct val="100000"/>
              </a:lnSpc>
            </a:pPr>
            <a:r>
              <a:rPr spc="-360" dirty="0"/>
              <a:t>XML</a:t>
            </a:r>
            <a:r>
              <a:rPr spc="-905" dirty="0"/>
              <a:t> </a:t>
            </a:r>
            <a:r>
              <a:rPr spc="-790" dirty="0"/>
              <a:t>REPRESENTATION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26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0" rIns="0" bIns="0" rtlCol="0">
            <a:spAutoFit/>
          </a:bodyPr>
          <a:lstStyle/>
          <a:p>
            <a:pPr marL="406400">
              <a:lnSpc>
                <a:spcPct val="100000"/>
              </a:lnSpc>
            </a:pPr>
            <a:r>
              <a:rPr sz="5000" dirty="0"/>
              <a:t>&lt;employee&gt;</a:t>
            </a:r>
            <a:endParaRPr sz="5000"/>
          </a:p>
          <a:p>
            <a:pPr marL="1168400">
              <a:lnSpc>
                <a:spcPct val="100000"/>
              </a:lnSpc>
              <a:spcBef>
                <a:spcPts val="3100"/>
              </a:spcBef>
            </a:pPr>
            <a:r>
              <a:rPr sz="5000" dirty="0"/>
              <a:t>&lt;name&gt;</a:t>
            </a:r>
            <a:r>
              <a:rPr sz="5000" dirty="0">
                <a:solidFill>
                  <a:srgbClr val="0365C0"/>
                </a:solidFill>
              </a:rPr>
              <a:t>Alice</a:t>
            </a:r>
            <a:r>
              <a:rPr sz="5000" dirty="0"/>
              <a:t>&lt;/name&gt;</a:t>
            </a:r>
            <a:endParaRPr sz="5000"/>
          </a:p>
          <a:p>
            <a:pPr marL="1168400">
              <a:lnSpc>
                <a:spcPct val="100000"/>
              </a:lnSpc>
              <a:spcBef>
                <a:spcPts val="3100"/>
              </a:spcBef>
            </a:pPr>
            <a:r>
              <a:rPr sz="5000" dirty="0"/>
              <a:t>&lt;role&gt;</a:t>
            </a:r>
            <a:r>
              <a:rPr sz="5000" dirty="0">
                <a:solidFill>
                  <a:srgbClr val="0365C0"/>
                </a:solidFill>
              </a:rPr>
              <a:t>Developer</a:t>
            </a:r>
            <a:r>
              <a:rPr sz="5000" dirty="0"/>
              <a:t>&lt;/role&gt;</a:t>
            </a:r>
            <a:endParaRPr sz="5000"/>
          </a:p>
          <a:p>
            <a:pPr marL="1168400">
              <a:lnSpc>
                <a:spcPct val="100000"/>
              </a:lnSpc>
              <a:spcBef>
                <a:spcPts val="3100"/>
              </a:spcBef>
            </a:pPr>
            <a:r>
              <a:rPr sz="5000" dirty="0"/>
              <a:t>&lt;gender&gt;</a:t>
            </a:r>
            <a:r>
              <a:rPr sz="5000" dirty="0">
                <a:solidFill>
                  <a:srgbClr val="0365C0"/>
                </a:solidFill>
              </a:rPr>
              <a:t>female</a:t>
            </a:r>
            <a:r>
              <a:rPr sz="5000" dirty="0"/>
              <a:t>&lt;/gender&gt;</a:t>
            </a:r>
            <a:endParaRPr sz="5000"/>
          </a:p>
          <a:p>
            <a:pPr marL="406400">
              <a:lnSpc>
                <a:spcPct val="100000"/>
              </a:lnSpc>
              <a:spcBef>
                <a:spcPts val="3100"/>
              </a:spcBef>
            </a:pPr>
            <a:r>
              <a:rPr sz="5000" dirty="0"/>
              <a:t>&lt;/employee&gt;</a:t>
            </a:r>
            <a:endParaRPr sz="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835" dirty="0"/>
              <a:t>JSON</a:t>
            </a:r>
            <a:r>
              <a:rPr spc="-915" dirty="0"/>
              <a:t> </a:t>
            </a:r>
            <a:r>
              <a:rPr spc="-795" dirty="0"/>
              <a:t>REPRESENTATION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27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0" rIns="0" bIns="0" rtlCol="0">
            <a:spAutoFit/>
          </a:bodyPr>
          <a:lstStyle/>
          <a:p>
            <a:pPr marL="406400">
              <a:lnSpc>
                <a:spcPct val="100000"/>
              </a:lnSpc>
            </a:pPr>
            <a:r>
              <a:rPr sz="5000" dirty="0"/>
              <a:t>{</a:t>
            </a:r>
            <a:endParaRPr sz="5000"/>
          </a:p>
          <a:p>
            <a:pPr marL="1930400">
              <a:lnSpc>
                <a:spcPct val="100000"/>
              </a:lnSpc>
              <a:spcBef>
                <a:spcPts val="3100"/>
              </a:spcBef>
            </a:pPr>
            <a:r>
              <a:rPr sz="5000" spc="-5" dirty="0"/>
              <a:t>"name":</a:t>
            </a:r>
            <a:r>
              <a:rPr sz="5000" spc="-60" dirty="0"/>
              <a:t> </a:t>
            </a:r>
            <a:r>
              <a:rPr sz="5000" spc="-5" dirty="0"/>
              <a:t>"</a:t>
            </a:r>
            <a:r>
              <a:rPr sz="5000" spc="-5" dirty="0">
                <a:solidFill>
                  <a:srgbClr val="0365C0"/>
                </a:solidFill>
              </a:rPr>
              <a:t>Alice</a:t>
            </a:r>
            <a:r>
              <a:rPr sz="5000" spc="-5" dirty="0"/>
              <a:t>",</a:t>
            </a:r>
            <a:endParaRPr sz="5000"/>
          </a:p>
          <a:p>
            <a:pPr marL="1930400" marR="5080">
              <a:lnSpc>
                <a:spcPts val="9100"/>
              </a:lnSpc>
              <a:spcBef>
                <a:spcPts val="820"/>
              </a:spcBef>
            </a:pPr>
            <a:r>
              <a:rPr sz="5000" spc="-5" dirty="0"/>
              <a:t>"role": "</a:t>
            </a:r>
            <a:r>
              <a:rPr sz="5000" spc="-5" dirty="0">
                <a:solidFill>
                  <a:srgbClr val="0365C0"/>
                </a:solidFill>
              </a:rPr>
              <a:t>Developer</a:t>
            </a:r>
            <a:r>
              <a:rPr sz="5000" spc="-5" dirty="0"/>
              <a:t>",  "gender":</a:t>
            </a:r>
            <a:r>
              <a:rPr sz="5000" spc="-60" dirty="0"/>
              <a:t> </a:t>
            </a:r>
            <a:r>
              <a:rPr sz="5000" spc="-5" dirty="0"/>
              <a:t>"</a:t>
            </a:r>
            <a:r>
              <a:rPr sz="5000" spc="-5" dirty="0">
                <a:solidFill>
                  <a:srgbClr val="0365C0"/>
                </a:solidFill>
              </a:rPr>
              <a:t>female</a:t>
            </a:r>
            <a:r>
              <a:rPr sz="5000" spc="-5" dirty="0"/>
              <a:t>"</a:t>
            </a:r>
            <a:endParaRPr sz="5000"/>
          </a:p>
          <a:p>
            <a:pPr marL="406400">
              <a:lnSpc>
                <a:spcPct val="100000"/>
              </a:lnSpc>
              <a:spcBef>
                <a:spcPts val="2280"/>
              </a:spcBef>
            </a:pPr>
            <a:r>
              <a:rPr sz="5000" dirty="0"/>
              <a:t>}</a:t>
            </a:r>
            <a:endParaRPr sz="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ct val="100000"/>
              </a:lnSpc>
            </a:pPr>
            <a:r>
              <a:rPr spc="-520" dirty="0"/>
              <a:t>HTML</a:t>
            </a:r>
            <a:r>
              <a:rPr spc="-900" dirty="0"/>
              <a:t> </a:t>
            </a:r>
            <a:r>
              <a:rPr spc="-795" dirty="0"/>
              <a:t>REPRESENTATION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28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2146300"/>
            <a:ext cx="6427470" cy="648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Courier New"/>
                <a:cs typeface="Courier New"/>
              </a:rPr>
              <a:t>&lt;h1&gt;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Alice</a:t>
            </a:r>
            <a:r>
              <a:rPr sz="4000" dirty="0">
                <a:latin typeface="Courier New"/>
                <a:cs typeface="Courier New"/>
              </a:rPr>
              <a:t>&lt;/h1&gt;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000" dirty="0">
                <a:latin typeface="Courier New"/>
                <a:cs typeface="Courier New"/>
              </a:rPr>
              <a:t>&lt;dl&gt;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000" dirty="0">
                <a:latin typeface="Courier New"/>
                <a:cs typeface="Courier New"/>
              </a:rPr>
              <a:t>&lt;dt&gt;Role:&lt;/dt&gt;</a:t>
            </a:r>
            <a:endParaRPr sz="4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900"/>
              </a:spcBef>
            </a:pPr>
            <a:r>
              <a:rPr sz="4000" dirty="0">
                <a:latin typeface="Courier New"/>
                <a:cs typeface="Courier New"/>
              </a:rPr>
              <a:t>&lt;dd&gt;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Developer</a:t>
            </a:r>
            <a:r>
              <a:rPr sz="4000" dirty="0">
                <a:latin typeface="Courier New"/>
                <a:cs typeface="Courier New"/>
              </a:rPr>
              <a:t>&lt;/dd&gt;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000" dirty="0">
                <a:latin typeface="Courier New"/>
                <a:cs typeface="Courier New"/>
              </a:rPr>
              <a:t>&lt;dt&gt;Gender:&lt;/dt&gt;</a:t>
            </a:r>
            <a:endParaRPr sz="4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2900"/>
              </a:spcBef>
            </a:pPr>
            <a:r>
              <a:rPr sz="4000" dirty="0">
                <a:latin typeface="Courier New"/>
                <a:cs typeface="Courier New"/>
              </a:rPr>
              <a:t>&lt;dd&gt;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Female</a:t>
            </a:r>
            <a:r>
              <a:rPr sz="4000" dirty="0">
                <a:latin typeface="Courier New"/>
                <a:cs typeface="Courier New"/>
              </a:rPr>
              <a:t>&lt;/dd&gt;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000" dirty="0">
                <a:latin typeface="Courier New"/>
                <a:cs typeface="Courier New"/>
              </a:rPr>
              <a:t>&lt;/dl&gt;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0">
              <a:lnSpc>
                <a:spcPct val="100000"/>
              </a:lnSpc>
            </a:pPr>
            <a:r>
              <a:rPr spc="-770" dirty="0"/>
              <a:t>EMPLOYEE</a:t>
            </a:r>
            <a:r>
              <a:rPr spc="-880" dirty="0"/>
              <a:t> </a:t>
            </a:r>
            <a:r>
              <a:rPr spc="-855" dirty="0"/>
              <a:t>RESOURCE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29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/>
              <a:t>/employees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71500"/>
            <a:ext cx="8966200" cy="830997"/>
          </a:xfrm>
        </p:spPr>
        <p:txBody>
          <a:bodyPr/>
          <a:lstStyle/>
          <a:p>
            <a:r>
              <a:rPr lang="en-US" spc="105" dirty="0" smtClean="0"/>
              <a:t>World </a:t>
            </a:r>
            <a:r>
              <a:rPr lang="en-US" spc="135" dirty="0" smtClean="0"/>
              <a:t>Wide</a:t>
            </a:r>
            <a:r>
              <a:rPr lang="en-US" spc="300" dirty="0" smtClean="0"/>
              <a:t> </a:t>
            </a:r>
            <a:r>
              <a:rPr lang="en-US" spc="114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700" y="2057400"/>
            <a:ext cx="10439400" cy="8153514"/>
          </a:xfrm>
        </p:spPr>
        <p:txBody>
          <a:bodyPr/>
          <a:lstStyle/>
          <a:p>
            <a:pPr marL="354330" indent="-341630">
              <a:lnSpc>
                <a:spcPct val="100000"/>
              </a:lnSpc>
              <a:buClr>
                <a:srgbClr val="FF9933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US" sz="2800" b="1" spc="130" dirty="0" smtClean="0">
                <a:solidFill>
                  <a:srgbClr val="FF6600"/>
                </a:solidFill>
                <a:latin typeface="Cambria"/>
                <a:cs typeface="Cambria"/>
              </a:rPr>
              <a:t>The </a:t>
            </a:r>
            <a:r>
              <a:rPr lang="en-US" sz="2800" b="1" spc="70" dirty="0" smtClean="0">
                <a:solidFill>
                  <a:srgbClr val="FF6600"/>
                </a:solidFill>
                <a:latin typeface="Cambria"/>
                <a:cs typeface="Cambria"/>
              </a:rPr>
              <a:t>Web </a:t>
            </a:r>
            <a:r>
              <a:rPr lang="en-US" sz="2800" spc="90" dirty="0" smtClean="0">
                <a:latin typeface="Cambria"/>
                <a:cs typeface="Cambria"/>
              </a:rPr>
              <a:t>as </a:t>
            </a:r>
            <a:r>
              <a:rPr lang="en-US" sz="2800" spc="50" dirty="0" smtClean="0">
                <a:latin typeface="Cambria"/>
                <a:cs typeface="Cambria"/>
              </a:rPr>
              <a:t>defined </a:t>
            </a:r>
            <a:r>
              <a:rPr lang="en-US" sz="2800" spc="35" dirty="0" smtClean="0">
                <a:latin typeface="Cambria"/>
                <a:cs typeface="Cambria"/>
              </a:rPr>
              <a:t>by </a:t>
            </a:r>
            <a:r>
              <a:rPr lang="en-US" sz="2800" spc="100" dirty="0" smtClean="0">
                <a:latin typeface="Cambria"/>
                <a:cs typeface="Cambria"/>
              </a:rPr>
              <a:t>Tim </a:t>
            </a:r>
            <a:r>
              <a:rPr lang="en-US" sz="2800" spc="75" dirty="0" smtClean="0">
                <a:latin typeface="Cambria"/>
                <a:cs typeface="Cambria"/>
              </a:rPr>
              <a:t>Berners-Lee </a:t>
            </a:r>
            <a:r>
              <a:rPr lang="en-US" sz="2800" spc="45" dirty="0" smtClean="0">
                <a:latin typeface="Cambria"/>
                <a:cs typeface="Cambria"/>
              </a:rPr>
              <a:t>consists </a:t>
            </a:r>
            <a:r>
              <a:rPr lang="en-US" sz="2800" dirty="0" smtClean="0">
                <a:latin typeface="Cambria"/>
                <a:cs typeface="Cambria"/>
              </a:rPr>
              <a:t>of </a:t>
            </a:r>
            <a:r>
              <a:rPr lang="en-US" sz="2800" spc="60" dirty="0" smtClean="0">
                <a:latin typeface="Cambria"/>
                <a:cs typeface="Cambria"/>
              </a:rPr>
              <a:t>three </a:t>
            </a:r>
            <a:r>
              <a:rPr lang="en-US" sz="2800" spc="130" dirty="0" smtClean="0">
                <a:latin typeface="Cambria"/>
                <a:cs typeface="Cambria"/>
              </a:rPr>
              <a:t> </a:t>
            </a:r>
            <a:r>
              <a:rPr lang="en-US" sz="2800" spc="60" dirty="0" smtClean="0">
                <a:latin typeface="Cambria"/>
                <a:cs typeface="Cambria"/>
              </a:rPr>
              <a:t>elements:</a:t>
            </a:r>
            <a:endParaRPr lang="en-US" sz="2800" dirty="0" smtClean="0">
              <a:latin typeface="Cambria"/>
              <a:cs typeface="Cambria"/>
            </a:endParaRPr>
          </a:p>
          <a:p>
            <a:pPr marL="753110" marR="904240" lvl="1" indent="-283210">
              <a:lnSpc>
                <a:spcPts val="2280"/>
              </a:lnSpc>
              <a:spcBef>
                <a:spcPts val="1450"/>
              </a:spcBef>
              <a:buClr>
                <a:srgbClr val="FF9933"/>
              </a:buClr>
              <a:buFont typeface="Wingdings"/>
              <a:buChar char=""/>
              <a:tabLst>
                <a:tab pos="753745" algn="l"/>
              </a:tabLst>
            </a:pPr>
            <a:r>
              <a:rPr lang="en-US" sz="2800" b="1" spc="260" dirty="0" smtClean="0">
                <a:latin typeface="Cambria"/>
                <a:cs typeface="Cambria"/>
              </a:rPr>
              <a:t>URI </a:t>
            </a:r>
            <a:r>
              <a:rPr lang="en-US" sz="2800" spc="70" dirty="0" smtClean="0">
                <a:latin typeface="Cambria"/>
                <a:cs typeface="Cambria"/>
              </a:rPr>
              <a:t>(Uniform </a:t>
            </a:r>
            <a:r>
              <a:rPr lang="en-US" sz="2800" spc="50" dirty="0" smtClean="0">
                <a:latin typeface="Cambria"/>
                <a:cs typeface="Cambria"/>
              </a:rPr>
              <a:t>Resource </a:t>
            </a:r>
            <a:r>
              <a:rPr lang="en-US" sz="2800" spc="55" dirty="0" smtClean="0">
                <a:latin typeface="Cambria"/>
                <a:cs typeface="Cambria"/>
              </a:rPr>
              <a:t>Identifier) </a:t>
            </a:r>
            <a:r>
              <a:rPr lang="en-US" sz="2800" spc="-5" dirty="0" smtClean="0">
                <a:latin typeface="Cambria"/>
                <a:cs typeface="Cambria"/>
              </a:rPr>
              <a:t>- </a:t>
            </a:r>
            <a:r>
              <a:rPr lang="en-US" sz="2800" spc="85" dirty="0" smtClean="0">
                <a:latin typeface="Cambria"/>
                <a:cs typeface="Cambria"/>
              </a:rPr>
              <a:t>The </a:t>
            </a:r>
            <a:r>
              <a:rPr lang="en-US" sz="2800" spc="60" dirty="0" smtClean="0">
                <a:latin typeface="Cambria"/>
                <a:cs typeface="Cambria"/>
              </a:rPr>
              <a:t>way </a:t>
            </a:r>
            <a:r>
              <a:rPr lang="en-US" sz="2800" dirty="0" smtClean="0">
                <a:latin typeface="Cambria"/>
                <a:cs typeface="Cambria"/>
              </a:rPr>
              <a:t>of </a:t>
            </a:r>
            <a:r>
              <a:rPr lang="en-US" sz="2800" spc="70" dirty="0" smtClean="0">
                <a:latin typeface="Cambria"/>
                <a:cs typeface="Cambria"/>
              </a:rPr>
              <a:t>uniquely  identifying </a:t>
            </a:r>
            <a:r>
              <a:rPr lang="en-US" sz="2800" spc="35" dirty="0" smtClean="0">
                <a:latin typeface="Cambria"/>
                <a:cs typeface="Cambria"/>
              </a:rPr>
              <a:t>resources </a:t>
            </a:r>
            <a:r>
              <a:rPr lang="en-US" sz="2800" spc="20" dirty="0" smtClean="0">
                <a:latin typeface="Cambria"/>
                <a:cs typeface="Cambria"/>
              </a:rPr>
              <a:t>on </a:t>
            </a:r>
            <a:r>
              <a:rPr lang="en-US" sz="2800" spc="70" dirty="0" smtClean="0">
                <a:latin typeface="Cambria"/>
                <a:cs typeface="Cambria"/>
              </a:rPr>
              <a:t>the</a:t>
            </a:r>
            <a:r>
              <a:rPr lang="en-US" sz="2800" spc="275" dirty="0" smtClean="0">
                <a:latin typeface="Cambria"/>
                <a:cs typeface="Cambria"/>
              </a:rPr>
              <a:t> </a:t>
            </a:r>
            <a:r>
              <a:rPr lang="en-US" sz="2800" spc="60" dirty="0" smtClean="0">
                <a:latin typeface="Cambria"/>
                <a:cs typeface="Cambria"/>
              </a:rPr>
              <a:t>network.</a:t>
            </a:r>
            <a:endParaRPr lang="en-US" sz="2800" dirty="0" smtClean="0">
              <a:latin typeface="Cambria"/>
              <a:cs typeface="Cambria"/>
            </a:endParaRPr>
          </a:p>
          <a:p>
            <a:pPr marL="753110" marR="227329" lvl="1" indent="-283210">
              <a:lnSpc>
                <a:spcPts val="2280"/>
              </a:lnSpc>
              <a:spcBef>
                <a:spcPts val="1105"/>
              </a:spcBef>
              <a:buClr>
                <a:srgbClr val="FF9933"/>
              </a:buClr>
              <a:buFont typeface="Wingdings"/>
              <a:buChar char=""/>
              <a:tabLst>
                <a:tab pos="753745" algn="l"/>
              </a:tabLst>
            </a:pPr>
            <a:r>
              <a:rPr lang="en-US" sz="2800" b="1" spc="254" dirty="0" smtClean="0">
                <a:latin typeface="Cambria"/>
                <a:cs typeface="Cambria"/>
              </a:rPr>
              <a:t>HTML </a:t>
            </a:r>
            <a:r>
              <a:rPr lang="en-US" sz="2800" spc="70" dirty="0" smtClean="0">
                <a:latin typeface="Cambria"/>
                <a:cs typeface="Cambria"/>
              </a:rPr>
              <a:t>(</a:t>
            </a:r>
            <a:r>
              <a:rPr lang="en-US" sz="2800" spc="70" dirty="0" err="1" smtClean="0">
                <a:latin typeface="Cambria"/>
                <a:cs typeface="Cambria"/>
              </a:rPr>
              <a:t>HyperText</a:t>
            </a:r>
            <a:r>
              <a:rPr lang="en-US" sz="2800" spc="70" dirty="0" smtClean="0">
                <a:latin typeface="Cambria"/>
                <a:cs typeface="Cambria"/>
              </a:rPr>
              <a:t> </a:t>
            </a:r>
            <a:r>
              <a:rPr lang="en-US" sz="2800" spc="110" dirty="0" smtClean="0">
                <a:latin typeface="Cambria"/>
                <a:cs typeface="Cambria"/>
              </a:rPr>
              <a:t>Markup </a:t>
            </a:r>
            <a:r>
              <a:rPr lang="en-US" sz="2800" spc="90" dirty="0" smtClean="0">
                <a:latin typeface="Cambria"/>
                <a:cs typeface="Cambria"/>
              </a:rPr>
              <a:t>Language) </a:t>
            </a:r>
            <a:r>
              <a:rPr lang="en-US" sz="2800" spc="-5" dirty="0" smtClean="0">
                <a:latin typeface="Cambria"/>
                <a:cs typeface="Cambria"/>
              </a:rPr>
              <a:t>- </a:t>
            </a:r>
            <a:r>
              <a:rPr lang="en-US" sz="2800" spc="85" dirty="0" smtClean="0">
                <a:latin typeface="Cambria"/>
                <a:cs typeface="Cambria"/>
              </a:rPr>
              <a:t>The </a:t>
            </a:r>
            <a:r>
              <a:rPr lang="en-US" sz="2800" spc="50" dirty="0" smtClean="0">
                <a:latin typeface="Cambria"/>
                <a:cs typeface="Cambria"/>
              </a:rPr>
              <a:t>content </a:t>
            </a:r>
            <a:r>
              <a:rPr lang="en-US" sz="2800" spc="65" dirty="0" smtClean="0">
                <a:latin typeface="Cambria"/>
                <a:cs typeface="Cambria"/>
              </a:rPr>
              <a:t>format </a:t>
            </a:r>
            <a:r>
              <a:rPr lang="en-US" sz="2800" spc="-5" dirty="0" smtClean="0">
                <a:latin typeface="Cambria"/>
                <a:cs typeface="Cambria"/>
              </a:rPr>
              <a:t>of  </a:t>
            </a:r>
            <a:r>
              <a:rPr lang="en-US" sz="2800" spc="35" dirty="0" smtClean="0">
                <a:latin typeface="Cambria"/>
                <a:cs typeface="Cambria"/>
              </a:rPr>
              <a:t>resources </a:t>
            </a:r>
            <a:r>
              <a:rPr lang="en-US" sz="2800" spc="10" dirty="0" smtClean="0">
                <a:latin typeface="Cambria"/>
                <a:cs typeface="Cambria"/>
              </a:rPr>
              <a:t>to be</a:t>
            </a:r>
            <a:r>
              <a:rPr lang="en-US" sz="2800" spc="245" dirty="0" smtClean="0">
                <a:latin typeface="Cambria"/>
                <a:cs typeface="Cambria"/>
              </a:rPr>
              <a:t> </a:t>
            </a:r>
            <a:r>
              <a:rPr lang="en-US" sz="2800" spc="70" dirty="0" smtClean="0">
                <a:latin typeface="Cambria"/>
                <a:cs typeface="Cambria"/>
              </a:rPr>
              <a:t>returned.</a:t>
            </a:r>
            <a:endParaRPr lang="en-US" sz="2800" dirty="0" smtClean="0">
              <a:latin typeface="Cambria"/>
              <a:cs typeface="Cambria"/>
            </a:endParaRPr>
          </a:p>
          <a:p>
            <a:pPr marL="753110" marR="380365" lvl="1" indent="-283210">
              <a:lnSpc>
                <a:spcPts val="2280"/>
              </a:lnSpc>
              <a:spcBef>
                <a:spcPts val="1105"/>
              </a:spcBef>
              <a:buClr>
                <a:srgbClr val="FF9933"/>
              </a:buClr>
              <a:buFont typeface="Wingdings"/>
              <a:buChar char=""/>
              <a:tabLst>
                <a:tab pos="753745" algn="l"/>
              </a:tabLst>
            </a:pPr>
            <a:r>
              <a:rPr lang="en-US" sz="2800" b="1" spc="215" dirty="0" smtClean="0">
                <a:latin typeface="Cambria"/>
                <a:cs typeface="Cambria"/>
              </a:rPr>
              <a:t>HTTP </a:t>
            </a:r>
            <a:r>
              <a:rPr lang="en-US" sz="2800" spc="70" dirty="0" smtClean="0">
                <a:latin typeface="Cambria"/>
                <a:cs typeface="Cambria"/>
              </a:rPr>
              <a:t>(</a:t>
            </a:r>
            <a:r>
              <a:rPr lang="en-US" sz="2800" spc="70" dirty="0" err="1" smtClean="0">
                <a:latin typeface="Cambria"/>
                <a:cs typeface="Cambria"/>
              </a:rPr>
              <a:t>HyperText</a:t>
            </a:r>
            <a:r>
              <a:rPr lang="en-US" sz="2800" spc="70" dirty="0" smtClean="0">
                <a:latin typeface="Cambria"/>
                <a:cs typeface="Cambria"/>
              </a:rPr>
              <a:t> </a:t>
            </a:r>
            <a:r>
              <a:rPr lang="en-US" sz="2800" spc="75" dirty="0" smtClean="0">
                <a:latin typeface="Cambria"/>
                <a:cs typeface="Cambria"/>
              </a:rPr>
              <a:t>Transfer </a:t>
            </a:r>
            <a:r>
              <a:rPr lang="en-US" sz="2800" spc="15" dirty="0" smtClean="0">
                <a:latin typeface="Cambria"/>
                <a:cs typeface="Cambria"/>
              </a:rPr>
              <a:t>Protocol) </a:t>
            </a:r>
            <a:r>
              <a:rPr lang="en-US" sz="2800" spc="-5" dirty="0" smtClean="0">
                <a:latin typeface="Cambria"/>
                <a:cs typeface="Cambria"/>
              </a:rPr>
              <a:t>- </a:t>
            </a:r>
            <a:r>
              <a:rPr lang="en-US" sz="2800" spc="85" dirty="0" smtClean="0">
                <a:latin typeface="Cambria"/>
                <a:cs typeface="Cambria"/>
              </a:rPr>
              <a:t>The </a:t>
            </a:r>
            <a:r>
              <a:rPr lang="en-US" sz="2800" spc="10" dirty="0" smtClean="0">
                <a:latin typeface="Cambria"/>
                <a:cs typeface="Cambria"/>
              </a:rPr>
              <a:t>protocol </a:t>
            </a:r>
            <a:r>
              <a:rPr lang="en-US" sz="2800" spc="55" dirty="0" smtClean="0">
                <a:latin typeface="Cambria"/>
                <a:cs typeface="Cambria"/>
              </a:rPr>
              <a:t>used </a:t>
            </a:r>
            <a:r>
              <a:rPr lang="en-US" sz="2800" spc="10" dirty="0" smtClean="0">
                <a:latin typeface="Cambria"/>
                <a:cs typeface="Cambria"/>
              </a:rPr>
              <a:t>to  </a:t>
            </a:r>
            <a:r>
              <a:rPr lang="en-US" sz="2800" spc="55" dirty="0" smtClean="0">
                <a:latin typeface="Cambria"/>
                <a:cs typeface="Cambria"/>
              </a:rPr>
              <a:t>request </a:t>
            </a:r>
            <a:r>
              <a:rPr lang="en-US" sz="2800" spc="130" dirty="0" smtClean="0">
                <a:latin typeface="Cambria"/>
                <a:cs typeface="Cambria"/>
              </a:rPr>
              <a:t>a </a:t>
            </a:r>
            <a:r>
              <a:rPr lang="en-US" sz="2800" spc="35" dirty="0" smtClean="0">
                <a:latin typeface="Cambria"/>
                <a:cs typeface="Cambria"/>
              </a:rPr>
              <a:t>resource </a:t>
            </a:r>
            <a:r>
              <a:rPr lang="en-US" sz="2800" spc="40" dirty="0" smtClean="0">
                <a:latin typeface="Cambria"/>
                <a:cs typeface="Cambria"/>
              </a:rPr>
              <a:t>from </a:t>
            </a:r>
            <a:r>
              <a:rPr lang="en-US" sz="2800" spc="70" dirty="0" smtClean="0">
                <a:latin typeface="Cambria"/>
                <a:cs typeface="Cambria"/>
              </a:rPr>
              <a:t>the </a:t>
            </a:r>
            <a:r>
              <a:rPr lang="en-US" sz="2800" spc="50" dirty="0" smtClean="0">
                <a:latin typeface="Cambria"/>
                <a:cs typeface="Cambria"/>
              </a:rPr>
              <a:t>network </a:t>
            </a:r>
            <a:r>
              <a:rPr lang="en-US" sz="2800" spc="85" dirty="0" smtClean="0">
                <a:latin typeface="Cambria"/>
                <a:cs typeface="Cambria"/>
              </a:rPr>
              <a:t>and </a:t>
            </a:r>
            <a:r>
              <a:rPr lang="en-US" sz="2800" spc="35" dirty="0" smtClean="0">
                <a:latin typeface="Cambria"/>
                <a:cs typeface="Cambria"/>
              </a:rPr>
              <a:t>respond </a:t>
            </a:r>
            <a:r>
              <a:rPr lang="en-US" sz="2800" spc="10" dirty="0" smtClean="0">
                <a:latin typeface="Cambria"/>
                <a:cs typeface="Cambria"/>
              </a:rPr>
              <a:t>to</a:t>
            </a:r>
            <a:r>
              <a:rPr lang="en-US" sz="2800" spc="455" dirty="0" smtClean="0">
                <a:latin typeface="Cambria"/>
                <a:cs typeface="Cambria"/>
              </a:rPr>
              <a:t> </a:t>
            </a:r>
            <a:r>
              <a:rPr lang="en-US" sz="2800" spc="60" dirty="0" smtClean="0">
                <a:latin typeface="Cambria"/>
                <a:cs typeface="Cambria"/>
              </a:rPr>
              <a:t>requests.</a:t>
            </a:r>
            <a:endParaRPr lang="en-US" sz="2800" dirty="0" smtClean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9933"/>
              </a:buClr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Clr>
                <a:srgbClr val="FF9933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US" sz="2800" b="1" spc="220" dirty="0" smtClean="0">
                <a:solidFill>
                  <a:srgbClr val="FF6600"/>
                </a:solidFill>
                <a:latin typeface="Cambria"/>
                <a:cs typeface="Cambria"/>
              </a:rPr>
              <a:t>HTTP</a:t>
            </a:r>
            <a:r>
              <a:rPr lang="en-US" sz="2800" b="1" spc="55" dirty="0" smtClean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lang="en-US" sz="2800" b="1" spc="110" dirty="0" smtClean="0">
                <a:solidFill>
                  <a:srgbClr val="FF6600"/>
                </a:solidFill>
                <a:latin typeface="Cambria"/>
                <a:cs typeface="Cambria"/>
              </a:rPr>
              <a:t>methods</a:t>
            </a:r>
            <a:endParaRPr lang="en-US" sz="2800" dirty="0" smtClean="0">
              <a:latin typeface="Cambria"/>
              <a:cs typeface="Cambria"/>
            </a:endParaRPr>
          </a:p>
          <a:p>
            <a:pPr marL="756285">
              <a:lnSpc>
                <a:spcPts val="2280"/>
              </a:lnSpc>
              <a:spcBef>
                <a:spcPts val="1175"/>
              </a:spcBef>
            </a:pPr>
            <a:r>
              <a:rPr lang="en-US" sz="2800" spc="114" dirty="0" smtClean="0">
                <a:latin typeface="Cambria"/>
                <a:cs typeface="Cambria"/>
              </a:rPr>
              <a:t>All </a:t>
            </a:r>
            <a:r>
              <a:rPr lang="en-US" sz="2800" spc="60" dirty="0" smtClean="0">
                <a:latin typeface="Cambria"/>
                <a:cs typeface="Cambria"/>
              </a:rPr>
              <a:t>client </a:t>
            </a:r>
            <a:r>
              <a:rPr lang="en-US" sz="2800" spc="45" dirty="0" smtClean="0">
                <a:latin typeface="Cambria"/>
                <a:cs typeface="Cambria"/>
              </a:rPr>
              <a:t>server </a:t>
            </a:r>
            <a:r>
              <a:rPr lang="en-US" sz="2800" spc="60" dirty="0" smtClean="0">
                <a:latin typeface="Cambria"/>
                <a:cs typeface="Cambria"/>
              </a:rPr>
              <a:t>communication </a:t>
            </a:r>
            <a:r>
              <a:rPr lang="en-US" sz="2800" spc="20" dirty="0" smtClean="0">
                <a:latin typeface="Cambria"/>
                <a:cs typeface="Cambria"/>
              </a:rPr>
              <a:t>on </a:t>
            </a:r>
            <a:r>
              <a:rPr lang="en-US" sz="2800" spc="70" dirty="0" smtClean="0">
                <a:latin typeface="Cambria"/>
                <a:cs typeface="Cambria"/>
              </a:rPr>
              <a:t>the </a:t>
            </a:r>
            <a:r>
              <a:rPr lang="en-US" sz="2800" spc="40" dirty="0" smtClean="0">
                <a:latin typeface="Cambria"/>
                <a:cs typeface="Cambria"/>
              </a:rPr>
              <a:t>World </a:t>
            </a:r>
            <a:r>
              <a:rPr lang="en-US" sz="2800" spc="55" dirty="0" smtClean="0">
                <a:latin typeface="Cambria"/>
                <a:cs typeface="Cambria"/>
              </a:rPr>
              <a:t>Wide </a:t>
            </a:r>
            <a:r>
              <a:rPr lang="en-US" sz="2800" spc="45" dirty="0" smtClean="0">
                <a:latin typeface="Cambria"/>
                <a:cs typeface="Cambria"/>
              </a:rPr>
              <a:t>Web </a:t>
            </a:r>
            <a:r>
              <a:rPr lang="en-US" sz="2800" spc="75" dirty="0" smtClean="0">
                <a:latin typeface="Cambria"/>
                <a:cs typeface="Cambria"/>
              </a:rPr>
              <a:t> </a:t>
            </a:r>
            <a:r>
              <a:rPr lang="en-US" sz="2800" spc="60" dirty="0" smtClean="0">
                <a:latin typeface="Cambria"/>
                <a:cs typeface="Cambria"/>
              </a:rPr>
              <a:t>are</a:t>
            </a:r>
            <a:endParaRPr lang="en-US" sz="2800" dirty="0" smtClean="0">
              <a:latin typeface="Cambria"/>
              <a:cs typeface="Cambria"/>
            </a:endParaRPr>
          </a:p>
          <a:p>
            <a:pPr marL="1097915">
              <a:lnSpc>
                <a:spcPts val="2280"/>
              </a:lnSpc>
            </a:pPr>
            <a:r>
              <a:rPr lang="en-US" sz="2800" spc="25" dirty="0" smtClean="0">
                <a:latin typeface="Cambria"/>
                <a:cs typeface="Cambria"/>
              </a:rPr>
              <a:t>done </a:t>
            </a:r>
            <a:r>
              <a:rPr lang="en-US" sz="2800" spc="85" dirty="0" smtClean="0">
                <a:latin typeface="Cambria"/>
                <a:cs typeface="Cambria"/>
              </a:rPr>
              <a:t>using </a:t>
            </a:r>
            <a:r>
              <a:rPr lang="en-US" sz="2800" spc="75" dirty="0" smtClean="0">
                <a:latin typeface="Cambria"/>
                <a:cs typeface="Cambria"/>
              </a:rPr>
              <a:t>the </a:t>
            </a:r>
            <a:r>
              <a:rPr lang="en-US" sz="2800" spc="40" dirty="0" smtClean="0">
                <a:latin typeface="Cambria"/>
                <a:cs typeface="Cambria"/>
              </a:rPr>
              <a:t>following </a:t>
            </a:r>
            <a:r>
              <a:rPr lang="en-US" sz="2800" spc="60" dirty="0" smtClean="0">
                <a:latin typeface="Cambria"/>
                <a:cs typeface="Cambria"/>
              </a:rPr>
              <a:t>simple </a:t>
            </a:r>
            <a:r>
              <a:rPr lang="en-US" sz="2800" spc="185" dirty="0" smtClean="0">
                <a:latin typeface="Cambria"/>
                <a:cs typeface="Cambria"/>
              </a:rPr>
              <a:t>HTTP</a:t>
            </a:r>
            <a:r>
              <a:rPr lang="en-US" sz="2800" spc="320" dirty="0" smtClean="0">
                <a:latin typeface="Cambria"/>
                <a:cs typeface="Cambria"/>
              </a:rPr>
              <a:t> </a:t>
            </a:r>
            <a:r>
              <a:rPr lang="en-US" sz="2800" spc="50" dirty="0" smtClean="0">
                <a:latin typeface="Cambria"/>
                <a:cs typeface="Cambria"/>
              </a:rPr>
              <a:t>methods:</a:t>
            </a:r>
            <a:endParaRPr lang="en-US" sz="2800" dirty="0" smtClean="0">
              <a:latin typeface="Cambria"/>
              <a:cs typeface="Cambria"/>
            </a:endParaRPr>
          </a:p>
          <a:p>
            <a:pPr marL="753110" lvl="1" indent="-283210">
              <a:lnSpc>
                <a:spcPct val="100000"/>
              </a:lnSpc>
              <a:spcBef>
                <a:spcPts val="1155"/>
              </a:spcBef>
              <a:buClr>
                <a:srgbClr val="FF9933"/>
              </a:buClr>
              <a:buFont typeface="Wingdings"/>
              <a:buChar char=""/>
              <a:tabLst>
                <a:tab pos="753745" algn="l"/>
              </a:tabLst>
            </a:pPr>
            <a:r>
              <a:rPr lang="en-US" sz="2800" b="1" spc="290" dirty="0" smtClean="0">
                <a:latin typeface="Cambria"/>
                <a:cs typeface="Cambria"/>
              </a:rPr>
              <a:t>GET </a:t>
            </a:r>
            <a:r>
              <a:rPr lang="en-US" sz="2800" spc="95" dirty="0" smtClean="0">
                <a:latin typeface="Cambria"/>
                <a:cs typeface="Cambria"/>
              </a:rPr>
              <a:t>= </a:t>
            </a:r>
            <a:r>
              <a:rPr lang="en-US" sz="2800" spc="40" dirty="0" smtClean="0">
                <a:latin typeface="Cambria"/>
                <a:cs typeface="Cambria"/>
              </a:rPr>
              <a:t>"give </a:t>
            </a:r>
            <a:r>
              <a:rPr lang="en-US" sz="2800" spc="60" dirty="0" smtClean="0">
                <a:latin typeface="Cambria"/>
                <a:cs typeface="Cambria"/>
              </a:rPr>
              <a:t>me </a:t>
            </a:r>
            <a:r>
              <a:rPr lang="en-US" sz="2800" spc="30" dirty="0" smtClean="0">
                <a:latin typeface="Cambria"/>
                <a:cs typeface="Cambria"/>
              </a:rPr>
              <a:t>some info"</a:t>
            </a:r>
            <a:r>
              <a:rPr lang="en-US" sz="2800" spc="95" dirty="0" smtClean="0">
                <a:latin typeface="Cambria"/>
                <a:cs typeface="Cambria"/>
              </a:rPr>
              <a:t> </a:t>
            </a:r>
            <a:r>
              <a:rPr lang="en-US" sz="2800" spc="35" dirty="0" smtClean="0">
                <a:latin typeface="Cambria"/>
                <a:cs typeface="Cambria"/>
              </a:rPr>
              <a:t>(Retrieve)</a:t>
            </a:r>
            <a:endParaRPr lang="en-US" sz="2800" dirty="0" smtClean="0">
              <a:latin typeface="Cambria"/>
              <a:cs typeface="Cambria"/>
            </a:endParaRPr>
          </a:p>
          <a:p>
            <a:pPr marL="753110" lvl="1" indent="-283210">
              <a:lnSpc>
                <a:spcPct val="100000"/>
              </a:lnSpc>
              <a:spcBef>
                <a:spcPts val="865"/>
              </a:spcBef>
              <a:buClr>
                <a:srgbClr val="FF9933"/>
              </a:buClr>
              <a:buFont typeface="Wingdings"/>
              <a:buChar char=""/>
              <a:tabLst>
                <a:tab pos="753745" algn="l"/>
              </a:tabLst>
            </a:pPr>
            <a:r>
              <a:rPr lang="en-US" sz="2800" b="1" spc="250" dirty="0" smtClean="0">
                <a:latin typeface="Cambria"/>
                <a:cs typeface="Cambria"/>
              </a:rPr>
              <a:t>POST </a:t>
            </a:r>
            <a:r>
              <a:rPr lang="en-US" sz="2800" spc="100" dirty="0" smtClean="0">
                <a:latin typeface="Cambria"/>
                <a:cs typeface="Cambria"/>
              </a:rPr>
              <a:t>= </a:t>
            </a:r>
            <a:r>
              <a:rPr lang="en-US" sz="2800" spc="25" dirty="0" smtClean="0">
                <a:latin typeface="Cambria"/>
                <a:cs typeface="Cambria"/>
              </a:rPr>
              <a:t>"here's some </a:t>
            </a:r>
            <a:r>
              <a:rPr lang="en-US" sz="2800" spc="45" dirty="0" smtClean="0">
                <a:latin typeface="Cambria"/>
                <a:cs typeface="Cambria"/>
              </a:rPr>
              <a:t>new </a:t>
            </a:r>
            <a:r>
              <a:rPr lang="en-US" sz="2800" spc="30" dirty="0" smtClean="0">
                <a:latin typeface="Cambria"/>
                <a:cs typeface="Cambria"/>
              </a:rPr>
              <a:t>info"</a:t>
            </a:r>
            <a:r>
              <a:rPr lang="en-US" sz="2800" spc="204" dirty="0" smtClean="0">
                <a:latin typeface="Cambria"/>
                <a:cs typeface="Cambria"/>
              </a:rPr>
              <a:t> </a:t>
            </a:r>
            <a:r>
              <a:rPr lang="en-US" sz="2800" spc="55" dirty="0" smtClean="0">
                <a:latin typeface="Cambria"/>
                <a:cs typeface="Cambria"/>
              </a:rPr>
              <a:t>(</a:t>
            </a:r>
            <a:r>
              <a:rPr lang="en-US" sz="2800" spc="55" dirty="0" smtClean="0">
                <a:latin typeface="Cambria"/>
                <a:cs typeface="Cambria"/>
              </a:rPr>
              <a:t>Creat</a:t>
            </a:r>
            <a:r>
              <a:rPr lang="en-US" sz="2800" spc="55" dirty="0" smtClean="0">
                <a:latin typeface="Cambria"/>
                <a:cs typeface="Cambria"/>
              </a:rPr>
              <a:t>e</a:t>
            </a:r>
            <a:r>
              <a:rPr lang="en-US" sz="2800" spc="55" dirty="0" smtClean="0">
                <a:latin typeface="Cambria"/>
                <a:cs typeface="Cambria"/>
              </a:rPr>
              <a:t>)</a:t>
            </a:r>
            <a:endParaRPr lang="en-US" sz="2800" dirty="0" smtClean="0">
              <a:latin typeface="Cambria"/>
              <a:cs typeface="Cambria"/>
            </a:endParaRPr>
          </a:p>
          <a:p>
            <a:pPr marL="753110" lvl="1" indent="-283210">
              <a:lnSpc>
                <a:spcPct val="100000"/>
              </a:lnSpc>
              <a:spcBef>
                <a:spcPts val="860"/>
              </a:spcBef>
              <a:buClr>
                <a:srgbClr val="FF9933"/>
              </a:buClr>
              <a:buFont typeface="Wingdings"/>
              <a:buChar char=""/>
              <a:tabLst>
                <a:tab pos="753745" algn="l"/>
              </a:tabLst>
            </a:pPr>
            <a:r>
              <a:rPr lang="en-US" sz="2800" b="1" spc="250" dirty="0" smtClean="0">
                <a:latin typeface="Cambria"/>
                <a:cs typeface="Cambria"/>
              </a:rPr>
              <a:t>PUT </a:t>
            </a:r>
            <a:r>
              <a:rPr lang="en-US" sz="2800" spc="95" dirty="0" smtClean="0">
                <a:latin typeface="Cambria"/>
                <a:cs typeface="Cambria"/>
              </a:rPr>
              <a:t>= </a:t>
            </a:r>
            <a:r>
              <a:rPr lang="en-US" sz="2800" spc="30" dirty="0" smtClean="0">
                <a:latin typeface="Cambria"/>
                <a:cs typeface="Cambria"/>
              </a:rPr>
              <a:t>"here's some </a:t>
            </a:r>
            <a:r>
              <a:rPr lang="en-US" sz="2800" spc="40" dirty="0" smtClean="0">
                <a:latin typeface="Cambria"/>
                <a:cs typeface="Cambria"/>
              </a:rPr>
              <a:t>info </a:t>
            </a:r>
            <a:r>
              <a:rPr lang="en-US" sz="2800" spc="10" dirty="0" smtClean="0">
                <a:latin typeface="Cambria"/>
                <a:cs typeface="Cambria"/>
              </a:rPr>
              <a:t>to </a:t>
            </a:r>
            <a:r>
              <a:rPr lang="en-US" sz="2800" spc="65" dirty="0" smtClean="0">
                <a:latin typeface="Cambria"/>
                <a:cs typeface="Cambria"/>
              </a:rPr>
              <a:t>update”</a:t>
            </a:r>
            <a:r>
              <a:rPr lang="en-US" sz="2800" spc="265" dirty="0" smtClean="0">
                <a:latin typeface="Cambria"/>
                <a:cs typeface="Cambria"/>
              </a:rPr>
              <a:t> </a:t>
            </a:r>
            <a:r>
              <a:rPr lang="en-US" sz="2800" spc="50" dirty="0" smtClean="0">
                <a:latin typeface="Cambria"/>
                <a:cs typeface="Cambria"/>
              </a:rPr>
              <a:t>(</a:t>
            </a:r>
            <a:r>
              <a:rPr lang="en-US" sz="2800" spc="50" dirty="0" smtClean="0">
                <a:latin typeface="Cambria"/>
                <a:cs typeface="Cambria"/>
              </a:rPr>
              <a:t>Update</a:t>
            </a:r>
            <a:r>
              <a:rPr lang="en-US" sz="2800" spc="50" dirty="0" smtClean="0">
                <a:latin typeface="Cambria"/>
                <a:cs typeface="Cambria"/>
              </a:rPr>
              <a:t>)</a:t>
            </a:r>
            <a:endParaRPr lang="en-US" sz="2800" dirty="0" smtClean="0">
              <a:latin typeface="Cambria"/>
              <a:cs typeface="Cambria"/>
            </a:endParaRPr>
          </a:p>
          <a:p>
            <a:pPr marL="753110" lvl="1" indent="-283210">
              <a:lnSpc>
                <a:spcPct val="100000"/>
              </a:lnSpc>
              <a:spcBef>
                <a:spcPts val="865"/>
              </a:spcBef>
              <a:buClr>
                <a:srgbClr val="FF9933"/>
              </a:buClr>
              <a:buFont typeface="Wingdings"/>
              <a:buChar char=""/>
              <a:tabLst>
                <a:tab pos="753745" algn="l"/>
              </a:tabLst>
            </a:pPr>
            <a:r>
              <a:rPr lang="en-US" sz="2800" b="1" spc="300" dirty="0" smtClean="0">
                <a:latin typeface="Cambria"/>
                <a:cs typeface="Cambria"/>
              </a:rPr>
              <a:t>DELETE </a:t>
            </a:r>
            <a:r>
              <a:rPr lang="en-US" sz="2800" spc="95" dirty="0" smtClean="0">
                <a:latin typeface="Cambria"/>
                <a:cs typeface="Cambria"/>
              </a:rPr>
              <a:t>= </a:t>
            </a:r>
            <a:r>
              <a:rPr lang="en-US" sz="2800" spc="35" dirty="0" smtClean="0">
                <a:latin typeface="Cambria"/>
                <a:cs typeface="Cambria"/>
              </a:rPr>
              <a:t>"delete </a:t>
            </a:r>
            <a:r>
              <a:rPr lang="en-US" sz="2800" spc="30" dirty="0" smtClean="0">
                <a:latin typeface="Cambria"/>
                <a:cs typeface="Cambria"/>
              </a:rPr>
              <a:t>some info"</a:t>
            </a:r>
            <a:r>
              <a:rPr lang="en-US" sz="2800" spc="50" dirty="0" smtClean="0">
                <a:latin typeface="Cambria"/>
                <a:cs typeface="Cambria"/>
              </a:rPr>
              <a:t> </a:t>
            </a:r>
            <a:r>
              <a:rPr lang="en-US" sz="2800" spc="35" dirty="0" smtClean="0">
                <a:latin typeface="Cambria"/>
                <a:cs typeface="Cambria"/>
              </a:rPr>
              <a:t>(Delete)</a:t>
            </a:r>
            <a:endParaRPr lang="en-US" sz="2800" dirty="0" smtClean="0">
              <a:latin typeface="Cambria"/>
              <a:cs typeface="Cambri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>
              <a:lnSpc>
                <a:spcPct val="100000"/>
              </a:lnSpc>
            </a:pPr>
            <a:r>
              <a:rPr spc="-770" dirty="0"/>
              <a:t>EMPLOYEE</a:t>
            </a:r>
            <a:r>
              <a:rPr spc="-880" dirty="0"/>
              <a:t> </a:t>
            </a:r>
            <a:r>
              <a:rPr spc="-855" dirty="0"/>
              <a:t>RESOURCE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30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0" rIns="0" bIns="0" rtlCol="0">
            <a:spAutoFit/>
          </a:bodyPr>
          <a:lstStyle/>
          <a:p>
            <a:pPr marL="1422400">
              <a:lnSpc>
                <a:spcPct val="100000"/>
              </a:lnSpc>
            </a:pPr>
            <a:r>
              <a:rPr spc="-5" dirty="0"/>
              <a:t>/employees/</a:t>
            </a:r>
            <a:r>
              <a:rPr spc="-5" dirty="0">
                <a:solidFill>
                  <a:srgbClr val="0365C0"/>
                </a:solidFill>
              </a:rPr>
              <a:t>alice</a:t>
            </a:r>
          </a:p>
          <a:p>
            <a:pPr marL="1422400">
              <a:lnSpc>
                <a:spcPct val="100000"/>
              </a:lnSpc>
              <a:spcBef>
                <a:spcPts val="4700"/>
              </a:spcBef>
            </a:pPr>
            <a:r>
              <a:rPr spc="-5" dirty="0"/>
              <a:t>/employees/</a:t>
            </a:r>
            <a:r>
              <a:rPr spc="-5" dirty="0">
                <a:solidFill>
                  <a:srgbClr val="C82506"/>
                </a:solidFill>
              </a:rPr>
              <a:t>bob</a:t>
            </a:r>
          </a:p>
          <a:p>
            <a:pPr marL="1422400">
              <a:lnSpc>
                <a:spcPct val="100000"/>
              </a:lnSpc>
              <a:spcBef>
                <a:spcPts val="4700"/>
              </a:spcBef>
            </a:pPr>
            <a:r>
              <a:rPr spc="-5" dirty="0"/>
              <a:t>/employees/</a:t>
            </a:r>
            <a:r>
              <a:rPr spc="-5" dirty="0">
                <a:solidFill>
                  <a:srgbClr val="00882B"/>
                </a:solidFill>
              </a:rPr>
              <a:t>eve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ct val="100000"/>
              </a:lnSpc>
            </a:pPr>
            <a:r>
              <a:rPr spc="-819" dirty="0"/>
              <a:t>RESOURCE</a:t>
            </a:r>
            <a:r>
              <a:rPr spc="-915" dirty="0"/>
              <a:t> </a:t>
            </a:r>
            <a:r>
              <a:rPr spc="-69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643" y="1123950"/>
            <a:ext cx="2948305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725" spc="2910" baseline="-9294" dirty="0">
                <a:latin typeface="Trebuchet MS"/>
                <a:cs typeface="Trebuchet MS"/>
              </a:rPr>
              <a:t>▫</a:t>
            </a:r>
            <a:r>
              <a:rPr sz="5500" b="1" i="1" spc="434" dirty="0">
                <a:solidFill>
                  <a:srgbClr val="DE6A10"/>
                </a:solidFill>
                <a:latin typeface="Calibri"/>
                <a:cs typeface="Calibri"/>
              </a:rPr>
              <a:t>C</a:t>
            </a:r>
            <a:r>
              <a:rPr sz="5500" b="1" i="1" spc="95" dirty="0">
                <a:latin typeface="Calibri"/>
                <a:cs typeface="Calibri"/>
              </a:rPr>
              <a:t>r</a:t>
            </a:r>
            <a:r>
              <a:rPr sz="5500" b="1" i="1" spc="285" dirty="0">
                <a:latin typeface="Calibri"/>
                <a:cs typeface="Calibri"/>
              </a:rPr>
              <a:t>e</a:t>
            </a:r>
            <a:r>
              <a:rPr sz="5500" b="1" i="1" spc="280" dirty="0">
                <a:latin typeface="Calibri"/>
                <a:cs typeface="Calibri"/>
              </a:rPr>
              <a:t>a</a:t>
            </a:r>
            <a:r>
              <a:rPr sz="5500" b="1" i="1" spc="110" dirty="0">
                <a:latin typeface="Calibri"/>
                <a:cs typeface="Calibri"/>
              </a:rPr>
              <a:t>t</a:t>
            </a:r>
            <a:r>
              <a:rPr sz="5500" b="1" i="1" spc="185" dirty="0">
                <a:latin typeface="Calibri"/>
                <a:cs typeface="Calibri"/>
              </a:rPr>
              <a:t>e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43" y="2381250"/>
            <a:ext cx="2456180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725" spc="2910" baseline="-9294" dirty="0">
                <a:latin typeface="Trebuchet MS"/>
                <a:cs typeface="Trebuchet MS"/>
              </a:rPr>
              <a:t>▫</a:t>
            </a:r>
            <a:r>
              <a:rPr sz="5500" b="1" i="1" spc="140" dirty="0">
                <a:solidFill>
                  <a:srgbClr val="DE6A10"/>
                </a:solidFill>
                <a:latin typeface="Calibri"/>
                <a:cs typeface="Calibri"/>
              </a:rPr>
              <a:t>R</a:t>
            </a:r>
            <a:r>
              <a:rPr sz="5500" b="1" i="1" spc="185" dirty="0">
                <a:latin typeface="Calibri"/>
                <a:cs typeface="Calibri"/>
              </a:rPr>
              <a:t>e</a:t>
            </a:r>
            <a:r>
              <a:rPr sz="5500" b="1" i="1" spc="280" dirty="0">
                <a:latin typeface="Calibri"/>
                <a:cs typeface="Calibri"/>
              </a:rPr>
              <a:t>a</a:t>
            </a:r>
            <a:r>
              <a:rPr sz="5500" b="1" i="1" spc="310" dirty="0">
                <a:latin typeface="Calibri"/>
                <a:cs typeface="Calibri"/>
              </a:rPr>
              <a:t>d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643" y="3638550"/>
            <a:ext cx="3187700" cy="477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40"/>
              </a:lnSpc>
            </a:pPr>
            <a:r>
              <a:rPr sz="19725" spc="705" baseline="-9294" dirty="0">
                <a:latin typeface="Trebuchet MS"/>
                <a:cs typeface="Trebuchet MS"/>
              </a:rPr>
              <a:t>▫</a:t>
            </a:r>
            <a:r>
              <a:rPr sz="5500" b="1" i="1" spc="470" dirty="0">
                <a:solidFill>
                  <a:srgbClr val="DE6A10"/>
                </a:solidFill>
                <a:latin typeface="Calibri"/>
                <a:cs typeface="Calibri"/>
              </a:rPr>
              <a:t>U</a:t>
            </a:r>
            <a:r>
              <a:rPr sz="5500" b="1" i="1" spc="470" dirty="0">
                <a:latin typeface="Calibri"/>
                <a:cs typeface="Calibri"/>
              </a:rPr>
              <a:t>pdate</a:t>
            </a:r>
            <a:endParaRPr sz="5500">
              <a:latin typeface="Calibri"/>
              <a:cs typeface="Calibri"/>
            </a:endParaRPr>
          </a:p>
          <a:p>
            <a:pPr marL="12700">
              <a:lnSpc>
                <a:spcPts val="9900"/>
              </a:lnSpc>
            </a:pPr>
            <a:r>
              <a:rPr sz="19725" spc="637" baseline="-9294" dirty="0">
                <a:latin typeface="Trebuchet MS"/>
                <a:cs typeface="Trebuchet MS"/>
              </a:rPr>
              <a:t>▫</a:t>
            </a:r>
            <a:r>
              <a:rPr sz="5500" b="1" i="1" spc="425" dirty="0">
                <a:solidFill>
                  <a:srgbClr val="DE6A10"/>
                </a:solidFill>
                <a:latin typeface="Calibri"/>
                <a:cs typeface="Calibri"/>
              </a:rPr>
              <a:t>D</a:t>
            </a:r>
            <a:r>
              <a:rPr sz="5500" b="1" i="1" spc="425" dirty="0">
                <a:latin typeface="Calibri"/>
                <a:cs typeface="Calibri"/>
              </a:rPr>
              <a:t>elete</a:t>
            </a:r>
            <a:endParaRPr sz="5500">
              <a:latin typeface="Calibri"/>
              <a:cs typeface="Calibri"/>
            </a:endParaRPr>
          </a:p>
          <a:p>
            <a:pPr marL="12700">
              <a:lnSpc>
                <a:spcPts val="12840"/>
              </a:lnSpc>
            </a:pPr>
            <a:r>
              <a:rPr sz="19725" spc="877" baseline="-9294" dirty="0">
                <a:latin typeface="Trebuchet MS"/>
                <a:cs typeface="Trebuchet MS"/>
              </a:rPr>
              <a:t>▫</a:t>
            </a:r>
            <a:r>
              <a:rPr sz="5500" b="1" i="1" spc="585" dirty="0">
                <a:solidFill>
                  <a:srgbClr val="DE6A10"/>
                </a:solidFill>
                <a:latin typeface="Calibri"/>
                <a:cs typeface="Calibri"/>
              </a:rPr>
              <a:t>L</a:t>
            </a:r>
            <a:r>
              <a:rPr sz="5500" b="1" i="1" spc="585" dirty="0">
                <a:latin typeface="Calibri"/>
                <a:cs typeface="Calibri"/>
              </a:rPr>
              <a:t>ist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29300" y="2032000"/>
            <a:ext cx="56896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31</a:t>
            </a:fld>
            <a:endParaRPr spc="4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r>
              <a:rPr spc="-710" dirty="0"/>
              <a:t>LIST </a:t>
            </a:r>
            <a:r>
              <a:rPr spc="-770" dirty="0"/>
              <a:t>EMPLOYEE</a:t>
            </a:r>
            <a:r>
              <a:rPr spc="-990" dirty="0"/>
              <a:t> </a:t>
            </a:r>
            <a:r>
              <a:rPr spc="-86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900" y="3543046"/>
            <a:ext cx="8790305" cy="256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700"/>
              </a:lnSpc>
              <a:tabLst>
                <a:tab pos="1536700" algn="l"/>
              </a:tabLst>
            </a:pPr>
            <a:r>
              <a:rPr sz="5000" dirty="0">
                <a:solidFill>
                  <a:srgbClr val="C82506"/>
                </a:solidFill>
                <a:latin typeface="Courier New"/>
                <a:cs typeface="Courier New"/>
              </a:rPr>
              <a:t>GET	</a:t>
            </a:r>
            <a:r>
              <a:rPr sz="5000" spc="-5" dirty="0">
                <a:solidFill>
                  <a:srgbClr val="0365C0"/>
                </a:solidFill>
                <a:latin typeface="Courier New"/>
                <a:cs typeface="Courier New"/>
              </a:rPr>
              <a:t>/employees</a:t>
            </a:r>
            <a:r>
              <a:rPr sz="5000" spc="-9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latin typeface="Courier New"/>
                <a:cs typeface="Courier New"/>
              </a:rPr>
              <a:t>HTTP/1.1  </a:t>
            </a:r>
            <a:r>
              <a:rPr sz="5000" spc="-5" dirty="0">
                <a:latin typeface="Courier New"/>
                <a:cs typeface="Courier New"/>
              </a:rPr>
              <a:t>Host: </a:t>
            </a:r>
            <a:r>
              <a:rPr sz="5000" dirty="0">
                <a:latin typeface="Courier New"/>
                <a:cs typeface="Courier New"/>
              </a:rPr>
              <a:t>example.com  </a:t>
            </a:r>
            <a:r>
              <a:rPr sz="5000" spc="-5" dirty="0">
                <a:latin typeface="Courier New"/>
                <a:cs typeface="Courier New"/>
              </a:rPr>
              <a:t>Accept:</a:t>
            </a:r>
            <a:r>
              <a:rPr sz="5000" spc="-95" dirty="0"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0365C0"/>
                </a:solidFill>
                <a:latin typeface="Courier New"/>
                <a:cs typeface="Courier New"/>
              </a:rPr>
              <a:t>application/xml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0" y="1778000"/>
            <a:ext cx="25844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80" dirty="0">
                <a:solidFill>
                  <a:srgbClr val="53585F"/>
                </a:solidFill>
                <a:latin typeface="Calibri"/>
                <a:cs typeface="Calibri"/>
              </a:rPr>
              <a:t>Request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6477" y="2416517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5155565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22042" y="2058377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0" y="0"/>
                </a:moveTo>
                <a:lnTo>
                  <a:pt x="0" y="716279"/>
                </a:lnTo>
                <a:lnTo>
                  <a:pt x="716279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07150" y="9336325"/>
            <a:ext cx="1797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100" i="1" spc="45" dirty="0">
                <a:solidFill>
                  <a:srgbClr val="929396"/>
                </a:solidFill>
                <a:latin typeface="Calibri"/>
                <a:cs typeface="Calibri"/>
              </a:rPr>
              <a:t>60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r>
              <a:rPr spc="-710" dirty="0"/>
              <a:t>LIST </a:t>
            </a:r>
            <a:r>
              <a:rPr spc="-770" dirty="0"/>
              <a:t>EMPLOYEE</a:t>
            </a:r>
            <a:r>
              <a:rPr spc="-990" dirty="0"/>
              <a:t> </a:t>
            </a:r>
            <a:r>
              <a:rPr spc="-86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3352800"/>
            <a:ext cx="11304905" cy="533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HTTP/1.1 </a:t>
            </a:r>
            <a:r>
              <a:rPr sz="4000" spc="-5" dirty="0">
                <a:solidFill>
                  <a:srgbClr val="00882B"/>
                </a:solidFill>
                <a:latin typeface="Courier New"/>
                <a:cs typeface="Courier New"/>
              </a:rPr>
              <a:t>200</a:t>
            </a:r>
            <a:r>
              <a:rPr sz="4000" spc="-85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00882B"/>
                </a:solidFill>
                <a:latin typeface="Courier New"/>
                <a:cs typeface="Courier New"/>
              </a:rPr>
              <a:t>OK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spc="-5" dirty="0">
                <a:latin typeface="Courier New"/>
                <a:cs typeface="Courier New"/>
              </a:rPr>
              <a:t>Content-Type:</a:t>
            </a:r>
            <a:r>
              <a:rPr sz="4000" spc="-95" dirty="0"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application/xml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Courier New"/>
                <a:cs typeface="Courier New"/>
              </a:rPr>
              <a:t>&lt;employees&gt;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0"/>
              </a:spcBef>
            </a:pPr>
            <a:r>
              <a:rPr sz="4000" spc="-5" dirty="0">
                <a:latin typeface="Courier New"/>
                <a:cs typeface="Courier New"/>
              </a:rPr>
              <a:t>&lt;employee</a:t>
            </a:r>
            <a:r>
              <a:rPr sz="4000" spc="2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href="</a:t>
            </a:r>
            <a:r>
              <a:rPr sz="4000" spc="-5" dirty="0">
                <a:solidFill>
                  <a:srgbClr val="0365C0"/>
                </a:solidFill>
                <a:latin typeface="Courier New"/>
                <a:cs typeface="Courier New"/>
              </a:rPr>
              <a:t>/employees/alice</a:t>
            </a:r>
            <a:r>
              <a:rPr sz="4000" spc="-5" dirty="0">
                <a:latin typeface="Courier New"/>
                <a:cs typeface="Courier New"/>
              </a:rPr>
              <a:t>"/&gt;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0"/>
              </a:spcBef>
            </a:pPr>
            <a:r>
              <a:rPr sz="4000" spc="-5" dirty="0">
                <a:latin typeface="Courier New"/>
                <a:cs typeface="Courier New"/>
              </a:rPr>
              <a:t>&lt;employee</a:t>
            </a:r>
            <a:r>
              <a:rPr sz="4000" spc="1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href="</a:t>
            </a:r>
            <a:r>
              <a:rPr sz="4000" spc="-5" dirty="0">
                <a:solidFill>
                  <a:srgbClr val="0365C0"/>
                </a:solidFill>
                <a:latin typeface="Courier New"/>
                <a:cs typeface="Courier New"/>
              </a:rPr>
              <a:t>/employees/bob</a:t>
            </a:r>
            <a:r>
              <a:rPr sz="4000" spc="-5" dirty="0">
                <a:latin typeface="Courier New"/>
                <a:cs typeface="Courier New"/>
              </a:rPr>
              <a:t>"/&gt;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0"/>
              </a:spcBef>
            </a:pPr>
            <a:r>
              <a:rPr sz="4000" spc="-5" dirty="0">
                <a:latin typeface="Courier New"/>
                <a:cs typeface="Courier New"/>
              </a:rPr>
              <a:t>&lt;employee</a:t>
            </a:r>
            <a:r>
              <a:rPr sz="4000" spc="1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href="</a:t>
            </a:r>
            <a:r>
              <a:rPr sz="4000" spc="-5" dirty="0">
                <a:solidFill>
                  <a:srgbClr val="0365C0"/>
                </a:solidFill>
                <a:latin typeface="Courier New"/>
                <a:cs typeface="Courier New"/>
              </a:rPr>
              <a:t>/employees/eve</a:t>
            </a:r>
            <a:r>
              <a:rPr sz="4000" spc="-5" dirty="0">
                <a:latin typeface="Courier New"/>
                <a:cs typeface="Courier New"/>
              </a:rPr>
              <a:t>"/&gt;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&lt;/employee&gt;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3500" y="1765300"/>
            <a:ext cx="283273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spc="25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70" dirty="0">
                <a:solidFill>
                  <a:srgbClr val="53585F"/>
                </a:solidFill>
                <a:latin typeface="Calibri"/>
                <a:cs typeface="Calibri"/>
              </a:rPr>
              <a:t>Response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3857" y="2400287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95250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2827" y="2042147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716280" y="0"/>
                </a:moveTo>
                <a:lnTo>
                  <a:pt x="0" y="358140"/>
                </a:lnTo>
                <a:lnTo>
                  <a:pt x="716280" y="716279"/>
                </a:lnTo>
                <a:lnTo>
                  <a:pt x="71628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33</a:t>
            </a:fld>
            <a:endParaRPr spc="4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665" dirty="0"/>
              <a:t>READ </a:t>
            </a:r>
            <a:r>
              <a:rPr spc="-770" dirty="0"/>
              <a:t>EMPLOYEE</a:t>
            </a:r>
            <a:r>
              <a:rPr spc="-1040" dirty="0"/>
              <a:t> </a:t>
            </a:r>
            <a:r>
              <a:rPr spc="-855"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543046"/>
            <a:ext cx="11076305" cy="256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700"/>
              </a:lnSpc>
              <a:tabLst>
                <a:tab pos="1536700" algn="l"/>
              </a:tabLst>
            </a:pPr>
            <a:r>
              <a:rPr sz="5000" dirty="0">
                <a:solidFill>
                  <a:srgbClr val="C82506"/>
                </a:solidFill>
                <a:latin typeface="Courier New"/>
                <a:cs typeface="Courier New"/>
              </a:rPr>
              <a:t>GET	</a:t>
            </a:r>
            <a:r>
              <a:rPr sz="5000" spc="-5" dirty="0">
                <a:solidFill>
                  <a:srgbClr val="0365C0"/>
                </a:solidFill>
                <a:latin typeface="Courier New"/>
                <a:cs typeface="Courier New"/>
              </a:rPr>
              <a:t>/employees/alice</a:t>
            </a:r>
            <a:r>
              <a:rPr sz="5000" spc="-9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latin typeface="Courier New"/>
                <a:cs typeface="Courier New"/>
              </a:rPr>
              <a:t>HTTP/1.1  </a:t>
            </a:r>
            <a:r>
              <a:rPr sz="5000" spc="-5" dirty="0">
                <a:latin typeface="Courier New"/>
                <a:cs typeface="Courier New"/>
              </a:rPr>
              <a:t>Host:</a:t>
            </a:r>
            <a:r>
              <a:rPr sz="5000" spc="-95" dirty="0">
                <a:latin typeface="Courier New"/>
                <a:cs typeface="Courier New"/>
              </a:rPr>
              <a:t> </a:t>
            </a:r>
            <a:r>
              <a:rPr sz="5000" dirty="0">
                <a:latin typeface="Courier New"/>
                <a:cs typeface="Courier New"/>
              </a:rPr>
              <a:t>example.com</a:t>
            </a: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5000" spc="-5" dirty="0">
                <a:latin typeface="Courier New"/>
                <a:cs typeface="Courier New"/>
              </a:rPr>
              <a:t>Accept:</a:t>
            </a:r>
            <a:r>
              <a:rPr sz="5000" spc="-95" dirty="0"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0365C0"/>
                </a:solidFill>
                <a:latin typeface="Courier New"/>
                <a:cs typeface="Courier New"/>
              </a:rPr>
              <a:t>application/xml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0" y="1765300"/>
            <a:ext cx="25844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80" dirty="0">
                <a:solidFill>
                  <a:srgbClr val="53585F"/>
                </a:solidFill>
                <a:latin typeface="Calibri"/>
                <a:cs typeface="Calibri"/>
              </a:rPr>
              <a:t>Request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6477" y="2400287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5155565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22042" y="2042147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0" y="0"/>
                </a:moveTo>
                <a:lnTo>
                  <a:pt x="0" y="716279"/>
                </a:lnTo>
                <a:lnTo>
                  <a:pt x="716279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34</a:t>
            </a:fld>
            <a:endParaRPr spc="4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665" dirty="0"/>
              <a:t>READ </a:t>
            </a:r>
            <a:r>
              <a:rPr spc="-770" dirty="0"/>
              <a:t>EMPLOYEE</a:t>
            </a:r>
            <a:r>
              <a:rPr spc="-1040" dirty="0"/>
              <a:t> </a:t>
            </a:r>
            <a:r>
              <a:rPr spc="-855"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700" y="1765300"/>
            <a:ext cx="8866505" cy="681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0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spc="25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70" dirty="0">
                <a:solidFill>
                  <a:srgbClr val="53585F"/>
                </a:solidFill>
                <a:latin typeface="Calibri"/>
                <a:cs typeface="Calibri"/>
              </a:rPr>
              <a:t>Response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HTTP/1.1 </a:t>
            </a:r>
            <a:r>
              <a:rPr sz="4000" spc="-5" dirty="0">
                <a:solidFill>
                  <a:srgbClr val="00882B"/>
                </a:solidFill>
                <a:latin typeface="Courier New"/>
                <a:cs typeface="Courier New"/>
              </a:rPr>
              <a:t>200</a:t>
            </a:r>
            <a:r>
              <a:rPr sz="4000" spc="-85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00882B"/>
                </a:solidFill>
                <a:latin typeface="Courier New"/>
                <a:cs typeface="Courier New"/>
              </a:rPr>
              <a:t>OK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spc="-5" dirty="0">
                <a:latin typeface="Courier New"/>
                <a:cs typeface="Courier New"/>
              </a:rPr>
              <a:t>Content-Type:</a:t>
            </a:r>
            <a:r>
              <a:rPr sz="4000" spc="-95" dirty="0"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application/xml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Courier New"/>
                <a:cs typeface="Courier New"/>
              </a:rPr>
              <a:t>&lt;employee&gt;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&lt;name&gt;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Alice</a:t>
            </a:r>
            <a:r>
              <a:rPr sz="4000" dirty="0">
                <a:latin typeface="Courier New"/>
                <a:cs typeface="Courier New"/>
              </a:rPr>
              <a:t>&lt;/name&gt;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&lt;role&gt;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Developer</a:t>
            </a:r>
            <a:r>
              <a:rPr sz="4000" dirty="0">
                <a:latin typeface="Courier New"/>
                <a:cs typeface="Courier New"/>
              </a:rPr>
              <a:t>&lt;/role&gt;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&lt;gender&gt;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female</a:t>
            </a:r>
            <a:r>
              <a:rPr sz="4000" dirty="0">
                <a:latin typeface="Courier New"/>
                <a:cs typeface="Courier New"/>
              </a:rPr>
              <a:t>&lt;/gender&gt;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&lt;/employee&gt;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3857" y="2400287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95250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2827" y="2042147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716280" y="0"/>
                </a:moveTo>
                <a:lnTo>
                  <a:pt x="0" y="358140"/>
                </a:lnTo>
                <a:lnTo>
                  <a:pt x="716280" y="716279"/>
                </a:lnTo>
                <a:lnTo>
                  <a:pt x="71628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35</a:t>
            </a:fld>
            <a:endParaRPr spc="4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865" dirty="0"/>
              <a:t>CREATE </a:t>
            </a:r>
            <a:r>
              <a:rPr sz="5100" spc="-710" dirty="0"/>
              <a:t>EMPLOYEE</a:t>
            </a:r>
            <a:r>
              <a:rPr sz="5100" spc="-705" dirty="0"/>
              <a:t> </a:t>
            </a:r>
            <a:r>
              <a:rPr sz="5100" spc="-785" dirty="0"/>
              <a:t>RESOURCE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2044700" y="1765300"/>
            <a:ext cx="8866505" cy="731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 algn="ctr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80" dirty="0">
                <a:solidFill>
                  <a:srgbClr val="53585F"/>
                </a:solidFill>
                <a:latin typeface="Calibri"/>
                <a:cs typeface="Calibri"/>
              </a:rPr>
              <a:t>Request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1529080">
              <a:lnSpc>
                <a:spcPct val="110400"/>
              </a:lnSpc>
              <a:tabLst>
                <a:tab pos="1536700" algn="l"/>
              </a:tabLst>
            </a:pPr>
            <a:r>
              <a:rPr sz="4000" dirty="0">
                <a:solidFill>
                  <a:srgbClr val="C82506"/>
                </a:solidFill>
                <a:latin typeface="Courier New"/>
                <a:cs typeface="Courier New"/>
              </a:rPr>
              <a:t>POST	</a:t>
            </a:r>
            <a:r>
              <a:rPr sz="4000" spc="-5" dirty="0">
                <a:solidFill>
                  <a:srgbClr val="0365C0"/>
                </a:solidFill>
                <a:latin typeface="Courier New"/>
                <a:cs typeface="Courier New"/>
              </a:rPr>
              <a:t>/employees</a:t>
            </a:r>
            <a:r>
              <a:rPr sz="4000" spc="-9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HTTP/1.1  </a:t>
            </a:r>
            <a:r>
              <a:rPr sz="4000" spc="-5" dirty="0">
                <a:latin typeface="Courier New"/>
                <a:cs typeface="Courier New"/>
              </a:rPr>
              <a:t>Host:</a:t>
            </a:r>
            <a:r>
              <a:rPr sz="4000" spc="-9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example.com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spc="-5" dirty="0">
                <a:latin typeface="Courier New"/>
                <a:cs typeface="Courier New"/>
              </a:rPr>
              <a:t>Content-Type:</a:t>
            </a:r>
            <a:r>
              <a:rPr sz="4000" spc="-95" dirty="0"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application/xml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Courier New"/>
                <a:cs typeface="Courier New"/>
              </a:rPr>
              <a:t>&lt;employee&gt;</a:t>
            </a:r>
            <a:endParaRPr sz="4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&lt;name&gt;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John</a:t>
            </a:r>
            <a:r>
              <a:rPr sz="4000" dirty="0">
                <a:latin typeface="Courier New"/>
                <a:cs typeface="Courier New"/>
              </a:rPr>
              <a:t>&lt;/name&gt;</a:t>
            </a:r>
            <a:endParaRPr sz="4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&lt;role&gt;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QA</a:t>
            </a:r>
            <a:r>
              <a:rPr sz="4000" dirty="0">
                <a:latin typeface="Courier New"/>
                <a:cs typeface="Courier New"/>
              </a:rPr>
              <a:t>&lt;/role&gt;</a:t>
            </a:r>
            <a:endParaRPr sz="4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&lt;gender&gt;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male</a:t>
            </a:r>
            <a:r>
              <a:rPr sz="4000" dirty="0">
                <a:latin typeface="Courier New"/>
                <a:cs typeface="Courier New"/>
              </a:rPr>
              <a:t>&lt;/gender&gt;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&lt;/employee&gt;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2827" y="2400287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5155565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28392" y="2042147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0" y="0"/>
                </a:moveTo>
                <a:lnTo>
                  <a:pt x="0" y="716279"/>
                </a:lnTo>
                <a:lnTo>
                  <a:pt x="716279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36</a:t>
            </a:fld>
            <a:endParaRPr spc="4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865" dirty="0"/>
              <a:t>CREATE </a:t>
            </a:r>
            <a:r>
              <a:rPr sz="5100" spc="-710" dirty="0"/>
              <a:t>EMPLOYEE</a:t>
            </a:r>
            <a:r>
              <a:rPr sz="5100" spc="-705" dirty="0"/>
              <a:t> </a:t>
            </a:r>
            <a:r>
              <a:rPr sz="5100" spc="-785" dirty="0"/>
              <a:t>RESOURCE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651000" y="3962146"/>
            <a:ext cx="9552305" cy="1715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700"/>
              </a:lnSpc>
            </a:pPr>
            <a:r>
              <a:rPr sz="5000" spc="-5" dirty="0">
                <a:latin typeface="Courier New"/>
                <a:cs typeface="Courier New"/>
              </a:rPr>
              <a:t>HTTP/1.1 </a:t>
            </a:r>
            <a:r>
              <a:rPr sz="5000" spc="-5" dirty="0">
                <a:solidFill>
                  <a:srgbClr val="00882B"/>
                </a:solidFill>
                <a:latin typeface="Courier New"/>
                <a:cs typeface="Courier New"/>
              </a:rPr>
              <a:t>201 </a:t>
            </a:r>
            <a:r>
              <a:rPr sz="5000" dirty="0">
                <a:solidFill>
                  <a:srgbClr val="00882B"/>
                </a:solidFill>
                <a:latin typeface="Courier New"/>
                <a:cs typeface="Courier New"/>
              </a:rPr>
              <a:t>Created  </a:t>
            </a:r>
            <a:r>
              <a:rPr sz="5000" spc="-5" dirty="0">
                <a:latin typeface="Courier New"/>
                <a:cs typeface="Courier New"/>
              </a:rPr>
              <a:t>Location:</a:t>
            </a:r>
            <a:r>
              <a:rPr sz="5000" spc="-95" dirty="0"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0365C0"/>
                </a:solidFill>
                <a:latin typeface="Courier New"/>
                <a:cs typeface="Courier New"/>
              </a:rPr>
              <a:t>/employees/john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0800" y="1866900"/>
            <a:ext cx="283273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spc="25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70" dirty="0">
                <a:solidFill>
                  <a:srgbClr val="53585F"/>
                </a:solidFill>
                <a:latin typeface="Calibri"/>
                <a:cs typeface="Calibri"/>
              </a:rPr>
              <a:t>Response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7507" y="2506700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95250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6477" y="2148560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716280" y="0"/>
                </a:moveTo>
                <a:lnTo>
                  <a:pt x="0" y="358140"/>
                </a:lnTo>
                <a:lnTo>
                  <a:pt x="716280" y="716279"/>
                </a:lnTo>
                <a:lnTo>
                  <a:pt x="71628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37</a:t>
            </a:fld>
            <a:endParaRPr spc="4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5000" spc="-705" dirty="0"/>
              <a:t>UPDATE </a:t>
            </a:r>
            <a:r>
              <a:rPr sz="5000" spc="-700" dirty="0"/>
              <a:t>EMPLOYEE</a:t>
            </a:r>
            <a:r>
              <a:rPr sz="5000" spc="-890" dirty="0"/>
              <a:t> </a:t>
            </a:r>
            <a:r>
              <a:rPr sz="5000" spc="-775" dirty="0"/>
              <a:t>RESOURCE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955800" y="1765300"/>
            <a:ext cx="8866505" cy="731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algn="ctr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80" dirty="0">
                <a:solidFill>
                  <a:srgbClr val="53585F"/>
                </a:solidFill>
                <a:latin typeface="Calibri"/>
                <a:cs typeface="Calibri"/>
              </a:rPr>
              <a:t>Request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10400"/>
              </a:lnSpc>
              <a:tabLst>
                <a:tab pos="1231900" algn="l"/>
              </a:tabLst>
            </a:pPr>
            <a:r>
              <a:rPr sz="4000" dirty="0">
                <a:solidFill>
                  <a:srgbClr val="C82506"/>
                </a:solidFill>
                <a:latin typeface="Courier New"/>
                <a:cs typeface="Courier New"/>
              </a:rPr>
              <a:t>PUT	</a:t>
            </a:r>
            <a:r>
              <a:rPr sz="4000" spc="-5" dirty="0">
                <a:solidFill>
                  <a:srgbClr val="0365C0"/>
                </a:solidFill>
                <a:latin typeface="Courier New"/>
                <a:cs typeface="Courier New"/>
              </a:rPr>
              <a:t>/employees/alice</a:t>
            </a:r>
            <a:r>
              <a:rPr sz="4000" spc="-9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HTTP/1.1  </a:t>
            </a:r>
            <a:r>
              <a:rPr sz="4000" spc="-5" dirty="0">
                <a:latin typeface="Courier New"/>
                <a:cs typeface="Courier New"/>
              </a:rPr>
              <a:t>Host:</a:t>
            </a:r>
            <a:r>
              <a:rPr sz="4000" spc="-9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example.com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spc="-5" dirty="0">
                <a:latin typeface="Courier New"/>
                <a:cs typeface="Courier New"/>
              </a:rPr>
              <a:t>Content-Type:</a:t>
            </a:r>
            <a:r>
              <a:rPr sz="4000" spc="-95" dirty="0"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application/xml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Courier New"/>
                <a:cs typeface="Courier New"/>
              </a:rPr>
              <a:t>&lt;employee&gt;</a:t>
            </a:r>
            <a:endParaRPr sz="4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&lt;name&gt;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Alice</a:t>
            </a:r>
            <a:r>
              <a:rPr sz="4000" dirty="0">
                <a:latin typeface="Courier New"/>
                <a:cs typeface="Courier New"/>
              </a:rPr>
              <a:t>&lt;/name&gt;</a:t>
            </a:r>
            <a:endParaRPr sz="4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&lt;role&gt;</a:t>
            </a:r>
            <a:r>
              <a:rPr sz="4000" dirty="0">
                <a:solidFill>
                  <a:srgbClr val="C82506"/>
                </a:solidFill>
                <a:latin typeface="Courier New"/>
                <a:cs typeface="Courier New"/>
              </a:rPr>
              <a:t>Manager</a:t>
            </a:r>
            <a:r>
              <a:rPr sz="4000" dirty="0">
                <a:latin typeface="Courier New"/>
                <a:cs typeface="Courier New"/>
              </a:rPr>
              <a:t>&lt;/role&gt;</a:t>
            </a:r>
            <a:endParaRPr sz="4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&lt;gender&gt;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female</a:t>
            </a:r>
            <a:r>
              <a:rPr sz="4000" dirty="0">
                <a:latin typeface="Courier New"/>
                <a:cs typeface="Courier New"/>
              </a:rPr>
              <a:t>&lt;/gender&gt;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latin typeface="Courier New"/>
                <a:cs typeface="Courier New"/>
              </a:rPr>
              <a:t>&lt;/employee&gt;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2827" y="2400287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5155565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28392" y="2042147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0" y="0"/>
                </a:moveTo>
                <a:lnTo>
                  <a:pt x="0" y="716279"/>
                </a:lnTo>
                <a:lnTo>
                  <a:pt x="716279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38</a:t>
            </a:fld>
            <a:endParaRPr spc="4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5000" spc="-705" dirty="0"/>
              <a:t>UPDATE </a:t>
            </a:r>
            <a:r>
              <a:rPr sz="5000" spc="-700" dirty="0"/>
              <a:t>EMPLOYEE</a:t>
            </a:r>
            <a:r>
              <a:rPr sz="5000" spc="-890" dirty="0"/>
              <a:t> </a:t>
            </a:r>
            <a:r>
              <a:rPr sz="5000" spc="-775" dirty="0"/>
              <a:t>RESOURCE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517900" y="4483100"/>
            <a:ext cx="574167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latin typeface="Courier New"/>
                <a:cs typeface="Courier New"/>
              </a:rPr>
              <a:t>HTTP/1.1 </a:t>
            </a:r>
            <a:r>
              <a:rPr sz="5000" spc="-5" dirty="0">
                <a:solidFill>
                  <a:srgbClr val="00882B"/>
                </a:solidFill>
                <a:latin typeface="Courier New"/>
                <a:cs typeface="Courier New"/>
              </a:rPr>
              <a:t>200</a:t>
            </a:r>
            <a:r>
              <a:rPr sz="5000" spc="-85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00882B"/>
                </a:solidFill>
                <a:latin typeface="Courier New"/>
                <a:cs typeface="Courier New"/>
              </a:rPr>
              <a:t>OK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0800" y="1866900"/>
            <a:ext cx="283273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spc="25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70" dirty="0">
                <a:solidFill>
                  <a:srgbClr val="53585F"/>
                </a:solidFill>
                <a:latin typeface="Calibri"/>
                <a:cs typeface="Calibri"/>
              </a:rPr>
              <a:t>Response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7507" y="2506700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95250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6477" y="2148560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716280" y="0"/>
                </a:moveTo>
                <a:lnTo>
                  <a:pt x="0" y="358140"/>
                </a:lnTo>
                <a:lnTo>
                  <a:pt x="716280" y="716279"/>
                </a:lnTo>
                <a:lnTo>
                  <a:pt x="71628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39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71500"/>
            <a:ext cx="8966200" cy="830997"/>
          </a:xfrm>
        </p:spPr>
        <p:txBody>
          <a:bodyPr/>
          <a:lstStyle/>
          <a:p>
            <a:r>
              <a:rPr lang="en-US" spc="114" dirty="0" smtClean="0"/>
              <a:t>Web</a:t>
            </a:r>
            <a:r>
              <a:rPr lang="en-US" spc="110" dirty="0" smtClean="0"/>
              <a:t> </a:t>
            </a:r>
            <a:r>
              <a:rPr lang="en-US" spc="150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700" y="2057400"/>
            <a:ext cx="10439400" cy="4585871"/>
          </a:xfrm>
        </p:spPr>
        <p:txBody>
          <a:bodyPr/>
          <a:lstStyle/>
          <a:p>
            <a:pPr marL="283845" marR="5080" indent="-271145">
              <a:lnSpc>
                <a:spcPct val="100000"/>
              </a:lnSpc>
              <a:buClr>
                <a:srgbClr val="FD8537"/>
              </a:buClr>
              <a:buFont typeface="Wingdings"/>
              <a:buChar char=""/>
              <a:tabLst>
                <a:tab pos="351790" algn="l"/>
              </a:tabLst>
            </a:pPr>
            <a:r>
              <a:rPr lang="en-US" sz="2800" spc="70" dirty="0" smtClean="0">
                <a:latin typeface="Cambria"/>
                <a:cs typeface="Cambria"/>
              </a:rPr>
              <a:t>Services </a:t>
            </a:r>
            <a:r>
              <a:rPr lang="en-US" sz="2800" spc="65" dirty="0" smtClean="0">
                <a:latin typeface="Cambria"/>
                <a:cs typeface="Cambria"/>
              </a:rPr>
              <a:t>(usually </a:t>
            </a:r>
            <a:r>
              <a:rPr lang="en-US" sz="2800" spc="25" dirty="0" smtClean="0">
                <a:latin typeface="Cambria"/>
                <a:cs typeface="Cambria"/>
              </a:rPr>
              <a:t>some </a:t>
            </a:r>
            <a:r>
              <a:rPr lang="en-US" sz="2800" spc="45" dirty="0" smtClean="0">
                <a:latin typeface="Cambria"/>
                <a:cs typeface="Cambria"/>
              </a:rPr>
              <a:t>combination </a:t>
            </a:r>
            <a:r>
              <a:rPr lang="en-US" sz="2800" dirty="0" smtClean="0">
                <a:latin typeface="Cambria"/>
                <a:cs typeface="Cambria"/>
              </a:rPr>
              <a:t>of </a:t>
            </a:r>
            <a:r>
              <a:rPr lang="en-US" sz="2800" spc="60" dirty="0" smtClean="0">
                <a:latin typeface="Cambria"/>
                <a:cs typeface="Cambria"/>
              </a:rPr>
              <a:t>program </a:t>
            </a:r>
            <a:r>
              <a:rPr lang="en-US" sz="2800" spc="85" dirty="0" smtClean="0">
                <a:latin typeface="Cambria"/>
                <a:cs typeface="Cambria"/>
              </a:rPr>
              <a:t>and </a:t>
            </a:r>
            <a:r>
              <a:rPr lang="en-US" sz="2800" spc="55" dirty="0" smtClean="0">
                <a:latin typeface="Cambria"/>
                <a:cs typeface="Cambria"/>
              </a:rPr>
              <a:t>data) </a:t>
            </a:r>
            <a:r>
              <a:rPr lang="en-US" sz="2800" spc="105" dirty="0" smtClean="0">
                <a:latin typeface="Cambria"/>
                <a:cs typeface="Cambria"/>
              </a:rPr>
              <a:t>that  </a:t>
            </a:r>
            <a:r>
              <a:rPr lang="en-US" sz="2800" spc="65" dirty="0" smtClean="0">
                <a:latin typeface="Cambria"/>
                <a:cs typeface="Cambria"/>
              </a:rPr>
              <a:t>are </a:t>
            </a:r>
            <a:r>
              <a:rPr lang="en-US" sz="2800" spc="70" dirty="0" smtClean="0">
                <a:latin typeface="Cambria"/>
                <a:cs typeface="Cambria"/>
              </a:rPr>
              <a:t>made </a:t>
            </a:r>
            <a:r>
              <a:rPr lang="en-US" sz="2800" spc="75" dirty="0" smtClean="0">
                <a:latin typeface="Cambria"/>
                <a:cs typeface="Cambria"/>
              </a:rPr>
              <a:t>available </a:t>
            </a:r>
            <a:r>
              <a:rPr lang="en-US" sz="2800" spc="40" dirty="0" smtClean="0">
                <a:latin typeface="Cambria"/>
                <a:cs typeface="Cambria"/>
              </a:rPr>
              <a:t>from </a:t>
            </a:r>
            <a:r>
              <a:rPr lang="en-US" sz="2800" spc="130" dirty="0" smtClean="0">
                <a:latin typeface="Cambria"/>
                <a:cs typeface="Cambria"/>
              </a:rPr>
              <a:t>a </a:t>
            </a:r>
            <a:r>
              <a:rPr lang="en-US" sz="2800" spc="45" dirty="0" smtClean="0">
                <a:latin typeface="Cambria"/>
                <a:cs typeface="Cambria"/>
              </a:rPr>
              <a:t>Web server </a:t>
            </a:r>
            <a:r>
              <a:rPr lang="en-US" sz="2800" spc="20" dirty="0" smtClean="0">
                <a:latin typeface="Cambria"/>
                <a:cs typeface="Cambria"/>
              </a:rPr>
              <a:t>for </a:t>
            </a:r>
            <a:r>
              <a:rPr lang="en-US" sz="2800" spc="40" dirty="0" smtClean="0">
                <a:latin typeface="Cambria"/>
                <a:cs typeface="Cambria"/>
              </a:rPr>
              <a:t>access </a:t>
            </a:r>
            <a:r>
              <a:rPr lang="en-US" sz="2800" spc="35" dirty="0" smtClean="0">
                <a:latin typeface="Cambria"/>
                <a:cs typeface="Cambria"/>
              </a:rPr>
              <a:t>by </a:t>
            </a:r>
            <a:r>
              <a:rPr lang="en-US" sz="2800" spc="45" dirty="0" smtClean="0">
                <a:latin typeface="Cambria"/>
                <a:cs typeface="Cambria"/>
              </a:rPr>
              <a:t>Web </a:t>
            </a:r>
            <a:r>
              <a:rPr lang="en-US" sz="2800" spc="60" dirty="0" smtClean="0">
                <a:latin typeface="Cambria"/>
                <a:cs typeface="Cambria"/>
              </a:rPr>
              <a:t>users  </a:t>
            </a:r>
            <a:r>
              <a:rPr lang="en-US" sz="2800" dirty="0" smtClean="0">
                <a:latin typeface="Cambria"/>
                <a:cs typeface="Cambria"/>
              </a:rPr>
              <a:t>or </a:t>
            </a:r>
            <a:r>
              <a:rPr lang="en-US" sz="2800" spc="45" dirty="0" smtClean="0">
                <a:latin typeface="Cambria"/>
                <a:cs typeface="Cambria"/>
              </a:rPr>
              <a:t>other </a:t>
            </a:r>
            <a:r>
              <a:rPr lang="en-US" sz="2800" spc="35" dirty="0" smtClean="0">
                <a:latin typeface="Cambria"/>
                <a:cs typeface="Cambria"/>
              </a:rPr>
              <a:t>Web-connected</a:t>
            </a:r>
            <a:r>
              <a:rPr lang="en-US" sz="2800" spc="229" dirty="0" smtClean="0">
                <a:latin typeface="Cambria"/>
                <a:cs typeface="Cambria"/>
              </a:rPr>
              <a:t> </a:t>
            </a:r>
            <a:r>
              <a:rPr lang="en-US" sz="2800" spc="65" dirty="0" smtClean="0">
                <a:latin typeface="Cambria"/>
                <a:cs typeface="Cambria"/>
              </a:rPr>
              <a:t>programs.</a:t>
            </a:r>
            <a:endParaRPr lang="en-US" sz="2800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Clr>
                <a:srgbClr val="FD8537"/>
              </a:buClr>
              <a:buFont typeface="Wingdings"/>
              <a:buChar char="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3845" marR="57150" indent="-271145">
              <a:lnSpc>
                <a:spcPct val="100000"/>
              </a:lnSpc>
              <a:buClr>
                <a:srgbClr val="FD8537"/>
              </a:buClr>
              <a:buFont typeface="Wingdings"/>
              <a:buChar char=""/>
              <a:tabLst>
                <a:tab pos="351790" algn="l"/>
              </a:tabLst>
            </a:pPr>
            <a:r>
              <a:rPr lang="en-US" sz="2800" spc="65" dirty="0" smtClean="0">
                <a:latin typeface="Cambria"/>
                <a:cs typeface="Cambria"/>
              </a:rPr>
              <a:t>Specific </a:t>
            </a:r>
            <a:r>
              <a:rPr lang="en-US" sz="2800" spc="60" dirty="0" smtClean="0">
                <a:latin typeface="Cambria"/>
                <a:cs typeface="Cambria"/>
              </a:rPr>
              <a:t>business </a:t>
            </a:r>
            <a:r>
              <a:rPr lang="en-US" sz="2800" spc="70" dirty="0" smtClean="0">
                <a:latin typeface="Cambria"/>
                <a:cs typeface="Cambria"/>
              </a:rPr>
              <a:t>functionality </a:t>
            </a:r>
            <a:r>
              <a:rPr lang="en-US" sz="2800" spc="30" dirty="0" smtClean="0">
                <a:latin typeface="Cambria"/>
                <a:cs typeface="Cambria"/>
              </a:rPr>
              <a:t>exposed </a:t>
            </a:r>
            <a:r>
              <a:rPr lang="en-US" sz="2800" spc="35" dirty="0" smtClean="0">
                <a:latin typeface="Cambria"/>
                <a:cs typeface="Cambria"/>
              </a:rPr>
              <a:t>by </a:t>
            </a:r>
            <a:r>
              <a:rPr lang="en-US" sz="2800" spc="130" dirty="0" smtClean="0">
                <a:latin typeface="Cambria"/>
                <a:cs typeface="Cambria"/>
              </a:rPr>
              <a:t>a </a:t>
            </a:r>
            <a:r>
              <a:rPr lang="en-US" sz="2800" spc="65" dirty="0" smtClean="0">
                <a:latin typeface="Cambria"/>
                <a:cs typeface="Cambria"/>
              </a:rPr>
              <a:t>company, </a:t>
            </a:r>
            <a:r>
              <a:rPr lang="en-US" sz="2800" spc="90" dirty="0" smtClean="0">
                <a:latin typeface="Cambria"/>
                <a:cs typeface="Cambria"/>
              </a:rPr>
              <a:t>usually  </a:t>
            </a:r>
            <a:r>
              <a:rPr lang="en-US" sz="2800" spc="70" dirty="0" smtClean="0">
                <a:latin typeface="Cambria"/>
                <a:cs typeface="Cambria"/>
              </a:rPr>
              <a:t>through </a:t>
            </a:r>
            <a:r>
              <a:rPr lang="en-US" sz="2800" spc="110" dirty="0" smtClean="0">
                <a:latin typeface="Cambria"/>
                <a:cs typeface="Cambria"/>
              </a:rPr>
              <a:t>an </a:t>
            </a:r>
            <a:r>
              <a:rPr lang="en-US" sz="2800" spc="80" dirty="0" smtClean="0">
                <a:latin typeface="Cambria"/>
                <a:cs typeface="Cambria"/>
              </a:rPr>
              <a:t>Internet </a:t>
            </a:r>
            <a:r>
              <a:rPr lang="en-US" sz="2800" spc="45" dirty="0" smtClean="0">
                <a:latin typeface="Cambria"/>
                <a:cs typeface="Cambria"/>
              </a:rPr>
              <a:t>connection, </a:t>
            </a:r>
            <a:r>
              <a:rPr lang="en-US" sz="2800" spc="20" dirty="0" smtClean="0">
                <a:latin typeface="Cambria"/>
                <a:cs typeface="Cambria"/>
              </a:rPr>
              <a:t>for </a:t>
            </a:r>
            <a:r>
              <a:rPr lang="en-US" sz="2800" spc="70" dirty="0" smtClean="0">
                <a:latin typeface="Cambria"/>
                <a:cs typeface="Cambria"/>
              </a:rPr>
              <a:t>the </a:t>
            </a:r>
            <a:r>
              <a:rPr lang="en-US" sz="2800" spc="35" dirty="0" smtClean="0">
                <a:latin typeface="Cambria"/>
                <a:cs typeface="Cambria"/>
              </a:rPr>
              <a:t>purpose </a:t>
            </a:r>
            <a:r>
              <a:rPr lang="en-US" sz="2800" spc="-5" dirty="0" smtClean="0">
                <a:latin typeface="Cambria"/>
                <a:cs typeface="Cambria"/>
              </a:rPr>
              <a:t>of </a:t>
            </a:r>
            <a:r>
              <a:rPr lang="en-US" sz="2800" spc="50" dirty="0" smtClean="0">
                <a:latin typeface="Cambria"/>
                <a:cs typeface="Cambria"/>
              </a:rPr>
              <a:t>providing </a:t>
            </a:r>
            <a:r>
              <a:rPr lang="en-US" sz="2800" spc="130" dirty="0" smtClean="0">
                <a:latin typeface="Cambria"/>
                <a:cs typeface="Cambria"/>
              </a:rPr>
              <a:t>a  </a:t>
            </a:r>
            <a:r>
              <a:rPr lang="en-US" sz="2800" spc="65" dirty="0" smtClean="0">
                <a:latin typeface="Cambria"/>
                <a:cs typeface="Cambria"/>
              </a:rPr>
              <a:t>way </a:t>
            </a:r>
            <a:r>
              <a:rPr lang="en-US" sz="2800" spc="20" dirty="0" smtClean="0">
                <a:latin typeface="Cambria"/>
                <a:cs typeface="Cambria"/>
              </a:rPr>
              <a:t>for </a:t>
            </a:r>
            <a:r>
              <a:rPr lang="en-US" sz="2800" spc="65" dirty="0" smtClean="0">
                <a:latin typeface="Cambria"/>
                <a:cs typeface="Cambria"/>
              </a:rPr>
              <a:t>another </a:t>
            </a:r>
            <a:r>
              <a:rPr lang="en-US" sz="2800" spc="50" dirty="0" smtClean="0">
                <a:latin typeface="Cambria"/>
                <a:cs typeface="Cambria"/>
              </a:rPr>
              <a:t>company </a:t>
            </a:r>
            <a:r>
              <a:rPr lang="en-US" sz="2800" spc="-5" dirty="0" smtClean="0">
                <a:latin typeface="Cambria"/>
                <a:cs typeface="Cambria"/>
              </a:rPr>
              <a:t>or </a:t>
            </a:r>
            <a:r>
              <a:rPr lang="en-US" sz="2800" spc="40" dirty="0" smtClean="0">
                <a:latin typeface="Cambria"/>
                <a:cs typeface="Cambria"/>
              </a:rPr>
              <a:t>software </a:t>
            </a:r>
            <a:r>
              <a:rPr lang="en-US" sz="2800" spc="60" dirty="0" smtClean="0">
                <a:latin typeface="Cambria"/>
                <a:cs typeface="Cambria"/>
              </a:rPr>
              <a:t>program </a:t>
            </a:r>
            <a:r>
              <a:rPr lang="en-US" sz="2800" spc="10" dirty="0" smtClean="0">
                <a:latin typeface="Cambria"/>
                <a:cs typeface="Cambria"/>
              </a:rPr>
              <a:t>to </a:t>
            </a:r>
            <a:r>
              <a:rPr lang="en-US" sz="2800" spc="60" dirty="0" smtClean="0">
                <a:latin typeface="Cambria"/>
                <a:cs typeface="Cambria"/>
              </a:rPr>
              <a:t>use </a:t>
            </a:r>
            <a:r>
              <a:rPr lang="en-US" sz="2800" spc="70" dirty="0" smtClean="0">
                <a:latin typeface="Cambria"/>
                <a:cs typeface="Cambria"/>
              </a:rPr>
              <a:t>the  </a:t>
            </a:r>
            <a:r>
              <a:rPr lang="en-US" sz="2800" spc="55" dirty="0" smtClean="0">
                <a:latin typeface="Cambria"/>
                <a:cs typeface="Cambria"/>
              </a:rPr>
              <a:t>service.</a:t>
            </a:r>
            <a:endParaRPr lang="en-US" sz="2800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Font typeface="Wingdings"/>
              <a:buChar char="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51155" indent="-338455">
              <a:lnSpc>
                <a:spcPct val="100000"/>
              </a:lnSpc>
              <a:buClr>
                <a:srgbClr val="FD8537"/>
              </a:buClr>
              <a:buFont typeface="Wingdings"/>
              <a:buChar char=""/>
              <a:tabLst>
                <a:tab pos="351790" algn="l"/>
              </a:tabLst>
            </a:pPr>
            <a:r>
              <a:rPr lang="en-US" sz="2800" spc="65" dirty="0" smtClean="0">
                <a:latin typeface="Cambria"/>
                <a:cs typeface="Cambria"/>
              </a:rPr>
              <a:t>Types </a:t>
            </a:r>
            <a:r>
              <a:rPr lang="en-US" sz="2800" dirty="0" smtClean="0">
                <a:latin typeface="Cambria"/>
                <a:cs typeface="Cambria"/>
              </a:rPr>
              <a:t>of </a:t>
            </a:r>
            <a:r>
              <a:rPr lang="en-US" sz="2800" spc="45" dirty="0" smtClean="0">
                <a:latin typeface="Cambria"/>
                <a:cs typeface="Cambria"/>
              </a:rPr>
              <a:t>Web</a:t>
            </a:r>
            <a:r>
              <a:rPr lang="en-US" sz="2800" spc="185" dirty="0" smtClean="0">
                <a:latin typeface="Cambria"/>
                <a:cs typeface="Cambria"/>
              </a:rPr>
              <a:t> </a:t>
            </a:r>
            <a:r>
              <a:rPr lang="en-US" sz="2800" spc="65" dirty="0" smtClean="0">
                <a:latin typeface="Cambria"/>
                <a:cs typeface="Cambria"/>
              </a:rPr>
              <a:t>Services:</a:t>
            </a:r>
            <a:endParaRPr lang="en-US" sz="2800" dirty="0" smtClean="0">
              <a:latin typeface="Cambria"/>
              <a:cs typeface="Cambria"/>
            </a:endParaRPr>
          </a:p>
          <a:p>
            <a:endParaRPr lang="en-US" sz="1800" dirty="0"/>
          </a:p>
        </p:txBody>
      </p:sp>
      <p:sp>
        <p:nvSpPr>
          <p:cNvPr id="4" name="object 15"/>
          <p:cNvSpPr/>
          <p:nvPr/>
        </p:nvSpPr>
        <p:spPr>
          <a:xfrm>
            <a:off x="3683000" y="6934200"/>
            <a:ext cx="5595874" cy="221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5150" spc="-825" dirty="0"/>
              <a:t>DELETE </a:t>
            </a:r>
            <a:r>
              <a:rPr sz="5150" spc="-710" dirty="0"/>
              <a:t>EMPLOYEE</a:t>
            </a:r>
            <a:r>
              <a:rPr sz="5150" spc="-840" dirty="0"/>
              <a:t> </a:t>
            </a:r>
            <a:r>
              <a:rPr sz="5150" spc="-790" dirty="0"/>
              <a:t>RESOURCE</a:t>
            </a:r>
            <a:endParaRPr sz="5150"/>
          </a:p>
        </p:txBody>
      </p:sp>
      <p:sp>
        <p:nvSpPr>
          <p:cNvPr id="3" name="object 3"/>
          <p:cNvSpPr txBox="1"/>
          <p:nvPr/>
        </p:nvSpPr>
        <p:spPr>
          <a:xfrm>
            <a:off x="977900" y="4064076"/>
            <a:ext cx="11000105" cy="153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  <a:tabLst>
                <a:tab pos="2413000" algn="l"/>
              </a:tabLst>
            </a:pPr>
            <a:r>
              <a:rPr sz="4500" dirty="0">
                <a:solidFill>
                  <a:srgbClr val="C82506"/>
                </a:solidFill>
                <a:latin typeface="Courier New"/>
                <a:cs typeface="Courier New"/>
              </a:rPr>
              <a:t>DELETE	</a:t>
            </a:r>
            <a:r>
              <a:rPr sz="4500" spc="-5" dirty="0">
                <a:solidFill>
                  <a:srgbClr val="0365C0"/>
                </a:solidFill>
                <a:latin typeface="Courier New"/>
                <a:cs typeface="Courier New"/>
              </a:rPr>
              <a:t>/employees/alice</a:t>
            </a:r>
            <a:r>
              <a:rPr sz="4500" spc="-9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4500" dirty="0">
                <a:latin typeface="Courier New"/>
                <a:cs typeface="Courier New"/>
              </a:rPr>
              <a:t>HTTP/1.1  </a:t>
            </a:r>
            <a:r>
              <a:rPr sz="4500" spc="-5" dirty="0">
                <a:latin typeface="Courier New"/>
                <a:cs typeface="Courier New"/>
              </a:rPr>
              <a:t>Host:</a:t>
            </a:r>
            <a:r>
              <a:rPr sz="4500" spc="-95" dirty="0">
                <a:latin typeface="Courier New"/>
                <a:cs typeface="Courier New"/>
              </a:rPr>
              <a:t> </a:t>
            </a:r>
            <a:r>
              <a:rPr sz="4500" dirty="0">
                <a:latin typeface="Courier New"/>
                <a:cs typeface="Courier New"/>
              </a:rPr>
              <a:t>example.com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0" y="1765300"/>
            <a:ext cx="25844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80" dirty="0">
                <a:solidFill>
                  <a:srgbClr val="53585F"/>
                </a:solidFill>
                <a:latin typeface="Calibri"/>
                <a:cs typeface="Calibri"/>
              </a:rPr>
              <a:t>Request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2827" y="2400287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5155565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28392" y="2042147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0" y="0"/>
                </a:moveTo>
                <a:lnTo>
                  <a:pt x="0" y="716279"/>
                </a:lnTo>
                <a:lnTo>
                  <a:pt x="716279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40</a:t>
            </a:fld>
            <a:endParaRPr spc="4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5150" spc="-825" dirty="0"/>
              <a:t>DELETE </a:t>
            </a:r>
            <a:r>
              <a:rPr sz="5150" spc="-710" dirty="0"/>
              <a:t>EMPLOYEE</a:t>
            </a:r>
            <a:r>
              <a:rPr sz="5150" spc="-840" dirty="0"/>
              <a:t> </a:t>
            </a:r>
            <a:r>
              <a:rPr sz="5150" spc="-790" dirty="0"/>
              <a:t>RESOURCE</a:t>
            </a:r>
            <a:endParaRPr sz="5150"/>
          </a:p>
        </p:txBody>
      </p:sp>
      <p:sp>
        <p:nvSpPr>
          <p:cNvPr id="3" name="object 3"/>
          <p:cNvSpPr txBox="1"/>
          <p:nvPr/>
        </p:nvSpPr>
        <p:spPr>
          <a:xfrm>
            <a:off x="2044700" y="4483100"/>
            <a:ext cx="879030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latin typeface="Courier New"/>
                <a:cs typeface="Courier New"/>
              </a:rPr>
              <a:t>HTTP/1.1 </a:t>
            </a:r>
            <a:r>
              <a:rPr sz="5000" spc="-5" dirty="0">
                <a:solidFill>
                  <a:srgbClr val="00882B"/>
                </a:solidFill>
                <a:latin typeface="Courier New"/>
                <a:cs typeface="Courier New"/>
              </a:rPr>
              <a:t>204 No</a:t>
            </a:r>
            <a:r>
              <a:rPr sz="5000" spc="-75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00882B"/>
                </a:solidFill>
                <a:latin typeface="Courier New"/>
                <a:cs typeface="Courier New"/>
              </a:rPr>
              <a:t>Content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0800" y="1866900"/>
            <a:ext cx="283273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229" dirty="0">
                <a:solidFill>
                  <a:srgbClr val="53585F"/>
                </a:solidFill>
                <a:latin typeface="Calibri"/>
                <a:cs typeface="Calibri"/>
              </a:rPr>
              <a:t>HTTP</a:t>
            </a:r>
            <a:r>
              <a:rPr sz="3000" b="1" i="1" spc="25" dirty="0">
                <a:solidFill>
                  <a:srgbClr val="53585F"/>
                </a:solidFill>
                <a:latin typeface="Calibri"/>
                <a:cs typeface="Calibri"/>
              </a:rPr>
              <a:t> </a:t>
            </a:r>
            <a:r>
              <a:rPr sz="3000" b="1" i="1" spc="270" dirty="0">
                <a:solidFill>
                  <a:srgbClr val="53585F"/>
                </a:solidFill>
                <a:latin typeface="Calibri"/>
                <a:cs typeface="Calibri"/>
              </a:rPr>
              <a:t>Response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7507" y="2506700"/>
            <a:ext cx="5250815" cy="0"/>
          </a:xfrm>
          <a:custGeom>
            <a:avLst/>
            <a:gdLst/>
            <a:ahLst/>
            <a:cxnLst/>
            <a:rect l="l" t="t" r="r" b="b"/>
            <a:pathLst>
              <a:path w="5250815">
                <a:moveTo>
                  <a:pt x="0" y="0"/>
                </a:moveTo>
                <a:lnTo>
                  <a:pt x="95250" y="0"/>
                </a:lnTo>
                <a:lnTo>
                  <a:pt x="5250815" y="0"/>
                </a:lnTo>
              </a:path>
            </a:pathLst>
          </a:custGeom>
          <a:ln w="190500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6477" y="2148560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716280" y="0"/>
                </a:moveTo>
                <a:lnTo>
                  <a:pt x="0" y="358140"/>
                </a:lnTo>
                <a:lnTo>
                  <a:pt x="716280" y="716279"/>
                </a:lnTo>
                <a:lnTo>
                  <a:pt x="71628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41</a:t>
            </a:fld>
            <a:endParaRPr spc="4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050" spc="-550" dirty="0"/>
              <a:t>RESOURCE-ORIENTED</a:t>
            </a:r>
            <a:r>
              <a:rPr sz="4050" spc="-665" dirty="0"/>
              <a:t> </a:t>
            </a:r>
            <a:r>
              <a:rPr sz="4050" spc="-610" dirty="0"/>
              <a:t>ARCHITECTURE</a:t>
            </a:r>
            <a:endParaRPr sz="4050"/>
          </a:p>
        </p:txBody>
      </p:sp>
      <p:sp>
        <p:nvSpPr>
          <p:cNvPr id="4" name="object 4"/>
          <p:cNvSpPr txBox="1"/>
          <p:nvPr/>
        </p:nvSpPr>
        <p:spPr>
          <a:xfrm>
            <a:off x="12407150" y="9336325"/>
            <a:ext cx="1797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100" i="1" spc="45" dirty="0">
                <a:solidFill>
                  <a:srgbClr val="929396"/>
                </a:solidFill>
                <a:latin typeface="Calibri"/>
                <a:cs typeface="Calibri"/>
              </a:rPr>
              <a:t>70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643" y="2095500"/>
            <a:ext cx="6665595" cy="463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8535" indent="-965835">
              <a:lnSpc>
                <a:spcPct val="100000"/>
              </a:lnSpc>
              <a:buFont typeface="Tahoma"/>
              <a:buAutoNum type="arabicPeriod"/>
              <a:tabLst>
                <a:tab pos="979169" algn="l"/>
              </a:tabLst>
            </a:pPr>
            <a:r>
              <a:rPr sz="5500" b="1" i="1" spc="200" dirty="0">
                <a:latin typeface="Calibri"/>
                <a:cs typeface="Calibri"/>
              </a:rPr>
              <a:t>Addressability</a:t>
            </a:r>
            <a:endParaRPr sz="5500">
              <a:latin typeface="Calibri"/>
              <a:cs typeface="Calibri"/>
            </a:endParaRPr>
          </a:p>
          <a:p>
            <a:pPr marL="978535" indent="-965835">
              <a:lnSpc>
                <a:spcPct val="100000"/>
              </a:lnSpc>
              <a:spcBef>
                <a:spcPts val="3300"/>
              </a:spcBef>
              <a:buFont typeface="Tahoma"/>
              <a:buAutoNum type="arabicPeriod"/>
              <a:tabLst>
                <a:tab pos="979169" algn="l"/>
              </a:tabLst>
            </a:pPr>
            <a:r>
              <a:rPr sz="5500" b="1" i="1" spc="235" dirty="0">
                <a:latin typeface="Calibri"/>
                <a:cs typeface="Calibri"/>
              </a:rPr>
              <a:t>Statelessness</a:t>
            </a:r>
            <a:endParaRPr sz="5500">
              <a:latin typeface="Calibri"/>
              <a:cs typeface="Calibri"/>
            </a:endParaRPr>
          </a:p>
          <a:p>
            <a:pPr marL="978535" indent="-965835">
              <a:lnSpc>
                <a:spcPct val="100000"/>
              </a:lnSpc>
              <a:spcBef>
                <a:spcPts val="3300"/>
              </a:spcBef>
              <a:buFont typeface="Tahoma"/>
              <a:buAutoNum type="arabicPeriod"/>
              <a:tabLst>
                <a:tab pos="979169" algn="l"/>
              </a:tabLst>
            </a:pPr>
            <a:r>
              <a:rPr sz="5500" b="1" i="1" spc="275" dirty="0">
                <a:latin typeface="Calibri"/>
                <a:cs typeface="Calibri"/>
              </a:rPr>
              <a:t>Connectedness</a:t>
            </a:r>
            <a:endParaRPr sz="5500">
              <a:latin typeface="Calibri"/>
              <a:cs typeface="Calibri"/>
            </a:endParaRPr>
          </a:p>
          <a:p>
            <a:pPr marL="978535" indent="-965835">
              <a:lnSpc>
                <a:spcPct val="100000"/>
              </a:lnSpc>
              <a:spcBef>
                <a:spcPts val="3300"/>
              </a:spcBef>
              <a:buFont typeface="Tahoma"/>
              <a:buAutoNum type="arabicPeriod"/>
              <a:tabLst>
                <a:tab pos="979169" algn="l"/>
              </a:tabLst>
            </a:pPr>
            <a:r>
              <a:rPr sz="5500" b="1" i="1" spc="254" dirty="0">
                <a:latin typeface="Calibri"/>
                <a:cs typeface="Calibri"/>
              </a:rPr>
              <a:t>Uniform</a:t>
            </a:r>
            <a:r>
              <a:rPr sz="5500" b="1" i="1" spc="114" dirty="0">
                <a:latin typeface="Calibri"/>
                <a:cs typeface="Calibri"/>
              </a:rPr>
              <a:t> </a:t>
            </a:r>
            <a:r>
              <a:rPr sz="5500" b="1" i="1" spc="225" dirty="0">
                <a:latin typeface="Calibri"/>
                <a:cs typeface="Calibri"/>
              </a:rPr>
              <a:t>Interface</a:t>
            </a:r>
            <a:endParaRPr sz="5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0">
              <a:lnSpc>
                <a:spcPct val="100000"/>
              </a:lnSpc>
            </a:pPr>
            <a:r>
              <a:rPr spc="-715" dirty="0"/>
              <a:t>ADDRESSABILITY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43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800100" y="4025798"/>
            <a:ext cx="11412855" cy="280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35200"/>
              </a:lnSpc>
            </a:pPr>
            <a:r>
              <a:rPr sz="4500" i="1" spc="20" dirty="0">
                <a:latin typeface="Calibri"/>
                <a:cs typeface="Calibri"/>
              </a:rPr>
              <a:t>Every </a:t>
            </a:r>
            <a:r>
              <a:rPr sz="4500" i="1" spc="-10" dirty="0">
                <a:latin typeface="Calibri"/>
                <a:cs typeface="Calibri"/>
              </a:rPr>
              <a:t>interesting </a:t>
            </a:r>
            <a:r>
              <a:rPr sz="4500" i="1" spc="10" dirty="0">
                <a:latin typeface="Calibri"/>
                <a:cs typeface="Calibri"/>
              </a:rPr>
              <a:t>piece </a:t>
            </a:r>
            <a:r>
              <a:rPr sz="4500" i="1" spc="25" dirty="0">
                <a:latin typeface="Calibri"/>
                <a:cs typeface="Calibri"/>
              </a:rPr>
              <a:t>of </a:t>
            </a:r>
            <a:r>
              <a:rPr sz="4500" i="1" spc="90" dirty="0">
                <a:latin typeface="Calibri"/>
                <a:cs typeface="Calibri"/>
              </a:rPr>
              <a:t>information </a:t>
            </a:r>
            <a:r>
              <a:rPr sz="4500" i="1" spc="-25" dirty="0">
                <a:latin typeface="Calibri"/>
                <a:cs typeface="Calibri"/>
              </a:rPr>
              <a:t>the </a:t>
            </a:r>
            <a:r>
              <a:rPr sz="4500" i="1" dirty="0">
                <a:latin typeface="Calibri"/>
                <a:cs typeface="Calibri"/>
              </a:rPr>
              <a:t>server  </a:t>
            </a:r>
            <a:r>
              <a:rPr sz="4500" i="1" spc="145" dirty="0">
                <a:latin typeface="Calibri"/>
                <a:cs typeface="Calibri"/>
              </a:rPr>
              <a:t>can </a:t>
            </a:r>
            <a:r>
              <a:rPr sz="4500" i="1" spc="45" dirty="0">
                <a:latin typeface="Calibri"/>
                <a:cs typeface="Calibri"/>
              </a:rPr>
              <a:t>provide </a:t>
            </a:r>
            <a:r>
              <a:rPr sz="4500" i="1" spc="130" dirty="0">
                <a:latin typeface="Calibri"/>
                <a:cs typeface="Calibri"/>
              </a:rPr>
              <a:t>should </a:t>
            </a:r>
            <a:r>
              <a:rPr sz="4500" i="1" spc="50" dirty="0">
                <a:latin typeface="Calibri"/>
                <a:cs typeface="Calibri"/>
              </a:rPr>
              <a:t>be exposed </a:t>
            </a:r>
            <a:r>
              <a:rPr sz="4500" i="1" spc="114" dirty="0">
                <a:latin typeface="Calibri"/>
                <a:cs typeface="Calibri"/>
              </a:rPr>
              <a:t>as </a:t>
            </a:r>
            <a:r>
              <a:rPr sz="4500" i="1" spc="175" dirty="0">
                <a:latin typeface="Calibri"/>
                <a:cs typeface="Calibri"/>
              </a:rPr>
              <a:t>a </a:t>
            </a:r>
            <a:r>
              <a:rPr sz="4500" b="1" i="1" spc="160" dirty="0">
                <a:latin typeface="Calibri"/>
                <a:cs typeface="Calibri"/>
              </a:rPr>
              <a:t>resource</a:t>
            </a:r>
            <a:r>
              <a:rPr sz="4500" i="1" spc="160" dirty="0">
                <a:latin typeface="Calibri"/>
                <a:cs typeface="Calibri"/>
              </a:rPr>
              <a:t>,  </a:t>
            </a:r>
            <a:r>
              <a:rPr sz="4500" i="1" spc="180" dirty="0">
                <a:latin typeface="Calibri"/>
                <a:cs typeface="Calibri"/>
              </a:rPr>
              <a:t>and </a:t>
            </a:r>
            <a:r>
              <a:rPr sz="4500" i="1" dirty="0">
                <a:latin typeface="Calibri"/>
                <a:cs typeface="Calibri"/>
              </a:rPr>
              <a:t>given </a:t>
            </a:r>
            <a:r>
              <a:rPr sz="4500" i="1" spc="-30" dirty="0">
                <a:latin typeface="Calibri"/>
                <a:cs typeface="Calibri"/>
              </a:rPr>
              <a:t>its </a:t>
            </a:r>
            <a:r>
              <a:rPr sz="4500" i="1" spc="35" dirty="0">
                <a:latin typeface="Calibri"/>
                <a:cs typeface="Calibri"/>
              </a:rPr>
              <a:t>own</a:t>
            </a:r>
            <a:r>
              <a:rPr sz="4500" i="1" spc="395" dirty="0">
                <a:latin typeface="Calibri"/>
                <a:cs typeface="Calibri"/>
              </a:rPr>
              <a:t> </a:t>
            </a:r>
            <a:r>
              <a:rPr sz="4500" b="1" i="1" spc="125" dirty="0">
                <a:latin typeface="Calibri"/>
                <a:cs typeface="Calibri"/>
              </a:rPr>
              <a:t>URI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0">
              <a:lnSpc>
                <a:spcPct val="100000"/>
              </a:lnSpc>
            </a:pPr>
            <a:r>
              <a:rPr spc="-715" dirty="0"/>
              <a:t>ADDRESSABILITY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44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22300" y="4521200"/>
            <a:ext cx="1168654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5" dirty="0">
                <a:latin typeface="Courier New"/>
                <a:cs typeface="Courier New"/>
                <a:hlinkClick r:id="rId2"/>
              </a:rPr>
              <a:t>http://example.com/</a:t>
            </a:r>
            <a:r>
              <a:rPr sz="4500" spc="-5" dirty="0">
                <a:solidFill>
                  <a:srgbClr val="0365C0"/>
                </a:solidFill>
                <a:latin typeface="Courier New"/>
                <a:cs typeface="Courier New"/>
                <a:hlinkClick r:id="rId2"/>
              </a:rPr>
              <a:t>employees/alice</a:t>
            </a:r>
            <a:endParaRPr sz="4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9300">
              <a:lnSpc>
                <a:spcPct val="100000"/>
              </a:lnSpc>
            </a:pPr>
            <a:r>
              <a:rPr spc="-960" dirty="0"/>
              <a:t>STATELESSNESS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45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511300" y="4648200"/>
            <a:ext cx="9997440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i="1" spc="20" dirty="0">
                <a:latin typeface="Calibri"/>
                <a:cs typeface="Calibri"/>
              </a:rPr>
              <a:t>Every </a:t>
            </a:r>
            <a:r>
              <a:rPr sz="5000" i="1" spc="114" dirty="0">
                <a:latin typeface="Calibri"/>
                <a:cs typeface="Calibri"/>
              </a:rPr>
              <a:t>HTTP </a:t>
            </a:r>
            <a:r>
              <a:rPr sz="5000" i="1" spc="15" dirty="0">
                <a:latin typeface="Calibri"/>
                <a:cs typeface="Calibri"/>
              </a:rPr>
              <a:t>request </a:t>
            </a:r>
            <a:r>
              <a:rPr sz="5000" i="1" spc="145" dirty="0">
                <a:latin typeface="Calibri"/>
                <a:cs typeface="Calibri"/>
              </a:rPr>
              <a:t>should </a:t>
            </a:r>
            <a:r>
              <a:rPr sz="5000" i="1" spc="160" dirty="0">
                <a:latin typeface="Calibri"/>
                <a:cs typeface="Calibri"/>
              </a:rPr>
              <a:t>happen</a:t>
            </a:r>
            <a:r>
              <a:rPr sz="5000" i="1" spc="520" dirty="0">
                <a:latin typeface="Calibri"/>
                <a:cs typeface="Calibri"/>
              </a:rPr>
              <a:t> </a:t>
            </a:r>
            <a:r>
              <a:rPr sz="5000" i="1" spc="110" dirty="0">
                <a:latin typeface="Calibri"/>
                <a:cs typeface="Calibri"/>
              </a:rPr>
              <a:t>in</a:t>
            </a:r>
            <a:endParaRPr sz="5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sz="5000" b="1" i="1" spc="225" dirty="0">
                <a:latin typeface="Calibri"/>
                <a:cs typeface="Calibri"/>
              </a:rPr>
              <a:t>complete</a:t>
            </a:r>
            <a:r>
              <a:rPr sz="5000" b="1" i="1" spc="50" dirty="0">
                <a:latin typeface="Calibri"/>
                <a:cs typeface="Calibri"/>
              </a:rPr>
              <a:t> </a:t>
            </a:r>
            <a:r>
              <a:rPr sz="5000" b="1" i="1" spc="200" dirty="0">
                <a:latin typeface="Calibri"/>
                <a:cs typeface="Calibri"/>
              </a:rPr>
              <a:t>isolation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0">
              <a:lnSpc>
                <a:spcPct val="100000"/>
              </a:lnSpc>
            </a:pPr>
            <a:r>
              <a:rPr spc="-960" dirty="0"/>
              <a:t>STATELESSNESS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46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003300" y="5232400"/>
            <a:ext cx="11000105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  <a:hlinkClick r:id="rId2"/>
              </a:rPr>
              <a:t>http://google.com/search?</a:t>
            </a:r>
            <a:r>
              <a:rPr sz="4000" spc="-5" dirty="0">
                <a:solidFill>
                  <a:srgbClr val="0365C0"/>
                </a:solidFill>
                <a:latin typeface="Courier New"/>
                <a:cs typeface="Courier New"/>
                <a:hlinkClick r:id="rId2"/>
              </a:rPr>
              <a:t>q=jellyfish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0">
              <a:lnSpc>
                <a:spcPct val="100000"/>
              </a:lnSpc>
            </a:pPr>
            <a:r>
              <a:rPr spc="-960" dirty="0"/>
              <a:t>STATELESSNESS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47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2679700" y="4635195"/>
            <a:ext cx="7646670" cy="161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 marR="5080" indent="-762000">
              <a:lnSpc>
                <a:spcPct val="131300"/>
              </a:lnSpc>
            </a:pPr>
            <a:r>
              <a:rPr sz="4000" dirty="0">
                <a:latin typeface="Courier New"/>
                <a:cs typeface="Courier New"/>
                <a:hlinkClick r:id="rId2"/>
              </a:rPr>
              <a:t>http://google.com/search? </a:t>
            </a:r>
            <a:r>
              <a:rPr sz="4000" dirty="0"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0365C0"/>
                </a:solidFill>
                <a:latin typeface="Courier New"/>
                <a:cs typeface="Courier New"/>
              </a:rPr>
              <a:t>q=jellyfish</a:t>
            </a:r>
            <a:r>
              <a:rPr sz="4000" dirty="0">
                <a:latin typeface="Courier New"/>
                <a:cs typeface="Courier New"/>
              </a:rPr>
              <a:t>&amp;</a:t>
            </a:r>
            <a:r>
              <a:rPr sz="4000" dirty="0">
                <a:solidFill>
                  <a:srgbClr val="C82506"/>
                </a:solidFill>
                <a:latin typeface="Courier New"/>
                <a:cs typeface="Courier New"/>
              </a:rPr>
              <a:t>start=10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0">
              <a:lnSpc>
                <a:spcPct val="100000"/>
              </a:lnSpc>
            </a:pPr>
            <a:r>
              <a:rPr spc="-745" dirty="0"/>
              <a:t>CONNECTEDNESS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48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041400" y="4381500"/>
            <a:ext cx="10941050" cy="208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0" marR="5080" indent="-1638300">
              <a:lnSpc>
                <a:spcPct val="135000"/>
              </a:lnSpc>
            </a:pPr>
            <a:r>
              <a:rPr sz="5000" i="1" spc="110" dirty="0">
                <a:latin typeface="Calibri"/>
                <a:cs typeface="Calibri"/>
              </a:rPr>
              <a:t>Documents </a:t>
            </a:r>
            <a:r>
              <a:rPr sz="5000" i="1" spc="145" dirty="0">
                <a:latin typeface="Calibri"/>
                <a:cs typeface="Calibri"/>
              </a:rPr>
              <a:t>should </a:t>
            </a:r>
            <a:r>
              <a:rPr sz="5000" i="1" spc="100" dirty="0">
                <a:latin typeface="Calibri"/>
                <a:cs typeface="Calibri"/>
              </a:rPr>
              <a:t>contain </a:t>
            </a:r>
            <a:r>
              <a:rPr sz="5000" i="1" spc="70" dirty="0">
                <a:latin typeface="Calibri"/>
                <a:cs typeface="Calibri"/>
              </a:rPr>
              <a:t>not </a:t>
            </a:r>
            <a:r>
              <a:rPr sz="5000" i="1" spc="20" dirty="0">
                <a:latin typeface="Calibri"/>
                <a:cs typeface="Calibri"/>
              </a:rPr>
              <a:t>just </a:t>
            </a:r>
            <a:r>
              <a:rPr sz="5000" i="1" spc="50" dirty="0">
                <a:latin typeface="Calibri"/>
                <a:cs typeface="Calibri"/>
              </a:rPr>
              <a:t>data,  </a:t>
            </a:r>
            <a:r>
              <a:rPr sz="5000" i="1" spc="95" dirty="0">
                <a:latin typeface="Calibri"/>
                <a:cs typeface="Calibri"/>
              </a:rPr>
              <a:t>but </a:t>
            </a:r>
            <a:r>
              <a:rPr sz="5000" b="1" i="1" spc="225" dirty="0">
                <a:latin typeface="Calibri"/>
                <a:cs typeface="Calibri"/>
              </a:rPr>
              <a:t>links </a:t>
            </a:r>
            <a:r>
              <a:rPr sz="5000" i="1" dirty="0">
                <a:latin typeface="Calibri"/>
                <a:cs typeface="Calibri"/>
              </a:rPr>
              <a:t>to </a:t>
            </a:r>
            <a:r>
              <a:rPr sz="5000" i="1" spc="45" dirty="0">
                <a:latin typeface="Calibri"/>
                <a:cs typeface="Calibri"/>
              </a:rPr>
              <a:t>other</a:t>
            </a:r>
            <a:r>
              <a:rPr sz="5000" i="1" spc="295" dirty="0">
                <a:latin typeface="Calibri"/>
                <a:cs typeface="Calibri"/>
              </a:rPr>
              <a:t> </a:t>
            </a:r>
            <a:r>
              <a:rPr sz="5000" b="1" i="1" spc="225" dirty="0">
                <a:latin typeface="Calibri"/>
                <a:cs typeface="Calibri"/>
              </a:rPr>
              <a:t>resources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745" dirty="0"/>
              <a:t>CONNECTEDNESS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62100"/>
            <a:ext cx="13004800" cy="819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07150" y="9336325"/>
            <a:ext cx="1797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100" i="1" spc="45" dirty="0">
                <a:solidFill>
                  <a:srgbClr val="929396"/>
                </a:solidFill>
                <a:latin typeface="Calibri"/>
                <a:cs typeface="Calibri"/>
              </a:rPr>
              <a:t>80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71500"/>
            <a:ext cx="8966200" cy="830997"/>
          </a:xfrm>
        </p:spPr>
        <p:txBody>
          <a:bodyPr/>
          <a:lstStyle/>
          <a:p>
            <a:r>
              <a:rPr lang="en-US" spc="140" dirty="0" smtClean="0"/>
              <a:t>Types </a:t>
            </a:r>
            <a:r>
              <a:rPr lang="en-US" dirty="0" smtClean="0"/>
              <a:t>of </a:t>
            </a:r>
            <a:r>
              <a:rPr lang="en-US" spc="110" dirty="0" smtClean="0"/>
              <a:t>Web</a:t>
            </a:r>
            <a:r>
              <a:rPr lang="en-US" spc="409" dirty="0" smtClean="0"/>
              <a:t> </a:t>
            </a:r>
            <a:r>
              <a:rPr lang="en-US" spc="100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766798"/>
            <a:ext cx="11239500" cy="7986802"/>
          </a:xfrm>
        </p:spPr>
        <p:txBody>
          <a:bodyPr/>
          <a:lstStyle/>
          <a:p>
            <a:pPr marL="354330" indent="-341630">
              <a:lnSpc>
                <a:spcPct val="100000"/>
              </a:lnSpc>
              <a:buClr>
                <a:srgbClr val="FD8537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US" sz="2400" b="1" spc="125" dirty="0" smtClean="0">
                <a:solidFill>
                  <a:srgbClr val="FF6600"/>
                </a:solidFill>
                <a:latin typeface="Cambria"/>
                <a:cs typeface="Cambria"/>
              </a:rPr>
              <a:t>Service-Oriented </a:t>
            </a:r>
            <a:r>
              <a:rPr lang="en-US" sz="2400" b="1" spc="70" dirty="0" smtClean="0">
                <a:solidFill>
                  <a:srgbClr val="FF6600"/>
                </a:solidFill>
                <a:latin typeface="Cambria"/>
                <a:cs typeface="Cambria"/>
              </a:rPr>
              <a:t>Web</a:t>
            </a:r>
            <a:r>
              <a:rPr lang="en-US" sz="2400" b="1" spc="190" dirty="0" smtClean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lang="en-US" sz="2400" b="1" spc="135" dirty="0" smtClean="0">
                <a:solidFill>
                  <a:srgbClr val="FF6600"/>
                </a:solidFill>
                <a:latin typeface="Cambria"/>
                <a:cs typeface="Cambria"/>
              </a:rPr>
              <a:t>Services</a:t>
            </a:r>
            <a:endParaRPr lang="en-US" sz="2400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Wingdings"/>
              <a:buChar char="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FD8537"/>
              </a:buClr>
              <a:buFont typeface="Wingdings"/>
              <a:buChar char=""/>
              <a:tabLst>
                <a:tab pos="650240" algn="l"/>
              </a:tabLst>
            </a:pPr>
            <a:r>
              <a:rPr lang="en-US" sz="2400" spc="90" dirty="0" smtClean="0">
                <a:latin typeface="Cambria"/>
                <a:cs typeface="Cambria"/>
              </a:rPr>
              <a:t>Based </a:t>
            </a:r>
            <a:r>
              <a:rPr lang="en-US" sz="2400" spc="20" dirty="0" smtClean="0">
                <a:latin typeface="Cambria"/>
                <a:cs typeface="Cambria"/>
              </a:rPr>
              <a:t>on</a:t>
            </a:r>
            <a:r>
              <a:rPr lang="en-US" sz="2400" spc="30" dirty="0" smtClean="0">
                <a:latin typeface="Cambria"/>
                <a:cs typeface="Cambria"/>
              </a:rPr>
              <a:t> </a:t>
            </a:r>
            <a:r>
              <a:rPr lang="en-US" sz="2400" spc="40" dirty="0" smtClean="0">
                <a:latin typeface="Cambria"/>
                <a:cs typeface="Cambria"/>
              </a:rPr>
              <a:t>“services”</a:t>
            </a:r>
            <a:endParaRPr lang="en-US" sz="2400" dirty="0" smtClean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9"/>
              </a:spcBef>
              <a:buClr>
                <a:srgbClr val="FD8537"/>
              </a:buClr>
              <a:buFont typeface="Wingdings"/>
              <a:buChar char="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FD8537"/>
              </a:buClr>
              <a:buFont typeface="Wingdings"/>
              <a:buChar char=""/>
              <a:tabLst>
                <a:tab pos="650240" algn="l"/>
              </a:tabLst>
            </a:pPr>
            <a:r>
              <a:rPr lang="en-US" sz="2400" spc="120" dirty="0" smtClean="0">
                <a:latin typeface="Cambria"/>
                <a:cs typeface="Cambria"/>
              </a:rPr>
              <a:t>One </a:t>
            </a:r>
            <a:r>
              <a:rPr lang="en-US" sz="2400" spc="40" dirty="0" smtClean="0">
                <a:latin typeface="Cambria"/>
                <a:cs typeface="Cambria"/>
              </a:rPr>
              <a:t>service </a:t>
            </a:r>
            <a:r>
              <a:rPr lang="en-US" sz="2400" spc="35" dirty="0" smtClean="0">
                <a:latin typeface="Cambria"/>
                <a:cs typeface="Cambria"/>
              </a:rPr>
              <a:t>offers </a:t>
            </a:r>
            <a:r>
              <a:rPr lang="en-US" sz="2400" spc="75" dirty="0" smtClean="0">
                <a:latin typeface="Cambria"/>
                <a:cs typeface="Cambria"/>
              </a:rPr>
              <a:t>multiple</a:t>
            </a:r>
            <a:r>
              <a:rPr lang="en-US" sz="2400" spc="180" dirty="0" smtClean="0">
                <a:latin typeface="Cambria"/>
                <a:cs typeface="Cambria"/>
              </a:rPr>
              <a:t> </a:t>
            </a:r>
            <a:r>
              <a:rPr lang="en-US" sz="2400" spc="65" dirty="0" smtClean="0">
                <a:latin typeface="Cambria"/>
                <a:cs typeface="Cambria"/>
              </a:rPr>
              <a:t>functionalities</a:t>
            </a:r>
            <a:endParaRPr lang="en-US" sz="2400" dirty="0" smtClean="0">
              <a:latin typeface="Cambria"/>
              <a:cs typeface="Cambria"/>
            </a:endParaRPr>
          </a:p>
          <a:p>
            <a:pPr marL="649605" lvl="1" indent="-271145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Font typeface="Wingdings"/>
              <a:buChar char=""/>
              <a:tabLst>
                <a:tab pos="650240" algn="l"/>
              </a:tabLst>
            </a:pPr>
            <a:r>
              <a:rPr lang="en-US" sz="2400" spc="80" dirty="0" smtClean="0">
                <a:latin typeface="Cambria"/>
                <a:cs typeface="Cambria"/>
              </a:rPr>
              <a:t>“Big” </a:t>
            </a:r>
            <a:r>
              <a:rPr lang="en-US" sz="2400" spc="45" dirty="0" smtClean="0">
                <a:latin typeface="Cambria"/>
                <a:cs typeface="Cambria"/>
              </a:rPr>
              <a:t>Web</a:t>
            </a:r>
            <a:r>
              <a:rPr lang="en-US" sz="2400" spc="70" dirty="0" smtClean="0">
                <a:latin typeface="Cambria"/>
                <a:cs typeface="Cambria"/>
              </a:rPr>
              <a:t> Services</a:t>
            </a:r>
            <a:endParaRPr lang="en-US" sz="2400" dirty="0" smtClean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Wingdings"/>
              <a:buChar char="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FD8537"/>
              </a:buClr>
              <a:buFont typeface="Wingdings"/>
              <a:buChar char=""/>
              <a:tabLst>
                <a:tab pos="650240" algn="l"/>
              </a:tabLst>
            </a:pPr>
            <a:r>
              <a:rPr lang="en-US" sz="2400" spc="215" dirty="0" smtClean="0">
                <a:latin typeface="Cambria"/>
                <a:cs typeface="Cambria"/>
              </a:rPr>
              <a:t>JAX-WS </a:t>
            </a:r>
            <a:r>
              <a:rPr lang="en-US" sz="2400" spc="95" dirty="0" smtClean="0">
                <a:latin typeface="Cambria"/>
                <a:cs typeface="Cambria"/>
              </a:rPr>
              <a:t>= </a:t>
            </a:r>
            <a:r>
              <a:rPr lang="en-US" sz="2400" spc="200" dirty="0" smtClean="0">
                <a:latin typeface="Cambria"/>
                <a:cs typeface="Cambria"/>
              </a:rPr>
              <a:t>JAVA-API </a:t>
            </a:r>
            <a:r>
              <a:rPr lang="en-US" sz="2400" spc="20" dirty="0" smtClean="0">
                <a:latin typeface="Cambria"/>
                <a:cs typeface="Cambria"/>
              </a:rPr>
              <a:t>for </a:t>
            </a:r>
            <a:r>
              <a:rPr lang="en-US" sz="2400" spc="105" dirty="0" smtClean="0">
                <a:latin typeface="Cambria"/>
                <a:cs typeface="Cambria"/>
              </a:rPr>
              <a:t>XML-based </a:t>
            </a:r>
            <a:r>
              <a:rPr lang="en-US" sz="2400" spc="45" dirty="0" smtClean="0">
                <a:latin typeface="Cambria"/>
                <a:cs typeface="Cambria"/>
              </a:rPr>
              <a:t>Web </a:t>
            </a:r>
            <a:r>
              <a:rPr lang="en-US" sz="2400" spc="75" dirty="0" smtClean="0">
                <a:latin typeface="Cambria"/>
                <a:cs typeface="Cambria"/>
              </a:rPr>
              <a:t>Services, </a:t>
            </a:r>
            <a:r>
              <a:rPr lang="en-US" sz="2400" spc="85" dirty="0" smtClean="0">
                <a:latin typeface="Cambria"/>
                <a:cs typeface="Cambria"/>
              </a:rPr>
              <a:t>mainly</a:t>
            </a:r>
            <a:r>
              <a:rPr lang="en-US" sz="2400" spc="365" dirty="0" smtClean="0">
                <a:latin typeface="Cambria"/>
                <a:cs typeface="Cambria"/>
              </a:rPr>
              <a:t> </a:t>
            </a:r>
            <a:r>
              <a:rPr lang="en-US" sz="2400" spc="80" dirty="0" smtClean="0">
                <a:latin typeface="Cambria"/>
                <a:cs typeface="Cambria"/>
              </a:rPr>
              <a:t>using</a:t>
            </a:r>
            <a:endParaRPr lang="en-US" sz="2400" dirty="0" smtClean="0">
              <a:latin typeface="Cambria"/>
              <a:cs typeface="Cambria"/>
            </a:endParaRPr>
          </a:p>
          <a:p>
            <a:pPr marL="649605">
              <a:lnSpc>
                <a:spcPct val="100000"/>
              </a:lnSpc>
            </a:pPr>
            <a:r>
              <a:rPr lang="en-US" sz="2400" spc="140" dirty="0" smtClean="0">
                <a:latin typeface="Cambria"/>
                <a:cs typeface="Cambria"/>
              </a:rPr>
              <a:t>WSDL/SOAP</a:t>
            </a:r>
            <a:endParaRPr lang="en-US" sz="2400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Clr>
                <a:srgbClr val="FD8537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US" sz="2400" b="1" spc="125" dirty="0" smtClean="0">
                <a:solidFill>
                  <a:srgbClr val="FF6600"/>
                </a:solidFill>
                <a:latin typeface="Cambria"/>
                <a:cs typeface="Cambria"/>
              </a:rPr>
              <a:t>Resource-Oriented </a:t>
            </a:r>
            <a:r>
              <a:rPr lang="en-US" sz="2400" b="1" spc="70" dirty="0" smtClean="0">
                <a:solidFill>
                  <a:srgbClr val="FF6600"/>
                </a:solidFill>
                <a:latin typeface="Cambria"/>
                <a:cs typeface="Cambria"/>
              </a:rPr>
              <a:t>Web</a:t>
            </a:r>
            <a:r>
              <a:rPr lang="en-US" sz="2400" b="1" spc="114" dirty="0" smtClean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lang="en-US" sz="2400" b="1" spc="135" dirty="0" smtClean="0">
                <a:solidFill>
                  <a:srgbClr val="FF6600"/>
                </a:solidFill>
                <a:latin typeface="Cambria"/>
                <a:cs typeface="Cambria"/>
              </a:rPr>
              <a:t>Services</a:t>
            </a:r>
            <a:endParaRPr lang="en-US" sz="2400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Clr>
                <a:srgbClr val="FD8537"/>
              </a:buClr>
              <a:buFont typeface="Wingdings"/>
              <a:buChar char="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FD8537"/>
              </a:buClr>
              <a:buFont typeface="Wingdings"/>
              <a:buChar char=""/>
              <a:tabLst>
                <a:tab pos="650240" algn="l"/>
              </a:tabLst>
            </a:pPr>
            <a:r>
              <a:rPr lang="en-US" sz="2400" spc="90" dirty="0" smtClean="0">
                <a:latin typeface="Cambria"/>
                <a:cs typeface="Cambria"/>
              </a:rPr>
              <a:t>Based </a:t>
            </a:r>
            <a:r>
              <a:rPr lang="en-US" sz="2400" spc="20" dirty="0" smtClean="0">
                <a:latin typeface="Cambria"/>
                <a:cs typeface="Cambria"/>
              </a:rPr>
              <a:t>on</a:t>
            </a:r>
            <a:r>
              <a:rPr lang="en-US" sz="2400" spc="75" dirty="0" smtClean="0">
                <a:latin typeface="Cambria"/>
                <a:cs typeface="Cambria"/>
              </a:rPr>
              <a:t> </a:t>
            </a:r>
            <a:r>
              <a:rPr lang="en-US" sz="2400" spc="30" dirty="0" smtClean="0">
                <a:latin typeface="Cambria"/>
                <a:cs typeface="Cambria"/>
              </a:rPr>
              <a:t>“resources”</a:t>
            </a:r>
            <a:endParaRPr lang="en-US" sz="2400" dirty="0" smtClean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Wingdings"/>
              <a:buChar char="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649605" marR="50165" lvl="1" indent="-271145">
              <a:lnSpc>
                <a:spcPct val="100000"/>
              </a:lnSpc>
              <a:buClr>
                <a:srgbClr val="FD8537"/>
              </a:buClr>
              <a:buFont typeface="Wingdings"/>
              <a:buChar char=""/>
              <a:tabLst>
                <a:tab pos="650240" algn="l"/>
                <a:tab pos="2059305" algn="l"/>
              </a:tabLst>
            </a:pPr>
            <a:r>
              <a:rPr lang="en-US" sz="2400" spc="50" dirty="0" smtClean="0">
                <a:latin typeface="Cambria"/>
                <a:cs typeface="Cambria"/>
              </a:rPr>
              <a:t>Resource </a:t>
            </a:r>
            <a:r>
              <a:rPr lang="en-US" sz="2400" spc="-5" dirty="0" smtClean="0">
                <a:latin typeface="Cambria"/>
                <a:cs typeface="Cambria"/>
              </a:rPr>
              <a:t>- </a:t>
            </a:r>
            <a:r>
              <a:rPr lang="en-US" sz="2400" spc="90" dirty="0" smtClean="0">
                <a:latin typeface="Cambria"/>
                <a:cs typeface="Cambria"/>
              </a:rPr>
              <a:t>any </a:t>
            </a:r>
            <a:r>
              <a:rPr lang="en-US" sz="2400" spc="50" dirty="0" smtClean="0">
                <a:latin typeface="Cambria"/>
                <a:cs typeface="Cambria"/>
              </a:rPr>
              <a:t>directly </a:t>
            </a:r>
            <a:r>
              <a:rPr lang="en-US" sz="2400" spc="40" dirty="0" smtClean="0">
                <a:latin typeface="Cambria"/>
                <a:cs typeface="Cambria"/>
              </a:rPr>
              <a:t>accessible </a:t>
            </a:r>
            <a:r>
              <a:rPr lang="en-US" sz="2400" spc="85" dirty="0" smtClean="0">
                <a:latin typeface="Cambria"/>
                <a:cs typeface="Cambria"/>
              </a:rPr>
              <a:t>and </a:t>
            </a:r>
            <a:r>
              <a:rPr lang="en-US" sz="2400" spc="70" dirty="0" smtClean="0">
                <a:latin typeface="Cambria"/>
                <a:cs typeface="Cambria"/>
              </a:rPr>
              <a:t>distinguishable </a:t>
            </a:r>
            <a:r>
              <a:rPr lang="en-US" sz="2400" spc="55" dirty="0" smtClean="0">
                <a:latin typeface="Cambria"/>
                <a:cs typeface="Cambria"/>
              </a:rPr>
              <a:t>distributed  </a:t>
            </a:r>
            <a:r>
              <a:rPr lang="en-US" sz="2400" spc="40" dirty="0" smtClean="0">
                <a:latin typeface="Cambria"/>
                <a:cs typeface="Cambria"/>
              </a:rPr>
              <a:t>component	</a:t>
            </a:r>
            <a:r>
              <a:rPr lang="en-US" sz="2400" spc="75" dirty="0" smtClean="0">
                <a:latin typeface="Cambria"/>
                <a:cs typeface="Cambria"/>
              </a:rPr>
              <a:t>available </a:t>
            </a:r>
            <a:r>
              <a:rPr lang="en-US" sz="2400" spc="20" dirty="0" smtClean="0">
                <a:latin typeface="Cambria"/>
                <a:cs typeface="Cambria"/>
              </a:rPr>
              <a:t>on </a:t>
            </a:r>
            <a:r>
              <a:rPr lang="en-US" sz="2400" spc="70" dirty="0" smtClean="0">
                <a:latin typeface="Cambria"/>
                <a:cs typeface="Cambria"/>
              </a:rPr>
              <a:t>the</a:t>
            </a:r>
            <a:r>
              <a:rPr lang="en-US" sz="2400" spc="225" dirty="0" smtClean="0">
                <a:latin typeface="Cambria"/>
                <a:cs typeface="Cambria"/>
              </a:rPr>
              <a:t> </a:t>
            </a:r>
            <a:r>
              <a:rPr lang="en-US" sz="2400" spc="60" dirty="0" smtClean="0">
                <a:latin typeface="Cambria"/>
                <a:cs typeface="Cambria"/>
              </a:rPr>
              <a:t>network.</a:t>
            </a:r>
            <a:endParaRPr lang="en-US" sz="2400" dirty="0" smtClean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Wingdings"/>
              <a:buChar char="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FD8537"/>
              </a:buClr>
              <a:buFont typeface="Wingdings"/>
              <a:buChar char=""/>
              <a:tabLst>
                <a:tab pos="650240" algn="l"/>
              </a:tabLst>
            </a:pPr>
            <a:r>
              <a:rPr lang="en-US" sz="2400" spc="160" dirty="0" err="1" smtClean="0">
                <a:latin typeface="Cambria"/>
                <a:cs typeface="Cambria"/>
              </a:rPr>
              <a:t>RESTful</a:t>
            </a:r>
            <a:r>
              <a:rPr lang="en-US" sz="2400" spc="160" dirty="0" smtClean="0">
                <a:latin typeface="Cambria"/>
                <a:cs typeface="Cambria"/>
              </a:rPr>
              <a:t> </a:t>
            </a:r>
            <a:r>
              <a:rPr lang="en-US" sz="2400" spc="45" dirty="0" smtClean="0">
                <a:latin typeface="Cambria"/>
                <a:cs typeface="Cambria"/>
              </a:rPr>
              <a:t>Web</a:t>
            </a:r>
            <a:r>
              <a:rPr lang="en-US" sz="2400" spc="5" dirty="0" smtClean="0">
                <a:latin typeface="Cambria"/>
                <a:cs typeface="Cambria"/>
              </a:rPr>
              <a:t> </a:t>
            </a:r>
            <a:r>
              <a:rPr lang="en-US" sz="2400" spc="70" dirty="0" smtClean="0">
                <a:latin typeface="Cambria"/>
                <a:cs typeface="Cambria"/>
              </a:rPr>
              <a:t>Services</a:t>
            </a:r>
            <a:endParaRPr lang="en-US" sz="2400" dirty="0" smtClean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Wingdings"/>
              <a:buChar char="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649605" lvl="1" indent="-271145">
              <a:lnSpc>
                <a:spcPct val="100000"/>
              </a:lnSpc>
              <a:buClr>
                <a:srgbClr val="FD8537"/>
              </a:buClr>
              <a:buFont typeface="Wingdings"/>
              <a:buChar char=""/>
              <a:tabLst>
                <a:tab pos="650240" algn="l"/>
              </a:tabLst>
            </a:pPr>
            <a:r>
              <a:rPr lang="en-US" sz="2400" spc="229" dirty="0" smtClean="0">
                <a:latin typeface="Cambria"/>
                <a:cs typeface="Cambria"/>
              </a:rPr>
              <a:t>JAX-RS </a:t>
            </a:r>
            <a:r>
              <a:rPr lang="en-US" sz="2400" spc="100" dirty="0" smtClean="0">
                <a:latin typeface="Cambria"/>
                <a:cs typeface="Cambria"/>
              </a:rPr>
              <a:t>= </a:t>
            </a:r>
            <a:r>
              <a:rPr lang="en-US" sz="2400" spc="204" dirty="0" smtClean="0">
                <a:latin typeface="Cambria"/>
                <a:cs typeface="Cambria"/>
              </a:rPr>
              <a:t>JAVA-API </a:t>
            </a:r>
            <a:r>
              <a:rPr lang="en-US" sz="2400" spc="20" dirty="0" smtClean="0">
                <a:latin typeface="Cambria"/>
                <a:cs typeface="Cambria"/>
              </a:rPr>
              <a:t>for </a:t>
            </a:r>
            <a:r>
              <a:rPr lang="en-US" sz="2400" spc="160" dirty="0" err="1" smtClean="0">
                <a:latin typeface="Cambria"/>
                <a:cs typeface="Cambria"/>
              </a:rPr>
              <a:t>RESTful</a:t>
            </a:r>
            <a:r>
              <a:rPr lang="en-US" sz="2400" spc="160" dirty="0" smtClean="0">
                <a:latin typeface="Cambria"/>
                <a:cs typeface="Cambria"/>
              </a:rPr>
              <a:t> </a:t>
            </a:r>
            <a:r>
              <a:rPr lang="en-US" sz="2400" spc="45" dirty="0" smtClean="0">
                <a:latin typeface="Cambria"/>
                <a:cs typeface="Cambria"/>
              </a:rPr>
              <a:t>Web </a:t>
            </a:r>
            <a:r>
              <a:rPr lang="en-US" sz="2400" spc="75" dirty="0" smtClean="0">
                <a:latin typeface="Cambria"/>
                <a:cs typeface="Cambria"/>
              </a:rPr>
              <a:t>Services, </a:t>
            </a:r>
            <a:r>
              <a:rPr lang="en-US" sz="2400" spc="85" dirty="0" smtClean="0">
                <a:latin typeface="Cambria"/>
                <a:cs typeface="Cambria"/>
              </a:rPr>
              <a:t>using </a:t>
            </a:r>
            <a:r>
              <a:rPr lang="en-US" sz="2400" spc="45" dirty="0" smtClean="0">
                <a:latin typeface="Cambria"/>
                <a:cs typeface="Cambria"/>
              </a:rPr>
              <a:t>only</a:t>
            </a:r>
            <a:r>
              <a:rPr lang="en-US" sz="2400" spc="170" dirty="0" smtClean="0">
                <a:latin typeface="Cambria"/>
                <a:cs typeface="Cambria"/>
              </a:rPr>
              <a:t> </a:t>
            </a:r>
            <a:r>
              <a:rPr lang="en-US" sz="2400" spc="185" dirty="0" smtClean="0">
                <a:latin typeface="Cambria"/>
                <a:cs typeface="Cambria"/>
              </a:rPr>
              <a:t>HTTP</a:t>
            </a:r>
            <a:endParaRPr lang="en-US" sz="2400" dirty="0" smtClean="0">
              <a:latin typeface="Cambria"/>
              <a:cs typeface="Cambria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745" dirty="0"/>
              <a:t>CONNECTEDNESS</a:t>
            </a:r>
          </a:p>
        </p:txBody>
      </p:sp>
      <p:sp>
        <p:nvSpPr>
          <p:cNvPr id="3" name="object 3"/>
          <p:cNvSpPr/>
          <p:nvPr/>
        </p:nvSpPr>
        <p:spPr>
          <a:xfrm>
            <a:off x="3162300" y="2908300"/>
            <a:ext cx="6705600" cy="393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50</a:t>
            </a:fld>
            <a:endParaRPr spc="4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0">
              <a:lnSpc>
                <a:spcPct val="100000"/>
              </a:lnSpc>
            </a:pPr>
            <a:r>
              <a:rPr spc="-745" dirty="0"/>
              <a:t>CONNECTEDNESS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51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968500"/>
            <a:ext cx="7227570" cy="412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latin typeface="Courier New"/>
                <a:cs typeface="Courier New"/>
              </a:rPr>
              <a:t>{</a:t>
            </a:r>
            <a:endParaRPr sz="3500">
              <a:latin typeface="Courier New"/>
              <a:cs typeface="Courier New"/>
            </a:endParaRPr>
          </a:p>
          <a:p>
            <a:pPr marL="2146300" marR="5080" indent="-1067435">
              <a:lnSpc>
                <a:spcPct val="111900"/>
              </a:lnSpc>
            </a:pPr>
            <a:r>
              <a:rPr sz="3500" spc="-5" dirty="0">
                <a:latin typeface="Courier New"/>
                <a:cs typeface="Courier New"/>
              </a:rPr>
              <a:t>"employees": </a:t>
            </a:r>
            <a:r>
              <a:rPr sz="3500" dirty="0">
                <a:latin typeface="Courier New"/>
                <a:cs typeface="Courier New"/>
              </a:rPr>
              <a:t>[  </a:t>
            </a:r>
            <a:r>
              <a:rPr sz="3500" spc="-5" dirty="0">
                <a:latin typeface="Courier New"/>
                <a:cs typeface="Courier New"/>
              </a:rPr>
              <a:t>"</a:t>
            </a:r>
            <a:r>
              <a:rPr sz="3500" spc="-5" dirty="0">
                <a:solidFill>
                  <a:srgbClr val="0365C0"/>
                </a:solidFill>
                <a:latin typeface="Courier New"/>
                <a:cs typeface="Courier New"/>
              </a:rPr>
              <a:t>/employees/alice</a:t>
            </a:r>
            <a:r>
              <a:rPr sz="3500" spc="-5" dirty="0">
                <a:latin typeface="Courier New"/>
                <a:cs typeface="Courier New"/>
              </a:rPr>
              <a:t>", </a:t>
            </a:r>
            <a:r>
              <a:rPr sz="3500" dirty="0">
                <a:latin typeface="Courier New"/>
                <a:cs typeface="Courier New"/>
              </a:rPr>
              <a:t> "</a:t>
            </a:r>
            <a:r>
              <a:rPr sz="3500" dirty="0">
                <a:solidFill>
                  <a:srgbClr val="0365C0"/>
                </a:solidFill>
                <a:latin typeface="Courier New"/>
                <a:cs typeface="Courier New"/>
              </a:rPr>
              <a:t>/employees/bob</a:t>
            </a:r>
            <a:r>
              <a:rPr sz="3500" dirty="0">
                <a:latin typeface="Courier New"/>
                <a:cs typeface="Courier New"/>
              </a:rPr>
              <a:t>",  "</a:t>
            </a:r>
            <a:r>
              <a:rPr sz="3500" dirty="0">
                <a:solidFill>
                  <a:srgbClr val="0365C0"/>
                </a:solidFill>
                <a:latin typeface="Courier New"/>
                <a:cs typeface="Courier New"/>
              </a:rPr>
              <a:t>/employees/eve</a:t>
            </a:r>
            <a:r>
              <a:rPr sz="3500" dirty="0">
                <a:latin typeface="Courier New"/>
                <a:cs typeface="Courier New"/>
              </a:rPr>
              <a:t>",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500"/>
              </a:spcBef>
            </a:pPr>
            <a:r>
              <a:rPr sz="3500" dirty="0">
                <a:latin typeface="Courier New"/>
                <a:cs typeface="Courier New"/>
              </a:rPr>
              <a:t>...</a:t>
            </a:r>
            <a:endParaRPr sz="35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500"/>
              </a:spcBef>
            </a:pPr>
            <a:r>
              <a:rPr sz="3500" dirty="0">
                <a:latin typeface="Courier New"/>
                <a:cs typeface="Courier New"/>
              </a:rPr>
              <a:t>]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77" y="6743700"/>
            <a:ext cx="32258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ourier New"/>
                <a:cs typeface="Courier New"/>
              </a:rPr>
              <a:t>"next_page":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855" y="6743700"/>
            <a:ext cx="589407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ourier New"/>
                <a:cs typeface="Courier New"/>
              </a:rPr>
              <a:t>"</a:t>
            </a:r>
            <a:r>
              <a:rPr sz="3500" spc="-5" dirty="0">
                <a:solidFill>
                  <a:srgbClr val="C82506"/>
                </a:solidFill>
                <a:latin typeface="Courier New"/>
                <a:cs typeface="Courier New"/>
              </a:rPr>
              <a:t>/employees?start=10</a:t>
            </a:r>
            <a:r>
              <a:rPr sz="3500" spc="-5" dirty="0">
                <a:latin typeface="Courier New"/>
                <a:cs typeface="Courier New"/>
              </a:rPr>
              <a:t>",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177" y="7340600"/>
            <a:ext cx="482663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ourier New"/>
                <a:cs typeface="Courier New"/>
              </a:rPr>
              <a:t>"create_employee":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3322" y="7340600"/>
            <a:ext cx="322643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ourier New"/>
                <a:cs typeface="Courier New"/>
              </a:rPr>
              <a:t>"</a:t>
            </a:r>
            <a:r>
              <a:rPr sz="3500" spc="-5" dirty="0">
                <a:solidFill>
                  <a:srgbClr val="C82506"/>
                </a:solidFill>
                <a:latin typeface="Courier New"/>
                <a:cs typeface="Courier New"/>
              </a:rPr>
              <a:t>/employees</a:t>
            </a:r>
            <a:r>
              <a:rPr sz="3500" spc="-5" dirty="0">
                <a:latin typeface="Courier New"/>
                <a:cs typeface="Courier New"/>
              </a:rPr>
              <a:t>"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7937500"/>
            <a:ext cx="29273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latin typeface="Courier New"/>
                <a:cs typeface="Courier New"/>
              </a:rPr>
              <a:t>}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spc="-465" dirty="0"/>
              <a:t>UNIFORM</a:t>
            </a:r>
            <a:r>
              <a:rPr spc="-900" dirty="0"/>
              <a:t> </a:t>
            </a:r>
            <a:r>
              <a:rPr spc="-805" dirty="0"/>
              <a:t>INTERFACE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52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84643" y="1257300"/>
            <a:ext cx="2637790" cy="188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2550" baseline="-9090" dirty="0">
                <a:latin typeface="Trebuchet MS"/>
                <a:cs typeface="Trebuchet MS"/>
              </a:rPr>
              <a:t>▫</a:t>
            </a:r>
            <a:r>
              <a:rPr sz="4600" b="1" i="1" spc="360" dirty="0">
                <a:latin typeface="Calibri"/>
                <a:cs typeface="Calibri"/>
              </a:rPr>
              <a:t>C</a:t>
            </a:r>
            <a:r>
              <a:rPr sz="4600" b="1" i="1" spc="160" dirty="0">
                <a:latin typeface="Calibri"/>
                <a:cs typeface="Calibri"/>
              </a:rPr>
              <a:t>r</a:t>
            </a:r>
            <a:r>
              <a:rPr sz="4600" b="1" i="1" spc="155" dirty="0">
                <a:latin typeface="Calibri"/>
                <a:cs typeface="Calibri"/>
              </a:rPr>
              <a:t>e</a:t>
            </a:r>
            <a:r>
              <a:rPr sz="4600" b="1" i="1" spc="235" dirty="0">
                <a:latin typeface="Calibri"/>
                <a:cs typeface="Calibri"/>
              </a:rPr>
              <a:t>a</a:t>
            </a:r>
            <a:r>
              <a:rPr sz="4600" b="1" i="1" spc="90" dirty="0">
                <a:latin typeface="Calibri"/>
                <a:cs typeface="Calibri"/>
              </a:rPr>
              <a:t>t</a:t>
            </a:r>
            <a:r>
              <a:rPr sz="4600" b="1" i="1" spc="155" dirty="0">
                <a:latin typeface="Calibri"/>
                <a:cs typeface="Calibri"/>
              </a:rPr>
              <a:t>e</a:t>
            </a:r>
            <a:r>
              <a:rPr sz="4600" b="1" i="1" spc="-35" dirty="0">
                <a:latin typeface="Calibri"/>
                <a:cs typeface="Calibri"/>
              </a:rPr>
              <a:t>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43" y="2400300"/>
            <a:ext cx="2226310" cy="188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2550" baseline="-9090" dirty="0">
                <a:latin typeface="Trebuchet MS"/>
                <a:cs typeface="Trebuchet MS"/>
              </a:rPr>
              <a:t>▫</a:t>
            </a:r>
            <a:r>
              <a:rPr sz="4600" b="1" i="1" spc="114" dirty="0">
                <a:latin typeface="Calibri"/>
                <a:cs typeface="Calibri"/>
              </a:rPr>
              <a:t>R</a:t>
            </a:r>
            <a:r>
              <a:rPr sz="4600" b="1" i="1" spc="155" dirty="0">
                <a:latin typeface="Calibri"/>
                <a:cs typeface="Calibri"/>
              </a:rPr>
              <a:t>e</a:t>
            </a:r>
            <a:r>
              <a:rPr sz="4600" b="1" i="1" spc="235" dirty="0">
                <a:latin typeface="Calibri"/>
                <a:cs typeface="Calibri"/>
              </a:rPr>
              <a:t>a</a:t>
            </a:r>
            <a:r>
              <a:rPr sz="4600" b="1" i="1" spc="114" dirty="0">
                <a:latin typeface="Calibri"/>
                <a:cs typeface="Calibri"/>
              </a:rPr>
              <a:t>d: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0150" y="1628444"/>
            <a:ext cx="7037070" cy="229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1480">
              <a:lnSpc>
                <a:spcPct val="163000"/>
              </a:lnSpc>
              <a:tabLst>
                <a:tab pos="1414780" algn="l"/>
                <a:tab pos="2176780" algn="l"/>
              </a:tabLst>
            </a:pP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POST	</a:t>
            </a:r>
            <a:r>
              <a:rPr sz="4600" dirty="0">
                <a:solidFill>
                  <a:srgbClr val="0365C0"/>
                </a:solidFill>
                <a:latin typeface="Courier New"/>
                <a:cs typeface="Courier New"/>
              </a:rPr>
              <a:t>/employees  </a:t>
            </a: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GET	</a:t>
            </a:r>
            <a:r>
              <a:rPr sz="4600" dirty="0">
                <a:solidFill>
                  <a:srgbClr val="0365C0"/>
                </a:solidFill>
                <a:latin typeface="Courier New"/>
                <a:cs typeface="Courier New"/>
              </a:rPr>
              <a:t>/employees</a:t>
            </a:r>
            <a:r>
              <a:rPr sz="4600" spc="-5" dirty="0">
                <a:solidFill>
                  <a:srgbClr val="0365C0"/>
                </a:solidFill>
                <a:latin typeface="Courier New"/>
                <a:cs typeface="Courier New"/>
              </a:rPr>
              <a:t>/</a:t>
            </a:r>
            <a:r>
              <a:rPr sz="4600" dirty="0">
                <a:solidFill>
                  <a:srgbClr val="00882B"/>
                </a:solidFill>
                <a:latin typeface="Courier New"/>
                <a:cs typeface="Courier New"/>
              </a:rPr>
              <a:t>alice</a:t>
            </a:r>
            <a:endParaRPr sz="4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643" y="3543300"/>
            <a:ext cx="2837815" cy="188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2550" baseline="-8838" dirty="0">
                <a:latin typeface="Trebuchet MS"/>
                <a:cs typeface="Trebuchet MS"/>
              </a:rPr>
              <a:t>▫</a:t>
            </a:r>
            <a:r>
              <a:rPr sz="4600" b="1" i="1" spc="135" dirty="0">
                <a:latin typeface="Calibri"/>
                <a:cs typeface="Calibri"/>
              </a:rPr>
              <a:t>U</a:t>
            </a:r>
            <a:r>
              <a:rPr sz="4600" b="1" i="1" spc="260" dirty="0">
                <a:latin typeface="Calibri"/>
                <a:cs typeface="Calibri"/>
              </a:rPr>
              <a:t>p</a:t>
            </a:r>
            <a:r>
              <a:rPr sz="4600" b="1" i="1" spc="245" dirty="0">
                <a:latin typeface="Calibri"/>
                <a:cs typeface="Calibri"/>
              </a:rPr>
              <a:t>da</a:t>
            </a:r>
            <a:r>
              <a:rPr sz="4600" b="1" i="1" spc="90" dirty="0">
                <a:latin typeface="Calibri"/>
                <a:cs typeface="Calibri"/>
              </a:rPr>
              <a:t>t</a:t>
            </a:r>
            <a:r>
              <a:rPr sz="4600" b="1" i="1" spc="155" dirty="0">
                <a:latin typeface="Calibri"/>
                <a:cs typeface="Calibri"/>
              </a:rPr>
              <a:t>e</a:t>
            </a:r>
            <a:r>
              <a:rPr sz="4600" b="1" i="1" spc="-35" dirty="0">
                <a:latin typeface="Calibri"/>
                <a:cs typeface="Calibri"/>
              </a:rPr>
              <a:t>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643" y="4686300"/>
            <a:ext cx="2582545" cy="1882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472" baseline="-8838" dirty="0">
                <a:latin typeface="Trebuchet MS"/>
                <a:cs typeface="Trebuchet MS"/>
              </a:rPr>
              <a:t>▫</a:t>
            </a:r>
            <a:r>
              <a:rPr sz="4600" b="1" i="1" spc="315" dirty="0">
                <a:latin typeface="Calibri"/>
                <a:cs typeface="Calibri"/>
              </a:rPr>
              <a:t>Delete: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6436" y="3914444"/>
            <a:ext cx="8089265" cy="229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5270">
              <a:lnSpc>
                <a:spcPct val="163000"/>
              </a:lnSpc>
              <a:tabLst>
                <a:tab pos="1670050" algn="l"/>
                <a:tab pos="2466340" algn="l"/>
              </a:tabLst>
            </a:pP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PUT	</a:t>
            </a:r>
            <a:r>
              <a:rPr sz="4600" spc="-5" dirty="0">
                <a:solidFill>
                  <a:srgbClr val="0365C0"/>
                </a:solidFill>
                <a:latin typeface="Courier New"/>
                <a:cs typeface="Courier New"/>
              </a:rPr>
              <a:t>/employees/</a:t>
            </a:r>
            <a:r>
              <a:rPr sz="4600" spc="-5" dirty="0">
                <a:solidFill>
                  <a:srgbClr val="00882B"/>
                </a:solidFill>
                <a:latin typeface="Courier New"/>
                <a:cs typeface="Courier New"/>
              </a:rPr>
              <a:t>alice  </a:t>
            </a: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DELETE	</a:t>
            </a:r>
            <a:r>
              <a:rPr sz="4600" dirty="0">
                <a:solidFill>
                  <a:srgbClr val="0365C0"/>
                </a:solidFill>
                <a:latin typeface="Courier New"/>
                <a:cs typeface="Courier New"/>
              </a:rPr>
              <a:t>/employees</a:t>
            </a:r>
            <a:r>
              <a:rPr sz="4600" spc="-5" dirty="0">
                <a:solidFill>
                  <a:srgbClr val="0365C0"/>
                </a:solidFill>
                <a:latin typeface="Courier New"/>
                <a:cs typeface="Courier New"/>
              </a:rPr>
              <a:t>/</a:t>
            </a:r>
            <a:r>
              <a:rPr sz="4600" dirty="0">
                <a:solidFill>
                  <a:srgbClr val="00882B"/>
                </a:solidFill>
                <a:latin typeface="Courier New"/>
                <a:cs typeface="Courier New"/>
              </a:rPr>
              <a:t>alice</a:t>
            </a:r>
            <a:endParaRPr sz="4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643" y="5829300"/>
            <a:ext cx="1823085" cy="188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2550" baseline="-8838" dirty="0">
                <a:latin typeface="Trebuchet MS"/>
                <a:cs typeface="Trebuchet MS"/>
              </a:rPr>
              <a:t>▫</a:t>
            </a:r>
            <a:r>
              <a:rPr sz="4600" b="1" i="1" spc="155" dirty="0">
                <a:latin typeface="Calibri"/>
                <a:cs typeface="Calibri"/>
              </a:rPr>
              <a:t>List: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7370" y="6642100"/>
            <a:ext cx="4933950" cy="71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4780" algn="l"/>
              </a:tabLst>
            </a:pP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GET	</a:t>
            </a:r>
            <a:r>
              <a:rPr sz="4600" dirty="0">
                <a:solidFill>
                  <a:srgbClr val="0365C0"/>
                </a:solidFill>
                <a:latin typeface="Courier New"/>
                <a:cs typeface="Courier New"/>
              </a:rPr>
              <a:t>/employees</a:t>
            </a:r>
            <a:endParaRPr sz="4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spc="-465" dirty="0"/>
              <a:t>UNIFORM</a:t>
            </a:r>
            <a:r>
              <a:rPr spc="-900" dirty="0"/>
              <a:t> </a:t>
            </a:r>
            <a:r>
              <a:rPr spc="-805" dirty="0"/>
              <a:t>INTERFACE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53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84643" y="1257300"/>
            <a:ext cx="2637790" cy="188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2550" baseline="-9090" dirty="0">
                <a:latin typeface="Trebuchet MS"/>
                <a:cs typeface="Trebuchet MS"/>
              </a:rPr>
              <a:t>▫</a:t>
            </a:r>
            <a:r>
              <a:rPr sz="4600" b="1" i="1" spc="360" dirty="0">
                <a:latin typeface="Calibri"/>
                <a:cs typeface="Calibri"/>
              </a:rPr>
              <a:t>C</a:t>
            </a:r>
            <a:r>
              <a:rPr sz="4600" b="1" i="1" spc="160" dirty="0">
                <a:latin typeface="Calibri"/>
                <a:cs typeface="Calibri"/>
              </a:rPr>
              <a:t>r</a:t>
            </a:r>
            <a:r>
              <a:rPr sz="4600" b="1" i="1" spc="155" dirty="0">
                <a:latin typeface="Calibri"/>
                <a:cs typeface="Calibri"/>
              </a:rPr>
              <a:t>e</a:t>
            </a:r>
            <a:r>
              <a:rPr sz="4600" b="1" i="1" spc="235" dirty="0">
                <a:latin typeface="Calibri"/>
                <a:cs typeface="Calibri"/>
              </a:rPr>
              <a:t>a</a:t>
            </a:r>
            <a:r>
              <a:rPr sz="4600" b="1" i="1" spc="90" dirty="0">
                <a:latin typeface="Calibri"/>
                <a:cs typeface="Calibri"/>
              </a:rPr>
              <a:t>t</a:t>
            </a:r>
            <a:r>
              <a:rPr sz="4600" b="1" i="1" spc="155" dirty="0">
                <a:latin typeface="Calibri"/>
                <a:cs typeface="Calibri"/>
              </a:rPr>
              <a:t>e</a:t>
            </a:r>
            <a:r>
              <a:rPr sz="4600" b="1" i="1" spc="-35" dirty="0">
                <a:latin typeface="Calibri"/>
                <a:cs typeface="Calibri"/>
              </a:rPr>
              <a:t>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43" y="2400300"/>
            <a:ext cx="2226310" cy="188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2550" baseline="-9090" dirty="0">
                <a:latin typeface="Trebuchet MS"/>
                <a:cs typeface="Trebuchet MS"/>
              </a:rPr>
              <a:t>▫</a:t>
            </a:r>
            <a:r>
              <a:rPr sz="4600" b="1" i="1" spc="114" dirty="0">
                <a:latin typeface="Calibri"/>
                <a:cs typeface="Calibri"/>
              </a:rPr>
              <a:t>R</a:t>
            </a:r>
            <a:r>
              <a:rPr sz="4600" b="1" i="1" spc="155" dirty="0">
                <a:latin typeface="Calibri"/>
                <a:cs typeface="Calibri"/>
              </a:rPr>
              <a:t>e</a:t>
            </a:r>
            <a:r>
              <a:rPr sz="4600" b="1" i="1" spc="235" dirty="0">
                <a:latin typeface="Calibri"/>
                <a:cs typeface="Calibri"/>
              </a:rPr>
              <a:t>a</a:t>
            </a:r>
            <a:r>
              <a:rPr sz="4600" b="1" i="1" spc="114" dirty="0">
                <a:latin typeface="Calibri"/>
                <a:cs typeface="Calibri"/>
              </a:rPr>
              <a:t>d: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0150" y="2070100"/>
            <a:ext cx="7037070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>
              <a:lnSpc>
                <a:spcPct val="100000"/>
              </a:lnSpc>
              <a:tabLst>
                <a:tab pos="2176780" algn="l"/>
              </a:tabLst>
            </a:pP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POST	</a:t>
            </a:r>
            <a:r>
              <a:rPr sz="4600" dirty="0">
                <a:solidFill>
                  <a:srgbClr val="0365C0"/>
                </a:solidFill>
                <a:latin typeface="Courier New"/>
                <a:cs typeface="Courier New"/>
              </a:rPr>
              <a:t>/resource</a:t>
            </a:r>
            <a:endParaRPr sz="4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  <a:tabLst>
                <a:tab pos="1414780" algn="l"/>
              </a:tabLst>
            </a:pP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GET	</a:t>
            </a:r>
            <a:r>
              <a:rPr sz="4600" dirty="0">
                <a:solidFill>
                  <a:srgbClr val="0365C0"/>
                </a:solidFill>
                <a:latin typeface="Courier New"/>
                <a:cs typeface="Courier New"/>
              </a:rPr>
              <a:t>/resource/</a:t>
            </a:r>
            <a:r>
              <a:rPr sz="4600" dirty="0">
                <a:solidFill>
                  <a:srgbClr val="00882B"/>
                </a:solidFill>
                <a:latin typeface="Courier New"/>
                <a:cs typeface="Courier New"/>
              </a:rPr>
              <a:t>{name}</a:t>
            </a:r>
            <a:endParaRPr sz="4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643" y="3543300"/>
            <a:ext cx="2837815" cy="188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2550" baseline="-8838" dirty="0">
                <a:latin typeface="Trebuchet MS"/>
                <a:cs typeface="Trebuchet MS"/>
              </a:rPr>
              <a:t>▫</a:t>
            </a:r>
            <a:r>
              <a:rPr sz="4600" b="1" i="1" spc="135" dirty="0">
                <a:latin typeface="Calibri"/>
                <a:cs typeface="Calibri"/>
              </a:rPr>
              <a:t>U</a:t>
            </a:r>
            <a:r>
              <a:rPr sz="4600" b="1" i="1" spc="260" dirty="0">
                <a:latin typeface="Calibri"/>
                <a:cs typeface="Calibri"/>
              </a:rPr>
              <a:t>p</a:t>
            </a:r>
            <a:r>
              <a:rPr sz="4600" b="1" i="1" spc="245" dirty="0">
                <a:latin typeface="Calibri"/>
                <a:cs typeface="Calibri"/>
              </a:rPr>
              <a:t>da</a:t>
            </a:r>
            <a:r>
              <a:rPr sz="4600" b="1" i="1" spc="90" dirty="0">
                <a:latin typeface="Calibri"/>
                <a:cs typeface="Calibri"/>
              </a:rPr>
              <a:t>t</a:t>
            </a:r>
            <a:r>
              <a:rPr sz="4600" b="1" i="1" spc="155" dirty="0">
                <a:latin typeface="Calibri"/>
                <a:cs typeface="Calibri"/>
              </a:rPr>
              <a:t>e</a:t>
            </a:r>
            <a:r>
              <a:rPr sz="4600" b="1" i="1" spc="-35" dirty="0">
                <a:latin typeface="Calibri"/>
                <a:cs typeface="Calibri"/>
              </a:rPr>
              <a:t>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643" y="4686300"/>
            <a:ext cx="2582545" cy="1882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472" baseline="-8838" dirty="0">
                <a:latin typeface="Trebuchet MS"/>
                <a:cs typeface="Trebuchet MS"/>
              </a:rPr>
              <a:t>▫</a:t>
            </a:r>
            <a:r>
              <a:rPr sz="4600" b="1" i="1" spc="315" dirty="0">
                <a:latin typeface="Calibri"/>
                <a:cs typeface="Calibri"/>
              </a:rPr>
              <a:t>Delete: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6436" y="3914444"/>
            <a:ext cx="8089265" cy="229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5270">
              <a:lnSpc>
                <a:spcPct val="163000"/>
              </a:lnSpc>
              <a:tabLst>
                <a:tab pos="1670050" algn="l"/>
                <a:tab pos="2466340" algn="l"/>
              </a:tabLst>
            </a:pP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PUT	</a:t>
            </a:r>
            <a:r>
              <a:rPr sz="4600" spc="-5" dirty="0">
                <a:solidFill>
                  <a:srgbClr val="0365C0"/>
                </a:solidFill>
                <a:latin typeface="Courier New"/>
                <a:cs typeface="Courier New"/>
              </a:rPr>
              <a:t>/resource/</a:t>
            </a:r>
            <a:r>
              <a:rPr sz="4600" spc="-5" dirty="0">
                <a:solidFill>
                  <a:srgbClr val="00882B"/>
                </a:solidFill>
                <a:latin typeface="Courier New"/>
                <a:cs typeface="Courier New"/>
              </a:rPr>
              <a:t>{name}  </a:t>
            </a: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DELETE	</a:t>
            </a:r>
            <a:r>
              <a:rPr sz="4600" dirty="0">
                <a:solidFill>
                  <a:srgbClr val="0365C0"/>
                </a:solidFill>
                <a:latin typeface="Courier New"/>
                <a:cs typeface="Courier New"/>
              </a:rPr>
              <a:t>/resource</a:t>
            </a:r>
            <a:r>
              <a:rPr sz="4600" spc="-5" dirty="0">
                <a:solidFill>
                  <a:srgbClr val="0365C0"/>
                </a:solidFill>
                <a:latin typeface="Courier New"/>
                <a:cs typeface="Courier New"/>
              </a:rPr>
              <a:t>/</a:t>
            </a:r>
            <a:r>
              <a:rPr sz="4600" dirty="0">
                <a:solidFill>
                  <a:srgbClr val="00882B"/>
                </a:solidFill>
                <a:latin typeface="Courier New"/>
                <a:cs typeface="Courier New"/>
              </a:rPr>
              <a:t>{name}</a:t>
            </a:r>
            <a:endParaRPr sz="4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643" y="5829300"/>
            <a:ext cx="1823085" cy="188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0" spc="2550" baseline="-8838" dirty="0">
                <a:latin typeface="Trebuchet MS"/>
                <a:cs typeface="Trebuchet MS"/>
              </a:rPr>
              <a:t>▫</a:t>
            </a:r>
            <a:r>
              <a:rPr sz="4600" b="1" i="1" spc="155" dirty="0">
                <a:latin typeface="Calibri"/>
                <a:cs typeface="Calibri"/>
              </a:rPr>
              <a:t>List: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7370" y="6642100"/>
            <a:ext cx="4583430" cy="71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4780" algn="l"/>
              </a:tabLst>
            </a:pPr>
            <a:r>
              <a:rPr sz="4600" dirty="0">
                <a:solidFill>
                  <a:srgbClr val="C82506"/>
                </a:solidFill>
                <a:latin typeface="Courier New"/>
                <a:cs typeface="Courier New"/>
              </a:rPr>
              <a:t>GET	</a:t>
            </a:r>
            <a:r>
              <a:rPr sz="4600" dirty="0">
                <a:solidFill>
                  <a:srgbClr val="0365C0"/>
                </a:solidFill>
                <a:latin typeface="Courier New"/>
                <a:cs typeface="Courier New"/>
              </a:rPr>
              <a:t>/resource</a:t>
            </a:r>
            <a:endParaRPr sz="4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0">
              <a:lnSpc>
                <a:spcPct val="100000"/>
              </a:lnSpc>
            </a:pPr>
            <a:r>
              <a:rPr spc="-890" dirty="0"/>
              <a:t>SAFETY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54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4648200"/>
            <a:ext cx="11196320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b="1" i="1" spc="170" dirty="0">
                <a:latin typeface="Calibri"/>
                <a:cs typeface="Calibri"/>
              </a:rPr>
              <a:t>GET </a:t>
            </a:r>
            <a:r>
              <a:rPr sz="5000" i="1" spc="200" dirty="0">
                <a:latin typeface="Calibri"/>
                <a:cs typeface="Calibri"/>
              </a:rPr>
              <a:t>and </a:t>
            </a:r>
            <a:r>
              <a:rPr sz="5000" b="1" i="1" spc="150" dirty="0">
                <a:latin typeface="Calibri"/>
                <a:cs typeface="Calibri"/>
              </a:rPr>
              <a:t>HEAD </a:t>
            </a:r>
            <a:r>
              <a:rPr sz="5000" i="1" spc="-15" dirty="0">
                <a:latin typeface="Calibri"/>
                <a:cs typeface="Calibri"/>
              </a:rPr>
              <a:t>never </a:t>
            </a:r>
            <a:r>
              <a:rPr sz="5000" i="1" spc="90" dirty="0">
                <a:latin typeface="Calibri"/>
                <a:cs typeface="Calibri"/>
              </a:rPr>
              <a:t>change </a:t>
            </a:r>
            <a:r>
              <a:rPr sz="5000" i="1" spc="-25" dirty="0">
                <a:latin typeface="Calibri"/>
                <a:cs typeface="Calibri"/>
              </a:rPr>
              <a:t>the</a:t>
            </a:r>
            <a:r>
              <a:rPr sz="5000" i="1" spc="375" dirty="0">
                <a:latin typeface="Calibri"/>
                <a:cs typeface="Calibri"/>
              </a:rPr>
              <a:t> </a:t>
            </a:r>
            <a:r>
              <a:rPr sz="5000" i="1" spc="40" dirty="0">
                <a:latin typeface="Calibri"/>
                <a:cs typeface="Calibri"/>
              </a:rPr>
              <a:t>resource</a:t>
            </a:r>
            <a:endParaRPr sz="5000">
              <a:latin typeface="Calibri"/>
              <a:cs typeface="Calibri"/>
            </a:endParaRPr>
          </a:p>
          <a:p>
            <a:pPr marR="6350" algn="ctr">
              <a:lnSpc>
                <a:spcPct val="100000"/>
              </a:lnSpc>
              <a:spcBef>
                <a:spcPts val="2100"/>
              </a:spcBef>
            </a:pPr>
            <a:r>
              <a:rPr sz="5000" b="1" i="1" spc="180" dirty="0">
                <a:latin typeface="Calibri"/>
                <a:cs typeface="Calibri"/>
              </a:rPr>
              <a:t>state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0">
              <a:lnSpc>
                <a:spcPct val="100000"/>
              </a:lnSpc>
            </a:pPr>
            <a:r>
              <a:rPr spc="-670" dirty="0"/>
              <a:t>INDEMPOTENCE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55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5156200"/>
            <a:ext cx="952373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000" b="1" i="1" spc="145" dirty="0" smtClean="0">
                <a:latin typeface="Calibri"/>
                <a:cs typeface="Calibri"/>
              </a:rPr>
              <a:t>GET, </a:t>
            </a:r>
            <a:r>
              <a:rPr sz="5000" b="1" i="1" spc="145" smtClean="0">
                <a:latin typeface="Calibri"/>
                <a:cs typeface="Calibri"/>
              </a:rPr>
              <a:t>PUT </a:t>
            </a:r>
            <a:r>
              <a:rPr sz="5000" i="1" spc="200" dirty="0">
                <a:latin typeface="Calibri"/>
                <a:cs typeface="Calibri"/>
              </a:rPr>
              <a:t>and </a:t>
            </a:r>
            <a:r>
              <a:rPr sz="5000" b="1" i="1" spc="204" dirty="0">
                <a:latin typeface="Calibri"/>
                <a:cs typeface="Calibri"/>
              </a:rPr>
              <a:t>DELETE </a:t>
            </a:r>
            <a:r>
              <a:rPr sz="5000" i="1" spc="25" dirty="0">
                <a:latin typeface="Calibri"/>
                <a:cs typeface="Calibri"/>
              </a:rPr>
              <a:t>are</a:t>
            </a:r>
            <a:r>
              <a:rPr sz="5000" i="1" spc="85" dirty="0">
                <a:latin typeface="Calibri"/>
                <a:cs typeface="Calibri"/>
              </a:rPr>
              <a:t> </a:t>
            </a:r>
            <a:r>
              <a:rPr sz="5000" b="1" i="1" spc="225" dirty="0">
                <a:latin typeface="Calibri"/>
                <a:cs typeface="Calibri"/>
              </a:rPr>
              <a:t>indempotent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0">
              <a:lnSpc>
                <a:spcPct val="100000"/>
              </a:lnSpc>
            </a:pPr>
            <a:r>
              <a:rPr spc="-705" dirty="0"/>
              <a:t>HTTP</a:t>
            </a:r>
            <a:r>
              <a:rPr spc="-890" dirty="0"/>
              <a:t> </a:t>
            </a:r>
            <a:r>
              <a:rPr spc="-865" dirty="0"/>
              <a:t>REQUEST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85"/>
              </a:lnSpc>
            </a:pPr>
            <a:fld id="{81D60167-4931-47E6-BA6A-407CBD079E47}" type="slidenum">
              <a:rPr spc="45" dirty="0"/>
              <a:pPr marL="25400">
                <a:lnSpc>
                  <a:spcPts val="1185"/>
                </a:lnSpc>
              </a:pPr>
              <a:t>6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511300" algn="l"/>
                <a:tab pos="2273300" algn="l"/>
              </a:tabLst>
            </a:pPr>
            <a:r>
              <a:rPr sz="5000" dirty="0">
                <a:solidFill>
                  <a:srgbClr val="C82506"/>
                </a:solidFill>
              </a:rPr>
              <a:t>GET	</a:t>
            </a:r>
            <a:r>
              <a:rPr sz="5000" dirty="0">
                <a:solidFill>
                  <a:srgbClr val="0365C0"/>
                </a:solidFill>
              </a:rPr>
              <a:t>/	</a:t>
            </a:r>
            <a:r>
              <a:rPr sz="5000" dirty="0"/>
              <a:t>HTTP/1.1</a:t>
            </a:r>
            <a:endParaRPr sz="5000"/>
          </a:p>
          <a:p>
            <a:pPr marR="5080">
              <a:lnSpc>
                <a:spcPts val="6700"/>
              </a:lnSpc>
              <a:spcBef>
                <a:spcPts val="340"/>
              </a:spcBef>
            </a:pPr>
            <a:r>
              <a:rPr sz="5000" spc="-5" dirty="0"/>
              <a:t>User-Agent: </a:t>
            </a:r>
            <a:r>
              <a:rPr sz="5000" spc="-5" dirty="0">
                <a:solidFill>
                  <a:srgbClr val="0365C0"/>
                </a:solidFill>
              </a:rPr>
              <a:t>Mozilla </a:t>
            </a:r>
            <a:r>
              <a:rPr sz="5000" dirty="0">
                <a:solidFill>
                  <a:srgbClr val="0365C0"/>
                </a:solidFill>
              </a:rPr>
              <a:t>Firefox  </a:t>
            </a:r>
            <a:r>
              <a:rPr sz="5000" spc="-5" dirty="0"/>
              <a:t>Host:</a:t>
            </a:r>
            <a:r>
              <a:rPr sz="5000" spc="-95" dirty="0"/>
              <a:t> </a:t>
            </a:r>
            <a:r>
              <a:rPr sz="5000" dirty="0">
                <a:solidFill>
                  <a:srgbClr val="0365C0"/>
                </a:solidFill>
              </a:rPr>
              <a:t>example.com</a:t>
            </a:r>
            <a:endParaRPr sz="5000"/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5000" spc="-5" dirty="0"/>
              <a:t>Accept:</a:t>
            </a:r>
            <a:r>
              <a:rPr sz="5000" spc="-95" dirty="0"/>
              <a:t> </a:t>
            </a:r>
            <a:r>
              <a:rPr sz="5000" dirty="0">
                <a:solidFill>
                  <a:srgbClr val="0365C0"/>
                </a:solidFill>
              </a:rPr>
              <a:t>*/*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4400" spc="-650" dirty="0"/>
              <a:t>HYPERTEXT </a:t>
            </a:r>
            <a:r>
              <a:rPr sz="4400" spc="-595" dirty="0"/>
              <a:t>TRANSFER</a:t>
            </a:r>
            <a:r>
              <a:rPr sz="4400" spc="-740" dirty="0"/>
              <a:t> </a:t>
            </a:r>
            <a:r>
              <a:rPr sz="4400" spc="-555" dirty="0"/>
              <a:t>PROTOCOL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753600" y="3619500"/>
            <a:ext cx="25146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3800" y="3733800"/>
            <a:ext cx="35941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400" y="3797300"/>
            <a:ext cx="3454400" cy="215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79100" y="6604000"/>
            <a:ext cx="861694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75" dirty="0">
                <a:latin typeface="Calibri"/>
                <a:cs typeface="Calibri"/>
              </a:rPr>
              <a:t>Se</a:t>
            </a:r>
            <a:r>
              <a:rPr sz="2400" i="1" spc="80" dirty="0">
                <a:latin typeface="Calibri"/>
                <a:cs typeface="Calibri"/>
              </a:rPr>
              <a:t>rv</a:t>
            </a:r>
            <a:r>
              <a:rPr sz="2400" i="1" spc="35" dirty="0">
                <a:latin typeface="Calibri"/>
                <a:cs typeface="Calibri"/>
              </a:rPr>
              <a:t>e</a:t>
            </a:r>
            <a:r>
              <a:rPr sz="2400" i="1" spc="125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00" y="6604000"/>
            <a:ext cx="78359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100" dirty="0">
                <a:latin typeface="Calibri"/>
                <a:cs typeface="Calibri"/>
              </a:rPr>
              <a:t>Cl</a:t>
            </a:r>
            <a:r>
              <a:rPr sz="2400" i="1" spc="55" dirty="0">
                <a:latin typeface="Calibri"/>
                <a:cs typeface="Calibri"/>
              </a:rPr>
              <a:t>i</a:t>
            </a:r>
            <a:r>
              <a:rPr sz="2400" i="1" spc="35" dirty="0">
                <a:latin typeface="Calibri"/>
                <a:cs typeface="Calibri"/>
              </a:rPr>
              <a:t>e</a:t>
            </a:r>
            <a:r>
              <a:rPr sz="2400" i="1" spc="145" dirty="0">
                <a:latin typeface="Calibri"/>
                <a:cs typeface="Calibri"/>
              </a:rPr>
              <a:t>n</a:t>
            </a:r>
            <a:r>
              <a:rPr sz="2400" i="1" spc="-3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39142" y="3361270"/>
            <a:ext cx="1616075" cy="0"/>
          </a:xfrm>
          <a:custGeom>
            <a:avLst/>
            <a:gdLst/>
            <a:ahLst/>
            <a:cxnLst/>
            <a:rect l="l" t="t" r="r" b="b"/>
            <a:pathLst>
              <a:path w="1616075">
                <a:moveTo>
                  <a:pt x="0" y="0"/>
                </a:moveTo>
                <a:lnTo>
                  <a:pt x="31750" y="0"/>
                </a:lnTo>
                <a:lnTo>
                  <a:pt x="1615732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1812" y="323173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129539"/>
                </a:lnTo>
                <a:lnTo>
                  <a:pt x="25907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19700" y="2489200"/>
            <a:ext cx="283273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229" dirty="0">
                <a:latin typeface="Calibri"/>
                <a:cs typeface="Calibri"/>
              </a:rPr>
              <a:t>HTTP</a:t>
            </a:r>
            <a:r>
              <a:rPr sz="3000" b="1" i="1" spc="25" dirty="0">
                <a:latin typeface="Calibri"/>
                <a:cs typeface="Calibri"/>
              </a:rPr>
              <a:t> </a:t>
            </a:r>
            <a:r>
              <a:rPr sz="3000" b="1" i="1" spc="270" dirty="0">
                <a:latin typeface="Calibri"/>
                <a:cs typeface="Calibri"/>
              </a:rPr>
              <a:t>Response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07150" y="9336325"/>
            <a:ext cx="1797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100" i="1" spc="45" dirty="0">
                <a:solidFill>
                  <a:srgbClr val="929396"/>
                </a:solidFill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2781300"/>
            <a:ext cx="2056764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60" dirty="0">
                <a:latin typeface="Tahoma"/>
                <a:cs typeface="Tahoma"/>
              </a:rPr>
              <a:t>e</a:t>
            </a:r>
            <a:r>
              <a:rPr sz="2400" b="1" spc="-65" dirty="0">
                <a:latin typeface="Tahoma"/>
                <a:cs typeface="Tahoma"/>
              </a:rPr>
              <a:t>x</a:t>
            </a:r>
            <a:r>
              <a:rPr sz="2400" b="1" spc="40" dirty="0">
                <a:latin typeface="Tahoma"/>
                <a:cs typeface="Tahoma"/>
              </a:rPr>
              <a:t>am</a:t>
            </a:r>
            <a:r>
              <a:rPr sz="2400" b="1" spc="5" dirty="0">
                <a:latin typeface="Tahoma"/>
                <a:cs typeface="Tahoma"/>
              </a:rPr>
              <a:t>pl</a:t>
            </a:r>
            <a:r>
              <a:rPr sz="2400" b="1" spc="-10" dirty="0">
                <a:latin typeface="Tahoma"/>
                <a:cs typeface="Tahoma"/>
              </a:rPr>
              <a:t>e</a:t>
            </a:r>
            <a:r>
              <a:rPr sz="2400" b="1" spc="-70" dirty="0">
                <a:latin typeface="Tahoma"/>
                <a:cs typeface="Tahoma"/>
              </a:rPr>
              <a:t>.</a:t>
            </a:r>
            <a:r>
              <a:rPr sz="2400" b="1" spc="-35" dirty="0">
                <a:latin typeface="Tahoma"/>
                <a:cs typeface="Tahoma"/>
              </a:rPr>
              <a:t>c</a:t>
            </a:r>
            <a:r>
              <a:rPr sz="2400" b="1" dirty="0">
                <a:latin typeface="Tahoma"/>
                <a:cs typeface="Tahoma"/>
              </a:rPr>
              <a:t>o</a:t>
            </a:r>
            <a:r>
              <a:rPr sz="2400" b="1" spc="65" dirty="0">
                <a:latin typeface="Tahoma"/>
                <a:cs typeface="Tahoma"/>
              </a:rPr>
              <a:t>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2781300"/>
            <a:ext cx="2239645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latin typeface="Tahoma"/>
                <a:cs typeface="Tahoma"/>
              </a:rPr>
              <a:t>Mozilla</a:t>
            </a:r>
            <a:r>
              <a:rPr sz="2400" b="1" spc="-17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Firefox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0">
              <a:lnSpc>
                <a:spcPct val="100000"/>
              </a:lnSpc>
            </a:pPr>
            <a:r>
              <a:rPr spc="-705" dirty="0"/>
              <a:t>HTTP</a:t>
            </a:r>
            <a:r>
              <a:rPr spc="-905" dirty="0"/>
              <a:t> </a:t>
            </a:r>
            <a:r>
              <a:rPr spc="-800" dirty="0"/>
              <a:t>RESPONSE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pc="45" dirty="0"/>
              <a:pPr marL="26034">
                <a:lnSpc>
                  <a:spcPts val="1185"/>
                </a:lnSpc>
              </a:pPr>
              <a:t>8</a:t>
            </a:fld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625600" y="1993900"/>
            <a:ext cx="9582785" cy="706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Courier New"/>
                <a:cs typeface="Courier New"/>
              </a:rPr>
              <a:t>HTTP/1.1 </a:t>
            </a:r>
            <a:r>
              <a:rPr sz="3800" spc="-5" dirty="0">
                <a:solidFill>
                  <a:srgbClr val="00882B"/>
                </a:solidFill>
                <a:latin typeface="Courier New"/>
                <a:cs typeface="Courier New"/>
              </a:rPr>
              <a:t>200</a:t>
            </a:r>
            <a:r>
              <a:rPr sz="3800" spc="-85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00882B"/>
                </a:solidFill>
                <a:latin typeface="Courier New"/>
                <a:cs typeface="Courier New"/>
              </a:rPr>
              <a:t>OK</a:t>
            </a:r>
            <a:endParaRPr sz="3800">
              <a:latin typeface="Courier New"/>
              <a:cs typeface="Courier New"/>
            </a:endParaRPr>
          </a:p>
          <a:p>
            <a:pPr marL="12700" marR="2900680">
              <a:lnSpc>
                <a:spcPct val="111800"/>
              </a:lnSpc>
            </a:pPr>
            <a:r>
              <a:rPr sz="3800" spc="-5" dirty="0">
                <a:latin typeface="Courier New"/>
                <a:cs typeface="Courier New"/>
              </a:rPr>
              <a:t>Content-Type:</a:t>
            </a:r>
            <a:r>
              <a:rPr sz="3800" spc="-95" dirty="0"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0365C0"/>
                </a:solidFill>
                <a:latin typeface="Courier New"/>
                <a:cs typeface="Courier New"/>
              </a:rPr>
              <a:t>text/html  </a:t>
            </a:r>
            <a:r>
              <a:rPr sz="3800" spc="-5" dirty="0">
                <a:latin typeface="Courier New"/>
                <a:cs typeface="Courier New"/>
              </a:rPr>
              <a:t>Content-Length:</a:t>
            </a:r>
            <a:r>
              <a:rPr sz="3800" spc="-90" dirty="0"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0365C0"/>
                </a:solidFill>
                <a:latin typeface="Courier New"/>
                <a:cs typeface="Courier New"/>
              </a:rPr>
              <a:t>1270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&lt;!doctype</a:t>
            </a:r>
            <a:r>
              <a:rPr sz="3800" spc="-9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0365C0"/>
                </a:solidFill>
                <a:latin typeface="Courier New"/>
                <a:cs typeface="Courier New"/>
              </a:rPr>
              <a:t>html&gt;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800" dirty="0">
                <a:solidFill>
                  <a:srgbClr val="0365C0"/>
                </a:solidFill>
                <a:latin typeface="Courier New"/>
                <a:cs typeface="Courier New"/>
              </a:rPr>
              <a:t>&lt;html&gt;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800" dirty="0">
                <a:solidFill>
                  <a:srgbClr val="0365C0"/>
                </a:solidFill>
                <a:latin typeface="Courier New"/>
                <a:cs typeface="Courier New"/>
              </a:rPr>
              <a:t>&lt;head&gt;</a:t>
            </a:r>
            <a:endParaRPr sz="3800">
              <a:latin typeface="Courier New"/>
              <a:cs typeface="Courier New"/>
            </a:endParaRPr>
          </a:p>
          <a:p>
            <a:pPr marL="1170940">
              <a:lnSpc>
                <a:spcPct val="100000"/>
              </a:lnSpc>
              <a:spcBef>
                <a:spcPts val="540"/>
              </a:spcBef>
            </a:pP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&lt;title&gt;Example</a:t>
            </a:r>
            <a:r>
              <a:rPr sz="3800" spc="-30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Domain&lt;/title&gt;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800" dirty="0">
                <a:solidFill>
                  <a:srgbClr val="0365C0"/>
                </a:solidFill>
                <a:latin typeface="Courier New"/>
                <a:cs typeface="Courier New"/>
              </a:rPr>
              <a:t>&lt;/head&gt;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618740" algn="l"/>
              </a:tabLst>
            </a:pPr>
            <a:r>
              <a:rPr sz="3800" spc="-5" dirty="0">
                <a:solidFill>
                  <a:srgbClr val="0365C0"/>
                </a:solidFill>
                <a:latin typeface="Courier New"/>
                <a:cs typeface="Courier New"/>
              </a:rPr>
              <a:t>&lt;body&gt;</a:t>
            </a:r>
            <a:r>
              <a:rPr sz="3800" spc="2155" dirty="0">
                <a:solidFill>
                  <a:srgbClr val="0365C0"/>
                </a:solidFill>
                <a:latin typeface="Courier New"/>
                <a:cs typeface="Courier New"/>
              </a:rPr>
              <a:t> </a:t>
            </a:r>
            <a:r>
              <a:rPr sz="3800" dirty="0">
                <a:solidFill>
                  <a:srgbClr val="0365C0"/>
                </a:solidFill>
                <a:latin typeface="Courier New"/>
                <a:cs typeface="Courier New"/>
              </a:rPr>
              <a:t>…	&lt;/body&gt;</a:t>
            </a: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800" dirty="0">
                <a:solidFill>
                  <a:srgbClr val="0365C0"/>
                </a:solidFill>
                <a:latin typeface="Courier New"/>
                <a:cs typeface="Courier New"/>
              </a:rPr>
              <a:t>&lt;/html&gt;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8000"/>
            <a:ext cx="13004800" cy="873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pc="45" dirty="0"/>
              <a:pPr marL="26034">
                <a:lnSpc>
                  <a:spcPts val="1185"/>
                </a:lnSpc>
              </a:pPr>
              <a:t>9</a:t>
            </a:fld>
            <a:endParaRPr spc="4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989</Words>
  <Application>Microsoft Office PowerPoint</Application>
  <PresentationFormat>Custom</PresentationFormat>
  <Paragraphs>335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RESTFULL WEB SERVICES</vt:lpstr>
      <vt:lpstr>WHAT IS REST?</vt:lpstr>
      <vt:lpstr>World Wide Web</vt:lpstr>
      <vt:lpstr>Web Services</vt:lpstr>
      <vt:lpstr>Types of Web services</vt:lpstr>
      <vt:lpstr>HTTP REQUEST</vt:lpstr>
      <vt:lpstr>HYPERTEXT TRANSFER PROTOCOL</vt:lpstr>
      <vt:lpstr>HTTP RESPONSE</vt:lpstr>
      <vt:lpstr>Slide 9</vt:lpstr>
      <vt:lpstr>RESOURCES</vt:lpstr>
      <vt:lpstr>RESOURCE NAMES</vt:lpstr>
      <vt:lpstr>▫URL - Uniform Resource Locator</vt:lpstr>
      <vt:lpstr>ANATOMY OF AN URL</vt:lpstr>
      <vt:lpstr>RESOURCE IDENTIFIERS</vt:lpstr>
      <vt:lpstr>RESOURCE IDENTIFIERS</vt:lpstr>
      <vt:lpstr>RESOURCES</vt:lpstr>
      <vt:lpstr>HTTP CONTENT TYPES</vt:lpstr>
      <vt:lpstr>HTTP VERBS</vt:lpstr>
      <vt:lpstr>HTTP STATUS CODES</vt:lpstr>
      <vt:lpstr>HTTP STATUS CODES</vt:lpstr>
      <vt:lpstr>HTTP STATUS CODES</vt:lpstr>
      <vt:lpstr>REST</vt:lpstr>
      <vt:lpstr>REST</vt:lpstr>
      <vt:lpstr>EMPLOYEE RESOURCE</vt:lpstr>
      <vt:lpstr>EMPLOYEE RESOURCE</vt:lpstr>
      <vt:lpstr>XML REPRESENTATION</vt:lpstr>
      <vt:lpstr>JSON REPRESENTATION</vt:lpstr>
      <vt:lpstr>HTML REPRESENTATION</vt:lpstr>
      <vt:lpstr>EMPLOYEE RESOURCE</vt:lpstr>
      <vt:lpstr>EMPLOYEE RESOURCE</vt:lpstr>
      <vt:lpstr>RESOURCE OPERATIONS</vt:lpstr>
      <vt:lpstr>LIST EMPLOYEE RESOURCES</vt:lpstr>
      <vt:lpstr>LIST EMPLOYEE RESOURCES</vt:lpstr>
      <vt:lpstr>READ EMPLOYEE RESOURCE</vt:lpstr>
      <vt:lpstr>READ EMPLOYEE RESOURCE</vt:lpstr>
      <vt:lpstr>CREATE EMPLOYEE RESOURCE</vt:lpstr>
      <vt:lpstr>CREATE EMPLOYEE RESOURCE</vt:lpstr>
      <vt:lpstr>UPDATE EMPLOYEE RESOURCE</vt:lpstr>
      <vt:lpstr>UPDATE EMPLOYEE RESOURCE</vt:lpstr>
      <vt:lpstr>DELETE EMPLOYEE RESOURCE</vt:lpstr>
      <vt:lpstr>DELETE EMPLOYEE RESOURCE</vt:lpstr>
      <vt:lpstr>RESOURCE-ORIENTED ARCHITECTURE</vt:lpstr>
      <vt:lpstr>ADDRESSABILITY</vt:lpstr>
      <vt:lpstr>ADDRESSABILITY</vt:lpstr>
      <vt:lpstr>STATELESSNESS</vt:lpstr>
      <vt:lpstr>STATELESSNESS</vt:lpstr>
      <vt:lpstr>STATELESSNESS</vt:lpstr>
      <vt:lpstr>CONNECTEDNESS</vt:lpstr>
      <vt:lpstr>CONNECTEDNESS</vt:lpstr>
      <vt:lpstr>CONNECTEDNESS</vt:lpstr>
      <vt:lpstr>CONNECTEDNESS</vt:lpstr>
      <vt:lpstr>UNIFORM INTERFACE</vt:lpstr>
      <vt:lpstr>UNIFORM INTERFACE</vt:lpstr>
      <vt:lpstr>SAFETY</vt:lpstr>
      <vt:lpstr>INDEMPOTENCE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RESTFULL WEB SERVICES</dc:title>
  <dc:creator>Umm-e-Inaya</dc:creator>
  <cp:lastModifiedBy>Nosheen Asif</cp:lastModifiedBy>
  <cp:revision>6</cp:revision>
  <dcterms:created xsi:type="dcterms:W3CDTF">2015-12-21T15:03:22Z</dcterms:created>
  <dcterms:modified xsi:type="dcterms:W3CDTF">2016-05-10T06:04:00Z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2015-12-21T00:00:00Z</vt:filetime>
  </property>
</Properties>
</file>