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91" r:id="rId6"/>
    <p:sldId id="265" r:id="rId7"/>
    <p:sldId id="295" r:id="rId8"/>
    <p:sldId id="258" r:id="rId9"/>
    <p:sldId id="260" r:id="rId10"/>
    <p:sldId id="259" r:id="rId11"/>
    <p:sldId id="261" r:id="rId12"/>
    <p:sldId id="296" r:id="rId13"/>
    <p:sldId id="268" r:id="rId14"/>
    <p:sldId id="270" r:id="rId15"/>
    <p:sldId id="269" r:id="rId16"/>
    <p:sldId id="271" r:id="rId17"/>
    <p:sldId id="272" r:id="rId18"/>
    <p:sldId id="280" r:id="rId19"/>
    <p:sldId id="273" r:id="rId20"/>
    <p:sldId id="257" r:id="rId21"/>
    <p:sldId id="276" r:id="rId22"/>
    <p:sldId id="267" r:id="rId23"/>
    <p:sldId id="277" r:id="rId24"/>
    <p:sldId id="275" r:id="rId25"/>
    <p:sldId id="278" r:id="rId26"/>
    <p:sldId id="279" r:id="rId27"/>
    <p:sldId id="274" r:id="rId28"/>
    <p:sldId id="281" r:id="rId29"/>
    <p:sldId id="282" r:id="rId30"/>
    <p:sldId id="283" r:id="rId31"/>
    <p:sldId id="286" r:id="rId32"/>
    <p:sldId id="284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11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075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479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443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899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44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55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98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285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53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bg1"/>
            </a:gs>
            <a:gs pos="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8B7E-D64A-4021-BA18-7B4E003636FA}" type="datetimeFigureOut">
              <a:rPr lang="en-IN" smtClean="0"/>
              <a:pPr/>
              <a:t>05-05-2016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6734-7E42-4D8F-9519-0E3D4AC8BF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75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ervicex.net/ws/WSDetails.aspx?WSID=64&amp;CATID=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768" y="2060847"/>
            <a:ext cx="6768752" cy="1015663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75000"/>
              </a:schemeClr>
            </a:glow>
            <a:softEdge rad="127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entury Gothic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9251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34" y="116632"/>
            <a:ext cx="8229600" cy="11430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service Flow-II (Actual)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51520" y="1543991"/>
            <a:ext cx="8532948" cy="5053361"/>
            <a:chOff x="467544" y="1543991"/>
            <a:chExt cx="8532948" cy="5053361"/>
          </a:xfrm>
        </p:grpSpPr>
        <p:sp>
          <p:nvSpPr>
            <p:cNvPr id="4" name="Rectangle 3"/>
            <p:cNvSpPr/>
            <p:nvPr/>
          </p:nvSpPr>
          <p:spPr>
            <a:xfrm>
              <a:off x="467544" y="202416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7544" y="3861048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Mobile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5776" y="1556792"/>
              <a:ext cx="2736304" cy="36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3888" y="2157797"/>
              <a:ext cx="1454104" cy="2193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(Toolkit)</a:t>
              </a:r>
            </a:p>
            <a:p>
              <a:pPr algn="ctr"/>
              <a:r>
                <a:rPr lang="en-US" dirty="0" smtClean="0"/>
                <a:t>Java Web service Client</a:t>
              </a:r>
              <a:endParaRPr lang="en-IN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3306479" y="5805264"/>
              <a:ext cx="1512168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76256" y="1556792"/>
              <a:ext cx="2124236" cy="35607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52717" y="2528216"/>
              <a:ext cx="972910" cy="431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WSDL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0312" y="2190322"/>
              <a:ext cx="1224136" cy="862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SOAP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53184" y="3502376"/>
              <a:ext cx="1224136" cy="862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</a:t>
              </a:r>
              <a:endParaRPr lang="en-IN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7453184" y="5799736"/>
              <a:ext cx="1512168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5776" y="4523803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Web Server/application server</a:t>
              </a:r>
              <a:endParaRPr lang="en-IN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79738" y="1543991"/>
              <a:ext cx="2309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Web/Servlet application</a:t>
              </a:r>
              <a:endParaRPr lang="en-IN" dirty="0">
                <a:solidFill>
                  <a:schemeClr val="tx2"/>
                </a:solidFill>
              </a:endParaRPr>
            </a:p>
          </p:txBody>
        </p:sp>
        <p:cxnSp>
          <p:nvCxnSpPr>
            <p:cNvPr id="27" name="Elbow Connector 26"/>
            <p:cNvCxnSpPr>
              <a:endCxn id="12" idx="1"/>
            </p:cNvCxnSpPr>
            <p:nvPr/>
          </p:nvCxnSpPr>
          <p:spPr>
            <a:xfrm rot="5400000">
              <a:off x="3738529" y="5481228"/>
              <a:ext cx="648070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>
              <a:off x="7776355" y="5409218"/>
              <a:ext cx="648070" cy="2"/>
            </a:xfrm>
            <a:prstGeom prst="bentConnector3">
              <a:avLst>
                <a:gd name="adj1" fmla="val 200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4" idx="1"/>
            </p:cNvCxnSpPr>
            <p:nvPr/>
          </p:nvCxnSpPr>
          <p:spPr>
            <a:xfrm>
              <a:off x="5017992" y="2743898"/>
              <a:ext cx="634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4" idx="3"/>
            </p:cNvCxnSpPr>
            <p:nvPr/>
          </p:nvCxnSpPr>
          <p:spPr>
            <a:xfrm>
              <a:off x="6625627" y="2743898"/>
              <a:ext cx="7546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" idx="3"/>
            </p:cNvCxnSpPr>
            <p:nvPr/>
          </p:nvCxnSpPr>
          <p:spPr>
            <a:xfrm>
              <a:off x="1907704" y="227618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907704" y="4117119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16" idx="1"/>
            </p:cNvCxnSpPr>
            <p:nvPr/>
          </p:nvCxnSpPr>
          <p:spPr>
            <a:xfrm>
              <a:off x="5017992" y="3933740"/>
              <a:ext cx="2435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02969" y="1654828"/>
              <a:ext cx="1962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Web services</a:t>
              </a:r>
              <a:endParaRPr lang="en-IN" dirty="0">
                <a:solidFill>
                  <a:schemeClr val="tx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68275" y="4477637"/>
              <a:ext cx="1962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Application Server</a:t>
              </a:r>
              <a:endParaRPr lang="en-IN" dirty="0">
                <a:solidFill>
                  <a:schemeClr val="tx2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436693" y="3483357"/>
            <a:ext cx="15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436693" y="2145600"/>
            <a:ext cx="15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63714" y="1104128"/>
            <a:ext cx="230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for Web service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03649" y="1359325"/>
            <a:ext cx="127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for Web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912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Advantage of Flow-II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Centralized 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</a:t>
            </a:r>
            <a:r>
              <a:rPr lang="en-US" i="1" dirty="0" smtClean="0"/>
              <a:t>authorized users/vendors </a:t>
            </a:r>
            <a:r>
              <a:rPr lang="en-US" dirty="0" smtClean="0"/>
              <a:t>can consume web services.</a:t>
            </a:r>
          </a:p>
          <a:p>
            <a:r>
              <a:rPr lang="en-US" dirty="0" smtClean="0"/>
              <a:t>No UI changes needed.</a:t>
            </a:r>
          </a:p>
          <a:p>
            <a:r>
              <a:rPr lang="en-US" dirty="0" smtClean="0"/>
              <a:t>Can use </a:t>
            </a:r>
            <a:r>
              <a:rPr lang="en-US" i="1" dirty="0" smtClean="0"/>
              <a:t>OAUTH/APIGEE for security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Standard industry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120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GeoIP</a:t>
            </a:r>
            <a:r>
              <a:rPr lang="en-US" b="1" dirty="0" smtClean="0"/>
              <a:t> service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www.webservicex.net/ws/WSDetails.aspx?WSID=64&amp;CATID=12</a:t>
            </a:r>
            <a:endParaRPr lang="en-US" dirty="0" smtClean="0"/>
          </a:p>
          <a:p>
            <a:r>
              <a:rPr lang="en-US" b="1" dirty="0" smtClean="0"/>
              <a:t>One Time Password(OTP) service</a:t>
            </a:r>
          </a:p>
          <a:p>
            <a:pPr lvl="1"/>
            <a:r>
              <a:rPr lang="en-US" dirty="0" smtClean="0"/>
              <a:t>Our own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8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Service -  OTP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OTP(One-Time-Password) Generator.</a:t>
            </a:r>
          </a:p>
          <a:p>
            <a:pPr lvl="1"/>
            <a:r>
              <a:rPr lang="en-US" dirty="0" smtClean="0"/>
              <a:t>This web service will generate OTP for authentication for more security.</a:t>
            </a:r>
          </a:p>
          <a:p>
            <a:pPr lvl="1"/>
            <a:r>
              <a:rPr lang="en-US" dirty="0" smtClean="0"/>
              <a:t>Used in </a:t>
            </a:r>
            <a:r>
              <a:rPr lang="en-US" i="1" dirty="0" smtClean="0"/>
              <a:t>banking site, e-commerce site for every transactions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Generate OTP and send to mail.</a:t>
            </a:r>
          </a:p>
          <a:p>
            <a:pPr lvl="1"/>
            <a:r>
              <a:rPr lang="en-US" dirty="0" smtClean="0"/>
              <a:t>Validate OTP.</a:t>
            </a:r>
          </a:p>
          <a:p>
            <a:pPr lvl="1"/>
            <a:r>
              <a:rPr lang="en-US" dirty="0" smtClean="0"/>
              <a:t>Get registered user.</a:t>
            </a:r>
          </a:p>
          <a:p>
            <a:pPr lvl="1"/>
            <a:r>
              <a:rPr lang="en-US" dirty="0" smtClean="0"/>
              <a:t>Get all registered users. </a:t>
            </a:r>
          </a:p>
        </p:txBody>
      </p:sp>
    </p:spTree>
    <p:extLst>
      <p:ext uri="{BB962C8B-B14F-4D97-AF65-F5344CB8AC3E}">
        <p14:creationId xmlns:p14="http://schemas.microsoft.com/office/powerpoint/2010/main" xmlns="" val="506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03648" y="1268761"/>
            <a:ext cx="1858055" cy="3888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2113"/>
            <a:ext cx="8229600" cy="11430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Complete Application architecture (HealthCare Portal)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2120" y="1430823"/>
            <a:ext cx="316835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37742" y="1844824"/>
            <a:ext cx="2304256" cy="30243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37669" y="2168860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OTP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33089" y="285293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425774" y="4221088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All Subscriber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37669" y="357301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Subscriber</a:t>
            </a:r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37669" y="5842333"/>
            <a:ext cx="1716297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39745" y="1700064"/>
            <a:ext cx="13681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WSDL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428657" y="4230111"/>
            <a:ext cx="158417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SMTP Mail Server (GMAIL)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7236296" y="5319255"/>
            <a:ext cx="0" cy="55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2833" y="1988840"/>
            <a:ext cx="639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12833" y="2636912"/>
            <a:ext cx="639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12833" y="4905164"/>
            <a:ext cx="639287" cy="9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4128" y="14754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 (Glassfish)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601238" y="1673335"/>
            <a:ext cx="1296144" cy="255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817262" y="2201117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817262" y="285293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38547" y="357301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83661" y="1988840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83661" y="2561157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48122" y="4396470"/>
            <a:ext cx="136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</a:p>
          <a:p>
            <a:r>
              <a:rPr lang="en-US" dirty="0" smtClean="0"/>
              <a:t>(Tomcat)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512220" y="1290826"/>
            <a:ext cx="154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07504" y="2636912"/>
            <a:ext cx="864096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User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1600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1600" y="337503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27566" y="170080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SOAP Client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58456" y="542539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1516024" y="5825391"/>
            <a:ext cx="1660033" cy="75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 (Hibernate)</a:t>
            </a:r>
            <a:endParaRPr lang="en-IN" dirty="0"/>
          </a:p>
        </p:txBody>
      </p:sp>
      <p:cxnSp>
        <p:nvCxnSpPr>
          <p:cNvPr id="42" name="Straight Arrow Connector 41"/>
          <p:cNvCxnSpPr>
            <a:endCxn id="40" idx="0"/>
          </p:cNvCxnSpPr>
          <p:nvPr/>
        </p:nvCxnSpPr>
        <p:spPr>
          <a:xfrm>
            <a:off x="2332676" y="5140250"/>
            <a:ext cx="13365" cy="68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</p:cNvCxnSpPr>
          <p:nvPr/>
        </p:nvCxnSpPr>
        <p:spPr>
          <a:xfrm flipV="1">
            <a:off x="3176057" y="6203965"/>
            <a:ext cx="33401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54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Setup environments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Required software</a:t>
            </a:r>
          </a:p>
          <a:p>
            <a:pPr lvl="1"/>
            <a:r>
              <a:rPr lang="en-US" dirty="0" smtClean="0"/>
              <a:t>JDK 1.6</a:t>
            </a:r>
          </a:p>
          <a:p>
            <a:pPr lvl="1"/>
            <a:r>
              <a:rPr lang="en-US" dirty="0" smtClean="0"/>
              <a:t>IDE (Eclipse/</a:t>
            </a:r>
            <a:r>
              <a:rPr lang="en-US" dirty="0" err="1" smtClean="0"/>
              <a:t>NetBeans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 server (</a:t>
            </a:r>
            <a:r>
              <a:rPr lang="en-US" dirty="0" err="1" smtClean="0"/>
              <a:t>GlassFish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Mail API</a:t>
            </a:r>
          </a:p>
          <a:p>
            <a:pPr lvl="1"/>
            <a:r>
              <a:rPr lang="en-US" dirty="0" smtClean="0"/>
              <a:t>Database (</a:t>
            </a:r>
            <a:r>
              <a:rPr lang="en-US" dirty="0" err="1" smtClean="0"/>
              <a:t>postgresql</a:t>
            </a:r>
            <a:r>
              <a:rPr lang="en-US" dirty="0" smtClean="0"/>
              <a:t> DB)</a:t>
            </a:r>
          </a:p>
          <a:p>
            <a:r>
              <a:rPr lang="en-US" dirty="0" smtClean="0"/>
              <a:t>Technology used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6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 Development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package </a:t>
            </a:r>
            <a:r>
              <a:rPr lang="en-IN" sz="4800" dirty="0" err="1">
                <a:latin typeface="Century Gothic" pitchFamily="34" charset="0"/>
              </a:rPr>
              <a:t>com.soapwebtest.service</a:t>
            </a:r>
            <a:r>
              <a:rPr lang="en-IN" sz="4800" dirty="0">
                <a:latin typeface="Century Gothic" pitchFamily="34" charset="0"/>
              </a:rPr>
              <a:t>;</a:t>
            </a:r>
          </a:p>
          <a:p>
            <a:pPr marL="0" indent="0">
              <a:buNone/>
            </a:pPr>
            <a:r>
              <a:rPr lang="en-IN" sz="4800" dirty="0" smtClean="0">
                <a:latin typeface="Century Gothic" pitchFamily="34" charset="0"/>
              </a:rPr>
              <a:t>import </a:t>
            </a:r>
            <a:r>
              <a:rPr lang="en-IN" sz="4800" dirty="0" err="1">
                <a:latin typeface="Century Gothic" pitchFamily="34" charset="0"/>
              </a:rPr>
              <a:t>java.util.List</a:t>
            </a:r>
            <a:r>
              <a:rPr lang="en-IN" sz="4800" dirty="0">
                <a:latin typeface="Century Gothic" pitchFamily="34" charset="0"/>
              </a:rPr>
              <a:t>;</a:t>
            </a: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import </a:t>
            </a:r>
            <a:r>
              <a:rPr lang="en-IN" sz="4800" dirty="0" err="1">
                <a:latin typeface="Century Gothic" pitchFamily="34" charset="0"/>
              </a:rPr>
              <a:t>java.util.Random</a:t>
            </a:r>
            <a:r>
              <a:rPr lang="en-IN" sz="4800" dirty="0">
                <a:latin typeface="Century Gothic" pitchFamily="34" charset="0"/>
              </a:rPr>
              <a:t>;</a:t>
            </a:r>
          </a:p>
          <a:p>
            <a:pPr marL="0" indent="0">
              <a:buNone/>
            </a:pPr>
            <a:r>
              <a:rPr lang="en-IN" sz="4800" dirty="0" smtClean="0">
                <a:latin typeface="Century Gothic" pitchFamily="34" charset="0"/>
              </a:rPr>
              <a:t>import </a:t>
            </a:r>
            <a:r>
              <a:rPr lang="en-IN" sz="4800" dirty="0" err="1">
                <a:latin typeface="Century Gothic" pitchFamily="34" charset="0"/>
              </a:rPr>
              <a:t>javax.jws.WebMethod</a:t>
            </a:r>
            <a:r>
              <a:rPr lang="en-IN" sz="4800" dirty="0">
                <a:latin typeface="Century Gothic" pitchFamily="34" charset="0"/>
              </a:rPr>
              <a:t>;</a:t>
            </a: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import </a:t>
            </a:r>
            <a:r>
              <a:rPr lang="en-IN" sz="4800" dirty="0" err="1">
                <a:latin typeface="Century Gothic" pitchFamily="34" charset="0"/>
              </a:rPr>
              <a:t>javax.jws.WebService</a:t>
            </a:r>
            <a:r>
              <a:rPr lang="en-IN" sz="4800" dirty="0">
                <a:latin typeface="Century Gothic" pitchFamily="34" charset="0"/>
              </a:rPr>
              <a:t>;</a:t>
            </a:r>
          </a:p>
          <a:p>
            <a:pPr marL="0" indent="0">
              <a:buNone/>
            </a:pPr>
            <a:r>
              <a:rPr lang="en-IN" sz="4800" dirty="0" smtClean="0">
                <a:latin typeface="Century Gothic" pitchFamily="34" charset="0"/>
              </a:rPr>
              <a:t>import </a:t>
            </a:r>
            <a:r>
              <a:rPr lang="en-IN" sz="4800" dirty="0" err="1">
                <a:latin typeface="Century Gothic" pitchFamily="34" charset="0"/>
              </a:rPr>
              <a:t>com.soapwebtest.service.model.Subscriber</a:t>
            </a:r>
            <a:r>
              <a:rPr lang="en-IN" sz="4800" dirty="0">
                <a:latin typeface="Century Gothic" pitchFamily="34" charset="0"/>
              </a:rPr>
              <a:t>;</a:t>
            </a:r>
          </a:p>
          <a:p>
            <a:pPr marL="0" indent="0">
              <a:buNone/>
            </a:pPr>
            <a:r>
              <a:rPr lang="en-IN" sz="4800" dirty="0" smtClean="0">
                <a:latin typeface="Century Gothic" pitchFamily="34" charset="0"/>
              </a:rPr>
              <a:t>@</a:t>
            </a:r>
            <a:r>
              <a:rPr lang="en-IN" sz="4800" dirty="0" err="1">
                <a:latin typeface="Century Gothic" pitchFamily="34" charset="0"/>
              </a:rPr>
              <a:t>WebService</a:t>
            </a:r>
            <a:endParaRPr lang="en-IN" sz="48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public class </a:t>
            </a:r>
            <a:r>
              <a:rPr lang="en-IN" sz="4800" b="1" dirty="0" err="1" smtClean="0">
                <a:latin typeface="Century Gothic" pitchFamily="34" charset="0"/>
              </a:rPr>
              <a:t>OTPGenerator</a:t>
            </a:r>
            <a:r>
              <a:rPr lang="en-IN" sz="4800" dirty="0" smtClean="0">
                <a:latin typeface="Century Gothic" pitchFamily="34" charset="0"/>
              </a:rPr>
              <a:t> {  </a:t>
            </a:r>
            <a:endParaRPr lang="en-IN" sz="4800" dirty="0">
              <a:latin typeface="Century Gothic" pitchFamily="34" charset="0"/>
            </a:endParaRPr>
          </a:p>
          <a:p>
            <a:pPr marL="0" indent="0">
              <a:buNone/>
            </a:pPr>
            <a:endParaRPr lang="en-IN" sz="48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</a:t>
            </a:r>
            <a:r>
              <a:rPr lang="en-IN" sz="4800" dirty="0" smtClean="0">
                <a:latin typeface="Century Gothic" pitchFamily="34" charset="0"/>
              </a:rPr>
              <a:t>@</a:t>
            </a:r>
            <a:r>
              <a:rPr lang="en-IN" sz="4800" dirty="0" err="1" smtClean="0">
                <a:latin typeface="Century Gothic" pitchFamily="34" charset="0"/>
              </a:rPr>
              <a:t>WebMethod</a:t>
            </a:r>
            <a:endParaRPr lang="en-IN" sz="48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public </a:t>
            </a:r>
            <a:r>
              <a:rPr lang="en-IN" sz="4800" dirty="0" err="1">
                <a:latin typeface="Century Gothic" pitchFamily="34" charset="0"/>
              </a:rPr>
              <a:t>boolean</a:t>
            </a:r>
            <a:r>
              <a:rPr lang="en-IN" sz="4800" dirty="0">
                <a:latin typeface="Century Gothic" pitchFamily="34" charset="0"/>
              </a:rPr>
              <a:t> </a:t>
            </a:r>
            <a:r>
              <a:rPr lang="en-IN" sz="4800" b="1" dirty="0" err="1" smtClean="0">
                <a:latin typeface="Century Gothic" pitchFamily="34" charset="0"/>
              </a:rPr>
              <a:t>generateOtp</a:t>
            </a:r>
            <a:r>
              <a:rPr lang="en-IN" sz="4800" dirty="0" smtClean="0">
                <a:latin typeface="Century Gothic" pitchFamily="34" charset="0"/>
              </a:rPr>
              <a:t>(String </a:t>
            </a:r>
            <a:r>
              <a:rPr lang="en-IN" sz="4800" dirty="0">
                <a:latin typeface="Century Gothic" pitchFamily="34" charset="0"/>
              </a:rPr>
              <a:t>email) </a:t>
            </a:r>
            <a:r>
              <a:rPr lang="en-IN" sz="4800" dirty="0" smtClean="0">
                <a:latin typeface="Century Gothic" pitchFamily="34" charset="0"/>
              </a:rPr>
              <a:t>{</a:t>
            </a:r>
          </a:p>
          <a:p>
            <a:pPr marL="0" indent="0">
              <a:buNone/>
            </a:pPr>
            <a:r>
              <a:rPr lang="en-IN" sz="4800" dirty="0" smtClean="0">
                <a:latin typeface="Century Gothic" pitchFamily="34" charset="0"/>
              </a:rPr>
              <a:t>   </a:t>
            </a:r>
            <a:r>
              <a:rPr lang="en-IN" sz="4800" dirty="0">
                <a:latin typeface="Century Gothic" pitchFamily="34" charset="0"/>
              </a:rPr>
              <a:t>	return false;</a:t>
            </a: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}</a:t>
            </a:r>
          </a:p>
          <a:p>
            <a:pPr marL="0" indent="0">
              <a:buNone/>
            </a:pPr>
            <a:endParaRPr lang="en-US" sz="48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public </a:t>
            </a:r>
            <a:r>
              <a:rPr lang="en-IN" sz="4800" dirty="0" err="1">
                <a:latin typeface="Century Gothic" pitchFamily="34" charset="0"/>
              </a:rPr>
              <a:t>boolean</a:t>
            </a:r>
            <a:r>
              <a:rPr lang="en-IN" sz="4800" dirty="0">
                <a:latin typeface="Century Gothic" pitchFamily="34" charset="0"/>
              </a:rPr>
              <a:t> </a:t>
            </a:r>
            <a:r>
              <a:rPr lang="en-IN" sz="4800" b="1" dirty="0">
                <a:latin typeface="Century Gothic" pitchFamily="34" charset="0"/>
              </a:rPr>
              <a:t>validate(</a:t>
            </a:r>
            <a:r>
              <a:rPr lang="en-IN" sz="4800" dirty="0">
                <a:latin typeface="Century Gothic" pitchFamily="34" charset="0"/>
              </a:rPr>
              <a:t>String mail, String </a:t>
            </a:r>
            <a:r>
              <a:rPr lang="en-IN" sz="4800" dirty="0" err="1">
                <a:latin typeface="Century Gothic" pitchFamily="34" charset="0"/>
              </a:rPr>
              <a:t>otp</a:t>
            </a:r>
            <a:r>
              <a:rPr lang="en-IN" sz="4800" dirty="0">
                <a:latin typeface="Century Gothic" pitchFamily="34" charset="0"/>
              </a:rPr>
              <a:t>) </a:t>
            </a:r>
            <a:r>
              <a:rPr lang="en-IN" sz="4800" dirty="0" smtClean="0">
                <a:latin typeface="Century Gothic" pitchFamily="34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latin typeface="Century Gothic" pitchFamily="34" charset="0"/>
              </a:rPr>
              <a:t> </a:t>
            </a:r>
            <a:r>
              <a:rPr lang="en-US" sz="4800" dirty="0" smtClean="0">
                <a:latin typeface="Century Gothic" pitchFamily="34" charset="0"/>
              </a:rPr>
              <a:t>                                return false;</a:t>
            </a:r>
            <a:endParaRPr lang="en-IN" sz="48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}</a:t>
            </a:r>
          </a:p>
          <a:p>
            <a:pPr marL="0" indent="0">
              <a:buNone/>
            </a:pPr>
            <a:endParaRPr lang="en-IN" sz="48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public Subscriber </a:t>
            </a:r>
            <a:r>
              <a:rPr lang="en-IN" sz="4800" b="1" dirty="0" err="1">
                <a:latin typeface="Century Gothic" pitchFamily="34" charset="0"/>
              </a:rPr>
              <a:t>getSubscriber</a:t>
            </a:r>
            <a:r>
              <a:rPr lang="en-IN" sz="4800" dirty="0">
                <a:latin typeface="Century Gothic" pitchFamily="34" charset="0"/>
              </a:rPr>
              <a:t>(String mail) </a:t>
            </a:r>
            <a:r>
              <a:rPr lang="en-IN" sz="4800" dirty="0" smtClean="0">
                <a:latin typeface="Century Gothic" pitchFamily="34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latin typeface="Century Gothic" pitchFamily="34" charset="0"/>
              </a:rPr>
              <a:t>	</a:t>
            </a:r>
            <a:r>
              <a:rPr lang="en-US" sz="4800" dirty="0" smtClean="0">
                <a:latin typeface="Century Gothic" pitchFamily="34" charset="0"/>
              </a:rPr>
              <a:t>  return subscriber.</a:t>
            </a:r>
            <a:endParaRPr lang="en-IN" sz="48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}</a:t>
            </a:r>
          </a:p>
          <a:p>
            <a:pPr marL="0" indent="0">
              <a:buNone/>
            </a:pPr>
            <a:endParaRPr lang="en-IN" sz="48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public List&lt;Subscriber&gt; </a:t>
            </a:r>
            <a:r>
              <a:rPr lang="en-IN" sz="4800" b="1" dirty="0" err="1">
                <a:latin typeface="Century Gothic" pitchFamily="34" charset="0"/>
              </a:rPr>
              <a:t>getAllSubscriber</a:t>
            </a:r>
            <a:r>
              <a:rPr lang="en-IN" sz="4800" dirty="0">
                <a:latin typeface="Century Gothic" pitchFamily="34" charset="0"/>
              </a:rPr>
              <a:t>() </a:t>
            </a:r>
            <a:r>
              <a:rPr lang="en-IN" sz="4800" dirty="0" smtClean="0">
                <a:latin typeface="Century Gothic" pitchFamily="34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latin typeface="Century Gothic" pitchFamily="34" charset="0"/>
              </a:rPr>
              <a:t>	</a:t>
            </a:r>
            <a:r>
              <a:rPr lang="en-US" sz="4800" dirty="0" smtClean="0">
                <a:latin typeface="Century Gothic" pitchFamily="34" charset="0"/>
              </a:rPr>
              <a:t> return List&lt;Subscriber&gt;</a:t>
            </a:r>
            <a:endParaRPr lang="en-IN" sz="48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	}</a:t>
            </a:r>
          </a:p>
          <a:p>
            <a:pPr marL="0" indent="0">
              <a:buNone/>
            </a:pPr>
            <a:r>
              <a:rPr lang="en-IN" sz="4800" dirty="0">
                <a:latin typeface="Century Gothic" pitchFamily="34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41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OTP service – WSDL interface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4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Compare WSDL with java Interface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package </a:t>
            </a:r>
            <a:r>
              <a:rPr lang="en-IN" sz="1800" dirty="0" err="1" smtClean="0"/>
              <a:t>com.testapp.webservice</a:t>
            </a:r>
            <a:r>
              <a:rPr lang="en-IN" sz="1800" dirty="0" smtClean="0"/>
              <a:t>  </a:t>
            </a:r>
            <a:r>
              <a:rPr lang="en-IN" sz="1800" b="1" dirty="0"/>
              <a:t>//package name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Public interface </a:t>
            </a:r>
            <a:r>
              <a:rPr lang="en-IN" sz="1800" dirty="0" err="1"/>
              <a:t>Calculatore</a:t>
            </a:r>
            <a:r>
              <a:rPr lang="en-IN" sz="1800" dirty="0"/>
              <a:t>{   </a:t>
            </a:r>
            <a:r>
              <a:rPr lang="en-IN" sz="1800" b="1" dirty="0"/>
              <a:t>//interface name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add(</a:t>
            </a:r>
            <a:r>
              <a:rPr lang="en-IN" sz="1800" dirty="0" err="1"/>
              <a:t>int</a:t>
            </a:r>
            <a:r>
              <a:rPr lang="en-IN" sz="1800" dirty="0"/>
              <a:t> a, </a:t>
            </a:r>
            <a:r>
              <a:rPr lang="en-IN" sz="1800" dirty="0" err="1"/>
              <a:t>int</a:t>
            </a:r>
            <a:r>
              <a:rPr lang="en-IN" sz="1800" dirty="0"/>
              <a:t> b);  </a:t>
            </a:r>
            <a:r>
              <a:rPr lang="en-IN" sz="1800" b="1" dirty="0"/>
              <a:t>// method name, input and output parameters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multiply(</a:t>
            </a:r>
            <a:r>
              <a:rPr lang="en-IN" sz="1800" dirty="0" err="1"/>
              <a:t>int</a:t>
            </a:r>
            <a:r>
              <a:rPr lang="en-IN" sz="1800" dirty="0"/>
              <a:t> a, </a:t>
            </a:r>
            <a:r>
              <a:rPr lang="en-IN" sz="1800" dirty="0" err="1"/>
              <a:t>int</a:t>
            </a:r>
            <a:r>
              <a:rPr lang="en-IN" sz="1800" dirty="0"/>
              <a:t> b);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Math </a:t>
            </a:r>
            <a:r>
              <a:rPr lang="en-IN" sz="1800" dirty="0"/>
              <a:t>add (Math math</a:t>
            </a:r>
            <a:r>
              <a:rPr lang="en-IN" sz="1800" dirty="0" smtClean="0"/>
              <a:t>); //Object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074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WSDL high level elements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-&lt;definition&gt;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90099"/>
                </a:solidFill>
              </a:rPr>
              <a:t>+&lt;types&gt;   </a:t>
            </a:r>
            <a:r>
              <a:rPr lang="en-IN" b="1" dirty="0"/>
              <a:t>//input and output types reference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90099"/>
                </a:solidFill>
              </a:rPr>
              <a:t>+&lt;message</a:t>
            </a:r>
            <a:r>
              <a:rPr lang="en-IN" dirty="0" smtClean="0">
                <a:solidFill>
                  <a:srgbClr val="990099"/>
                </a:solidFill>
              </a:rPr>
              <a:t>&gt;</a:t>
            </a:r>
            <a:r>
              <a:rPr lang="en-IN" dirty="0" smtClean="0"/>
              <a:t> </a:t>
            </a:r>
            <a:r>
              <a:rPr lang="en-IN" b="1" dirty="0" smtClean="0"/>
              <a:t>// </a:t>
            </a:r>
            <a:r>
              <a:rPr lang="en-IN" b="1" dirty="0"/>
              <a:t>inputs and </a:t>
            </a:r>
            <a:r>
              <a:rPr lang="en-IN" b="1" dirty="0" smtClean="0"/>
              <a:t>outputs (one for input and one for output)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90099"/>
                </a:solidFill>
              </a:rPr>
              <a:t>-&lt;</a:t>
            </a:r>
            <a:r>
              <a:rPr lang="en-IN" dirty="0" err="1">
                <a:solidFill>
                  <a:srgbClr val="990099"/>
                </a:solidFill>
              </a:rPr>
              <a:t>portType</a:t>
            </a:r>
            <a:r>
              <a:rPr lang="en-IN" dirty="0">
                <a:solidFill>
                  <a:srgbClr val="990099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-&lt;</a:t>
            </a:r>
            <a:r>
              <a:rPr lang="en-IN" dirty="0"/>
              <a:t>operation&gt;  </a:t>
            </a:r>
            <a:r>
              <a:rPr lang="en-IN" b="1" dirty="0"/>
              <a:t>//method name of </a:t>
            </a:r>
            <a:r>
              <a:rPr lang="en-IN" b="1" dirty="0" err="1"/>
              <a:t>webservice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   &lt;</a:t>
            </a:r>
            <a:r>
              <a:rPr lang="en-IN" dirty="0"/>
              <a:t>input&gt;   </a:t>
            </a:r>
            <a:r>
              <a:rPr lang="en-IN" b="1" dirty="0"/>
              <a:t>// all input and output are </a:t>
            </a:r>
            <a:r>
              <a:rPr lang="en-IN" b="1" dirty="0" smtClean="0"/>
              <a:t>message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                  </a:t>
            </a:r>
            <a:r>
              <a:rPr lang="en-IN" b="1" dirty="0"/>
              <a:t>(one for input and one for output)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   &lt;</a:t>
            </a:r>
            <a:r>
              <a:rPr lang="en-IN" dirty="0"/>
              <a:t>output&gt;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&lt;/</a:t>
            </a:r>
            <a:r>
              <a:rPr lang="en-IN" dirty="0"/>
              <a:t>operation&gt;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90099"/>
                </a:solidFill>
              </a:rPr>
              <a:t>+&lt;binding</a:t>
            </a:r>
            <a:r>
              <a:rPr lang="en-IN" b="1" dirty="0">
                <a:solidFill>
                  <a:srgbClr val="990099"/>
                </a:solidFill>
              </a:rPr>
              <a:t>&gt;  </a:t>
            </a:r>
            <a:r>
              <a:rPr lang="en-IN" b="1" dirty="0"/>
              <a:t>//information about how </a:t>
            </a:r>
            <a:r>
              <a:rPr lang="en-IN" b="1" dirty="0" err="1"/>
              <a:t>webservices</a:t>
            </a:r>
            <a:r>
              <a:rPr lang="en-IN" b="1" dirty="0"/>
              <a:t> </a:t>
            </a:r>
            <a:r>
              <a:rPr lang="en-IN" b="1" dirty="0" smtClean="0"/>
              <a:t>accepts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 </a:t>
            </a:r>
            <a:r>
              <a:rPr lang="en-IN" b="1" dirty="0"/>
              <a:t>its input and </a:t>
            </a:r>
            <a:r>
              <a:rPr lang="en-IN" b="1" dirty="0" smtClean="0"/>
              <a:t>output via http </a:t>
            </a:r>
            <a:r>
              <a:rPr lang="en-IN" dirty="0"/>
              <a:t>(literal via http)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90099"/>
                </a:solidFill>
              </a:rPr>
              <a:t>+&lt;service&gt;  </a:t>
            </a:r>
            <a:r>
              <a:rPr lang="en-IN" b="1" dirty="0"/>
              <a:t>//list of ports and each port has address location.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port </a:t>
            </a:r>
            <a:r>
              <a:rPr lang="en-IN" b="1" dirty="0"/>
              <a:t>consist of operations</a:t>
            </a:r>
          </a:p>
          <a:p>
            <a:pPr marL="0" indent="0">
              <a:buNone/>
            </a:pPr>
            <a:r>
              <a:rPr lang="en-IN" dirty="0">
                <a:solidFill>
                  <a:srgbClr val="990099"/>
                </a:solidFill>
              </a:rPr>
              <a:t>-&lt;/definition&gt;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577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Web Service?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Services are available in the Web. </a:t>
            </a:r>
          </a:p>
          <a:p>
            <a:r>
              <a:rPr lang="en-US" dirty="0" smtClean="0"/>
              <a:t>Communication between the two system over network.</a:t>
            </a:r>
          </a:p>
          <a:p>
            <a:r>
              <a:rPr lang="en-US" dirty="0" smtClean="0"/>
              <a:t>Software system designed to support </a:t>
            </a:r>
            <a:r>
              <a:rPr lang="en-US" b="1" dirty="0" smtClean="0"/>
              <a:t>interoperable machine-machine interaction </a:t>
            </a:r>
            <a:r>
              <a:rPr lang="en-US" dirty="0" smtClean="0"/>
              <a:t>over the network (</a:t>
            </a:r>
            <a:r>
              <a:rPr lang="en-US" i="1" dirty="0" smtClean="0"/>
              <a:t>w3c definition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Real-time Example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Facebook, Google, Twitter, e-commerce sites, and </a:t>
            </a:r>
            <a:r>
              <a:rPr lang="en-US" i="1" dirty="0" err="1" smtClean="0"/>
              <a:t>irctc</a:t>
            </a:r>
            <a:r>
              <a:rPr lang="en-US" i="1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69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Name Space and types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384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 space represent the </a:t>
            </a:r>
            <a:r>
              <a:rPr lang="en-US" b="1" dirty="0" smtClean="0"/>
              <a:t>package name </a:t>
            </a:r>
            <a:r>
              <a:rPr lang="en-US" dirty="0" smtClean="0"/>
              <a:t>of service.</a:t>
            </a:r>
          </a:p>
          <a:p>
            <a:r>
              <a:rPr lang="en-US" dirty="0" smtClean="0"/>
              <a:t>Name space should be </a:t>
            </a:r>
            <a:r>
              <a:rPr lang="en-US" b="1" dirty="0" smtClean="0"/>
              <a:t>unique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represents what kind of </a:t>
            </a:r>
            <a:r>
              <a:rPr lang="en-US" b="1" dirty="0" smtClean="0"/>
              <a:t>data type </a:t>
            </a:r>
            <a:r>
              <a:rPr lang="en-US" dirty="0" smtClean="0"/>
              <a:t>to passed to service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over HTTP.</a:t>
            </a:r>
            <a:endParaRPr lang="en-IN" dirty="0" smtClean="0"/>
          </a:p>
          <a:p>
            <a:r>
              <a:rPr lang="en-US" dirty="0" smtClean="0"/>
              <a:t>Types will be applicable </a:t>
            </a:r>
            <a:r>
              <a:rPr lang="en-US" b="1" dirty="0" smtClean="0"/>
              <a:t>only for document style binding</a:t>
            </a:r>
            <a:r>
              <a:rPr lang="en-US" dirty="0" smtClean="0"/>
              <a:t>. Not for RPC.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60"/>
            <a:ext cx="8892480" cy="159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50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XSD Elements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5153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53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SOAP binding style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2266220"/>
              </p:ext>
            </p:extLst>
          </p:nvPr>
        </p:nvGraphicFramePr>
        <p:xfrm>
          <a:off x="856362" y="2492896"/>
          <a:ext cx="7200800" cy="21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549"/>
                <a:gridCol w="3301251"/>
              </a:tblGrid>
              <a:tr h="4944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JAX-RPC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IN" dirty="0" smtClean="0"/>
                        <a:t>no XSD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XSD document as an input and output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IN" dirty="0" smtClean="0"/>
                        <a:t>easy to 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complex to read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IN" dirty="0" smtClean="0"/>
                        <a:t>no validation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validates inputs (ex : </a:t>
                      </a:r>
                      <a:r>
                        <a:rPr lang="en-IN" dirty="0" err="1" smtClean="0"/>
                        <a:t>minoccurs</a:t>
                      </a:r>
                      <a:r>
                        <a:rPr lang="en-IN" dirty="0" smtClean="0"/>
                        <a:t>)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37321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Document style binding is </a:t>
            </a:r>
            <a:r>
              <a:rPr lang="en-US" i="1" dirty="0" smtClean="0"/>
              <a:t>default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56362" y="1412776"/>
            <a:ext cx="782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 binding represents  </a:t>
            </a:r>
            <a:r>
              <a:rPr lang="en-US" b="1" dirty="0" smtClean="0"/>
              <a:t>what kind of communication and data passed </a:t>
            </a:r>
            <a:r>
              <a:rPr lang="en-US" dirty="0" smtClean="0"/>
              <a:t>to request and response for the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729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Document style binding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3" y="1556792"/>
            <a:ext cx="892899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64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RPC binding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817763" cy="465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73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portType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message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>
            <a:normAutofit/>
          </a:bodyPr>
          <a:lstStyle/>
          <a:p>
            <a:r>
              <a:rPr lang="en-US" dirty="0" smtClean="0"/>
              <a:t>Service consist of </a:t>
            </a:r>
            <a:r>
              <a:rPr lang="en-US" b="1" dirty="0" smtClean="0"/>
              <a:t>ports</a:t>
            </a:r>
            <a:r>
              <a:rPr lang="en-US" dirty="0" smtClean="0"/>
              <a:t> and each port will have address location URL.</a:t>
            </a:r>
          </a:p>
          <a:p>
            <a:r>
              <a:rPr lang="en-US" dirty="0" err="1" smtClean="0"/>
              <a:t>portType</a:t>
            </a:r>
            <a:r>
              <a:rPr lang="en-US" dirty="0" smtClean="0"/>
              <a:t> has </a:t>
            </a:r>
            <a:r>
              <a:rPr lang="en-US" b="1" dirty="0" smtClean="0"/>
              <a:t>operations of service </a:t>
            </a:r>
            <a:r>
              <a:rPr lang="en-US" dirty="0" smtClean="0"/>
              <a:t>which exposed on the particular port.</a:t>
            </a:r>
          </a:p>
          <a:p>
            <a:r>
              <a:rPr lang="en-US" dirty="0" smtClean="0"/>
              <a:t>Each operation has </a:t>
            </a:r>
            <a:r>
              <a:rPr lang="en-US" b="1" dirty="0" smtClean="0"/>
              <a:t>input/output </a:t>
            </a:r>
            <a:r>
              <a:rPr lang="en-US" dirty="0" smtClean="0"/>
              <a:t>which represent as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3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08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43" y="1268760"/>
            <a:ext cx="9115425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92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bg1"/>
            </a:gs>
            <a:gs pos="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WSDL Structure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256584" cy="479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258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 service client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who consume web service </a:t>
            </a:r>
            <a:r>
              <a:rPr lang="en-US" dirty="0" smtClean="0"/>
              <a:t>is called web service client.</a:t>
            </a:r>
          </a:p>
          <a:p>
            <a:r>
              <a:rPr lang="en-US" dirty="0" smtClean="0"/>
              <a:t>Client needs </a:t>
            </a:r>
            <a:r>
              <a:rPr lang="en-US" i="1" dirty="0" smtClean="0"/>
              <a:t>only WSDL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Types of Clients: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66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to create java client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 err="1" smtClean="0"/>
              <a:t>wsimport</a:t>
            </a:r>
            <a:endParaRPr lang="en-US" b="1" dirty="0" smtClean="0"/>
          </a:p>
          <a:p>
            <a:pPr lvl="1"/>
            <a:r>
              <a:rPr lang="en-US" dirty="0" err="1" smtClean="0"/>
              <a:t>Wsimport</a:t>
            </a:r>
            <a:r>
              <a:rPr lang="en-US" dirty="0" smtClean="0"/>
              <a:t> –keep –s &lt;</a:t>
            </a:r>
            <a:r>
              <a:rPr lang="en-US" dirty="0" err="1" smtClean="0"/>
              <a:t>src</a:t>
            </a:r>
            <a:r>
              <a:rPr lang="en-US" dirty="0" smtClean="0"/>
              <a:t>&gt; &lt;</a:t>
            </a:r>
            <a:r>
              <a:rPr lang="en-US" dirty="0" err="1" smtClean="0"/>
              <a:t>wsdl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Use Eclipse-IDE</a:t>
            </a:r>
          </a:p>
          <a:p>
            <a:pPr lvl="1"/>
            <a:r>
              <a:rPr lang="en-US" dirty="0" smtClean="0"/>
              <a:t>Create java project.</a:t>
            </a:r>
          </a:p>
          <a:p>
            <a:pPr lvl="1"/>
            <a:r>
              <a:rPr lang="en-US" dirty="0" smtClean="0"/>
              <a:t>Create Web service client.</a:t>
            </a:r>
          </a:p>
          <a:p>
            <a:pPr lvl="1"/>
            <a:r>
              <a:rPr lang="en-US" dirty="0" smtClean="0"/>
              <a:t>Specify the WSDL and Validate.</a:t>
            </a:r>
          </a:p>
          <a:p>
            <a:pPr lvl="1"/>
            <a:r>
              <a:rPr lang="en-US" dirty="0" smtClean="0"/>
              <a:t>Generate required classes using Axis.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036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Use case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132856"/>
            <a:ext cx="360040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5191" y="158815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Server-1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5626" y="2738796"/>
            <a:ext cx="2916324" cy="40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bookTicket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2048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IRCTC- Ticket Service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656567" y="5445224"/>
            <a:ext cx="1872208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5371" y="4509120"/>
            <a:ext cx="1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9228" y="2162108"/>
            <a:ext cx="2621244" cy="115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Dealer site1  (</a:t>
            </a:r>
            <a:r>
              <a:rPr lang="en-US" i="1" dirty="0" smtClean="0"/>
              <a:t>makemytrip.com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Struts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472782" y="1753839"/>
            <a:ext cx="213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Server-2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170654" y="4375864"/>
            <a:ext cx="2649818" cy="121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Dealer site2 (</a:t>
            </a:r>
            <a:r>
              <a:rPr lang="en-US" i="1" dirty="0" smtClean="0"/>
              <a:t>cleartrip.com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.NET/RUBY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468442" y="4006532"/>
            <a:ext cx="213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Server-3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244914" y="3501728"/>
            <a:ext cx="2916324" cy="40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cancelTicket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60032" y="1938505"/>
            <a:ext cx="792088" cy="365073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5400000">
            <a:off x="4446758" y="3357902"/>
            <a:ext cx="167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Interface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4228260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Service Client Example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package </a:t>
            </a:r>
            <a:r>
              <a:rPr lang="en-IN" sz="1600" dirty="0" err="1"/>
              <a:t>com.soapwebtest.service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java.rmi.RemoteException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java.util.Arrays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java.util.List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public class </a:t>
            </a:r>
            <a:r>
              <a:rPr lang="en-IN" sz="1600" b="1" dirty="0" err="1"/>
              <a:t>OTPClient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public </a:t>
            </a:r>
            <a:r>
              <a:rPr lang="en-IN" sz="1600" dirty="0"/>
              <a:t>static void main(String[] </a:t>
            </a:r>
            <a:r>
              <a:rPr lang="en-IN" sz="1600" dirty="0" err="1"/>
              <a:t>args</a:t>
            </a:r>
            <a:r>
              <a:rPr lang="en-IN" sz="1600" dirty="0"/>
              <a:t>) throws </a:t>
            </a:r>
            <a:r>
              <a:rPr lang="en-IN" sz="1600" dirty="0" err="1"/>
              <a:t>RemoteException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 err="1"/>
              <a:t>OTPGenerator</a:t>
            </a:r>
            <a:r>
              <a:rPr lang="en-IN" sz="1600" dirty="0"/>
              <a:t> service = new </a:t>
            </a:r>
            <a:r>
              <a:rPr lang="en-IN" sz="1600" dirty="0" err="1"/>
              <a:t>OTPGeneratorProxy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List&lt;Subscriber&gt; </a:t>
            </a:r>
            <a:r>
              <a:rPr lang="en-IN" sz="1600" dirty="0" err="1"/>
              <a:t>ll</a:t>
            </a:r>
            <a:r>
              <a:rPr lang="en-IN" sz="1600" dirty="0"/>
              <a:t> = </a:t>
            </a:r>
            <a:r>
              <a:rPr lang="en-IN" sz="1600" dirty="0" err="1"/>
              <a:t>Arrays.</a:t>
            </a:r>
            <a:r>
              <a:rPr lang="en-IN" sz="1600" i="1" dirty="0" err="1"/>
              <a:t>asList</a:t>
            </a:r>
            <a:r>
              <a:rPr lang="en-IN" sz="1600" i="1" dirty="0"/>
              <a:t>(</a:t>
            </a:r>
            <a:r>
              <a:rPr lang="en-IN" sz="1600" i="1" dirty="0" err="1"/>
              <a:t>service.getAllSubscriber</a:t>
            </a:r>
            <a:r>
              <a:rPr lang="en-IN" sz="1600" i="1" dirty="0"/>
              <a:t>());</a:t>
            </a:r>
          </a:p>
          <a:p>
            <a:pPr marL="0" indent="0">
              <a:buNone/>
            </a:pPr>
            <a:r>
              <a:rPr lang="en-IN" sz="1600" dirty="0"/>
              <a:t>for (Subscriber </a:t>
            </a:r>
            <a:r>
              <a:rPr lang="en-IN" sz="1600" dirty="0" err="1"/>
              <a:t>subscriber</a:t>
            </a:r>
            <a:r>
              <a:rPr lang="en-IN" sz="1600" dirty="0"/>
              <a:t> : </a:t>
            </a:r>
            <a:r>
              <a:rPr lang="en-IN" sz="1600" dirty="0" err="1"/>
              <a:t>ll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 err="1"/>
              <a:t>System.</a:t>
            </a:r>
            <a:r>
              <a:rPr lang="en-IN" sz="1600" i="1" dirty="0" err="1"/>
              <a:t>out.println</a:t>
            </a:r>
            <a:r>
              <a:rPr lang="en-IN" sz="1600" i="1" dirty="0"/>
              <a:t>(</a:t>
            </a:r>
            <a:r>
              <a:rPr lang="en-IN" sz="1600" i="1" dirty="0" err="1"/>
              <a:t>subscriber.getEmail</a:t>
            </a:r>
            <a:r>
              <a:rPr lang="en-IN" sz="1600" i="1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917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03648" y="1268760"/>
            <a:ext cx="1858055" cy="38884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Complete Application architecture (HealthCare Portal)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2120" y="1430823"/>
            <a:ext cx="316835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37742" y="1844824"/>
            <a:ext cx="2304256" cy="30243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37669" y="2168860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OTP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33089" y="2852936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425774" y="422108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All Subscriber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37669" y="3573016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Subscriber</a:t>
            </a:r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37669" y="5842333"/>
            <a:ext cx="1716297" cy="792088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39745" y="1700064"/>
            <a:ext cx="1368152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WSDL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428657" y="4230111"/>
            <a:ext cx="1584176" cy="1368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Server (GMAIL)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7236296" y="5319255"/>
            <a:ext cx="0" cy="55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2833" y="1988840"/>
            <a:ext cx="639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12833" y="2636912"/>
            <a:ext cx="6392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12833" y="4905164"/>
            <a:ext cx="639287" cy="9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4128" y="14754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Server (Glassfish)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637954" y="1717750"/>
            <a:ext cx="1296144" cy="25477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838547" y="2177569"/>
            <a:ext cx="86409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817262" y="285293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838547" y="357301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Ruby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83661" y="1988840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83661" y="2561157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91974" y="4424180"/>
            <a:ext cx="136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(Tomcat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512220" y="1290826"/>
            <a:ext cx="154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Servlets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504" y="2636912"/>
            <a:ext cx="864096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User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1600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1600" y="337503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27566" y="1717750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SOAP Client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8456" y="5442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1516024" y="5842333"/>
            <a:ext cx="1660033" cy="75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ORM (Hibernate)</a:t>
            </a:r>
            <a:endParaRPr lang="en-IN" dirty="0"/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2332676" y="5157192"/>
            <a:ext cx="13365" cy="68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10" idx="2"/>
          </p:cNvCxnSpPr>
          <p:nvPr/>
        </p:nvCxnSpPr>
        <p:spPr>
          <a:xfrm>
            <a:off x="3176057" y="6220908"/>
            <a:ext cx="3261612" cy="1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29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Developing Web Application and Integrate SOAP Client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(Database)</a:t>
            </a:r>
          </a:p>
          <a:p>
            <a:pPr lvl="1"/>
            <a:r>
              <a:rPr lang="en-US" dirty="0" smtClean="0"/>
              <a:t>Tomcat (web server)</a:t>
            </a:r>
          </a:p>
          <a:p>
            <a:pPr lvl="1"/>
            <a:r>
              <a:rPr lang="en-US" dirty="0" smtClean="0"/>
              <a:t>SOAP Client</a:t>
            </a:r>
            <a:endParaRPr lang="en-US" dirty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XML (web.xml)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0952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Tomcat Web Server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779293"/>
            <a:ext cx="151216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47864" y="1556792"/>
            <a:ext cx="5256584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667971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Tomcat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851920" y="3068960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1920" y="3933056"/>
            <a:ext cx="144016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8184" y="2037303"/>
            <a:ext cx="2016224" cy="59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28184" y="3365704"/>
            <a:ext cx="2016224" cy="59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228184" y="4360377"/>
            <a:ext cx="201622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360086" y="4499302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Application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7207" y="5603689"/>
            <a:ext cx="1440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 Servlet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645219" y="4868634"/>
            <a:ext cx="12241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Web.xml / annotation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4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Servlet Terminologies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Http-</a:t>
            </a:r>
            <a:r>
              <a:rPr lang="en-US" dirty="0" smtClean="0"/>
              <a:t> Stateless protocol</a:t>
            </a:r>
          </a:p>
          <a:p>
            <a:r>
              <a:rPr lang="en-US" i="1" dirty="0" err="1" smtClean="0"/>
              <a:t>HttpRequest</a:t>
            </a:r>
            <a:r>
              <a:rPr lang="en-US" dirty="0" smtClean="0"/>
              <a:t> – scope will be only on request</a:t>
            </a:r>
          </a:p>
          <a:p>
            <a:r>
              <a:rPr lang="en-US" i="1" dirty="0" err="1" smtClean="0"/>
              <a:t>HttpResponse</a:t>
            </a:r>
            <a:r>
              <a:rPr lang="en-US" i="1" dirty="0" smtClean="0"/>
              <a:t>-</a:t>
            </a:r>
            <a:r>
              <a:rPr lang="en-US" dirty="0" smtClean="0"/>
              <a:t> scope will be only on response</a:t>
            </a:r>
          </a:p>
          <a:p>
            <a:r>
              <a:rPr lang="en-US" i="1" dirty="0" err="1" smtClean="0"/>
              <a:t>HttpSession</a:t>
            </a:r>
            <a:r>
              <a:rPr lang="en-US" dirty="0" smtClean="0"/>
              <a:t> – scope on particular browser/user</a:t>
            </a:r>
          </a:p>
          <a:p>
            <a:r>
              <a:rPr lang="en-US" i="1" dirty="0" err="1" smtClean="0"/>
              <a:t>ServletConfig</a:t>
            </a:r>
            <a:r>
              <a:rPr lang="en-US" i="1" dirty="0" smtClean="0"/>
              <a:t>-</a:t>
            </a:r>
            <a:r>
              <a:rPr lang="en-US" dirty="0" smtClean="0"/>
              <a:t> Scope on particular servlet</a:t>
            </a:r>
          </a:p>
          <a:p>
            <a:r>
              <a:rPr lang="en-US" i="1" dirty="0" err="1" smtClean="0"/>
              <a:t>ServletContext</a:t>
            </a:r>
            <a:r>
              <a:rPr lang="en-US" dirty="0" smtClean="0"/>
              <a:t> – Scope for all servlet and every browser/user.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1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Serialization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</a:t>
            </a:r>
            <a:r>
              <a:rPr lang="en-US" b="1" dirty="0"/>
              <a:t>storing object state </a:t>
            </a:r>
            <a:r>
              <a:rPr lang="en-US" b="1" dirty="0" smtClean="0"/>
              <a:t>for streaming </a:t>
            </a:r>
            <a:r>
              <a:rPr lang="en-US" dirty="0" smtClean="0"/>
              <a:t>called serialization.</a:t>
            </a:r>
          </a:p>
          <a:p>
            <a:r>
              <a:rPr lang="en-US" dirty="0" smtClean="0"/>
              <a:t>Every java class should implements </a:t>
            </a:r>
            <a:r>
              <a:rPr lang="en-US" b="1" dirty="0" err="1" smtClean="0"/>
              <a:t>serializable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What is object state?</a:t>
            </a:r>
          </a:p>
          <a:p>
            <a:r>
              <a:rPr lang="en-US" dirty="0" smtClean="0"/>
              <a:t>Why should we store object state?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22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Serialization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670" y="2132856"/>
            <a:ext cx="1944216" cy="28083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28184" y="2132856"/>
            <a:ext cx="2232248" cy="280831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19872" y="335699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349071" y="21978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JVM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221613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JVM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7698" y="2961305"/>
            <a:ext cx="14401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Client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642581" y="2960948"/>
            <a:ext cx="14401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549886" y="3537012"/>
            <a:ext cx="869986" cy="3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92269" y="3485697"/>
            <a:ext cx="869986" cy="3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05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99" y="260648"/>
            <a:ext cx="8229600" cy="11430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Criteria for interface and request/response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dirty="0" smtClean="0"/>
              <a:t>Interface should be platform independent. </a:t>
            </a:r>
            <a:r>
              <a:rPr lang="en-US" i="1" dirty="0" smtClean="0"/>
              <a:t>So what is the format? And why?</a:t>
            </a:r>
          </a:p>
          <a:p>
            <a:r>
              <a:rPr lang="en-US" dirty="0" smtClean="0"/>
              <a:t>Request and response should be language natural. </a:t>
            </a:r>
            <a:r>
              <a:rPr lang="en-US" i="1" dirty="0" smtClean="0"/>
              <a:t>So what is the format? And why?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http://upload.wikimedia.org/wikipedia/commons/thumb/4/4a/Webservices.png/235px-Web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57504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90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Service Terminologies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SOAP </a:t>
            </a:r>
            <a:r>
              <a:rPr lang="en-US" i="1" dirty="0" smtClean="0"/>
              <a:t>– Simple Object Access Protocol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Envelope for soap request/response.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WSDL </a:t>
            </a:r>
            <a:r>
              <a:rPr lang="en-US" dirty="0" smtClean="0"/>
              <a:t>– </a:t>
            </a:r>
            <a:r>
              <a:rPr lang="en-US" i="1" dirty="0" smtClean="0"/>
              <a:t>Web Service Description 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Interface for SOAP web service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UDDI </a:t>
            </a:r>
            <a:r>
              <a:rPr lang="en-US" dirty="0" smtClean="0"/>
              <a:t>– </a:t>
            </a:r>
            <a:r>
              <a:rPr lang="en-US" i="1" dirty="0" smtClean="0"/>
              <a:t>Universal Description, Discovery and Integration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Repository/yellow pages of web services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 </a:t>
            </a:r>
            <a:r>
              <a:rPr lang="en-US" dirty="0" smtClean="0"/>
              <a:t>– </a:t>
            </a:r>
            <a:r>
              <a:rPr lang="en-US" i="1" dirty="0" err="1" smtClean="0"/>
              <a:t>REpresentational</a:t>
            </a:r>
            <a:r>
              <a:rPr lang="en-US" i="1" dirty="0" smtClean="0"/>
              <a:t> State Transfer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Architecture style of communication to the services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</a:t>
            </a:r>
            <a:r>
              <a:rPr lang="en-US" dirty="0" smtClean="0"/>
              <a:t>– </a:t>
            </a:r>
            <a:r>
              <a:rPr lang="en-US" i="1" dirty="0" smtClean="0"/>
              <a:t>Hypertext Transfer Protocol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Stateless protocol and used for transport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91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Different Types of Web Services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6142375"/>
              </p:ext>
            </p:extLst>
          </p:nvPr>
        </p:nvGraphicFramePr>
        <p:xfrm>
          <a:off x="457200" y="990600"/>
          <a:ext cx="7992888" cy="569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3954288"/>
              </a:tblGrid>
              <a:tr h="4944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REST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JAX-WS </a:t>
                      </a:r>
                      <a:r>
                        <a:rPr lang="en-US" baseline="0" dirty="0" smtClean="0"/>
                        <a:t>standard - </a:t>
                      </a:r>
                      <a:r>
                        <a:rPr lang="en-US" sz="1600" baseline="0" dirty="0" smtClean="0"/>
                        <a:t>(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Java API(application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 interface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for XML Web Services (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is a Java programming language API for creating web services. 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one of the Java XML programming APIs. It is part of the Java EE platform from Sun Microsystems.)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JAX-RS standard </a:t>
                      </a:r>
                      <a:r>
                        <a:rPr lang="en-US" dirty="0" smtClean="0"/>
                        <a:t>– 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Java API for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RESTful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Web Services (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is a Java programming language API that provides support in creating web services according to the Representational State Transfer (REST) architectural pattern.</a:t>
                      </a:r>
                      <a:r>
                        <a:rPr lang="en-US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WSDL interface for expos as web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Interface. It uses HTTP methods (GET,POST,PUT,DELETE)</a:t>
                      </a:r>
                      <a:endParaRPr lang="en-IN" dirty="0"/>
                    </a:p>
                  </a:txBody>
                  <a:tcPr/>
                </a:tc>
              </a:tr>
              <a:tr h="634960">
                <a:tc>
                  <a:txBody>
                    <a:bodyPr/>
                    <a:lstStyle/>
                    <a:p>
                      <a:r>
                        <a:rPr lang="en-US" dirty="0" smtClean="0"/>
                        <a:t>XML should be communication medium for request and 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XML and JSON used for request and response.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session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r>
                        <a:rPr lang="en-US" baseline="0" dirty="0" smtClean="0"/>
                        <a:t>  (fire and forget)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SOAP protocol</a:t>
                      </a:r>
                      <a:r>
                        <a:rPr lang="en-US" baseline="0" dirty="0" smtClean="0"/>
                        <a:t> to transfer data over HTTP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only HTTP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US" dirty="0" smtClean="0"/>
                        <a:t>Not human readable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readable</a:t>
                      </a:r>
                      <a:endParaRPr lang="en-IN" dirty="0"/>
                    </a:p>
                  </a:txBody>
                  <a:tcPr/>
                </a:tc>
              </a:tr>
              <a:tr h="52516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– server communication heavy weight like BLOB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client-server communication and light weight.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95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520" y="2147058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74649" y="2133527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907704" y="2327078"/>
            <a:ext cx="1368152" cy="79208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32826" y="2372250"/>
            <a:ext cx="1512168" cy="701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</a:p>
          <a:p>
            <a:pPr algn="ctr"/>
            <a:r>
              <a:rPr lang="en-US" dirty="0" smtClean="0"/>
              <a:t>Standard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710556" y="2320648"/>
            <a:ext cx="1165700" cy="77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 Data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318930" y="236895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2219" y="241742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IN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2294" y="2413029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&lt;=&gt;</a:t>
            </a:r>
            <a:endParaRPr lang="en-IN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68760"/>
            <a:ext cx="120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SOAP</a:t>
            </a:r>
            <a:endParaRPr lang="en-IN" sz="3600" u="sng" dirty="0"/>
          </a:p>
        </p:txBody>
      </p:sp>
      <p:sp>
        <p:nvSpPr>
          <p:cNvPr id="14" name="Rectangle 13"/>
          <p:cNvSpPr/>
          <p:nvPr/>
        </p:nvSpPr>
        <p:spPr>
          <a:xfrm>
            <a:off x="251520" y="4653136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63590" y="4653136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2157726" y="4833156"/>
            <a:ext cx="1368152" cy="79208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515" y="4835005"/>
            <a:ext cx="2908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&lt;=&gt; </a:t>
            </a:r>
          </a:p>
          <a:p>
            <a:r>
              <a:rPr lang="en-US" sz="2400" dirty="0" smtClean="0"/>
              <a:t>Sending data as its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696" y="3789040"/>
            <a:ext cx="10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REST</a:t>
            </a:r>
            <a:endParaRPr lang="en-IN" sz="36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498837" y="6196662"/>
            <a:ext cx="60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*REST are mostly used in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15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 service Flow-I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78871" y="3426277"/>
            <a:ext cx="15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4778870" y="2046861"/>
            <a:ext cx="12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856598" y="1578729"/>
            <a:ext cx="7210699" cy="5035032"/>
            <a:chOff x="1547664" y="1556792"/>
            <a:chExt cx="7210699" cy="5035032"/>
          </a:xfrm>
        </p:grpSpPr>
        <p:grpSp>
          <p:nvGrpSpPr>
            <p:cNvPr id="52" name="Group 51"/>
            <p:cNvGrpSpPr/>
            <p:nvPr/>
          </p:nvGrpSpPr>
          <p:grpSpPr>
            <a:xfrm>
              <a:off x="1547664" y="1556792"/>
              <a:ext cx="7210699" cy="5035032"/>
              <a:chOff x="1907704" y="1556792"/>
              <a:chExt cx="7092788" cy="50350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07704" y="2307626"/>
                <a:ext cx="14401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Browser</a:t>
                </a:r>
                <a:endParaRPr lang="en-IN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07704" y="3825902"/>
                <a:ext cx="14401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Mobile</a:t>
                </a:r>
                <a:endParaRPr lang="en-IN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76256" y="1556792"/>
                <a:ext cx="2124236" cy="3560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652717" y="2528216"/>
                <a:ext cx="972910" cy="431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WSDL</a:t>
                </a:r>
                <a:endParaRPr lang="en-IN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80312" y="2190322"/>
                <a:ext cx="1224136" cy="8627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SOAP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53184" y="3502376"/>
                <a:ext cx="1224136" cy="8627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REST</a:t>
                </a:r>
                <a:endParaRPr lang="en-IN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7309168" y="5799736"/>
                <a:ext cx="151216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IN" dirty="0"/>
              </a:p>
            </p:txBody>
          </p:sp>
          <p:cxnSp>
            <p:nvCxnSpPr>
              <p:cNvPr id="31" name="Elbow Connector 30"/>
              <p:cNvCxnSpPr/>
              <p:nvPr/>
            </p:nvCxnSpPr>
            <p:spPr>
              <a:xfrm rot="5400000">
                <a:off x="7776355" y="5409218"/>
                <a:ext cx="648070" cy="2"/>
              </a:xfrm>
              <a:prstGeom prst="bentConnector3">
                <a:avLst>
                  <a:gd name="adj1" fmla="val 2007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14" idx="1"/>
              </p:cNvCxnSpPr>
              <p:nvPr/>
            </p:nvCxnSpPr>
            <p:spPr>
              <a:xfrm>
                <a:off x="5017992" y="2743898"/>
                <a:ext cx="634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4" idx="3"/>
              </p:cNvCxnSpPr>
              <p:nvPr/>
            </p:nvCxnSpPr>
            <p:spPr>
              <a:xfrm>
                <a:off x="6625627" y="2743898"/>
                <a:ext cx="75468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373969" y="2559654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373969" y="4119438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endCxn id="16" idx="1"/>
              </p:cNvCxnSpPr>
              <p:nvPr/>
            </p:nvCxnSpPr>
            <p:spPr>
              <a:xfrm>
                <a:off x="5017992" y="3933740"/>
                <a:ext cx="2435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002969" y="1654828"/>
                <a:ext cx="1962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Web services</a:t>
                </a:r>
                <a:endParaRPr lang="en-I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68275" y="4477637"/>
                <a:ext cx="1962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Application Server</a:t>
                </a:r>
                <a:endParaRPr lang="en-IN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" name="Chevron 2"/>
            <p:cNvSpPr/>
            <p:nvPr/>
          </p:nvSpPr>
          <p:spPr>
            <a:xfrm>
              <a:off x="3622839" y="2342102"/>
              <a:ext cx="1656184" cy="1990116"/>
            </a:xfrm>
            <a:prstGeom prst="chevron">
              <a:avLst>
                <a:gd name="adj" fmla="val 633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1600" y="5301209"/>
            <a:ext cx="4118394" cy="982129"/>
            <a:chOff x="971600" y="5301209"/>
            <a:chExt cx="4118394" cy="982129"/>
          </a:xfrm>
        </p:grpSpPr>
        <p:sp>
          <p:nvSpPr>
            <p:cNvPr id="8" name="Multiply 7"/>
            <p:cNvSpPr/>
            <p:nvPr/>
          </p:nvSpPr>
          <p:spPr>
            <a:xfrm>
              <a:off x="971600" y="5301209"/>
              <a:ext cx="907090" cy="95658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9301" y="5637007"/>
              <a:ext cx="3060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Not Applicable for Real time and it FALSE one for SOAP. 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721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Disadvantage of flow-I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Consuming SOAP services from </a:t>
            </a:r>
            <a:r>
              <a:rPr lang="en-US" b="1" i="1" dirty="0" smtClean="0"/>
              <a:t>Java Scripts is tedious</a:t>
            </a:r>
            <a:r>
              <a:rPr lang="en-US" b="1" dirty="0" smtClean="0"/>
              <a:t> </a:t>
            </a:r>
            <a:r>
              <a:rPr lang="en-US" dirty="0" smtClean="0"/>
              <a:t>and time consuming task.</a:t>
            </a:r>
          </a:p>
          <a:p>
            <a:r>
              <a:rPr lang="en-US" dirty="0" smtClean="0"/>
              <a:t>Some browser will not support build in </a:t>
            </a:r>
            <a:r>
              <a:rPr lang="en-US" dirty="0" err="1" smtClean="0"/>
              <a:t>Jquery</a:t>
            </a:r>
            <a:r>
              <a:rPr lang="en-US" dirty="0" smtClean="0"/>
              <a:t> functions for SOAP.(</a:t>
            </a:r>
            <a:r>
              <a:rPr lang="en-US" b="1" i="1" dirty="0" smtClean="0"/>
              <a:t>Browser compatibility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Security validation </a:t>
            </a:r>
            <a:r>
              <a:rPr lang="en-US" dirty="0" smtClean="0"/>
              <a:t>is needed for every service. Because anybody can access any service. </a:t>
            </a:r>
          </a:p>
          <a:p>
            <a:r>
              <a:rPr lang="en-US" b="1" i="1" dirty="0" smtClean="0"/>
              <a:t>No centralized </a:t>
            </a:r>
            <a:r>
              <a:rPr lang="en-US" dirty="0" smtClean="0"/>
              <a:t>controlled.</a:t>
            </a:r>
          </a:p>
          <a:p>
            <a:r>
              <a:rPr lang="en-US" b="1" i="1" dirty="0" smtClean="0"/>
              <a:t>UI change </a:t>
            </a:r>
            <a:r>
              <a:rPr lang="en-US" dirty="0" smtClean="0"/>
              <a:t>to be needed for every </a:t>
            </a:r>
            <a:r>
              <a:rPr lang="en-US" i="1" dirty="0" smtClean="0"/>
              <a:t>Web service enhancements like URL for version update.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79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1178</Words>
  <Application>Microsoft Office PowerPoint</Application>
  <PresentationFormat>On-screen Show (4:3)</PresentationFormat>
  <Paragraphs>326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 What is Web Service?</vt:lpstr>
      <vt:lpstr>Simple Use case</vt:lpstr>
      <vt:lpstr>Criteria for interface and request/response</vt:lpstr>
      <vt:lpstr>Web Service Terminologies</vt:lpstr>
      <vt:lpstr>Different Types of Web Services</vt:lpstr>
      <vt:lpstr>SOAP vs REST</vt:lpstr>
      <vt:lpstr>Web service Flow-I</vt:lpstr>
      <vt:lpstr>Disadvantage of flow-I</vt:lpstr>
      <vt:lpstr>Web service Flow-II (Actual)</vt:lpstr>
      <vt:lpstr>Advantage of Flow-II</vt:lpstr>
      <vt:lpstr>Examples</vt:lpstr>
      <vt:lpstr>Web Service -  OTP</vt:lpstr>
      <vt:lpstr>Complete Application architecture (HealthCare Portal)</vt:lpstr>
      <vt:lpstr>Setup environments</vt:lpstr>
      <vt:lpstr>Service Development</vt:lpstr>
      <vt:lpstr>OTP service – WSDL interface</vt:lpstr>
      <vt:lpstr>Compare WSDL with java Interface</vt:lpstr>
      <vt:lpstr>WSDL high level elements</vt:lpstr>
      <vt:lpstr>Name Space and types</vt:lpstr>
      <vt:lpstr>XSD Elements</vt:lpstr>
      <vt:lpstr>SOAP binding style</vt:lpstr>
      <vt:lpstr>Document style binding</vt:lpstr>
      <vt:lpstr>RPC binding</vt:lpstr>
      <vt:lpstr>Service, portType and message</vt:lpstr>
      <vt:lpstr>Example</vt:lpstr>
      <vt:lpstr>WSDL Structure</vt:lpstr>
      <vt:lpstr>Web service client</vt:lpstr>
      <vt:lpstr>Steps to create java client</vt:lpstr>
      <vt:lpstr>Web Service Client Example</vt:lpstr>
      <vt:lpstr>Complete Application architecture (HealthCare Portal)</vt:lpstr>
      <vt:lpstr>Developing Web Application and Integrate SOAP Client</vt:lpstr>
      <vt:lpstr>Tomcat Web Server</vt:lpstr>
      <vt:lpstr>Servlet Terminologies</vt:lpstr>
      <vt:lpstr>Serialization</vt:lpstr>
      <vt:lpstr>Serialization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Madhaiyan Muthu</dc:creator>
  <cp:lastModifiedBy>Nosheen Asif</cp:lastModifiedBy>
  <cp:revision>177</cp:revision>
  <dcterms:created xsi:type="dcterms:W3CDTF">2013-12-08T02:44:23Z</dcterms:created>
  <dcterms:modified xsi:type="dcterms:W3CDTF">2016-05-05T11:09:49Z</dcterms:modified>
</cp:coreProperties>
</file>