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  <p:sldId id="260" r:id="rId6"/>
    <p:sldId id="267" r:id="rId7"/>
    <p:sldId id="268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40202"/>
    <a:srgbClr val="F7F4E3"/>
    <a:srgbClr val="73C0BA"/>
    <a:srgbClr val="E05B2E"/>
    <a:srgbClr val="462300"/>
    <a:srgbClr val="42040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47" autoAdjust="0"/>
    <p:restoredTop sz="94660"/>
  </p:normalViewPr>
  <p:slideViewPr>
    <p:cSldViewPr snapToGrid="0">
      <p:cViewPr>
        <p:scale>
          <a:sx n="66" d="100"/>
          <a:sy n="66" d="100"/>
        </p:scale>
        <p:origin x="-1002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10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38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13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629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860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06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087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6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1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18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12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59CE-1434-4ED3-BDFC-63708F70EA2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268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/>
          <p:cNvSpPr/>
          <p:nvPr/>
        </p:nvSpPr>
        <p:spPr>
          <a:xfrm>
            <a:off x="0" y="-14332"/>
            <a:ext cx="12192000" cy="6872332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766607" y="847361"/>
            <a:ext cx="4584138" cy="4471068"/>
            <a:chOff x="3852144" y="959330"/>
            <a:chExt cx="4584138" cy="4471068"/>
          </a:xfrm>
        </p:grpSpPr>
        <p:sp>
          <p:nvSpPr>
            <p:cNvPr id="31" name="타원 30"/>
            <p:cNvSpPr/>
            <p:nvPr/>
          </p:nvSpPr>
          <p:spPr>
            <a:xfrm>
              <a:off x="4040156" y="1102369"/>
              <a:ext cx="3972497" cy="3972497"/>
            </a:xfrm>
            <a:prstGeom prst="ellipse">
              <a:avLst/>
            </a:prstGeom>
            <a:solidFill>
              <a:srgbClr val="F7F4E3"/>
            </a:solidFill>
            <a:ln w="111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64261" y="1373126"/>
              <a:ext cx="3498810" cy="3498810"/>
            </a:xfrm>
            <a:prstGeom prst="ellipse">
              <a:avLst/>
            </a:prstGeom>
            <a:solidFill>
              <a:srgbClr val="F7F4E3"/>
            </a:solidFill>
            <a:ln w="127000">
              <a:solidFill>
                <a:srgbClr val="E05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rgbClr val="240202"/>
                  </a:solidFill>
                  <a:latin typeface="HY견명조" pitchFamily="18" charset="-127"/>
                  <a:ea typeface="HY견명조" pitchFamily="18" charset="-127"/>
                </a:rPr>
                <a:t>2D </a:t>
              </a:r>
              <a:r>
                <a:rPr lang="ko-KR" altLang="en-US" sz="3600" dirty="0" smtClean="0">
                  <a:solidFill>
                    <a:srgbClr val="240202"/>
                  </a:solidFill>
                  <a:latin typeface="HY견명조" pitchFamily="18" charset="-127"/>
                  <a:ea typeface="HY견명조" pitchFamily="18" charset="-127"/>
                </a:rPr>
                <a:t>게임 프로그래밍 프로젝트</a:t>
              </a:r>
              <a:endParaRPr lang="en-US" altLang="ko-KR" sz="3600" dirty="0" smtClean="0">
                <a:solidFill>
                  <a:srgbClr val="240202"/>
                </a:solidFill>
                <a:latin typeface="HY견명조" pitchFamily="18" charset="-127"/>
                <a:ea typeface="HY견명조" pitchFamily="18" charset="-127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33" name="원호 32"/>
            <p:cNvSpPr/>
            <p:nvPr/>
          </p:nvSpPr>
          <p:spPr>
            <a:xfrm rot="7512704">
              <a:off x="3852144" y="959330"/>
              <a:ext cx="4337115" cy="4337115"/>
            </a:xfrm>
            <a:prstGeom prst="arc">
              <a:avLst>
                <a:gd name="adj1" fmla="val 16200000"/>
                <a:gd name="adj2" fmla="val 2197969"/>
              </a:avLst>
            </a:prstGeom>
            <a:ln w="82550">
              <a:solidFill>
                <a:srgbClr val="F7F4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/>
            <p:cNvSpPr/>
            <p:nvPr/>
          </p:nvSpPr>
          <p:spPr>
            <a:xfrm rot="21253438">
              <a:off x="3877654" y="1000196"/>
              <a:ext cx="4289797" cy="4289797"/>
            </a:xfrm>
            <a:prstGeom prst="arc">
              <a:avLst>
                <a:gd name="adj1" fmla="val 12693145"/>
                <a:gd name="adj2" fmla="val 2318383"/>
              </a:avLst>
            </a:prstGeom>
            <a:ln w="190500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21326379">
              <a:off x="3979526" y="1083866"/>
              <a:ext cx="4456756" cy="4346532"/>
            </a:xfrm>
            <a:prstGeom prst="arc">
              <a:avLst>
                <a:gd name="adj1" fmla="val 21422527"/>
                <a:gd name="adj2" fmla="val 2197969"/>
              </a:avLst>
            </a:prstGeom>
            <a:ln w="63500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299" y="6163128"/>
            <a:ext cx="597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7F4E3"/>
                </a:solidFill>
                <a:latin typeface="+mj-ea"/>
                <a:ea typeface="+mj-ea"/>
              </a:rPr>
              <a:t>게임공학과</a:t>
            </a:r>
            <a:r>
              <a:rPr lang="en-US" altLang="ko-KR" sz="2800" dirty="0" smtClean="0">
                <a:solidFill>
                  <a:srgbClr val="F7F4E3"/>
                </a:solidFill>
                <a:latin typeface="+mj-ea"/>
                <a:ea typeface="+mj-ea"/>
              </a:rPr>
              <a:t> 2016180001 </a:t>
            </a:r>
            <a:r>
              <a:rPr lang="ko-KR" altLang="en-US" sz="2800" dirty="0" err="1" smtClean="0">
                <a:solidFill>
                  <a:srgbClr val="F7F4E3"/>
                </a:solidFill>
                <a:latin typeface="+mj-ea"/>
                <a:ea typeface="+mj-ea"/>
              </a:rPr>
              <a:t>고송지</a:t>
            </a:r>
            <a:endParaRPr lang="ko-KR" altLang="en-US" sz="2800" dirty="0">
              <a:solidFill>
                <a:srgbClr val="F7F4E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58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1" y="0"/>
            <a:ext cx="15741322" cy="6906586"/>
            <a:chOff x="-1" y="0"/>
            <a:chExt cx="15741322" cy="6906586"/>
          </a:xfrm>
        </p:grpSpPr>
        <p:sp>
          <p:nvSpPr>
            <p:cNvPr id="50" name="이등변 삼각형 49"/>
            <p:cNvSpPr/>
            <p:nvPr/>
          </p:nvSpPr>
          <p:spPr>
            <a:xfrm flipH="1">
              <a:off x="-1" y="4927801"/>
              <a:ext cx="4762919" cy="1978785"/>
            </a:xfrm>
            <a:prstGeom prst="triangle">
              <a:avLst>
                <a:gd name="adj" fmla="val 100000"/>
              </a:avLst>
            </a:prstGeom>
            <a:solidFill>
              <a:srgbClr val="E05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1" name="이등변 삼각형 50"/>
            <p:cNvSpPr/>
            <p:nvPr/>
          </p:nvSpPr>
          <p:spPr>
            <a:xfrm rot="16200000" flipH="1">
              <a:off x="9929448" y="460551"/>
              <a:ext cx="2723103" cy="1802001"/>
            </a:xfrm>
            <a:prstGeom prst="triangle">
              <a:avLst>
                <a:gd name="adj" fmla="val 0"/>
              </a:avLst>
            </a:prstGeom>
            <a:solidFill>
              <a:srgbClr val="73C0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2" name="원호 51"/>
            <p:cNvSpPr/>
            <p:nvPr/>
          </p:nvSpPr>
          <p:spPr>
            <a:xfrm rot="15986501">
              <a:off x="10700040" y="1392597"/>
              <a:ext cx="5042734" cy="5039828"/>
            </a:xfrm>
            <a:prstGeom prst="arc">
              <a:avLst>
                <a:gd name="adj1" fmla="val 12278318"/>
                <a:gd name="adj2" fmla="val 20519069"/>
              </a:avLst>
            </a:prstGeom>
            <a:ln w="136525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/>
          </p:nvSpPr>
          <p:spPr>
            <a:xfrm rot="15465642">
              <a:off x="10581468" y="1618663"/>
              <a:ext cx="5042734" cy="5039828"/>
            </a:xfrm>
            <a:prstGeom prst="arc">
              <a:avLst>
                <a:gd name="adj1" fmla="val 12745856"/>
                <a:gd name="adj2" fmla="val 14688863"/>
              </a:avLst>
            </a:prstGeom>
            <a:ln w="111125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6409" y="119524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목차</a:t>
            </a:r>
            <a:endParaRPr lang="ko-KR" altLang="en-US" sz="44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18127" y="284657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428157" y="2270926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437828" y="2270926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447499" y="2270926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457170" y="2270926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16200000">
            <a:off x="2317627" y="2170444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4" name="원호 33"/>
          <p:cNvSpPr/>
          <p:nvPr/>
        </p:nvSpPr>
        <p:spPr>
          <a:xfrm rot="16200000">
            <a:off x="4337345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5" name="원호 34"/>
          <p:cNvSpPr/>
          <p:nvPr/>
        </p:nvSpPr>
        <p:spPr>
          <a:xfrm rot="16200000">
            <a:off x="6336967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6" name="원호 35"/>
          <p:cNvSpPr/>
          <p:nvPr/>
        </p:nvSpPr>
        <p:spPr>
          <a:xfrm rot="16200000">
            <a:off x="8356684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28157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53302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77643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67218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75543" y="3315955"/>
            <a:ext cx="149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게임컨셉</a:t>
            </a:r>
            <a:endParaRPr lang="ko-KR" altLang="en-US" sz="20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28985" y="3315955"/>
            <a:ext cx="128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개발범위</a:t>
            </a:r>
            <a:endParaRPr lang="ko-KR" altLang="en-US" sz="20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65371" y="3315955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개발계획 대비 현재 진행상황</a:t>
            </a:r>
            <a:endParaRPr lang="en-US" altLang="ko-KR" sz="2000" dirty="0" smtClean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00571" y="3315955"/>
            <a:ext cx="1236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Github</a:t>
            </a:r>
            <a:r>
              <a:rPr lang="en-US" altLang="ko-KR" sz="20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commits</a:t>
            </a:r>
            <a:endParaRPr lang="ko-KR" altLang="en-US" sz="20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42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게임컨셉</a:t>
            </a:r>
            <a:endParaRPr lang="ko-KR" altLang="en-US" sz="44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36828" y="1515892"/>
            <a:ext cx="10318344" cy="89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4000" dirty="0" smtClean="0">
                <a:solidFill>
                  <a:srgbClr val="240202"/>
                </a:solidFill>
                <a:latin typeface="+mn-ea"/>
                <a:cs typeface="함초롬돋움" pitchFamily="50" charset="-127"/>
              </a:rPr>
              <a:t>수없이 쏟아지는 탄을 피해 적을 섬멸하라</a:t>
            </a:r>
            <a:r>
              <a:rPr lang="en-US" altLang="ko-KR" sz="4000" dirty="0" smtClean="0">
                <a:solidFill>
                  <a:srgbClr val="240202"/>
                </a:solidFill>
                <a:latin typeface="+mn-ea"/>
                <a:cs typeface="함초롬돋움" pitchFamily="50" charset="-127"/>
              </a:rPr>
              <a:t>!</a:t>
            </a:r>
            <a:endParaRPr lang="ko-KR" altLang="en-US" sz="4000" dirty="0">
              <a:solidFill>
                <a:srgbClr val="240202"/>
              </a:solidFill>
              <a:latin typeface="+mn-ea"/>
              <a:cs typeface="함초롬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543" y="5209778"/>
            <a:ext cx="10318344" cy="95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게임에 필요한 입력은 마우스와 키보드를 통한 입력으로 처리</a:t>
            </a:r>
            <a:endParaRPr lang="en-US" altLang="ko-KR" sz="2000" dirty="0" smtClean="0">
              <a:solidFill>
                <a:srgbClr val="240202"/>
              </a:solidFill>
              <a:latin typeface="+mn-ea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계속해서 쏟아지는 탄을 격추하는 </a:t>
            </a: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‘</a:t>
            </a: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탄막슈팅게임</a:t>
            </a: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’</a:t>
            </a: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 </a:t>
            </a:r>
            <a:endParaRPr lang="ko-KR" altLang="en-US" sz="4000" dirty="0">
              <a:solidFill>
                <a:srgbClr val="240202"/>
              </a:solidFill>
              <a:latin typeface="+mn-ea"/>
              <a:cs typeface="함초롬돋움" pitchFamily="50" charset="-127"/>
            </a:endParaRPr>
          </a:p>
        </p:txBody>
      </p:sp>
      <p:pic>
        <p:nvPicPr>
          <p:cNvPr id="5122" name="Picture 2" descr="http://postfiles9.naver.net/20160216_200/kjvbxiuy3_1455615643929uwihv_JPEG/%BF%C0%B6%F4%BD%C74.jpg?type=w7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314" y="2467654"/>
            <a:ext cx="9125858" cy="2581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개발범위</a:t>
            </a:r>
            <a:endParaRPr lang="en-US" altLang="ko-KR" sz="4400" dirty="0" smtClean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36828" y="1515895"/>
            <a:ext cx="103183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30400" y="1785258"/>
          <a:ext cx="8217671" cy="487317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78243"/>
                <a:gridCol w="3338286"/>
                <a:gridCol w="3701142"/>
              </a:tblGrid>
              <a:tr h="377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추가범위</a:t>
                      </a:r>
                      <a:endParaRPr lang="ko-KR" alt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마우스 혹은 키보드로 조종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좌우상하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(360</a:t>
                      </a:r>
                      <a:r>
                        <a:rPr lang="ko-KR" altLang="en-US" dirty="0" smtClean="0"/>
                        <a:t>도 키보드에 의한 자연스러운 움직임 대각선 이동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스페이스바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입력시</a:t>
                      </a:r>
                      <a:r>
                        <a:rPr lang="ko-KR" altLang="en-US" baseline="0" dirty="0" smtClean="0"/>
                        <a:t> 슈팅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적 타격 및 제거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 입력으로 슈팅 스킬 변경</a:t>
                      </a:r>
                      <a:r>
                        <a:rPr lang="ko-KR" altLang="en-US" baseline="0" dirty="0" smtClean="0"/>
                        <a:t> 추가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Or </a:t>
                      </a:r>
                      <a:r>
                        <a:rPr lang="ko-KR" altLang="en-US" baseline="0" dirty="0" smtClean="0"/>
                        <a:t>아군 소환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</a:t>
                      </a:r>
                      <a:r>
                        <a:rPr lang="en-US" altLang="ko-KR" dirty="0" smtClean="0"/>
                        <a:t>2~3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난이도에 따른 스테이지 변화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끝없이 탄알이 나오는 적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랜덤으로 탄알 발사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움직임에 따른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탄알 발사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중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하 적의 탄알 속도증가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날아오는 탄알의 궤도 변경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 추가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탄알에 격추 </a:t>
                      </a:r>
                      <a:r>
                        <a:rPr lang="ko-KR" altLang="en-US" dirty="0" err="1" smtClean="0"/>
                        <a:t>당할시</a:t>
                      </a:r>
                      <a:r>
                        <a:rPr lang="ko-KR" altLang="en-US" dirty="0" smtClean="0"/>
                        <a:t> 체력감소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탄알을 피해 적을 </a:t>
                      </a:r>
                      <a:r>
                        <a:rPr lang="ko-KR" altLang="en-US" dirty="0" err="1" smtClean="0"/>
                        <a:t>섬멸시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머니 획득으로 인한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상점이용 가능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경험치 획득으로 인한 </a:t>
                      </a:r>
                      <a:r>
                        <a:rPr lang="ko-KR" altLang="en-US" dirty="0" err="1" smtClean="0"/>
                        <a:t>레벨업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상점에서 스킬 또는 아이템 업그레이드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탄알 나가는 소리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장전소리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격추소리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적 움직이는 소리 등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6" y="255491"/>
            <a:ext cx="3017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개발상황</a:t>
            </a:r>
            <a:endParaRPr lang="ko-KR" altLang="en-US" sz="44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04801" y="1057555"/>
          <a:ext cx="7228113" cy="5408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07505"/>
                <a:gridCol w="1507128"/>
                <a:gridCol w="4813480"/>
              </a:tblGrid>
              <a:tr h="520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수집과 좌표 처리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리소스 수집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캐릭터의 좌표 및 </a:t>
                      </a:r>
                      <a:r>
                        <a:rPr lang="ko-KR" altLang="en-US" sz="1600" dirty="0" err="1" smtClean="0"/>
                        <a:t>맵의</a:t>
                      </a:r>
                      <a:r>
                        <a:rPr lang="ko-KR" altLang="en-US" sz="1600" dirty="0" smtClean="0"/>
                        <a:t> 기본 지정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569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아군 기본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주인공 캐릭터 설정 및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난이도 설정 및 메뉴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 동작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시작 종료 메뉴 등 클릭 처리 </a:t>
                      </a:r>
                      <a:endParaRPr lang="ko-KR" altLang="en-US" sz="1600" dirty="0"/>
                    </a:p>
                  </a:txBody>
                  <a:tcPr/>
                </a:tc>
              </a:tr>
              <a:tr h="520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적군 기본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적에게서 날아오는 탄알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탄알의 궤도 계산</a:t>
                      </a:r>
                      <a:endParaRPr lang="ko-KR" altLang="en-US" sz="1600" dirty="0"/>
                    </a:p>
                  </a:txBody>
                  <a:tcPr/>
                </a:tc>
              </a:tr>
              <a:tr h="599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 구현 및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중간점검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실제 메뉴구현 상점 같은 다양한 부가요소 추가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중간점검</a:t>
                      </a:r>
                      <a:endParaRPr lang="ko-KR" altLang="en-US" sz="1600" dirty="0"/>
                    </a:p>
                  </a:txBody>
                  <a:tcPr/>
                </a:tc>
              </a:tr>
              <a:tr h="520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아군 오브젝트 최종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캐릭터의 공격효과 처리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아이템 </a:t>
                      </a:r>
                      <a:r>
                        <a:rPr lang="ko-KR" altLang="en-US" sz="1600" dirty="0" err="1" smtClean="0"/>
                        <a:t>드랍</a:t>
                      </a:r>
                      <a:r>
                        <a:rPr lang="ko-KR" altLang="en-US" sz="1600" dirty="0" smtClean="0"/>
                        <a:t> 처리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520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아군 오브젝트 최종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공격을 </a:t>
                      </a:r>
                      <a:r>
                        <a:rPr lang="ko-KR" altLang="en-US" sz="1600" dirty="0" err="1" smtClean="0"/>
                        <a:t>당했을시</a:t>
                      </a:r>
                      <a:r>
                        <a:rPr lang="ko-KR" altLang="en-US" sz="1600" dirty="0" smtClean="0"/>
                        <a:t> 효과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스킬 변경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적군 최종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적을 </a:t>
                      </a:r>
                      <a:r>
                        <a:rPr lang="ko-KR" altLang="en-US" sz="1600" dirty="0" err="1" smtClean="0"/>
                        <a:t>섬멸시</a:t>
                      </a:r>
                      <a:r>
                        <a:rPr lang="ko-KR" altLang="en-US" sz="1600" dirty="0" smtClean="0"/>
                        <a:t> 효과</a:t>
                      </a:r>
                      <a:endParaRPr lang="ko-KR" altLang="en-US" sz="1600" dirty="0"/>
                    </a:p>
                  </a:txBody>
                  <a:tcPr/>
                </a:tc>
              </a:tr>
              <a:tr h="742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시작과 종료 처리 </a:t>
                      </a:r>
                      <a:r>
                        <a:rPr lang="en-US" altLang="ko-KR" sz="1600" dirty="0" smtClean="0"/>
                        <a:t>&amp;</a:t>
                      </a:r>
                      <a:r>
                        <a:rPr lang="ko-KR" altLang="en-US" sz="1600" dirty="0" smtClean="0"/>
                        <a:t>밸런스 조절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실제적인 게임시작과 종료처리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밸런스 조절</a:t>
                      </a:r>
                      <a:endParaRPr lang="ko-KR" altLang="en-US" sz="1600" dirty="0"/>
                    </a:p>
                  </a:txBody>
                  <a:tcPr/>
                </a:tc>
              </a:tr>
              <a:tr h="4197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최종점검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7547428" y="1059545"/>
          <a:ext cx="4354286" cy="1737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98312"/>
                <a:gridCol w="3455974"/>
              </a:tblGrid>
              <a:tr h="459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리소스 수집 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459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캐릭터 구상과 </a:t>
                      </a:r>
                      <a:r>
                        <a:rPr lang="ko-KR" altLang="en-US" sz="1600" dirty="0" err="1" smtClean="0"/>
                        <a:t>컨셉</a:t>
                      </a:r>
                      <a:r>
                        <a:rPr lang="ko-KR" altLang="en-US" sz="1600" dirty="0" smtClean="0"/>
                        <a:t> 설정</a:t>
                      </a:r>
                      <a:r>
                        <a:rPr lang="ko-KR" altLang="en-US" sz="1600" baseline="0" dirty="0" smtClean="0"/>
                        <a:t> 완료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459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시작 전 로딩과 타이틀을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배운 내용을 토대로 구현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238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Github</a:t>
            </a:r>
            <a:r>
              <a:rPr lang="en-US" altLang="ko-KR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commits</a:t>
            </a:r>
            <a:endParaRPr lang="en-US" altLang="ko-KR" sz="4400" dirty="0" smtClean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36828" y="1515895"/>
            <a:ext cx="103183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8593" y="843949"/>
            <a:ext cx="7468643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자체평가</a:t>
            </a:r>
            <a:endParaRPr lang="en-US" altLang="ko-KR" sz="4400" dirty="0" smtClean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233712" y="1727204"/>
          <a:ext cx="9652002" cy="380273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811486"/>
                <a:gridCol w="4840516"/>
              </a:tblGrid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평가항목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평가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발표자료에 포함할 내용을 전부 포함했는가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게임 </a:t>
                      </a:r>
                      <a:r>
                        <a:rPr lang="ko-KR" altLang="en-US" sz="1800" dirty="0" err="1" smtClean="0"/>
                        <a:t>컨셉이</a:t>
                      </a:r>
                      <a:r>
                        <a:rPr lang="ko-KR" altLang="en-US" sz="1800" dirty="0" smtClean="0"/>
                        <a:t> 잘 표현되었는가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게임 핵심 </a:t>
                      </a:r>
                      <a:r>
                        <a:rPr lang="ko-KR" altLang="en-US" sz="1800" dirty="0" err="1" smtClean="0"/>
                        <a:t>메카닉의</a:t>
                      </a:r>
                      <a:r>
                        <a:rPr lang="ko-KR" altLang="en-US" sz="1800" dirty="0" smtClean="0"/>
                        <a:t> 제시가 잘되었는가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게임 실행흐름이 잘 표현 되었는가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개발범위가 구체적이며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측정 가능한가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개발계획이 구체적이며 실행 가능한가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93345" y="2664862"/>
            <a:ext cx="5353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THANK YOU</a:t>
            </a:r>
            <a:endParaRPr lang="ko-KR" altLang="en-US" sz="66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238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347</Words>
  <Application>Microsoft Office PowerPoint</Application>
  <PresentationFormat>사용자 지정</PresentationFormat>
  <Paragraphs>125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LG</cp:lastModifiedBy>
  <cp:revision>16</cp:revision>
  <dcterms:created xsi:type="dcterms:W3CDTF">2017-02-25T07:24:27Z</dcterms:created>
  <dcterms:modified xsi:type="dcterms:W3CDTF">2017-10-18T10:46:58Z</dcterms:modified>
</cp:coreProperties>
</file>