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5" r:id="rId5"/>
    <p:sldId id="266" r:id="rId6"/>
    <p:sldId id="267" r:id="rId7"/>
    <p:sldId id="257" r:id="rId8"/>
    <p:sldId id="259" r:id="rId9"/>
    <p:sldId id="260" r:id="rId10"/>
    <p:sldId id="261" r:id="rId11"/>
    <p:sldId id="268"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snapToGrid="0">
      <p:cViewPr>
        <p:scale>
          <a:sx n="150" d="100"/>
          <a:sy n="150" d="100"/>
        </p:scale>
        <p:origin x="-216" y="-3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Project 1: Branch </a:t>
            </a:r>
            <a:r>
              <a:rPr lang="en-US" b="1" dirty="0" smtClean="0"/>
              <a:t>Prediction</a:t>
            </a:r>
            <a:br>
              <a:rPr lang="en-US" b="1" dirty="0" smtClean="0"/>
            </a:br>
            <a:r>
              <a:rPr lang="en-US" dirty="0"/>
              <a:t>CMU 18-640: Foundations of Computer Architecture </a:t>
            </a:r>
          </a:p>
        </p:txBody>
      </p:sp>
      <p:sp>
        <p:nvSpPr>
          <p:cNvPr id="3" name="Subtitle 2"/>
          <p:cNvSpPr>
            <a:spLocks noGrp="1"/>
          </p:cNvSpPr>
          <p:nvPr>
            <p:ph type="subTitle" idx="1"/>
          </p:nvPr>
        </p:nvSpPr>
        <p:spPr/>
        <p:txBody>
          <a:bodyPr/>
          <a:lstStyle/>
          <a:p>
            <a:r>
              <a:rPr lang="en-US" b="1" dirty="0"/>
              <a:t>Due 11:59pm, </a:t>
            </a:r>
            <a:r>
              <a:rPr lang="en-US" b="1" dirty="0" smtClean="0"/>
              <a:t>2/11/2014</a:t>
            </a:r>
          </a:p>
          <a:p>
            <a:endParaRPr lang="en-US" b="1" dirty="0"/>
          </a:p>
          <a:p>
            <a:r>
              <a:rPr lang="en-US" b="1" dirty="0" smtClean="0"/>
              <a:t>TA: </a:t>
            </a:r>
            <a:r>
              <a:rPr lang="en-US" b="1" dirty="0" err="1" smtClean="0"/>
              <a:t>Berkin</a:t>
            </a:r>
            <a:r>
              <a:rPr lang="en-US" b="1" dirty="0" smtClean="0"/>
              <a:t> Akin </a:t>
            </a:r>
            <a:endParaRPr lang="en-US" dirty="0"/>
          </a:p>
        </p:txBody>
      </p:sp>
    </p:spTree>
    <p:extLst>
      <p:ext uri="{BB962C8B-B14F-4D97-AF65-F5344CB8AC3E}">
        <p14:creationId xmlns:p14="http://schemas.microsoft.com/office/powerpoint/2010/main" val="1959824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 21264 Tournament Predictor</a:t>
            </a:r>
          </a:p>
        </p:txBody>
      </p:sp>
      <p:sp>
        <p:nvSpPr>
          <p:cNvPr id="3" name="Content Placeholder 2"/>
          <p:cNvSpPr>
            <a:spLocks noGrp="1"/>
          </p:cNvSpPr>
          <p:nvPr>
            <p:ph idx="1"/>
          </p:nvPr>
        </p:nvSpPr>
        <p:spPr>
          <a:xfrm>
            <a:off x="457200" y="1600200"/>
            <a:ext cx="8229600" cy="4730750"/>
          </a:xfrm>
        </p:spPr>
        <p:txBody>
          <a:bodyPr>
            <a:noAutofit/>
          </a:bodyPr>
          <a:lstStyle/>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a:p>
          <a:p>
            <a:pPr algn="just"/>
            <a:r>
              <a:rPr lang="en-US" sz="2000" dirty="0"/>
              <a:t>The local and global predictions are compared against one another, and if they agree, the prediction is made. However, if they disagree, they should consult the </a:t>
            </a:r>
            <a:r>
              <a:rPr lang="en-US" sz="2000" b="1" dirty="0"/>
              <a:t>chooser prediction </a:t>
            </a:r>
            <a:r>
              <a:rPr lang="en-US" sz="2000" dirty="0"/>
              <a:t>table, which is also indexed by the global history register. If the saturating counter is 10</a:t>
            </a:r>
            <a:r>
              <a:rPr lang="en-US" sz="2000" baseline="-25000" dirty="0"/>
              <a:t>2 </a:t>
            </a:r>
            <a:r>
              <a:rPr lang="en-US" sz="2000" dirty="0"/>
              <a:t>or above, the global predictor’s decision should be used; otherwise, the local predictor’s decision is picked. The chooser prediction table is updated depending on the outcome of disagreeing predictors. Depending on whether a predictor chose correctly, the saturating counter is incremented or decremented.</a:t>
            </a:r>
          </a:p>
          <a:p>
            <a:endParaRPr lang="en-US" sz="2000" dirty="0"/>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1674" t="35500" r="1273" b="32250"/>
          <a:stretch/>
        </p:blipFill>
        <p:spPr bwMode="auto">
          <a:xfrm>
            <a:off x="2148840" y="1562100"/>
            <a:ext cx="4939885" cy="2103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885289" y="2543716"/>
            <a:ext cx="1163086" cy="43999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706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p:txBody>
          <a:bodyPr>
            <a:normAutofit/>
          </a:bodyPr>
          <a:lstStyle/>
          <a:p>
            <a:pPr algn="just"/>
            <a:r>
              <a:rPr lang="en-US" sz="1800" dirty="0"/>
              <a:t>Some specific implementation decisions are open to your implementation. If your predictor is designed correctly, it should have an overall branch </a:t>
            </a:r>
            <a:r>
              <a:rPr lang="en-US" sz="1800" b="1" dirty="0" err="1"/>
              <a:t>misprediction</a:t>
            </a:r>
            <a:r>
              <a:rPr lang="en-US" sz="1800" b="1" dirty="0"/>
              <a:t> rate of at most 5</a:t>
            </a:r>
            <a:r>
              <a:rPr lang="en-US" sz="1800" b="1" dirty="0" smtClean="0"/>
              <a:t>%</a:t>
            </a:r>
          </a:p>
          <a:p>
            <a:pPr algn="just"/>
            <a:r>
              <a:rPr lang="en-US" sz="1800" dirty="0" smtClean="0"/>
              <a:t>Overall </a:t>
            </a:r>
            <a:r>
              <a:rPr lang="en-US" sz="1800" dirty="0" err="1" smtClean="0"/>
              <a:t>misprediction</a:t>
            </a:r>
            <a:r>
              <a:rPr lang="en-US" sz="1800" dirty="0" smtClean="0"/>
              <a:t> means </a:t>
            </a:r>
            <a:r>
              <a:rPr lang="en-US" sz="1800" dirty="0"/>
              <a:t>adding up all of the branch </a:t>
            </a:r>
            <a:r>
              <a:rPr lang="en-US" sz="1800" dirty="0" err="1"/>
              <a:t>mispredictions</a:t>
            </a:r>
            <a:r>
              <a:rPr lang="en-US" sz="1800" dirty="0"/>
              <a:t> for all of the benchmarks and dividing by the total number of branches for all of the benchmarks. (Do not take the average of the branch </a:t>
            </a:r>
            <a:r>
              <a:rPr lang="en-US" sz="1800" dirty="0" err="1"/>
              <a:t>misprediction</a:t>
            </a:r>
            <a:r>
              <a:rPr lang="en-US" sz="1800" dirty="0"/>
              <a:t> rates of individual </a:t>
            </a:r>
            <a:r>
              <a:rPr lang="en-US" sz="1800" dirty="0" smtClean="0"/>
              <a:t>traces</a:t>
            </a:r>
            <a:r>
              <a:rPr lang="en-US" sz="1800" dirty="0"/>
              <a:t>)</a:t>
            </a:r>
          </a:p>
          <a:p>
            <a:pPr algn="just"/>
            <a:r>
              <a:rPr lang="en-US" sz="1800" dirty="0" smtClean="0"/>
              <a:t>You </a:t>
            </a:r>
            <a:r>
              <a:rPr lang="en-US" sz="1800" dirty="0"/>
              <a:t>are allowed to deviate from the baseline design subject to the following restrictions.  (Note that you are allowed more storage bits than you need for the baseline design.  Use the extra bits well to improve your </a:t>
            </a:r>
            <a:r>
              <a:rPr lang="en-US" sz="1800" dirty="0" err="1"/>
              <a:t>misprediction</a:t>
            </a:r>
            <a:r>
              <a:rPr lang="en-US" sz="1800" dirty="0"/>
              <a:t> rate.) </a:t>
            </a:r>
          </a:p>
          <a:p>
            <a:pPr algn="just"/>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997917656"/>
              </p:ext>
            </p:extLst>
          </p:nvPr>
        </p:nvGraphicFramePr>
        <p:xfrm>
          <a:off x="946150" y="4764881"/>
          <a:ext cx="7270750" cy="1706880"/>
        </p:xfrm>
        <a:graphic>
          <a:graphicData uri="http://schemas.openxmlformats.org/drawingml/2006/table">
            <a:tbl>
              <a:tblPr firstRow="1" firstCol="1" lastRow="1" lastCol="1" bandRow="1" bandCol="1"/>
              <a:tblGrid>
                <a:gridCol w="7270750"/>
              </a:tblGrid>
              <a:tr h="182880">
                <a:tc>
                  <a:txBody>
                    <a:bodyPr/>
                    <a:lstStyle/>
                    <a:p>
                      <a:pPr marL="0" marR="0" algn="just">
                        <a:spcBef>
                          <a:spcPts val="0"/>
                        </a:spcBef>
                        <a:spcAft>
                          <a:spcPts val="0"/>
                        </a:spcAft>
                      </a:pPr>
                      <a:r>
                        <a:rPr lang="en-US" sz="1600" b="1" dirty="0">
                          <a:effectLst/>
                          <a:latin typeface="Times New Roman"/>
                          <a:ea typeface="Times New Roman"/>
                        </a:rPr>
                        <a:t>Design constraints</a:t>
                      </a:r>
                      <a:endParaRPr lang="en-US" sz="2400" dirty="0">
                        <a:effectLst/>
                        <a:latin typeface="Times New Roman"/>
                        <a:ea typeface="Times New Roman"/>
                      </a:endParaRPr>
                    </a:p>
                  </a:txBody>
                  <a:tcPr marL="0" marR="0" marT="0" marB="0" anchor="ctr">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0" marR="0" algn="just">
                        <a:spcBef>
                          <a:spcPts val="0"/>
                        </a:spcBef>
                        <a:spcAft>
                          <a:spcPts val="0"/>
                        </a:spcAft>
                      </a:pPr>
                      <a:r>
                        <a:rPr lang="en-US" sz="1600">
                          <a:effectLst/>
                          <a:latin typeface="Times New Roman"/>
                          <a:ea typeface="Times New Roman"/>
                        </a:rPr>
                        <a:t>Total number of storage used must be less than 33792 bits.</a:t>
                      </a:r>
                      <a:endParaRPr lang="en-US" sz="240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0" marR="0" algn="just">
                        <a:spcBef>
                          <a:spcPts val="0"/>
                        </a:spcBef>
                        <a:spcAft>
                          <a:spcPts val="0"/>
                        </a:spcAft>
                      </a:pPr>
                      <a:r>
                        <a:rPr lang="en-US" sz="1600">
                          <a:effectLst/>
                          <a:latin typeface="Times New Roman"/>
                          <a:ea typeface="Times New Roman"/>
                        </a:rPr>
                        <a:t>All storage tables must have power-of-2 entries</a:t>
                      </a:r>
                      <a:endParaRPr lang="en-US" sz="240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0" marR="0" algn="just">
                        <a:spcBef>
                          <a:spcPts val="0"/>
                        </a:spcBef>
                        <a:spcAft>
                          <a:spcPts val="0"/>
                        </a:spcAft>
                      </a:pPr>
                      <a:r>
                        <a:rPr lang="en-US" sz="1600" dirty="0">
                          <a:effectLst/>
                          <a:latin typeface="Times New Roman"/>
                          <a:ea typeface="Times New Roman"/>
                        </a:rPr>
                        <a:t>If you employ associativity, it must be 8-way or less</a:t>
                      </a:r>
                      <a:endParaRPr lang="en-US" sz="2400" dirty="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0" marR="0" algn="just">
                        <a:spcBef>
                          <a:spcPts val="0"/>
                        </a:spcBef>
                        <a:spcAft>
                          <a:spcPts val="0"/>
                        </a:spcAft>
                      </a:pPr>
                      <a:r>
                        <a:rPr lang="en-US" sz="1600">
                          <a:effectLst/>
                          <a:latin typeface="Times New Roman"/>
                          <a:ea typeface="Times New Roman"/>
                        </a:rPr>
                        <a:t>If you employ a random replacement policy, it must be reproducible</a:t>
                      </a:r>
                      <a:endParaRPr lang="en-US" sz="240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0" marR="0" algn="just">
                        <a:spcBef>
                          <a:spcPts val="0"/>
                        </a:spcBef>
                        <a:spcAft>
                          <a:spcPts val="0"/>
                        </a:spcAft>
                      </a:pPr>
                      <a:r>
                        <a:rPr lang="en-US" sz="1600" dirty="0">
                          <a:effectLst/>
                          <a:latin typeface="Times New Roman"/>
                          <a:ea typeface="Times New Roman"/>
                        </a:rPr>
                        <a:t>Extravagant logic functions (such as dividing/multiplying by non-constants or non-powers of 2) are not allowed </a:t>
                      </a:r>
                      <a:endParaRPr lang="en-US" sz="2400" dirty="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2182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fontScale="55000" lnSpcReduction="20000"/>
          </a:bodyPr>
          <a:lstStyle/>
          <a:p>
            <a:r>
              <a:rPr lang="en-US" dirty="0"/>
              <a:t>The following is a list of what we expect for a completed project:</a:t>
            </a:r>
          </a:p>
          <a:p>
            <a:pPr lvl="1"/>
            <a:r>
              <a:rPr lang="en-US" dirty="0"/>
              <a:t>All source files</a:t>
            </a:r>
          </a:p>
          <a:p>
            <a:pPr lvl="1"/>
            <a:r>
              <a:rPr lang="en-US" dirty="0" err="1"/>
              <a:t>Makefile</a:t>
            </a:r>
            <a:endParaRPr lang="en-US" dirty="0"/>
          </a:p>
          <a:p>
            <a:pPr lvl="1"/>
            <a:r>
              <a:rPr lang="en-US" dirty="0"/>
              <a:t>Readme file</a:t>
            </a:r>
          </a:p>
          <a:p>
            <a:pPr lvl="1"/>
            <a:r>
              <a:rPr lang="en-US" dirty="0"/>
              <a:t>Project Report</a:t>
            </a:r>
          </a:p>
          <a:p>
            <a:pPr marL="0" indent="0">
              <a:buNone/>
            </a:pPr>
            <a:r>
              <a:rPr lang="en-US" dirty="0"/>
              <a:t> </a:t>
            </a:r>
          </a:p>
          <a:p>
            <a:r>
              <a:rPr lang="en-US" dirty="0"/>
              <a:t>You may use any operating system for your project, but your project will be tested on the </a:t>
            </a:r>
            <a:r>
              <a:rPr lang="en-US" b="1" dirty="0"/>
              <a:t>ECE Linux cluster </a:t>
            </a:r>
            <a:r>
              <a:rPr lang="en-US" dirty="0"/>
              <a:t>(e.g. ece000.ece.cmu.edu).  Please make sure your final submission works on those machines. You may use any language as long as you can provide a wrapper that will interface to our object code developed for C (</a:t>
            </a:r>
            <a:r>
              <a:rPr lang="en-US" b="1" dirty="0"/>
              <a:t>you must use the provided </a:t>
            </a:r>
            <a:r>
              <a:rPr lang="en-US" b="1" dirty="0" err="1"/>
              <a:t>main.o</a:t>
            </a:r>
            <a:r>
              <a:rPr lang="en-US" dirty="0"/>
              <a:t>). </a:t>
            </a:r>
          </a:p>
          <a:p>
            <a:pPr marL="0" indent="0">
              <a:buNone/>
            </a:pPr>
            <a:endParaRPr lang="en-US" dirty="0"/>
          </a:p>
          <a:p>
            <a:pPr marL="0" indent="0">
              <a:buNone/>
            </a:pPr>
            <a:endParaRPr lang="en-US" dirty="0"/>
          </a:p>
          <a:p>
            <a:r>
              <a:rPr lang="en-US" dirty="0"/>
              <a:t>When testing your predictor, we will issue the command “</a:t>
            </a:r>
            <a:r>
              <a:rPr lang="en-US" b="1" dirty="0"/>
              <a:t>make predictor</a:t>
            </a:r>
            <a:r>
              <a:rPr lang="en-US" dirty="0"/>
              <a:t>” against your </a:t>
            </a:r>
            <a:r>
              <a:rPr lang="en-US" dirty="0" err="1"/>
              <a:t>Makefile</a:t>
            </a:r>
            <a:r>
              <a:rPr lang="en-US" dirty="0"/>
              <a:t>; this should build an executable called “predictor”.  We will issue the command “</a:t>
            </a:r>
            <a:r>
              <a:rPr lang="en-US" b="1" dirty="0" err="1"/>
              <a:t>zcat</a:t>
            </a:r>
            <a:r>
              <a:rPr lang="en-US" b="1" dirty="0"/>
              <a:t> tracefile.gz | ./predictor</a:t>
            </a:r>
            <a:r>
              <a:rPr lang="en-US" dirty="0"/>
              <a:t>” to run your simulator against a compressed trace file.  Please test your project submission on one of the ECE Linux cluster machines. </a:t>
            </a:r>
          </a:p>
          <a:p>
            <a:endParaRPr lang="en-US" dirty="0"/>
          </a:p>
        </p:txBody>
      </p:sp>
    </p:spTree>
    <p:extLst>
      <p:ext uri="{BB962C8B-B14F-4D97-AF65-F5344CB8AC3E}">
        <p14:creationId xmlns:p14="http://schemas.microsoft.com/office/powerpoint/2010/main" val="2024860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a:t>
            </a:r>
            <a:endParaRPr lang="en-US" dirty="0"/>
          </a:p>
        </p:txBody>
      </p:sp>
      <p:sp>
        <p:nvSpPr>
          <p:cNvPr id="3" name="Content Placeholder 2"/>
          <p:cNvSpPr>
            <a:spLocks noGrp="1"/>
          </p:cNvSpPr>
          <p:nvPr>
            <p:ph idx="1"/>
          </p:nvPr>
        </p:nvSpPr>
        <p:spPr/>
        <p:txBody>
          <a:bodyPr>
            <a:normAutofit/>
          </a:bodyPr>
          <a:lstStyle/>
          <a:p>
            <a:endParaRPr lang="en-US" sz="2000" dirty="0" smtClean="0"/>
          </a:p>
          <a:p>
            <a:endParaRPr lang="en-US" sz="2000" dirty="0"/>
          </a:p>
          <a:p>
            <a:endParaRPr lang="en-US" sz="2000" dirty="0" smtClean="0"/>
          </a:p>
          <a:p>
            <a:endParaRPr lang="en-US" sz="2000" dirty="0"/>
          </a:p>
          <a:p>
            <a:endParaRPr lang="en-US" sz="2000" dirty="0" smtClean="0"/>
          </a:p>
          <a:p>
            <a:r>
              <a:rPr lang="en-US" sz="2000" dirty="0" smtClean="0"/>
              <a:t>Performance based scoring:</a:t>
            </a:r>
          </a:p>
          <a:p>
            <a:pPr lvl="1"/>
            <a:r>
              <a:rPr lang="en-US" sz="1800" dirty="0" smtClean="0"/>
              <a:t>Top quarter: 15</a:t>
            </a:r>
          </a:p>
          <a:p>
            <a:pPr lvl="1"/>
            <a:r>
              <a:rPr lang="en-US" sz="1800" dirty="0" smtClean="0"/>
              <a:t>2</a:t>
            </a:r>
            <a:r>
              <a:rPr lang="en-US" sz="1800" baseline="30000" dirty="0" smtClean="0"/>
              <a:t>nd</a:t>
            </a:r>
            <a:r>
              <a:rPr lang="en-US" sz="1800" dirty="0" smtClean="0"/>
              <a:t> quarter: 10</a:t>
            </a:r>
          </a:p>
          <a:p>
            <a:pPr lvl="1"/>
            <a:r>
              <a:rPr lang="en-US" sz="1800" dirty="0" smtClean="0"/>
              <a:t>3</a:t>
            </a:r>
            <a:r>
              <a:rPr lang="en-US" sz="1800" baseline="30000" dirty="0" smtClean="0"/>
              <a:t>rd</a:t>
            </a:r>
            <a:r>
              <a:rPr lang="en-US" sz="1800" dirty="0" smtClean="0"/>
              <a:t> quarter: 5</a:t>
            </a:r>
          </a:p>
          <a:p>
            <a:pPr lvl="1"/>
            <a:r>
              <a:rPr lang="en-US" sz="1800" dirty="0" smtClean="0"/>
              <a:t>Bottom quarter: 0</a:t>
            </a:r>
            <a:endParaRPr lang="en-US" sz="1800" dirty="0"/>
          </a:p>
          <a:p>
            <a:endParaRPr lang="en-US" sz="2000" dirty="0" smtClean="0"/>
          </a:p>
          <a:p>
            <a:r>
              <a:rPr lang="en-US" sz="2000" dirty="0" smtClean="0"/>
              <a:t>Rest of the logistics and details are in the project handout</a:t>
            </a:r>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val="256968445"/>
              </p:ext>
            </p:extLst>
          </p:nvPr>
        </p:nvGraphicFramePr>
        <p:xfrm>
          <a:off x="927100" y="1639411"/>
          <a:ext cx="6623050" cy="1437640"/>
        </p:xfrm>
        <a:graphic>
          <a:graphicData uri="http://schemas.openxmlformats.org/drawingml/2006/table">
            <a:tbl>
              <a:tblPr firstRow="1" firstCol="1" lastRow="1" lastCol="1" bandRow="1" bandCol="1"/>
              <a:tblGrid>
                <a:gridCol w="778321"/>
                <a:gridCol w="5844729"/>
              </a:tblGrid>
              <a:tr h="0">
                <a:tc>
                  <a:txBody>
                    <a:bodyPr/>
                    <a:lstStyle/>
                    <a:p>
                      <a:pPr marL="0" marR="0" algn="just">
                        <a:spcBef>
                          <a:spcPts val="0"/>
                        </a:spcBef>
                        <a:spcAft>
                          <a:spcPts val="0"/>
                        </a:spcAft>
                      </a:pPr>
                      <a:r>
                        <a:rPr lang="en-US" sz="1600" dirty="0">
                          <a:effectLst/>
                          <a:latin typeface="Times New Roman"/>
                          <a:ea typeface="Times New Roman"/>
                        </a:rPr>
                        <a:t>40 </a:t>
                      </a:r>
                      <a:r>
                        <a:rPr lang="en-US" sz="1600" dirty="0" err="1">
                          <a:effectLst/>
                          <a:latin typeface="Times New Roman"/>
                          <a:ea typeface="Times New Roman"/>
                        </a:rPr>
                        <a:t>pts</a:t>
                      </a:r>
                      <a:endParaRPr lang="en-US" sz="2400" dirty="0">
                        <a:effectLst/>
                        <a:latin typeface="Times New Roman"/>
                        <a:ea typeface="Times New Roman"/>
                      </a:endParaRPr>
                    </a:p>
                  </a:txBody>
                  <a:tcPr marL="73025" marR="73025" marT="27305" marB="27305">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a:effectLst/>
                          <a:latin typeface="Times New Roman"/>
                          <a:ea typeface="Times New Roman"/>
                        </a:rPr>
                        <a:t>Predictor builds and runs without </a:t>
                      </a:r>
                      <a:r>
                        <a:rPr lang="en-US" sz="1600" dirty="0" smtClean="0">
                          <a:effectLst/>
                          <a:latin typeface="Times New Roman"/>
                          <a:ea typeface="Times New Roman"/>
                        </a:rPr>
                        <a:t>crashing</a:t>
                      </a:r>
                      <a:r>
                        <a:rPr lang="en-US" sz="1600" baseline="0" dirty="0" smtClean="0">
                          <a:effectLst/>
                          <a:latin typeface="Times New Roman"/>
                          <a:ea typeface="Times New Roman"/>
                        </a:rPr>
                        <a:t> with</a:t>
                      </a:r>
                      <a:r>
                        <a:rPr lang="en-US" sz="1600" dirty="0" smtClean="0">
                          <a:effectLst/>
                          <a:latin typeface="Times New Roman"/>
                          <a:ea typeface="Times New Roman"/>
                        </a:rPr>
                        <a:t> branch </a:t>
                      </a:r>
                      <a:r>
                        <a:rPr lang="en-US" sz="1600" dirty="0" err="1" smtClean="0">
                          <a:effectLst/>
                          <a:latin typeface="Times New Roman"/>
                          <a:ea typeface="Times New Roman"/>
                        </a:rPr>
                        <a:t>misprediction</a:t>
                      </a:r>
                      <a:r>
                        <a:rPr lang="en-US" sz="1600" dirty="0" smtClean="0">
                          <a:effectLst/>
                          <a:latin typeface="Times New Roman"/>
                          <a:ea typeface="Times New Roman"/>
                        </a:rPr>
                        <a:t> rate of at most 10% </a:t>
                      </a:r>
                      <a:endParaRPr lang="en-US" sz="2400" dirty="0">
                        <a:effectLst/>
                        <a:latin typeface="Times New Roman"/>
                        <a:ea typeface="Times New Roman"/>
                      </a:endParaRPr>
                    </a:p>
                  </a:txBody>
                  <a:tcPr marL="73025" marR="73025" marT="27305" marB="27305">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600">
                          <a:effectLst/>
                          <a:latin typeface="Times New Roman"/>
                          <a:ea typeface="Times New Roman"/>
                        </a:rPr>
                        <a:t>25 pts</a:t>
                      </a:r>
                      <a:endParaRPr lang="en-US" sz="2400">
                        <a:effectLst/>
                        <a:latin typeface="Times New Roman"/>
                        <a:ea typeface="Times New Roman"/>
                      </a:endParaRPr>
                    </a:p>
                  </a:txBody>
                  <a:tcPr marL="73025" marR="73025" marT="27305" marB="27305">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dirty="0">
                          <a:effectLst/>
                          <a:latin typeface="Times New Roman"/>
                          <a:ea typeface="Times New Roman"/>
                        </a:rPr>
                        <a:t>Branch </a:t>
                      </a:r>
                      <a:r>
                        <a:rPr lang="en-US" sz="1600" dirty="0" err="1">
                          <a:effectLst/>
                          <a:latin typeface="Times New Roman"/>
                          <a:ea typeface="Times New Roman"/>
                        </a:rPr>
                        <a:t>misprediction</a:t>
                      </a:r>
                      <a:r>
                        <a:rPr lang="en-US" sz="1600" dirty="0">
                          <a:effectLst/>
                          <a:latin typeface="Times New Roman"/>
                          <a:ea typeface="Times New Roman"/>
                        </a:rPr>
                        <a:t> rate of at most 5% </a:t>
                      </a:r>
                      <a:endParaRPr lang="en-US" sz="2400" dirty="0">
                        <a:effectLst/>
                        <a:latin typeface="Times New Roman"/>
                        <a:ea typeface="Times New Roman"/>
                      </a:endParaRPr>
                    </a:p>
                  </a:txBody>
                  <a:tcPr marL="73025" marR="73025" marT="27305" marB="27305">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600">
                          <a:effectLst/>
                          <a:latin typeface="Times New Roman"/>
                          <a:ea typeface="Times New Roman"/>
                        </a:rPr>
                        <a:t>15 pts</a:t>
                      </a:r>
                      <a:endParaRPr lang="en-US" sz="2400">
                        <a:effectLst/>
                        <a:latin typeface="Times New Roman"/>
                        <a:ea typeface="Times New Roman"/>
                      </a:endParaRPr>
                    </a:p>
                  </a:txBody>
                  <a:tcPr marL="73025" marR="73025" marT="27305" marB="27305">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a:effectLst/>
                          <a:latin typeface="Times New Roman"/>
                          <a:ea typeface="Times New Roman"/>
                        </a:rPr>
                        <a:t>Performance based scoring</a:t>
                      </a:r>
                      <a:endParaRPr lang="en-US" sz="2400" dirty="0">
                        <a:effectLst/>
                        <a:latin typeface="Times New Roman"/>
                        <a:ea typeface="Times New Roman"/>
                      </a:endParaRPr>
                    </a:p>
                  </a:txBody>
                  <a:tcPr marL="73025" marR="73025" marT="27305" marB="27305">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spcBef>
                          <a:spcPts val="0"/>
                        </a:spcBef>
                        <a:spcAft>
                          <a:spcPts val="0"/>
                        </a:spcAft>
                      </a:pPr>
                      <a:r>
                        <a:rPr lang="en-US" sz="1600">
                          <a:effectLst/>
                          <a:latin typeface="Times New Roman"/>
                          <a:ea typeface="Times New Roman"/>
                        </a:rPr>
                        <a:t>20 pts</a:t>
                      </a:r>
                      <a:endParaRPr lang="en-US" sz="2400">
                        <a:effectLst/>
                        <a:latin typeface="Times New Roman"/>
                        <a:ea typeface="Times New Roman"/>
                      </a:endParaRPr>
                    </a:p>
                  </a:txBody>
                  <a:tcPr marL="73025" marR="73025" marT="27305" marB="27305">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a:effectLst/>
                          <a:latin typeface="Times New Roman"/>
                          <a:ea typeface="Times New Roman"/>
                        </a:rPr>
                        <a:t>Report</a:t>
                      </a:r>
                      <a:endParaRPr lang="en-US" sz="2400" dirty="0">
                        <a:effectLst/>
                        <a:latin typeface="Times New Roman"/>
                        <a:ea typeface="Times New Roman"/>
                      </a:endParaRPr>
                    </a:p>
                  </a:txBody>
                  <a:tcPr marL="73025" marR="73025" marT="27305" marB="27305">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34974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Preliminaries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In </a:t>
            </a:r>
            <a:r>
              <a:rPr lang="en-US" dirty="0"/>
              <a:t>this project, you will model the Alpha 21264’s branch predictor in a </a:t>
            </a:r>
            <a:r>
              <a:rPr lang="en-US" b="1" dirty="0"/>
              <a:t>trace-driven</a:t>
            </a:r>
            <a:r>
              <a:rPr lang="en-US" dirty="0"/>
              <a:t> </a:t>
            </a:r>
            <a:r>
              <a:rPr lang="en-US" b="1" dirty="0"/>
              <a:t>simulator</a:t>
            </a:r>
            <a:r>
              <a:rPr lang="en-US" dirty="0"/>
              <a:t>.  Your trace-driven simulator will be fed a sequence of program counter and other info about a branch from a trace file.  For each branch, your simulated branch predictor should </a:t>
            </a:r>
            <a:r>
              <a:rPr lang="en-US" b="1" dirty="0"/>
              <a:t>return a branch decision </a:t>
            </a:r>
            <a:r>
              <a:rPr lang="en-US" dirty="0"/>
              <a:t>(taken or not taken).  After each prediction, your simulated branch predictor will then be given the branch outcome for </a:t>
            </a:r>
            <a:r>
              <a:rPr lang="en-US" b="1" dirty="0"/>
              <a:t>learning/training</a:t>
            </a:r>
            <a:r>
              <a:rPr lang="en-US" dirty="0"/>
              <a:t>.</a:t>
            </a:r>
          </a:p>
          <a:p>
            <a:pPr marL="0" indent="0" algn="just">
              <a:buNone/>
            </a:pPr>
            <a:r>
              <a:rPr lang="en-US" dirty="0" smtClean="0"/>
              <a:t> </a:t>
            </a:r>
            <a:endParaRPr lang="en-US" dirty="0"/>
          </a:p>
          <a:p>
            <a:pPr algn="just"/>
            <a:r>
              <a:rPr lang="en-US" dirty="0"/>
              <a:t>This project assumes you are proficient in </a:t>
            </a:r>
            <a:r>
              <a:rPr lang="en-US" b="1" dirty="0"/>
              <a:t>C and Unix</a:t>
            </a:r>
            <a:r>
              <a:rPr lang="en-US" dirty="0"/>
              <a:t>. This project must be completed in </a:t>
            </a:r>
            <a:r>
              <a:rPr lang="en-US" b="1" dirty="0"/>
              <a:t>groups of 3 or 4 students</a:t>
            </a:r>
            <a:r>
              <a:rPr lang="en-US" dirty="0"/>
              <a:t>. After forming a group, the designated “lead student” from the team should email the TA (</a:t>
            </a:r>
            <a:r>
              <a:rPr lang="en-US" dirty="0" err="1"/>
              <a:t>Berkin</a:t>
            </a:r>
            <a:r>
              <a:rPr lang="en-US" dirty="0"/>
              <a:t>) with the names and ECE email addresses of all members by January 31.  Use the subject heading “18640 Project 1 Group”.</a:t>
            </a:r>
          </a:p>
          <a:p>
            <a:pPr algn="just"/>
            <a:endParaRPr lang="en-US" dirty="0"/>
          </a:p>
        </p:txBody>
      </p:sp>
    </p:spTree>
    <p:extLst>
      <p:ext uri="{BB962C8B-B14F-4D97-AF65-F5344CB8AC3E}">
        <p14:creationId xmlns:p14="http://schemas.microsoft.com/office/powerpoint/2010/main" val="1037808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Traces</a:t>
            </a:r>
            <a:endParaRPr lang="en-US" dirty="0"/>
          </a:p>
        </p:txBody>
      </p:sp>
      <p:sp>
        <p:nvSpPr>
          <p:cNvPr id="3" name="Content Placeholder 2"/>
          <p:cNvSpPr>
            <a:spLocks noGrp="1"/>
          </p:cNvSpPr>
          <p:nvPr>
            <p:ph idx="1"/>
          </p:nvPr>
        </p:nvSpPr>
        <p:spPr/>
        <p:txBody>
          <a:bodyPr>
            <a:normAutofit/>
          </a:bodyPr>
          <a:lstStyle/>
          <a:p>
            <a:r>
              <a:rPr lang="en-US" sz="2000" dirty="0"/>
              <a:t>A collection of 16 traces can be found </a:t>
            </a:r>
            <a:r>
              <a:rPr lang="en-US" sz="2000" dirty="0" smtClean="0"/>
              <a:t>in: </a:t>
            </a:r>
            <a:r>
              <a:rPr lang="en-US" sz="2000" dirty="0">
                <a:latin typeface="Consolas" panose="020B0609020204030204" pitchFamily="49" charset="0"/>
                <a:cs typeface="Consolas" panose="020B0609020204030204" pitchFamily="49" charset="0"/>
              </a:rPr>
              <a:t>/</a:t>
            </a:r>
            <a:r>
              <a:rPr lang="en-US" sz="2000" dirty="0" err="1" smtClean="0">
                <a:latin typeface="Consolas" panose="020B0609020204030204" pitchFamily="49" charset="0"/>
                <a:cs typeface="Consolas" panose="020B0609020204030204" pitchFamily="49" charset="0"/>
              </a:rPr>
              <a:t>afs</a:t>
            </a:r>
            <a:r>
              <a:rPr lang="en-US" sz="2000" dirty="0" smtClean="0">
                <a:latin typeface="Consolas" panose="020B0609020204030204" pitchFamily="49" charset="0"/>
                <a:cs typeface="Consolas" panose="020B0609020204030204" pitchFamily="49" charset="0"/>
              </a:rPr>
              <a:t>/</a:t>
            </a:r>
            <a:r>
              <a:rPr lang="en-US" sz="2000" dirty="0" err="1" smtClean="0">
                <a:latin typeface="Consolas" panose="020B0609020204030204" pitchFamily="49" charset="0"/>
                <a:cs typeface="Consolas" panose="020B0609020204030204" pitchFamily="49" charset="0"/>
              </a:rPr>
              <a:t>ece</a:t>
            </a:r>
            <a:r>
              <a:rPr lang="en-US" sz="2000" dirty="0" smtClean="0">
                <a:latin typeface="Consolas" panose="020B0609020204030204" pitchFamily="49" charset="0"/>
                <a:cs typeface="Consolas" panose="020B0609020204030204" pitchFamily="49" charset="0"/>
              </a:rPr>
              <a:t>/class/ece640/project/project1/traces</a:t>
            </a:r>
          </a:p>
          <a:p>
            <a:endParaRPr lang="en-US" sz="2000" b="1" dirty="0">
              <a:latin typeface="Consolas" panose="020B0609020204030204" pitchFamily="49" charset="0"/>
              <a:cs typeface="Consolas" panose="020B0609020204030204" pitchFamily="49" charset="0"/>
            </a:endParaRPr>
          </a:p>
          <a:p>
            <a:pPr marL="0" marR="0" algn="just">
              <a:spcBef>
                <a:spcPts val="0"/>
              </a:spcBef>
              <a:spcAft>
                <a:spcPts val="0"/>
              </a:spcAft>
            </a:pPr>
            <a:r>
              <a:rPr lang="en-US" sz="1800" dirty="0"/>
              <a:t>The trace files are in plain-text format.  If you wish to write your own traces for testing, branch traces are formatted </a:t>
            </a:r>
            <a:r>
              <a:rPr lang="en-US" sz="1800" dirty="0" smtClean="0"/>
              <a:t>as: </a:t>
            </a:r>
          </a:p>
          <a:p>
            <a:pPr marL="0" marR="0" indent="0" algn="just">
              <a:spcBef>
                <a:spcPts val="0"/>
              </a:spcBef>
              <a:spcAft>
                <a:spcPts val="0"/>
              </a:spcAft>
              <a:buNone/>
            </a:pPr>
            <a:r>
              <a:rPr lang="en-US" sz="1800" dirty="0"/>
              <a:t> </a:t>
            </a:r>
            <a:r>
              <a:rPr lang="en-US" sz="1800" dirty="0" smtClean="0"/>
              <a:t>     [PC] [Branch Target] [Is Indirect] [Is Conditional] [Is Call] [Is Return] [Is Taken]</a:t>
            </a:r>
            <a:endParaRPr lang="en-US" sz="1800" dirty="0"/>
          </a:p>
          <a:p>
            <a:pPr algn="just">
              <a:spcBef>
                <a:spcPts val="0"/>
              </a:spcBef>
            </a:pPr>
            <a:endParaRPr lang="en-US" sz="1600" dirty="0">
              <a:solidFill>
                <a:prstClr val="black"/>
              </a:solidFill>
              <a:latin typeface="Consolas" panose="020B0609020204030204" pitchFamily="49" charset="0"/>
              <a:ea typeface="Times New Roman"/>
              <a:cs typeface="Consolas" panose="020B0609020204030204" pitchFamily="49" charset="0"/>
            </a:endParaRPr>
          </a:p>
          <a:p>
            <a:pPr algn="just">
              <a:spcBef>
                <a:spcPts val="0"/>
              </a:spcBef>
            </a:pPr>
            <a:endParaRPr lang="en-US" sz="1600" dirty="0" smtClean="0">
              <a:solidFill>
                <a:prstClr val="black"/>
              </a:solidFill>
              <a:latin typeface="Consolas" panose="020B0609020204030204" pitchFamily="49" charset="0"/>
              <a:ea typeface="Times New Roman"/>
              <a:cs typeface="Consolas" panose="020B0609020204030204" pitchFamily="49" charset="0"/>
            </a:endParaRPr>
          </a:p>
          <a:p>
            <a:pPr algn="just">
              <a:spcBef>
                <a:spcPts val="0"/>
              </a:spcBef>
            </a:pPr>
            <a:endParaRPr lang="en-US" sz="1600" dirty="0" smtClean="0">
              <a:solidFill>
                <a:prstClr val="black"/>
              </a:solidFill>
              <a:latin typeface="Consolas" panose="020B0609020204030204" pitchFamily="49" charset="0"/>
              <a:ea typeface="Times New Roman"/>
              <a:cs typeface="Consolas" panose="020B0609020204030204" pitchFamily="49" charset="0"/>
            </a:endParaRPr>
          </a:p>
          <a:p>
            <a:pPr algn="just">
              <a:spcBef>
                <a:spcPts val="0"/>
              </a:spcBef>
            </a:pPr>
            <a:endParaRPr lang="en-US" sz="1600" dirty="0">
              <a:solidFill>
                <a:prstClr val="black"/>
              </a:solidFill>
              <a:latin typeface="Consolas" panose="020B0609020204030204" pitchFamily="49" charset="0"/>
              <a:ea typeface="Times New Roman"/>
              <a:cs typeface="Consolas" panose="020B0609020204030204" pitchFamily="49" charset="0"/>
            </a:endParaRPr>
          </a:p>
          <a:p>
            <a:pPr algn="just">
              <a:spcBef>
                <a:spcPts val="0"/>
              </a:spcBef>
            </a:pPr>
            <a:endParaRPr lang="en-US" sz="1600" dirty="0" smtClean="0">
              <a:solidFill>
                <a:prstClr val="black"/>
              </a:solidFill>
              <a:latin typeface="Consolas" panose="020B0609020204030204" pitchFamily="49" charset="0"/>
              <a:ea typeface="Times New Roman"/>
              <a:cs typeface="Consolas" panose="020B0609020204030204" pitchFamily="49" charset="0"/>
            </a:endParaRPr>
          </a:p>
          <a:p>
            <a:pPr algn="just">
              <a:spcBef>
                <a:spcPts val="0"/>
              </a:spcBef>
            </a:pPr>
            <a:endParaRPr lang="en-US" sz="1600" dirty="0">
              <a:solidFill>
                <a:prstClr val="black"/>
              </a:solidFill>
              <a:latin typeface="Consolas" panose="020B0609020204030204" pitchFamily="49" charset="0"/>
              <a:ea typeface="Times New Roman"/>
              <a:cs typeface="Consolas" panose="020B0609020204030204" pitchFamily="49" charset="0"/>
            </a:endParaRPr>
          </a:p>
          <a:p>
            <a:pPr algn="just">
              <a:spcBef>
                <a:spcPts val="0"/>
              </a:spcBef>
            </a:pPr>
            <a:r>
              <a:rPr lang="en-US" sz="2000" dirty="0"/>
              <a:t>Note the branch targets are included in the trace. They can be ignored for this project</a:t>
            </a:r>
            <a:r>
              <a:rPr lang="en-US" sz="2000" dirty="0" smtClean="0"/>
              <a:t>. You will only predict direction.</a:t>
            </a:r>
            <a:endParaRPr lang="en-US" sz="2000" dirty="0" smtClean="0"/>
          </a:p>
          <a:p>
            <a:pPr algn="just">
              <a:spcBef>
                <a:spcPts val="0"/>
              </a:spcBef>
            </a:pPr>
            <a:endParaRPr lang="en-US" sz="2000" dirty="0"/>
          </a:p>
          <a:p>
            <a:pPr algn="just">
              <a:spcBef>
                <a:spcPts val="0"/>
              </a:spcBef>
            </a:pPr>
            <a:endParaRPr lang="en-US" sz="2400" dirty="0">
              <a:solidFill>
                <a:prstClr val="black"/>
              </a:solidFill>
              <a:latin typeface="Consolas" panose="020B0609020204030204" pitchFamily="49" charset="0"/>
              <a:ea typeface="Times New Roman"/>
              <a:cs typeface="Consolas" panose="020B0609020204030204" pitchFamily="49" charset="0"/>
            </a:endParaRPr>
          </a:p>
          <a:p>
            <a:pPr marL="0" marR="0" algn="just">
              <a:spcBef>
                <a:spcPts val="0"/>
              </a:spcBef>
              <a:spcAft>
                <a:spcPts val="0"/>
              </a:spcAft>
            </a:pPr>
            <a:endParaRPr lang="en-US" sz="1800" dirty="0" smtClean="0"/>
          </a:p>
        </p:txBody>
      </p:sp>
      <p:sp>
        <p:nvSpPr>
          <p:cNvPr id="4" name="TextBox 3"/>
          <p:cNvSpPr txBox="1"/>
          <p:nvPr/>
        </p:nvSpPr>
        <p:spPr>
          <a:xfrm>
            <a:off x="816338" y="3467099"/>
            <a:ext cx="2765501" cy="1323439"/>
          </a:xfrm>
          <a:prstGeom prst="rect">
            <a:avLst/>
          </a:prstGeom>
          <a:noFill/>
        </p:spPr>
        <p:txBody>
          <a:bodyPr wrap="none" rtlCol="0">
            <a:spAutoFit/>
          </a:bodyPr>
          <a:lstStyle/>
          <a:p>
            <a:pPr algn="just">
              <a:spcBef>
                <a:spcPts val="0"/>
              </a:spcBef>
            </a:pPr>
            <a:r>
              <a:rPr lang="en-US" sz="1600" dirty="0">
                <a:solidFill>
                  <a:prstClr val="black"/>
                </a:solidFill>
                <a:latin typeface="Consolas" panose="020B0609020204030204" pitchFamily="49" charset="0"/>
                <a:ea typeface="Times New Roman"/>
                <a:cs typeface="Consolas" panose="020B0609020204030204" pitchFamily="49" charset="0"/>
              </a:rPr>
              <a:t>40ee8a 40eeb8 0 1 0 0 0</a:t>
            </a:r>
          </a:p>
          <a:p>
            <a:pPr algn="just">
              <a:spcBef>
                <a:spcPts val="0"/>
              </a:spcBef>
            </a:pPr>
            <a:r>
              <a:rPr lang="en-US" sz="1600" dirty="0">
                <a:solidFill>
                  <a:prstClr val="black"/>
                </a:solidFill>
                <a:latin typeface="Consolas" panose="020B0609020204030204" pitchFamily="49" charset="0"/>
                <a:ea typeface="Times New Roman"/>
                <a:cs typeface="Consolas" panose="020B0609020204030204" pitchFamily="49" charset="0"/>
              </a:rPr>
              <a:t>40eea9 40eed3 0 0 0 0 1</a:t>
            </a:r>
            <a:endParaRPr lang="en-US" sz="2400" dirty="0">
              <a:solidFill>
                <a:prstClr val="black"/>
              </a:solidFill>
              <a:latin typeface="Consolas" panose="020B0609020204030204" pitchFamily="49" charset="0"/>
              <a:ea typeface="Times New Roman"/>
              <a:cs typeface="Consolas" panose="020B0609020204030204" pitchFamily="49" charset="0"/>
            </a:endParaRPr>
          </a:p>
          <a:p>
            <a:pPr algn="just">
              <a:spcBef>
                <a:spcPts val="0"/>
              </a:spcBef>
            </a:pPr>
            <a:r>
              <a:rPr lang="en-US" sz="1600" dirty="0">
                <a:solidFill>
                  <a:prstClr val="black"/>
                </a:solidFill>
                <a:latin typeface="Consolas" panose="020B0609020204030204" pitchFamily="49" charset="0"/>
                <a:ea typeface="Times New Roman"/>
                <a:cs typeface="Consolas" panose="020B0609020204030204" pitchFamily="49" charset="0"/>
              </a:rPr>
              <a:t>40eed7 40f306 0 1 0 0 0</a:t>
            </a:r>
            <a:endParaRPr lang="en-US" sz="2400" dirty="0">
              <a:solidFill>
                <a:prstClr val="black"/>
              </a:solidFill>
              <a:latin typeface="Consolas" panose="020B0609020204030204" pitchFamily="49" charset="0"/>
              <a:ea typeface="Times New Roman"/>
              <a:cs typeface="Consolas" panose="020B0609020204030204" pitchFamily="49" charset="0"/>
            </a:endParaRPr>
          </a:p>
          <a:p>
            <a:pPr algn="just">
              <a:spcBef>
                <a:spcPts val="0"/>
              </a:spcBef>
            </a:pPr>
            <a:r>
              <a:rPr lang="en-US" sz="1600" dirty="0">
                <a:solidFill>
                  <a:prstClr val="black"/>
                </a:solidFill>
                <a:latin typeface="Consolas" panose="020B0609020204030204" pitchFamily="49" charset="0"/>
                <a:ea typeface="Times New Roman"/>
                <a:cs typeface="Consolas" panose="020B0609020204030204" pitchFamily="49" charset="0"/>
              </a:rPr>
              <a:t>40efb4 488420 0 1 0 0 0</a:t>
            </a:r>
            <a:endParaRPr lang="en-US" sz="2400" dirty="0">
              <a:solidFill>
                <a:prstClr val="black"/>
              </a:solidFill>
              <a:latin typeface="Consolas" panose="020B0609020204030204" pitchFamily="49" charset="0"/>
              <a:ea typeface="Times New Roman"/>
              <a:cs typeface="Consolas" panose="020B0609020204030204" pitchFamily="49" charset="0"/>
            </a:endParaRPr>
          </a:p>
          <a:p>
            <a:pPr algn="just">
              <a:spcBef>
                <a:spcPts val="0"/>
              </a:spcBef>
            </a:pPr>
            <a:r>
              <a:rPr lang="en-US" sz="1600" dirty="0">
                <a:solidFill>
                  <a:prstClr val="black"/>
                </a:solidFill>
                <a:latin typeface="Consolas" panose="020B0609020204030204" pitchFamily="49" charset="0"/>
                <a:ea typeface="Times New Roman"/>
                <a:cs typeface="Consolas" panose="020B0609020204030204" pitchFamily="49" charset="0"/>
              </a:rPr>
              <a:t>40f308 40f34f 0 1 0 0 </a:t>
            </a:r>
            <a:r>
              <a:rPr lang="en-US" sz="1600" dirty="0" smtClean="0">
                <a:solidFill>
                  <a:prstClr val="black"/>
                </a:solidFill>
                <a:latin typeface="Consolas" panose="020B0609020204030204" pitchFamily="49" charset="0"/>
                <a:ea typeface="Times New Roman"/>
                <a:cs typeface="Consolas" panose="020B0609020204030204" pitchFamily="49" charset="0"/>
              </a:rPr>
              <a:t>0</a:t>
            </a:r>
            <a:endParaRPr lang="en-US" sz="1600" dirty="0"/>
          </a:p>
        </p:txBody>
      </p:sp>
    </p:spTree>
    <p:extLst>
      <p:ext uri="{BB962C8B-B14F-4D97-AF65-F5344CB8AC3E}">
        <p14:creationId xmlns:p14="http://schemas.microsoft.com/office/powerpoint/2010/main" val="3372704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Simulator</a:t>
            </a:r>
            <a:endParaRPr lang="en-US" dirty="0"/>
          </a:p>
        </p:txBody>
      </p:sp>
      <p:sp>
        <p:nvSpPr>
          <p:cNvPr id="3" name="Content Placeholder 2"/>
          <p:cNvSpPr>
            <a:spLocks noGrp="1"/>
          </p:cNvSpPr>
          <p:nvPr>
            <p:ph idx="1"/>
          </p:nvPr>
        </p:nvSpPr>
        <p:spPr>
          <a:xfrm>
            <a:off x="457200" y="1600200"/>
            <a:ext cx="8229600" cy="4851400"/>
          </a:xfrm>
        </p:spPr>
        <p:txBody>
          <a:bodyPr>
            <a:noAutofit/>
          </a:bodyPr>
          <a:lstStyle/>
          <a:p>
            <a:pPr algn="just"/>
            <a:r>
              <a:rPr lang="en-US" sz="2000" dirty="0"/>
              <a:t>You are provided with the skeleton code of the simulator in </a:t>
            </a:r>
            <a:r>
              <a:rPr lang="en-US" sz="2000" dirty="0">
                <a:latin typeface="Consolas" panose="020B0609020204030204" pitchFamily="49" charset="0"/>
                <a:cs typeface="Consolas" panose="020B0609020204030204" pitchFamily="49" charset="0"/>
              </a:rPr>
              <a:t>/</a:t>
            </a:r>
            <a:r>
              <a:rPr lang="en-US" sz="2000" dirty="0" err="1" smtClean="0">
                <a:latin typeface="Consolas" panose="020B0609020204030204" pitchFamily="49" charset="0"/>
                <a:cs typeface="Consolas" panose="020B0609020204030204" pitchFamily="49" charset="0"/>
              </a:rPr>
              <a:t>afs</a:t>
            </a:r>
            <a:r>
              <a:rPr lang="en-US" sz="2000" dirty="0" smtClean="0">
                <a:latin typeface="Consolas" panose="020B0609020204030204" pitchFamily="49" charset="0"/>
                <a:cs typeface="Consolas" panose="020B0609020204030204" pitchFamily="49" charset="0"/>
              </a:rPr>
              <a:t>/</a:t>
            </a:r>
            <a:r>
              <a:rPr lang="en-US" sz="2000" dirty="0" err="1" smtClean="0">
                <a:latin typeface="Consolas" panose="020B0609020204030204" pitchFamily="49" charset="0"/>
                <a:cs typeface="Consolas" panose="020B0609020204030204" pitchFamily="49" charset="0"/>
              </a:rPr>
              <a:t>ece</a:t>
            </a:r>
            <a:r>
              <a:rPr lang="en-US" sz="2000" dirty="0" smtClean="0">
                <a:latin typeface="Consolas" panose="020B0609020204030204" pitchFamily="49" charset="0"/>
                <a:cs typeface="Consolas" panose="020B0609020204030204" pitchFamily="49" charset="0"/>
              </a:rPr>
              <a:t>/class/ece640/project/project1/release</a:t>
            </a:r>
            <a:r>
              <a:rPr lang="en-US" sz="2000" dirty="0" smtClean="0"/>
              <a:t>. </a:t>
            </a:r>
          </a:p>
          <a:p>
            <a:pPr algn="just"/>
            <a:r>
              <a:rPr lang="en-US" sz="2000" dirty="0" smtClean="0"/>
              <a:t>The </a:t>
            </a:r>
            <a:r>
              <a:rPr lang="en-US" sz="2000" b="1" dirty="0" smtClean="0"/>
              <a:t>skeleton </a:t>
            </a:r>
            <a:r>
              <a:rPr lang="en-US" sz="2000" b="1" dirty="0"/>
              <a:t>code </a:t>
            </a:r>
            <a:r>
              <a:rPr lang="en-US" sz="2000" dirty="0"/>
              <a:t>manages trace processing and drives the four functions (prescribed below) to be implemented by you.   These four functions are to be compiled with the provided skeleton code to form a complete trace-driven simulator</a:t>
            </a:r>
            <a:r>
              <a:rPr lang="en-US" sz="2000" dirty="0" smtClean="0"/>
              <a:t>.</a:t>
            </a:r>
          </a:p>
          <a:p>
            <a:pPr algn="just"/>
            <a:endParaRPr lang="en-US" sz="2000" dirty="0"/>
          </a:p>
          <a:p>
            <a:pPr algn="just"/>
            <a:endParaRPr lang="en-US" sz="2000" dirty="0" smtClean="0"/>
          </a:p>
          <a:p>
            <a:pPr algn="just"/>
            <a:endParaRPr lang="en-US" sz="2000" dirty="0"/>
          </a:p>
          <a:p>
            <a:pPr algn="just"/>
            <a:endParaRPr lang="en-US" sz="2000" dirty="0" smtClean="0"/>
          </a:p>
          <a:p>
            <a:pPr algn="just"/>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2198193336"/>
              </p:ext>
            </p:extLst>
          </p:nvPr>
        </p:nvGraphicFramePr>
        <p:xfrm>
          <a:off x="1765300" y="3872071"/>
          <a:ext cx="5373370" cy="975360"/>
        </p:xfrm>
        <a:graphic>
          <a:graphicData uri="http://schemas.openxmlformats.org/drawingml/2006/table">
            <a:tbl>
              <a:tblPr firstRow="1" firstCol="1" lastRow="1" lastCol="1" bandRow="1" bandCol="1"/>
              <a:tblGrid>
                <a:gridCol w="5373370"/>
              </a:tblGrid>
              <a:tr h="182880">
                <a:tc>
                  <a:txBody>
                    <a:bodyPr/>
                    <a:lstStyle/>
                    <a:p>
                      <a:pPr marL="0" marR="0" algn="just">
                        <a:spcBef>
                          <a:spcPts val="0"/>
                        </a:spcBef>
                        <a:spcAft>
                          <a:spcPts val="0"/>
                        </a:spcAft>
                      </a:pPr>
                      <a:r>
                        <a:rPr lang="en-US" sz="1600" dirty="0">
                          <a:effectLst/>
                          <a:latin typeface="Times New Roman"/>
                          <a:ea typeface="Times New Roman"/>
                        </a:rPr>
                        <a:t>void </a:t>
                      </a:r>
                      <a:r>
                        <a:rPr lang="en-US" sz="1600" dirty="0" err="1">
                          <a:effectLst/>
                          <a:latin typeface="Times New Roman"/>
                          <a:ea typeface="Times New Roman"/>
                        </a:rPr>
                        <a:t>initPredictor</a:t>
                      </a:r>
                      <a:r>
                        <a:rPr lang="en-US" sz="1600" dirty="0">
                          <a:effectLst/>
                          <a:latin typeface="Times New Roman"/>
                          <a:ea typeface="Times New Roman"/>
                        </a:rPr>
                        <a:t>()</a:t>
                      </a:r>
                      <a:endParaRPr lang="en-US" sz="2400" dirty="0">
                        <a:effectLst/>
                        <a:latin typeface="Times New Roman"/>
                        <a:ea typeface="Times New Roman"/>
                      </a:endParaRPr>
                    </a:p>
                  </a:txBody>
                  <a:tcPr marL="0" marR="0" marT="0" marB="0" anchor="ctr">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0" marR="0" algn="just">
                        <a:spcBef>
                          <a:spcPts val="0"/>
                        </a:spcBef>
                        <a:spcAft>
                          <a:spcPts val="0"/>
                        </a:spcAft>
                      </a:pPr>
                      <a:r>
                        <a:rPr lang="en-US" sz="1600">
                          <a:effectLst/>
                          <a:latin typeface="Times New Roman"/>
                          <a:ea typeface="Times New Roman"/>
                        </a:rPr>
                        <a:t>int getPrediction(branch_record_t *branch)</a:t>
                      </a:r>
                      <a:endParaRPr lang="en-US" sz="240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0" marR="0">
                        <a:spcBef>
                          <a:spcPts val="0"/>
                        </a:spcBef>
                        <a:spcAft>
                          <a:spcPts val="0"/>
                        </a:spcAft>
                        <a:tabLst>
                          <a:tab pos="1417320" algn="l"/>
                        </a:tabLst>
                      </a:pPr>
                      <a:r>
                        <a:rPr lang="en-US" sz="1600" dirty="0">
                          <a:effectLst/>
                          <a:latin typeface="Times New Roman"/>
                          <a:ea typeface="Times New Roman"/>
                        </a:rPr>
                        <a:t>void </a:t>
                      </a:r>
                      <a:r>
                        <a:rPr lang="en-US" sz="1600" dirty="0" err="1">
                          <a:effectLst/>
                          <a:latin typeface="Times New Roman"/>
                          <a:ea typeface="Times New Roman"/>
                        </a:rPr>
                        <a:t>updatePredictor</a:t>
                      </a:r>
                      <a:r>
                        <a:rPr lang="en-US" sz="1600" dirty="0">
                          <a:effectLst/>
                          <a:latin typeface="Times New Roman"/>
                          <a:ea typeface="Times New Roman"/>
                        </a:rPr>
                        <a:t>(</a:t>
                      </a:r>
                      <a:r>
                        <a:rPr lang="en-US" sz="1600" dirty="0" err="1">
                          <a:effectLst/>
                          <a:latin typeface="Times New Roman"/>
                          <a:ea typeface="Times New Roman"/>
                        </a:rPr>
                        <a:t>branch_record_t</a:t>
                      </a:r>
                      <a:r>
                        <a:rPr lang="en-US" sz="1600" dirty="0">
                          <a:effectLst/>
                          <a:latin typeface="Times New Roman"/>
                          <a:ea typeface="Times New Roman"/>
                        </a:rPr>
                        <a:t> *branch, </a:t>
                      </a:r>
                      <a:r>
                        <a:rPr lang="en-US" sz="1600" dirty="0" err="1">
                          <a:effectLst/>
                          <a:latin typeface="Times New Roman"/>
                          <a:ea typeface="Times New Roman"/>
                        </a:rPr>
                        <a:t>int</a:t>
                      </a:r>
                      <a:r>
                        <a:rPr lang="en-US" sz="1600" dirty="0">
                          <a:effectLst/>
                          <a:latin typeface="Times New Roman"/>
                          <a:ea typeface="Times New Roman"/>
                        </a:rPr>
                        <a:t>  </a:t>
                      </a:r>
                      <a:r>
                        <a:rPr lang="en-US" sz="1600" dirty="0" err="1">
                          <a:effectLst/>
                          <a:latin typeface="Times New Roman"/>
                          <a:ea typeface="Times New Roman"/>
                        </a:rPr>
                        <a:t>is_taken</a:t>
                      </a:r>
                      <a:r>
                        <a:rPr lang="en-US" sz="1600" dirty="0">
                          <a:effectLst/>
                          <a:latin typeface="Times New Roman"/>
                          <a:ea typeface="Times New Roman"/>
                        </a:rPr>
                        <a:t>) </a:t>
                      </a:r>
                      <a:endParaRPr lang="en-US" sz="2400" dirty="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0" marR="0">
                        <a:spcBef>
                          <a:spcPts val="0"/>
                        </a:spcBef>
                        <a:spcAft>
                          <a:spcPts val="0"/>
                        </a:spcAft>
                      </a:pPr>
                      <a:r>
                        <a:rPr lang="en-US" sz="1600" dirty="0">
                          <a:effectLst/>
                          <a:latin typeface="Times New Roman"/>
                          <a:ea typeface="Times New Roman"/>
                        </a:rPr>
                        <a:t>void </a:t>
                      </a:r>
                      <a:r>
                        <a:rPr lang="en-US" sz="1600" dirty="0" err="1">
                          <a:effectLst/>
                          <a:latin typeface="Times New Roman"/>
                          <a:ea typeface="Times New Roman"/>
                        </a:rPr>
                        <a:t>dumpStats</a:t>
                      </a:r>
                      <a:r>
                        <a:rPr lang="en-US" sz="1600" dirty="0">
                          <a:effectLst/>
                          <a:latin typeface="Times New Roman"/>
                          <a:ea typeface="Times New Roman"/>
                        </a:rPr>
                        <a:t>()</a:t>
                      </a:r>
                      <a:endParaRPr lang="en-US" sz="2400" dirty="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90287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Simulator</a:t>
            </a:r>
          </a:p>
        </p:txBody>
      </p:sp>
      <p:sp>
        <p:nvSpPr>
          <p:cNvPr id="3" name="Content Placeholder 2"/>
          <p:cNvSpPr>
            <a:spLocks noGrp="1"/>
          </p:cNvSpPr>
          <p:nvPr>
            <p:ph idx="1"/>
          </p:nvPr>
        </p:nvSpPr>
        <p:spPr>
          <a:xfrm>
            <a:off x="457200" y="1600200"/>
            <a:ext cx="8229600" cy="4826000"/>
          </a:xfrm>
        </p:spPr>
        <p:txBody>
          <a:bodyPr>
            <a:noAutofit/>
          </a:bodyPr>
          <a:lstStyle/>
          <a:p>
            <a:pPr lvl="0"/>
            <a:r>
              <a:rPr lang="en-US" sz="1800" b="1" dirty="0" err="1"/>
              <a:t>initPredictor</a:t>
            </a:r>
            <a:r>
              <a:rPr lang="en-US" sz="1800" b="1" dirty="0"/>
              <a:t>( )</a:t>
            </a:r>
            <a:r>
              <a:rPr lang="en-US" sz="1800" dirty="0"/>
              <a:t> is called before any processing begins for you to initialize your data structures. </a:t>
            </a:r>
          </a:p>
          <a:p>
            <a:r>
              <a:rPr lang="en-US" sz="1800" b="1" dirty="0" err="1" smtClean="0"/>
              <a:t>int</a:t>
            </a:r>
            <a:r>
              <a:rPr lang="en-US" sz="1800" b="1" dirty="0" smtClean="0"/>
              <a:t> </a:t>
            </a:r>
            <a:r>
              <a:rPr lang="en-US" sz="1800" b="1" dirty="0" err="1"/>
              <a:t>getPrediction</a:t>
            </a:r>
            <a:r>
              <a:rPr lang="en-US" sz="1800" b="1" dirty="0"/>
              <a:t>(</a:t>
            </a:r>
            <a:r>
              <a:rPr lang="en-US" sz="1800" b="1" dirty="0" err="1"/>
              <a:t>branch_record_t</a:t>
            </a:r>
            <a:r>
              <a:rPr lang="en-US" sz="1800" b="1" dirty="0"/>
              <a:t> *branch)</a:t>
            </a:r>
            <a:r>
              <a:rPr lang="en-US" sz="1800" dirty="0"/>
              <a:t> is called once every branch in the trace. The argument provided is a branch record that contains information on the branch PC.  If the branch is predicted to be taken, </a:t>
            </a:r>
            <a:r>
              <a:rPr lang="en-US" sz="1800" b="1" dirty="0" err="1"/>
              <a:t>getPrediction</a:t>
            </a:r>
            <a:r>
              <a:rPr lang="en-US" sz="1800" b="1" dirty="0"/>
              <a:t>( )</a:t>
            </a:r>
            <a:r>
              <a:rPr lang="en-US" sz="1800" dirty="0"/>
              <a:t> should return 1, otherwise return 0. The following is a table with the branch record fields</a:t>
            </a:r>
            <a:r>
              <a:rPr lang="en-US" sz="1800" dirty="0" smtClean="0"/>
              <a:t>:</a:t>
            </a:r>
          </a:p>
          <a:p>
            <a:pPr lvl="0"/>
            <a:r>
              <a:rPr lang="en-US" sz="1800" b="1" dirty="0" smtClean="0"/>
              <a:t>void </a:t>
            </a:r>
            <a:r>
              <a:rPr lang="en-US" sz="1800" b="1" dirty="0" err="1"/>
              <a:t>updatePredictor</a:t>
            </a:r>
            <a:r>
              <a:rPr lang="en-US" sz="1800" b="1" dirty="0"/>
              <a:t>( )</a:t>
            </a:r>
            <a:r>
              <a:rPr lang="en-US" sz="1800" dirty="0"/>
              <a:t> is called right after </a:t>
            </a:r>
            <a:r>
              <a:rPr lang="en-US" sz="1800" b="1" dirty="0" err="1"/>
              <a:t>getPrediction</a:t>
            </a:r>
            <a:r>
              <a:rPr lang="en-US" sz="1800" b="1" dirty="0"/>
              <a:t>( )</a:t>
            </a:r>
            <a:r>
              <a:rPr lang="en-US" sz="1800" dirty="0"/>
              <a:t> to return the actual outcome to your branch predictor for training.  </a:t>
            </a:r>
            <a:endParaRPr lang="en-US" sz="1800" dirty="0" smtClean="0"/>
          </a:p>
          <a:p>
            <a:pPr lvl="0"/>
            <a:r>
              <a:rPr lang="en-US" sz="1800" b="1" dirty="0" smtClean="0"/>
              <a:t>void </a:t>
            </a:r>
            <a:r>
              <a:rPr lang="en-US" sz="1800" b="1" dirty="0" err="1" smtClean="0"/>
              <a:t>dumpStats</a:t>
            </a:r>
            <a:r>
              <a:rPr lang="en-US" sz="1800" b="1" dirty="0" smtClean="0"/>
              <a:t>( ) </a:t>
            </a:r>
            <a:r>
              <a:rPr lang="en-US" sz="1800" dirty="0" smtClean="0"/>
              <a:t>is called after all of the branch traces have been processed. Use this function to print out any internal statistics at the end of the simulation. </a:t>
            </a:r>
          </a:p>
          <a:p>
            <a:endParaRPr lang="en-US" sz="1800" dirty="0" smtClean="0"/>
          </a:p>
          <a:p>
            <a:r>
              <a:rPr lang="en-US" sz="1800" b="1" dirty="0" err="1" smtClean="0"/>
              <a:t>branch_record_t</a:t>
            </a:r>
            <a:r>
              <a:rPr lang="en-US" sz="1800" b="1" dirty="0" smtClean="0"/>
              <a:t>:</a:t>
            </a:r>
            <a:endParaRPr lang="en-US" sz="1800" b="1" dirty="0"/>
          </a:p>
        </p:txBody>
      </p:sp>
      <p:graphicFrame>
        <p:nvGraphicFramePr>
          <p:cNvPr id="11" name="Table 10"/>
          <p:cNvGraphicFramePr>
            <a:graphicFrameLocks noGrp="1"/>
          </p:cNvGraphicFramePr>
          <p:nvPr>
            <p:extLst>
              <p:ext uri="{D42A27DB-BD31-4B8C-83A1-F6EECF244321}">
                <p14:modId xmlns:p14="http://schemas.microsoft.com/office/powerpoint/2010/main" val="1782466258"/>
              </p:ext>
            </p:extLst>
          </p:nvPr>
        </p:nvGraphicFramePr>
        <p:xfrm>
          <a:off x="1447800" y="5330031"/>
          <a:ext cx="6394450" cy="1066800"/>
        </p:xfrm>
        <a:graphic>
          <a:graphicData uri="http://schemas.openxmlformats.org/drawingml/2006/table">
            <a:tbl>
              <a:tblPr firstRow="1" firstCol="1" lastRow="1" lastCol="1" bandRow="1" bandCol="1"/>
              <a:tblGrid>
                <a:gridCol w="2067912"/>
                <a:gridCol w="4326538"/>
              </a:tblGrid>
              <a:tr h="182880">
                <a:tc>
                  <a:txBody>
                    <a:bodyPr/>
                    <a:lstStyle/>
                    <a:p>
                      <a:pPr marL="342900" marR="0" lvl="0" indent="-342900" algn="just">
                        <a:spcBef>
                          <a:spcPts val="0"/>
                        </a:spcBef>
                        <a:spcAft>
                          <a:spcPts val="0"/>
                        </a:spcAft>
                        <a:buFont typeface="Symbol"/>
                        <a:buChar char=""/>
                      </a:pPr>
                      <a:r>
                        <a:rPr lang="en-US" sz="1400" dirty="0" err="1">
                          <a:effectLst/>
                          <a:latin typeface="Times New Roman"/>
                          <a:ea typeface="Times New Roman"/>
                        </a:rPr>
                        <a:t>uint</a:t>
                      </a:r>
                      <a:r>
                        <a:rPr lang="en-US" sz="1400" dirty="0">
                          <a:effectLst/>
                          <a:latin typeface="Times New Roman"/>
                          <a:ea typeface="Times New Roman"/>
                        </a:rPr>
                        <a:t> </a:t>
                      </a:r>
                      <a:r>
                        <a:rPr lang="en-US" sz="1400" dirty="0" err="1">
                          <a:effectLst/>
                          <a:latin typeface="Times New Roman"/>
                          <a:ea typeface="Times New Roman"/>
                        </a:rPr>
                        <a:t>instruction_addr</a:t>
                      </a:r>
                      <a:endParaRPr lang="en-US" sz="2000" dirty="0">
                        <a:effectLst/>
                        <a:latin typeface="Times New Roman"/>
                        <a:ea typeface="Times New Roman"/>
                      </a:endParaRPr>
                    </a:p>
                  </a:txBody>
                  <a:tcPr marL="0" marR="0" marT="0" marB="0" anchor="ctr">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spcBef>
                          <a:spcPts val="0"/>
                        </a:spcBef>
                        <a:spcAft>
                          <a:spcPts val="0"/>
                        </a:spcAft>
                        <a:buFont typeface="Symbol"/>
                        <a:buChar char=""/>
                      </a:pPr>
                      <a:r>
                        <a:rPr lang="en-US" sz="1400">
                          <a:effectLst/>
                          <a:latin typeface="Times New Roman"/>
                          <a:ea typeface="Times New Roman"/>
                        </a:rPr>
                        <a:t>The branch’s program counter</a:t>
                      </a:r>
                      <a:endParaRPr lang="en-US" sz="2000">
                        <a:effectLst/>
                        <a:latin typeface="Times New Roman"/>
                        <a:ea typeface="Times New Roman"/>
                      </a:endParaRPr>
                    </a:p>
                  </a:txBody>
                  <a:tcPr marL="0" marR="0" marT="0" marB="0" anchor="ctr">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342900" marR="0" lvl="0" indent="-342900" algn="just">
                        <a:spcBef>
                          <a:spcPts val="0"/>
                        </a:spcBef>
                        <a:spcAft>
                          <a:spcPts val="0"/>
                        </a:spcAft>
                        <a:buFont typeface="Symbol"/>
                        <a:buChar char=""/>
                      </a:pPr>
                      <a:r>
                        <a:rPr lang="en-US" sz="1400">
                          <a:effectLst/>
                          <a:latin typeface="Times New Roman"/>
                          <a:ea typeface="Times New Roman"/>
                        </a:rPr>
                        <a:t>int is_indirect</a:t>
                      </a:r>
                      <a:endParaRPr lang="en-US" sz="200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spcBef>
                          <a:spcPts val="0"/>
                        </a:spcBef>
                        <a:spcAft>
                          <a:spcPts val="0"/>
                        </a:spcAft>
                        <a:buFont typeface="Symbol"/>
                        <a:buChar char=""/>
                      </a:pPr>
                      <a:r>
                        <a:rPr lang="en-US" sz="1400">
                          <a:effectLst/>
                          <a:latin typeface="Times New Roman"/>
                          <a:ea typeface="Times New Roman"/>
                        </a:rPr>
                        <a:t>1 if the target is not PC-relative; 0 if it’s PC-relative</a:t>
                      </a:r>
                      <a:endParaRPr lang="en-US" sz="200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342900" marR="0" lvl="0" indent="-342900" algn="just">
                        <a:spcBef>
                          <a:spcPts val="0"/>
                        </a:spcBef>
                        <a:spcAft>
                          <a:spcPts val="0"/>
                        </a:spcAft>
                        <a:buFont typeface="Symbol"/>
                        <a:buChar char=""/>
                      </a:pPr>
                      <a:r>
                        <a:rPr lang="en-US" sz="1400">
                          <a:effectLst/>
                          <a:latin typeface="Times New Roman"/>
                          <a:ea typeface="Times New Roman"/>
                        </a:rPr>
                        <a:t>int is_conditional</a:t>
                      </a:r>
                      <a:endParaRPr lang="en-US" sz="200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spcBef>
                          <a:spcPts val="0"/>
                        </a:spcBef>
                        <a:spcAft>
                          <a:spcPts val="0"/>
                        </a:spcAft>
                        <a:buFont typeface="Symbol"/>
                        <a:buChar char=""/>
                      </a:pPr>
                      <a:r>
                        <a:rPr lang="en-US" sz="1400">
                          <a:effectLst/>
                          <a:latin typeface="Times New Roman"/>
                          <a:ea typeface="Times New Roman"/>
                        </a:rPr>
                        <a:t>1 if the branch is conditional type</a:t>
                      </a:r>
                      <a:endParaRPr lang="en-US" sz="200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342900" marR="0" lvl="0" indent="-342900" algn="just">
                        <a:spcBef>
                          <a:spcPts val="0"/>
                        </a:spcBef>
                        <a:spcAft>
                          <a:spcPts val="0"/>
                        </a:spcAft>
                        <a:buFont typeface="Symbol"/>
                        <a:buChar char=""/>
                      </a:pPr>
                      <a:r>
                        <a:rPr lang="en-US" sz="1400">
                          <a:effectLst/>
                          <a:latin typeface="Times New Roman"/>
                          <a:ea typeface="Times New Roman"/>
                        </a:rPr>
                        <a:t>int is_call</a:t>
                      </a:r>
                      <a:endParaRPr lang="en-US" sz="200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spcBef>
                          <a:spcPts val="0"/>
                        </a:spcBef>
                        <a:spcAft>
                          <a:spcPts val="0"/>
                        </a:spcAft>
                        <a:buFont typeface="Symbol"/>
                        <a:buChar char=""/>
                      </a:pPr>
                      <a:r>
                        <a:rPr lang="en-US" sz="1400">
                          <a:effectLst/>
                          <a:latin typeface="Times New Roman"/>
                          <a:ea typeface="Times New Roman"/>
                        </a:rPr>
                        <a:t>1 if the branch is a call type</a:t>
                      </a:r>
                      <a:endParaRPr lang="en-US" sz="200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342900" marR="0" lvl="0" indent="-342900" algn="just">
                        <a:spcBef>
                          <a:spcPts val="0"/>
                        </a:spcBef>
                        <a:spcAft>
                          <a:spcPts val="0"/>
                        </a:spcAft>
                        <a:buFont typeface="Symbol"/>
                        <a:buChar char=""/>
                      </a:pPr>
                      <a:r>
                        <a:rPr lang="en-US" sz="1400">
                          <a:effectLst/>
                          <a:latin typeface="Times New Roman"/>
                          <a:ea typeface="Times New Roman"/>
                        </a:rPr>
                        <a:t>int is_return</a:t>
                      </a:r>
                      <a:endParaRPr lang="en-US" sz="200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spcBef>
                          <a:spcPts val="0"/>
                        </a:spcBef>
                        <a:spcAft>
                          <a:spcPts val="0"/>
                        </a:spcAft>
                        <a:buFont typeface="Symbol"/>
                        <a:buChar char=""/>
                      </a:pPr>
                      <a:r>
                        <a:rPr lang="en-US" sz="1400" dirty="0">
                          <a:effectLst/>
                          <a:latin typeface="Times New Roman"/>
                          <a:ea typeface="Times New Roman"/>
                        </a:rPr>
                        <a:t>1 if the branch is a return type</a:t>
                      </a:r>
                      <a:endParaRPr lang="en-US" sz="2000" dirty="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15331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Simulator Main Loop</a:t>
            </a:r>
            <a:endParaRPr lang="en-US" dirty="0"/>
          </a:p>
        </p:txBody>
      </p:sp>
      <p:sp>
        <p:nvSpPr>
          <p:cNvPr id="3" name="Content Placeholder 2"/>
          <p:cNvSpPr>
            <a:spLocks noGrp="1"/>
          </p:cNvSpPr>
          <p:nvPr>
            <p:ph idx="1"/>
          </p:nvPr>
        </p:nvSpPr>
        <p:spPr/>
        <p:txBody>
          <a:bodyPr>
            <a:normAutofit/>
          </a:bodyPr>
          <a:lstStyle/>
          <a:p>
            <a:pPr marL="0" lvl="0" indent="0">
              <a:buNone/>
            </a:pPr>
            <a:r>
              <a:rPr lang="en-US" sz="1600" dirty="0">
                <a:solidFill>
                  <a:prstClr val="black"/>
                </a:solidFill>
              </a:rPr>
              <a:t>{</a:t>
            </a:r>
          </a:p>
          <a:p>
            <a:pPr marL="0" lvl="0" indent="0">
              <a:buNone/>
            </a:pPr>
            <a:r>
              <a:rPr lang="en-US" sz="1600" b="1" dirty="0" err="1">
                <a:solidFill>
                  <a:prstClr val="black"/>
                </a:solidFill>
              </a:rPr>
              <a:t>initPredictor</a:t>
            </a:r>
            <a:r>
              <a:rPr lang="en-US" sz="1600" dirty="0">
                <a:solidFill>
                  <a:prstClr val="black"/>
                </a:solidFill>
              </a:rPr>
              <a:t>();</a:t>
            </a:r>
          </a:p>
          <a:p>
            <a:pPr marL="0" lvl="0" indent="0">
              <a:buNone/>
            </a:pPr>
            <a:r>
              <a:rPr lang="en-US" sz="1600" dirty="0">
                <a:solidFill>
                  <a:prstClr val="black"/>
                </a:solidFill>
              </a:rPr>
              <a:t> while(…trace is not EOF…) {</a:t>
            </a:r>
          </a:p>
          <a:p>
            <a:pPr marL="0" lvl="0" indent="0">
              <a:buNone/>
            </a:pPr>
            <a:r>
              <a:rPr lang="en-US" sz="1600" dirty="0">
                <a:solidFill>
                  <a:prstClr val="black"/>
                </a:solidFill>
              </a:rPr>
              <a:t>	</a:t>
            </a:r>
            <a:r>
              <a:rPr lang="en-US" sz="1600" dirty="0" err="1">
                <a:solidFill>
                  <a:prstClr val="black"/>
                </a:solidFill>
              </a:rPr>
              <a:t>branch_record_t</a:t>
            </a:r>
            <a:r>
              <a:rPr lang="en-US" sz="1600" dirty="0">
                <a:solidFill>
                  <a:prstClr val="black"/>
                </a:solidFill>
              </a:rPr>
              <a:t> *branch = &lt;branch from the trace file&gt;</a:t>
            </a:r>
          </a:p>
          <a:p>
            <a:pPr marL="0" lvl="0" indent="0">
              <a:buNone/>
            </a:pPr>
            <a:r>
              <a:rPr lang="en-US" sz="1600" dirty="0">
                <a:solidFill>
                  <a:prstClr val="black"/>
                </a:solidFill>
              </a:rPr>
              <a:t>prediction = </a:t>
            </a:r>
            <a:r>
              <a:rPr lang="en-US" sz="1600" b="1" dirty="0" err="1">
                <a:solidFill>
                  <a:prstClr val="black"/>
                </a:solidFill>
              </a:rPr>
              <a:t>getPrediction</a:t>
            </a:r>
            <a:r>
              <a:rPr lang="en-US" sz="1600" dirty="0">
                <a:solidFill>
                  <a:prstClr val="black"/>
                </a:solidFill>
              </a:rPr>
              <a:t>(branch)</a:t>
            </a:r>
          </a:p>
          <a:p>
            <a:pPr marL="0" lvl="0" indent="0">
              <a:buNone/>
            </a:pPr>
            <a:r>
              <a:rPr lang="en-US" sz="1600" dirty="0">
                <a:solidFill>
                  <a:prstClr val="black"/>
                </a:solidFill>
              </a:rPr>
              <a:t>	… check your prediction</a:t>
            </a:r>
          </a:p>
          <a:p>
            <a:pPr marL="0" lvl="0" indent="0">
              <a:buNone/>
            </a:pPr>
            <a:r>
              <a:rPr lang="en-US" sz="1600" dirty="0">
                <a:solidFill>
                  <a:prstClr val="black"/>
                </a:solidFill>
              </a:rPr>
              <a:t>	… count statistics</a:t>
            </a:r>
          </a:p>
          <a:p>
            <a:pPr marL="0" lvl="0" indent="0">
              <a:buNone/>
            </a:pPr>
            <a:r>
              <a:rPr lang="en-US" sz="1600" dirty="0">
                <a:solidFill>
                  <a:prstClr val="black"/>
                </a:solidFill>
              </a:rPr>
              <a:t>	… notify your predictor of the outcome</a:t>
            </a:r>
          </a:p>
          <a:p>
            <a:pPr marL="0" lvl="0" indent="0">
              <a:buNone/>
            </a:pPr>
            <a:r>
              <a:rPr lang="en-US" sz="1600" dirty="0">
                <a:solidFill>
                  <a:prstClr val="black"/>
                </a:solidFill>
              </a:rPr>
              <a:t>	</a:t>
            </a:r>
            <a:r>
              <a:rPr lang="en-US" sz="1600" b="1" dirty="0" err="1">
                <a:solidFill>
                  <a:prstClr val="black"/>
                </a:solidFill>
              </a:rPr>
              <a:t>updatePredictor</a:t>
            </a:r>
            <a:r>
              <a:rPr lang="en-US" sz="1600" dirty="0">
                <a:solidFill>
                  <a:prstClr val="black"/>
                </a:solidFill>
              </a:rPr>
              <a:t>(branch, </a:t>
            </a:r>
            <a:r>
              <a:rPr lang="en-US" sz="1600" dirty="0" err="1">
                <a:solidFill>
                  <a:prstClr val="black"/>
                </a:solidFill>
              </a:rPr>
              <a:t>isTaken</a:t>
            </a:r>
            <a:r>
              <a:rPr lang="en-US" sz="1600" dirty="0">
                <a:solidFill>
                  <a:prstClr val="black"/>
                </a:solidFill>
              </a:rPr>
              <a:t>); </a:t>
            </a:r>
          </a:p>
          <a:p>
            <a:pPr marL="0" lvl="0" indent="0">
              <a:buNone/>
            </a:pPr>
            <a:r>
              <a:rPr lang="en-US" sz="1600" dirty="0">
                <a:solidFill>
                  <a:prstClr val="black"/>
                </a:solidFill>
              </a:rPr>
              <a:t>} </a:t>
            </a:r>
          </a:p>
          <a:p>
            <a:pPr marL="0" lvl="0" indent="0">
              <a:buNone/>
            </a:pPr>
            <a:r>
              <a:rPr lang="en-US" sz="1600" dirty="0" smtClean="0">
                <a:solidFill>
                  <a:prstClr val="black"/>
                </a:solidFill>
              </a:rPr>
              <a:t>… </a:t>
            </a:r>
            <a:r>
              <a:rPr lang="en-US" sz="1600" dirty="0">
                <a:solidFill>
                  <a:prstClr val="black"/>
                </a:solidFill>
              </a:rPr>
              <a:t>print out stats including your </a:t>
            </a:r>
            <a:r>
              <a:rPr lang="en-US" sz="1600" dirty="0" err="1">
                <a:solidFill>
                  <a:prstClr val="black"/>
                </a:solidFill>
              </a:rPr>
              <a:t>misprediction</a:t>
            </a:r>
            <a:r>
              <a:rPr lang="en-US" sz="1600" dirty="0">
                <a:solidFill>
                  <a:prstClr val="black"/>
                </a:solidFill>
              </a:rPr>
              <a:t> rate …</a:t>
            </a:r>
          </a:p>
          <a:p>
            <a:pPr marL="0" lvl="0" indent="0">
              <a:buNone/>
            </a:pPr>
            <a:r>
              <a:rPr lang="en-US" sz="1600" b="1" dirty="0" err="1">
                <a:solidFill>
                  <a:prstClr val="black"/>
                </a:solidFill>
              </a:rPr>
              <a:t>dumpStats</a:t>
            </a:r>
            <a:r>
              <a:rPr lang="en-US" sz="1600" dirty="0">
                <a:solidFill>
                  <a:prstClr val="black"/>
                </a:solidFill>
              </a:rPr>
              <a:t>();</a:t>
            </a:r>
          </a:p>
          <a:p>
            <a:pPr marL="0" lvl="0" indent="0">
              <a:buNone/>
            </a:pPr>
            <a:r>
              <a:rPr lang="en-US" sz="1600" dirty="0" smtClean="0">
                <a:solidFill>
                  <a:prstClr val="black"/>
                </a:solidFill>
              </a:rPr>
              <a:t>}</a:t>
            </a:r>
          </a:p>
          <a:p>
            <a:pPr marL="0" lvl="0" indent="0">
              <a:buNone/>
            </a:pPr>
            <a:endParaRPr lang="en-US" sz="1600" dirty="0">
              <a:solidFill>
                <a:prstClr val="black"/>
              </a:solidFill>
            </a:endParaRPr>
          </a:p>
          <a:p>
            <a:r>
              <a:rPr lang="en-US" sz="2000" dirty="0" smtClean="0">
                <a:solidFill>
                  <a:prstClr val="black"/>
                </a:solidFill>
              </a:rPr>
              <a:t>Provided as “</a:t>
            </a:r>
            <a:r>
              <a:rPr lang="en-US" sz="2000" dirty="0" err="1" smtClean="0">
                <a:solidFill>
                  <a:prstClr val="black"/>
                </a:solidFill>
              </a:rPr>
              <a:t>main.o</a:t>
            </a:r>
            <a:r>
              <a:rPr lang="en-US" sz="2000" dirty="0" smtClean="0">
                <a:solidFill>
                  <a:prstClr val="black"/>
                </a:solidFill>
              </a:rPr>
              <a:t>” in the release</a:t>
            </a:r>
            <a:endParaRPr lang="en-US" sz="2000" dirty="0">
              <a:solidFill>
                <a:prstClr val="black"/>
              </a:solidFill>
            </a:endParaRPr>
          </a:p>
          <a:p>
            <a:endParaRPr lang="en-US" sz="4000" dirty="0"/>
          </a:p>
        </p:txBody>
      </p:sp>
    </p:spTree>
    <p:extLst>
      <p:ext uri="{BB962C8B-B14F-4D97-AF65-F5344CB8AC3E}">
        <p14:creationId xmlns:p14="http://schemas.microsoft.com/office/powerpoint/2010/main" val="2000042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Alpha 21264 Tournament Predictor</a:t>
            </a:r>
            <a:endParaRPr lang="en-US" dirty="0"/>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1674" t="35500" r="1273" b="32250"/>
          <a:stretch/>
        </p:blipFill>
        <p:spPr bwMode="auto">
          <a:xfrm>
            <a:off x="2133598" y="1600200"/>
            <a:ext cx="4939885" cy="2103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945588487"/>
              </p:ext>
            </p:extLst>
          </p:nvPr>
        </p:nvGraphicFramePr>
        <p:xfrm>
          <a:off x="838198" y="3931920"/>
          <a:ext cx="7620000" cy="1920240"/>
        </p:xfrm>
        <a:graphic>
          <a:graphicData uri="http://schemas.openxmlformats.org/drawingml/2006/table">
            <a:tbl>
              <a:tblPr firstRow="1" firstCol="1" lastRow="1" lastCol="1" bandRow="1" bandCol="1"/>
              <a:tblGrid>
                <a:gridCol w="2051538"/>
                <a:gridCol w="5568462"/>
              </a:tblGrid>
              <a:tr h="182880">
                <a:tc>
                  <a:txBody>
                    <a:bodyPr/>
                    <a:lstStyle/>
                    <a:p>
                      <a:pPr marL="0" marR="0">
                        <a:spcBef>
                          <a:spcPts val="0"/>
                        </a:spcBef>
                        <a:spcAft>
                          <a:spcPts val="0"/>
                        </a:spcAft>
                      </a:pPr>
                      <a:r>
                        <a:rPr lang="en-US" sz="1400" b="1" dirty="0">
                          <a:effectLst/>
                          <a:latin typeface="Times New Roman"/>
                          <a:ea typeface="Times New Roman"/>
                        </a:rPr>
                        <a:t>Local history table</a:t>
                      </a:r>
                      <a:endParaRPr lang="en-US" sz="2000" dirty="0">
                        <a:effectLst/>
                        <a:latin typeface="Times New Roman"/>
                        <a:ea typeface="Times New Roman"/>
                      </a:endParaRPr>
                    </a:p>
                  </a:txBody>
                  <a:tcPr marL="0" marR="0" marT="0" marB="0" anchor="ctr">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dirty="0">
                          <a:effectLst/>
                          <a:latin typeface="Times New Roman"/>
                          <a:ea typeface="Times New Roman"/>
                        </a:rPr>
                        <a:t>1024 entries, indexed by PC; each entry is a 10-bit history of a specific branch’s set of previous outcomes </a:t>
                      </a:r>
                      <a:endParaRPr lang="en-US" sz="2000" dirty="0">
                        <a:effectLst/>
                        <a:latin typeface="Times New Roman"/>
                        <a:ea typeface="Times New Roman"/>
                      </a:endParaRPr>
                    </a:p>
                  </a:txBody>
                  <a:tcPr marL="0" marR="0" marT="0" marB="0" anchor="ctr">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0" marR="0">
                        <a:spcBef>
                          <a:spcPts val="0"/>
                        </a:spcBef>
                        <a:spcAft>
                          <a:spcPts val="0"/>
                        </a:spcAft>
                      </a:pPr>
                      <a:r>
                        <a:rPr lang="en-US" sz="1400" b="1">
                          <a:effectLst/>
                          <a:latin typeface="Times New Roman"/>
                          <a:ea typeface="Times New Roman"/>
                        </a:rPr>
                        <a:t>Local prediction table</a:t>
                      </a:r>
                      <a:endParaRPr lang="en-US" sz="200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effectLst/>
                          <a:latin typeface="Times New Roman"/>
                          <a:ea typeface="Times New Roman"/>
                        </a:rPr>
                        <a:t>1024 entries, indexed by the 10-bit history from the local history table, each entry is a 3-bit saturating counter</a:t>
                      </a:r>
                      <a:endParaRPr lang="en-US" sz="200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0" marR="0">
                        <a:spcBef>
                          <a:spcPts val="0"/>
                        </a:spcBef>
                        <a:spcAft>
                          <a:spcPts val="0"/>
                        </a:spcAft>
                      </a:pPr>
                      <a:r>
                        <a:rPr lang="en-US" sz="1400" b="1">
                          <a:effectLst/>
                          <a:latin typeface="Times New Roman"/>
                          <a:ea typeface="Times New Roman"/>
                        </a:rPr>
                        <a:t>Global history register </a:t>
                      </a:r>
                      <a:endParaRPr lang="en-US" sz="200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dirty="0">
                          <a:effectLst/>
                          <a:latin typeface="Times New Roman"/>
                          <a:ea typeface="Times New Roman"/>
                        </a:rPr>
                        <a:t>A single 12-bit register that encodes the last 12 branch outcomes</a:t>
                      </a:r>
                      <a:endParaRPr lang="en-US" sz="2000" dirty="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0" marR="0">
                        <a:spcBef>
                          <a:spcPts val="0"/>
                        </a:spcBef>
                        <a:spcAft>
                          <a:spcPts val="0"/>
                        </a:spcAft>
                      </a:pPr>
                      <a:r>
                        <a:rPr lang="en-US" sz="1400" b="1">
                          <a:effectLst/>
                          <a:latin typeface="Times New Roman"/>
                          <a:ea typeface="Times New Roman"/>
                        </a:rPr>
                        <a:t>Global prediction table</a:t>
                      </a:r>
                      <a:endParaRPr lang="en-US" sz="200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a:effectLst/>
                          <a:latin typeface="Times New Roman"/>
                          <a:ea typeface="Times New Roman"/>
                        </a:rPr>
                        <a:t>4096 entries, indexed by the global history register, each entry is a 2-bit saturating counter</a:t>
                      </a:r>
                      <a:endParaRPr lang="en-US" sz="200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2880">
                <a:tc>
                  <a:txBody>
                    <a:bodyPr/>
                    <a:lstStyle/>
                    <a:p>
                      <a:pPr marL="0" marR="0">
                        <a:spcBef>
                          <a:spcPts val="0"/>
                        </a:spcBef>
                        <a:spcAft>
                          <a:spcPts val="0"/>
                        </a:spcAft>
                      </a:pPr>
                      <a:r>
                        <a:rPr lang="en-US" sz="1400" b="1">
                          <a:effectLst/>
                          <a:latin typeface="Times New Roman"/>
                          <a:ea typeface="Times New Roman"/>
                        </a:rPr>
                        <a:t>Chooser prediction table</a:t>
                      </a:r>
                      <a:endParaRPr lang="en-US" sz="200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dirty="0">
                          <a:effectLst/>
                          <a:latin typeface="Times New Roman"/>
                          <a:ea typeface="Times New Roman"/>
                        </a:rPr>
                        <a:t>4096 entries, indexed by the global history register, each entry is a 2-bit saturating counter</a:t>
                      </a:r>
                      <a:endParaRPr lang="en-US" sz="2000" dirty="0">
                        <a:effectLst/>
                        <a:latin typeface="Times New Roman"/>
                        <a:ea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85357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 21264 Tournament Predictor</a:t>
            </a:r>
          </a:p>
        </p:txBody>
      </p:sp>
      <p:sp>
        <p:nvSpPr>
          <p:cNvPr id="3" name="Content Placeholder 2"/>
          <p:cNvSpPr>
            <a:spLocks noGrp="1"/>
          </p:cNvSpPr>
          <p:nvPr>
            <p:ph idx="1"/>
          </p:nvPr>
        </p:nvSpPr>
        <p:spPr/>
        <p:txBody>
          <a:bodyPr>
            <a:normAutofit/>
          </a:bodyPr>
          <a:lstStyle/>
          <a:p>
            <a:endParaRPr lang="en-US" sz="2000" dirty="0" smtClean="0"/>
          </a:p>
          <a:p>
            <a:endParaRPr lang="en-US" sz="2000" dirty="0"/>
          </a:p>
          <a:p>
            <a:endParaRPr lang="en-US" sz="2000" dirty="0" smtClean="0"/>
          </a:p>
          <a:p>
            <a:endParaRPr lang="en-US" sz="2000" dirty="0" smtClean="0"/>
          </a:p>
          <a:p>
            <a:endParaRPr lang="en-US" sz="2000" dirty="0"/>
          </a:p>
          <a:p>
            <a:endParaRPr lang="en-US" sz="2000" dirty="0" smtClean="0"/>
          </a:p>
          <a:p>
            <a:endParaRPr lang="en-US" sz="2000" dirty="0"/>
          </a:p>
          <a:p>
            <a:r>
              <a:rPr lang="en-US" sz="2000" dirty="0" smtClean="0"/>
              <a:t>The </a:t>
            </a:r>
            <a:r>
              <a:rPr lang="en-US" sz="2000" b="1" dirty="0"/>
              <a:t>local history table </a:t>
            </a:r>
            <a:r>
              <a:rPr lang="en-US" sz="2000" dirty="0"/>
              <a:t>maintains history entries for individual branches. Each 10-bit history (which encodes the last 10 outcomes for this branch) is used to index into a </a:t>
            </a:r>
            <a:r>
              <a:rPr lang="en-US" sz="2000" b="1" dirty="0"/>
              <a:t>local prediction table</a:t>
            </a:r>
            <a:r>
              <a:rPr lang="en-US" sz="2000" dirty="0"/>
              <a:t>, which maintains entries that have 3-bit saturating counters. When a 3-bit saturating counter reaches 100</a:t>
            </a:r>
            <a:r>
              <a:rPr lang="en-US" sz="2000" baseline="-25000" dirty="0"/>
              <a:t>2</a:t>
            </a:r>
            <a:r>
              <a:rPr lang="en-US" sz="2000" dirty="0"/>
              <a:t> or above, a “taken” prediction is made. </a:t>
            </a:r>
          </a:p>
          <a:p>
            <a:endParaRPr lang="en-US" sz="2000" dirty="0"/>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1674" t="35500" r="1273" b="32250"/>
          <a:stretch/>
        </p:blipFill>
        <p:spPr bwMode="auto">
          <a:xfrm>
            <a:off x="2148840" y="1752600"/>
            <a:ext cx="4939885" cy="2103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590800" y="1905000"/>
            <a:ext cx="871728" cy="74066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708954" y="1984248"/>
            <a:ext cx="834471" cy="57797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6917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 21264 Tournament Predictor</a:t>
            </a:r>
          </a:p>
        </p:txBody>
      </p:sp>
      <p:sp>
        <p:nvSpPr>
          <p:cNvPr id="3" name="Content Placeholder 2"/>
          <p:cNvSpPr>
            <a:spLocks noGrp="1"/>
          </p:cNvSpPr>
          <p:nvPr>
            <p:ph idx="1"/>
          </p:nvPr>
        </p:nvSpPr>
        <p:spPr/>
        <p:txBody>
          <a:bodyPr>
            <a:normAutofit/>
          </a:bodyPr>
          <a:lstStyle/>
          <a:p>
            <a:endParaRPr lang="en-US" sz="2000" dirty="0" smtClean="0"/>
          </a:p>
          <a:p>
            <a:endParaRPr lang="en-US" sz="2000" dirty="0"/>
          </a:p>
          <a:p>
            <a:endParaRPr lang="en-US" sz="2000" dirty="0" smtClean="0"/>
          </a:p>
          <a:p>
            <a:endParaRPr lang="en-US" sz="2000" dirty="0" smtClean="0"/>
          </a:p>
          <a:p>
            <a:endParaRPr lang="en-US" sz="2000" dirty="0"/>
          </a:p>
          <a:p>
            <a:endParaRPr lang="en-US" sz="2000" dirty="0" smtClean="0"/>
          </a:p>
          <a:p>
            <a:endParaRPr lang="en-US" sz="2000" dirty="0"/>
          </a:p>
          <a:p>
            <a:pPr algn="just"/>
            <a:r>
              <a:rPr lang="en-US" sz="2000" dirty="0"/>
              <a:t>The </a:t>
            </a:r>
            <a:r>
              <a:rPr lang="en-US" sz="2000" b="1" dirty="0"/>
              <a:t>global history register </a:t>
            </a:r>
            <a:r>
              <a:rPr lang="en-US" sz="2000" dirty="0"/>
              <a:t>maintains a single 12-bit history (which encodes the outcomes for the previous 12 branches) used to index into the global prediction table, which has 2-bit saturating counters per entry. When a 2-bit saturating counter reaches 10</a:t>
            </a:r>
            <a:r>
              <a:rPr lang="en-US" sz="2000" baseline="-25000" dirty="0"/>
              <a:t>2</a:t>
            </a:r>
            <a:r>
              <a:rPr lang="en-US" sz="2000" dirty="0"/>
              <a:t> or above, a “taken” prediction is made. </a:t>
            </a:r>
          </a:p>
          <a:p>
            <a:endParaRPr lang="en-US" sz="2000" dirty="0"/>
          </a:p>
        </p:txBody>
      </p:sp>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1674" t="35500" r="1273" b="32250"/>
          <a:stretch/>
        </p:blipFill>
        <p:spPr bwMode="auto">
          <a:xfrm>
            <a:off x="2148840" y="1752600"/>
            <a:ext cx="4939885" cy="2103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813852" y="2015078"/>
            <a:ext cx="1236904" cy="43999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1408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1120</Words>
  <Application>Microsoft Office PowerPoint</Application>
  <PresentationFormat>On-screen Show (4:3)</PresentationFormat>
  <Paragraphs>148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Project 1: Branch Prediction CMU 18-640: Foundations of Computer Architecture </vt:lpstr>
      <vt:lpstr>Preliminaries</vt:lpstr>
      <vt:lpstr>Traces</vt:lpstr>
      <vt:lpstr>Simulator</vt:lpstr>
      <vt:lpstr>Simulator</vt:lpstr>
      <vt:lpstr>Simulator Main Loop</vt:lpstr>
      <vt:lpstr>Alpha 21264 Tournament Predictor</vt:lpstr>
      <vt:lpstr>Alpha 21264 Tournament Predictor</vt:lpstr>
      <vt:lpstr>Alpha 21264 Tournament Predictor</vt:lpstr>
      <vt:lpstr>Alpha 21264 Tournament Predictor</vt:lpstr>
      <vt:lpstr>Constraints</vt:lpstr>
      <vt:lpstr>Requirements</vt:lpstr>
      <vt:lpstr>Grading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Alpha 21264 Tournament Predictor</dc:title>
  <dc:creator/>
  <cp:lastModifiedBy>bakin</cp:lastModifiedBy>
  <cp:revision>15</cp:revision>
  <dcterms:created xsi:type="dcterms:W3CDTF">2006-08-16T00:00:00Z</dcterms:created>
  <dcterms:modified xsi:type="dcterms:W3CDTF">2014-01-29T19:30:43Z</dcterms:modified>
</cp:coreProperties>
</file>