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6" r:id="rId9"/>
    <p:sldId id="262" r:id="rId10"/>
    <p:sldId id="263" r:id="rId11"/>
    <p:sldId id="265" r:id="rId12"/>
    <p:sldId id="267" r:id="rId13"/>
    <p:sldId id="268" r:id="rId14"/>
    <p:sldId id="269" r:id="rId15"/>
    <p:sldId id="278" r:id="rId16"/>
    <p:sldId id="279" r:id="rId17"/>
    <p:sldId id="280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29B812-51AC-4EC6-897B-4E0430B71F2D}" type="datetimeFigureOut">
              <a:rPr lang="ko-KR" altLang="en-US" smtClean="0"/>
              <a:pPr/>
              <a:t>2007-06-18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37691C-5F00-4193-9468-9AE6922248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29B812-51AC-4EC6-897B-4E0430B71F2D}" type="datetimeFigureOut">
              <a:rPr lang="ko-KR" altLang="en-US" smtClean="0"/>
              <a:pPr/>
              <a:t>2007-06-18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37691C-5F00-4193-9468-9AE6922248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29B812-51AC-4EC6-897B-4E0430B71F2D}" type="datetimeFigureOut">
              <a:rPr lang="ko-KR" altLang="en-US" smtClean="0"/>
              <a:pPr/>
              <a:t>2007-06-18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37691C-5F00-4193-9468-9AE6922248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29B812-51AC-4EC6-897B-4E0430B71F2D}" type="datetimeFigureOut">
              <a:rPr lang="ko-KR" altLang="en-US" smtClean="0"/>
              <a:pPr/>
              <a:t>2007-06-18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37691C-5F00-4193-9468-9AE6922248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29B812-51AC-4EC6-897B-4E0430B71F2D}" type="datetimeFigureOut">
              <a:rPr lang="ko-KR" altLang="en-US" smtClean="0"/>
              <a:pPr/>
              <a:t>2007-06-18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37691C-5F00-4193-9468-9AE6922248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29B812-51AC-4EC6-897B-4E0430B71F2D}" type="datetimeFigureOut">
              <a:rPr lang="ko-KR" altLang="en-US" smtClean="0"/>
              <a:pPr/>
              <a:t>2007-06-18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37691C-5F00-4193-9468-9AE6922248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29B812-51AC-4EC6-897B-4E0430B71F2D}" type="datetimeFigureOut">
              <a:rPr lang="ko-KR" altLang="en-US" smtClean="0"/>
              <a:pPr/>
              <a:t>2007-06-18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37691C-5F00-4193-9468-9AE6922248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29B812-51AC-4EC6-897B-4E0430B71F2D}" type="datetimeFigureOut">
              <a:rPr lang="ko-KR" altLang="en-US" smtClean="0"/>
              <a:pPr/>
              <a:t>2007-06-18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37691C-5F00-4193-9468-9AE6922248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29B812-51AC-4EC6-897B-4E0430B71F2D}" type="datetimeFigureOut">
              <a:rPr lang="ko-KR" altLang="en-US" smtClean="0"/>
              <a:pPr/>
              <a:t>2007-06-18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37691C-5F00-4193-9468-9AE6922248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29B812-51AC-4EC6-897B-4E0430B71F2D}" type="datetimeFigureOut">
              <a:rPr lang="ko-KR" altLang="en-US" smtClean="0"/>
              <a:pPr/>
              <a:t>2007-06-18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37691C-5F00-4193-9468-9AE6922248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429B812-51AC-4EC6-897B-4E0430B71F2D}" type="datetimeFigureOut">
              <a:rPr lang="ko-KR" altLang="en-US" smtClean="0"/>
              <a:pPr/>
              <a:t>2007-06-18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237691C-5F00-4193-9468-9AE6922248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429B812-51AC-4EC6-897B-4E0430B71F2D}" type="datetimeFigureOut">
              <a:rPr lang="ko-KR" altLang="en-US" smtClean="0"/>
              <a:pPr/>
              <a:t>2007-06-18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237691C-5F00-4193-9468-9AE6922248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20"/>
          <p:cNvGrpSpPr/>
          <p:nvPr/>
        </p:nvGrpSpPr>
        <p:grpSpPr>
          <a:xfrm>
            <a:off x="5398602" y="393676"/>
            <a:ext cx="3602554" cy="1749440"/>
            <a:chOff x="4827098" y="1472295"/>
            <a:chExt cx="3602554" cy="1749440"/>
          </a:xfrm>
        </p:grpSpPr>
        <p:grpSp>
          <p:nvGrpSpPr>
            <p:cNvPr id="11" name="그룹 22"/>
            <p:cNvGrpSpPr/>
            <p:nvPr/>
          </p:nvGrpSpPr>
          <p:grpSpPr>
            <a:xfrm rot="18924224">
              <a:off x="6626438" y="1472295"/>
              <a:ext cx="1389554" cy="315805"/>
              <a:chOff x="3337857" y="1750857"/>
              <a:chExt cx="1389554" cy="574935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337857" y="1750857"/>
                <a:ext cx="1143008" cy="5714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3441527" y="1753035"/>
                <a:ext cx="1285884" cy="5727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31"/>
            <p:cNvGrpSpPr/>
            <p:nvPr/>
          </p:nvGrpSpPr>
          <p:grpSpPr>
            <a:xfrm rot="8106617">
              <a:off x="4827098" y="2738967"/>
              <a:ext cx="2276071" cy="482768"/>
              <a:chOff x="3357553" y="1713243"/>
              <a:chExt cx="1391409" cy="572757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3357553" y="1714486"/>
                <a:ext cx="1143008" cy="5714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463078" y="1713243"/>
                <a:ext cx="1285884" cy="5727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6786578" y="1928802"/>
              <a:ext cx="606256" cy="6606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800" b="1" dirty="0" smtClean="0">
                  <a:solidFill>
                    <a:srgbClr val="FF0000"/>
                  </a:solidFill>
                  <a:latin typeface="Tw Cen MT Condensed Extra Bold" pitchFamily="34" charset="0"/>
                  <a:ea typeface="HY견고딕" pitchFamily="18" charset="-127"/>
                </a:rPr>
                <a:t>ICS</a:t>
              </a:r>
              <a:endParaRPr lang="ko-KR" altLang="en-US" sz="2800" b="1" dirty="0">
                <a:solidFill>
                  <a:srgbClr val="FF0000"/>
                </a:solidFill>
                <a:latin typeface="Tw Cen MT Condensed Extra Bold" pitchFamily="34" charset="0"/>
                <a:ea typeface="HY견고딕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43636" y="1571612"/>
              <a:ext cx="609462" cy="6606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 smtClean="0">
                  <a:latin typeface="Tw Cen MT Condensed Extra Bold" pitchFamily="34" charset="0"/>
                  <a:ea typeface="HY견고딕" pitchFamily="18" charset="-127"/>
                </a:rPr>
                <a:t>SM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86578" y="2446374"/>
              <a:ext cx="16430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altLang="ko-KR" sz="1000" dirty="0" err="1" smtClean="0">
                  <a:solidFill>
                    <a:srgbClr val="FF0000"/>
                  </a:solidFill>
                  <a:latin typeface="Tw Cen MT Condensed Extra Bold" pitchFamily="34" charset="0"/>
                  <a:ea typeface="HY견고딕" pitchFamily="18" charset="-127"/>
                </a:rPr>
                <a:t>Semyung</a:t>
              </a:r>
              <a:endParaRPr lang="en-US" altLang="ko-KR" sz="1000" dirty="0" smtClean="0">
                <a:solidFill>
                  <a:srgbClr val="FF0000"/>
                </a:solidFill>
                <a:latin typeface="Tw Cen MT Condensed Extra Bold" pitchFamily="34" charset="0"/>
                <a:ea typeface="HY견고딕" pitchFamily="18" charset="-127"/>
              </a:endParaRPr>
            </a:p>
            <a:p>
              <a:pPr>
                <a:lnSpc>
                  <a:spcPts val="850"/>
                </a:lnSpc>
              </a:pPr>
              <a:r>
                <a:rPr lang="en-US" altLang="ko-KR" sz="1000" dirty="0" smtClean="0">
                  <a:solidFill>
                    <a:srgbClr val="FF0000"/>
                  </a:solidFill>
                  <a:latin typeface="Tw Cen MT Condensed Extra Bold" pitchFamily="34" charset="0"/>
                  <a:ea typeface="HY견고딕" pitchFamily="18" charset="-127"/>
                </a:rPr>
                <a:t>Information &amp;</a:t>
              </a:r>
            </a:p>
            <a:p>
              <a:pPr>
                <a:lnSpc>
                  <a:spcPts val="850"/>
                </a:lnSpc>
              </a:pPr>
              <a:r>
                <a:rPr lang="en-US" altLang="ko-KR" sz="1000" dirty="0" smtClean="0">
                  <a:solidFill>
                    <a:srgbClr val="FF0000"/>
                  </a:solidFill>
                  <a:latin typeface="Tw Cen MT Condensed Extra Bold" pitchFamily="34" charset="0"/>
                  <a:ea typeface="HY견고딕" pitchFamily="18" charset="-127"/>
                </a:rPr>
                <a:t>Communication</a:t>
              </a:r>
            </a:p>
            <a:p>
              <a:pPr>
                <a:lnSpc>
                  <a:spcPts val="850"/>
                </a:lnSpc>
              </a:pPr>
              <a:r>
                <a:rPr lang="en-US" altLang="ko-KR" sz="1000" dirty="0" smtClean="0">
                  <a:solidFill>
                    <a:srgbClr val="FF0000"/>
                  </a:solidFill>
                  <a:latin typeface="Tw Cen MT Condensed Extra Bold" pitchFamily="34" charset="0"/>
                  <a:ea typeface="HY견고딕" pitchFamily="18" charset="-127"/>
                </a:rPr>
                <a:t>System</a:t>
              </a:r>
              <a:endParaRPr lang="ko-KR" altLang="en-US" sz="1000" dirty="0">
                <a:solidFill>
                  <a:srgbClr val="FF0000"/>
                </a:solidFill>
                <a:latin typeface="Tw Cen MT Condensed Extra Bold" pitchFamily="34" charset="0"/>
                <a:ea typeface="HY견고딕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Gill Sans MT" pitchFamily="34" charset="0"/>
              </a:rPr>
              <a:t>Project name : _</a:t>
            </a:r>
            <a:r>
              <a:rPr lang="en-US" altLang="ko-KR" dirty="0" smtClean="0">
                <a:latin typeface="Gill Sans MT" pitchFamily="34" charset="0"/>
              </a:rPr>
              <a:t/>
            </a:r>
            <a:br>
              <a:rPr lang="en-US" altLang="ko-KR" dirty="0" smtClean="0">
                <a:latin typeface="Gill Sans MT" pitchFamily="34" charset="0"/>
              </a:rPr>
            </a:br>
            <a:r>
              <a:rPr lang="ko-KR" altLang="en-US" dirty="0" smtClean="0">
                <a:latin typeface="Gill Sans MT" pitchFamily="34" charset="0"/>
              </a:rPr>
              <a:t>전후방 장애물 감지 </a:t>
            </a:r>
            <a:r>
              <a:rPr lang="en-US" altLang="ko-KR" dirty="0" smtClean="0">
                <a:latin typeface="Gill Sans MT" pitchFamily="34" charset="0"/>
              </a:rPr>
              <a:t>Mini </a:t>
            </a:r>
            <a:r>
              <a:rPr lang="en-US" altLang="ko-KR" dirty="0" smtClean="0">
                <a:latin typeface="Gill Sans MT" pitchFamily="34" charset="0"/>
              </a:rPr>
              <a:t>car . </a:t>
            </a:r>
            <a:endParaRPr lang="ko-KR" altLang="en-US" dirty="0">
              <a:latin typeface="Gill Sans MT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57876" y="4748234"/>
            <a:ext cx="3186090" cy="1752600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smtClean="0">
                <a:latin typeface="Gill Sans MT" pitchFamily="34" charset="0"/>
              </a:rPr>
              <a:t>12</a:t>
            </a:r>
            <a:r>
              <a:rPr lang="ko-KR" altLang="en-US" dirty="0" smtClean="0">
                <a:latin typeface="Gill Sans MT" pitchFamily="34" charset="0"/>
              </a:rPr>
              <a:t>조</a:t>
            </a:r>
            <a:endParaRPr lang="en-US" altLang="ko-KR" dirty="0" smtClean="0">
              <a:latin typeface="Gill Sans MT" pitchFamily="34" charset="0"/>
            </a:endParaRPr>
          </a:p>
          <a:p>
            <a:pPr algn="r"/>
            <a:r>
              <a:rPr lang="ko-KR" altLang="en-US" dirty="0" smtClean="0">
                <a:latin typeface="Gill Sans MT" pitchFamily="34" charset="0"/>
              </a:rPr>
              <a:t>조장 이덕진 </a:t>
            </a:r>
            <a:r>
              <a:rPr lang="en-US" altLang="ko-KR" dirty="0" smtClean="0">
                <a:latin typeface="Gill Sans MT" pitchFamily="34" charset="0"/>
              </a:rPr>
              <a:t>2003214139</a:t>
            </a:r>
          </a:p>
          <a:p>
            <a:pPr algn="r"/>
            <a:r>
              <a:rPr lang="ko-KR" altLang="en-US" dirty="0" smtClean="0">
                <a:latin typeface="Gill Sans MT" pitchFamily="34" charset="0"/>
              </a:rPr>
              <a:t>조원 김희성 </a:t>
            </a:r>
            <a:r>
              <a:rPr lang="en-US" altLang="ko-KR" dirty="0" smtClean="0">
                <a:latin typeface="Gill Sans MT" pitchFamily="34" charset="0"/>
              </a:rPr>
              <a:t>2003214063</a:t>
            </a:r>
            <a:endParaRPr lang="en-US" altLang="ko-KR" dirty="0" smtClean="0">
              <a:latin typeface="Gill Sans MT" pitchFamily="34" charset="0"/>
            </a:endParaRPr>
          </a:p>
          <a:p>
            <a:pPr algn="r"/>
            <a:r>
              <a:rPr lang="ko-KR" altLang="en-US" dirty="0" smtClean="0">
                <a:latin typeface="Gill Sans MT" pitchFamily="34" charset="0"/>
              </a:rPr>
              <a:t>고수열 </a:t>
            </a:r>
            <a:r>
              <a:rPr lang="en-US" altLang="ko-KR" dirty="0" smtClean="0">
                <a:latin typeface="Gill Sans MT" pitchFamily="34" charset="0"/>
              </a:rPr>
              <a:t>2003214003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785918" y="3286124"/>
            <a:ext cx="557216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=- Micro</a:t>
            </a:r>
            <a:r>
              <a:rPr lang="en-US" altLang="ko-KR" sz="2000" baseline="0" dirty="0" smtClean="0">
                <a:solidFill>
                  <a:schemeClr val="tx1">
                    <a:tint val="75000"/>
                  </a:schemeClr>
                </a:solidFill>
              </a:rPr>
              <a:t>processor</a:t>
            </a:r>
            <a:r>
              <a:rPr lang="en-US" altLang="ko-KR" sz="20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tint val="75000"/>
                  </a:schemeClr>
                </a:solidFill>
              </a:rPr>
              <a:t>Practice Final </a:t>
            </a:r>
            <a:r>
              <a:rPr lang="en-US" altLang="ko-KR" sz="2000" dirty="0" smtClean="0">
                <a:solidFill>
                  <a:schemeClr val="tx1">
                    <a:tint val="75000"/>
                  </a:schemeClr>
                </a:solidFill>
              </a:rPr>
              <a:t>Project -=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프로젝트 구성부품 </a:t>
            </a:r>
            <a:r>
              <a:rPr lang="en-US" altLang="ko-KR" dirty="0" smtClean="0"/>
              <a:t>(2)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메인 부분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PIC16F876A : 1EA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X-</a:t>
            </a:r>
            <a:r>
              <a:rPr lang="en-US" altLang="ko-KR" dirty="0" err="1" smtClean="0"/>
              <a:t>tal</a:t>
            </a:r>
            <a:r>
              <a:rPr lang="en-US" altLang="ko-KR" dirty="0" smtClean="0"/>
              <a:t> </a:t>
            </a:r>
            <a:r>
              <a:rPr lang="en-US" altLang="ko-KR" dirty="0" smtClean="0"/>
              <a:t>12MHZ </a:t>
            </a:r>
            <a:r>
              <a:rPr lang="en-US" altLang="ko-KR" dirty="0" smtClean="0"/>
              <a:t>: 1EA</a:t>
            </a:r>
          </a:p>
          <a:p>
            <a:pPr lvl="1"/>
            <a:r>
              <a:rPr lang="en-US" altLang="ko-KR" dirty="0" smtClean="0"/>
              <a:t>1uF </a:t>
            </a:r>
            <a:r>
              <a:rPr lang="ko-KR" altLang="en-US" dirty="0" err="1" smtClean="0"/>
              <a:t>케피시터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1EA</a:t>
            </a:r>
          </a:p>
          <a:p>
            <a:pPr lvl="1"/>
            <a:r>
              <a:rPr lang="ko-KR" altLang="en-US" dirty="0" smtClean="0"/>
              <a:t>저</a:t>
            </a:r>
            <a:r>
              <a:rPr lang="ko-KR" altLang="en-US" dirty="0" smtClean="0"/>
              <a:t>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</a:t>
            </a:r>
            <a:r>
              <a:rPr lang="en-US" altLang="ko-KR" dirty="0" smtClean="0"/>
              <a:t>EA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모터 </a:t>
            </a:r>
            <a:r>
              <a:rPr lang="ko-KR" altLang="en-US" dirty="0" err="1" smtClean="0"/>
              <a:t>제어부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LB1630 : 1EA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열 핀 </a:t>
            </a:r>
            <a:r>
              <a:rPr lang="en-US" altLang="ko-KR" dirty="0" smtClean="0"/>
              <a:t>: 1EA</a:t>
            </a:r>
          </a:p>
          <a:p>
            <a:pPr lvl="1"/>
            <a:r>
              <a:rPr lang="ko-KR" altLang="en-US" dirty="0" smtClean="0"/>
              <a:t>저항 </a:t>
            </a:r>
            <a:r>
              <a:rPr lang="en-US" altLang="ko-KR" dirty="0" smtClean="0"/>
              <a:t>10KΩ : </a:t>
            </a:r>
            <a:r>
              <a:rPr lang="en-US" altLang="ko-KR" dirty="0" smtClean="0"/>
              <a:t>1EA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순서도: 처리 122"/>
          <p:cNvSpPr/>
          <p:nvPr/>
        </p:nvSpPr>
        <p:spPr>
          <a:xfrm>
            <a:off x="3357554" y="2357430"/>
            <a:ext cx="4714908" cy="4500570"/>
          </a:xfrm>
          <a:prstGeom prst="flowChartProcess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프로젝트 회로구성 </a:t>
            </a:r>
            <a:r>
              <a:rPr lang="en-US" altLang="ko-KR" dirty="0" smtClean="0"/>
              <a:t>(1)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386001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센서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송신</a:t>
            </a:r>
            <a:r>
              <a:rPr lang="ko-KR" altLang="en-US" dirty="0" smtClean="0"/>
              <a:t>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수신부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grpSp>
        <p:nvGrpSpPr>
          <p:cNvPr id="97" name="그룹 96"/>
          <p:cNvGrpSpPr/>
          <p:nvPr/>
        </p:nvGrpSpPr>
        <p:grpSpPr>
          <a:xfrm>
            <a:off x="3569486" y="2690336"/>
            <a:ext cx="4002910" cy="1238730"/>
            <a:chOff x="3855238" y="2476022"/>
            <a:chExt cx="4002910" cy="123873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212428" y="3059668"/>
              <a:ext cx="7143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6193654" y="2702478"/>
              <a:ext cx="876294" cy="551851"/>
              <a:chOff x="2990850" y="2928934"/>
              <a:chExt cx="876294" cy="551851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2990850" y="3052157"/>
                <a:ext cx="509009" cy="428628"/>
                <a:chOff x="2990850" y="3052157"/>
                <a:chExt cx="509009" cy="428628"/>
              </a:xfrm>
            </p:grpSpPr>
            <p:sp>
              <p:nvSpPr>
                <p:cNvPr id="12" name="이등변 삼각형 11"/>
                <p:cNvSpPr/>
                <p:nvPr/>
              </p:nvSpPr>
              <p:spPr>
                <a:xfrm rot="19800000">
                  <a:off x="2990850" y="3060873"/>
                  <a:ext cx="416917" cy="359411"/>
                </a:xfrm>
                <a:prstGeom prst="triangle">
                  <a:avLst/>
                </a:prstGeom>
                <a:solidFill>
                  <a:schemeClr val="tx1"/>
                </a:solidFill>
                <a:ln w="2857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>
                <a:xfrm rot="5400000">
                  <a:off x="3284751" y="3265677"/>
                  <a:ext cx="428628" cy="1588"/>
                </a:xfrm>
                <a:prstGeom prst="line">
                  <a:avLst/>
                </a:prstGeom>
                <a:ln w="285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직선 화살표 연결선 20"/>
              <p:cNvCxnSpPr/>
              <p:nvPr/>
            </p:nvCxnSpPr>
            <p:spPr>
              <a:xfrm rot="5400000" flipH="1" flipV="1">
                <a:off x="3536149" y="2964653"/>
                <a:ext cx="214314" cy="142876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rot="5400000" flipH="1" flipV="1">
                <a:off x="3683787" y="2959891"/>
                <a:ext cx="214314" cy="152400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연결선 29"/>
            <p:cNvCxnSpPr/>
            <p:nvPr/>
          </p:nvCxnSpPr>
          <p:spPr>
            <a:xfrm>
              <a:off x="5569750" y="3059668"/>
              <a:ext cx="714380" cy="158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4926810" y="2959548"/>
              <a:ext cx="642945" cy="214311"/>
              <a:chOff x="7286642" y="2786057"/>
              <a:chExt cx="500068" cy="366707"/>
            </a:xfrm>
          </p:grpSpPr>
          <p:cxnSp>
            <p:nvCxnSpPr>
              <p:cNvPr id="33" name="직선 연결선 32"/>
              <p:cNvCxnSpPr/>
              <p:nvPr/>
            </p:nvCxnSpPr>
            <p:spPr>
              <a:xfrm rot="5400000" flipH="1" flipV="1">
                <a:off x="7215206" y="2928934"/>
                <a:ext cx="357190" cy="7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rot="16200000" flipH="1">
                <a:off x="7286644" y="2928934"/>
                <a:ext cx="357190" cy="7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rot="5400000" flipH="1" flipV="1">
                <a:off x="7367606" y="2928935"/>
                <a:ext cx="357190" cy="7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rot="16200000" flipH="1">
                <a:off x="7439044" y="2928935"/>
                <a:ext cx="357190" cy="7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 rot="5400000" flipH="1" flipV="1">
                <a:off x="7500958" y="2928935"/>
                <a:ext cx="357190" cy="7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rot="16200000" flipH="1">
                <a:off x="7665330" y="2835999"/>
                <a:ext cx="171322" cy="7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rot="16200000" flipH="1">
                <a:off x="7224665" y="3019349"/>
                <a:ext cx="195392" cy="7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직선 연결선 51"/>
            <p:cNvCxnSpPr/>
            <p:nvPr/>
          </p:nvCxnSpPr>
          <p:spPr>
            <a:xfrm>
              <a:off x="6712758" y="3059668"/>
              <a:ext cx="1000132" cy="1588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그룹 63"/>
            <p:cNvGrpSpPr/>
            <p:nvPr/>
          </p:nvGrpSpPr>
          <p:grpSpPr>
            <a:xfrm>
              <a:off x="7712890" y="2845354"/>
              <a:ext cx="145258" cy="429422"/>
              <a:chOff x="4998246" y="3000372"/>
              <a:chExt cx="145258" cy="429422"/>
            </a:xfrm>
          </p:grpSpPr>
          <p:cxnSp>
            <p:nvCxnSpPr>
              <p:cNvPr id="55" name="직선 연결선 54"/>
              <p:cNvCxnSpPr/>
              <p:nvPr/>
            </p:nvCxnSpPr>
            <p:spPr>
              <a:xfrm rot="5400000">
                <a:off x="4783932" y="3214686"/>
                <a:ext cx="429422" cy="794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rot="5400000">
                <a:off x="4927205" y="3214289"/>
                <a:ext cx="285752" cy="794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rot="5400000">
                <a:off x="5071272" y="3213892"/>
                <a:ext cx="142876" cy="1588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타원 66"/>
            <p:cNvSpPr/>
            <p:nvPr/>
          </p:nvSpPr>
          <p:spPr>
            <a:xfrm>
              <a:off x="4069552" y="2988230"/>
              <a:ext cx="142876" cy="1428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55238" y="248816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+5V</a:t>
              </a:r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90745" y="2476022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30</a:t>
              </a:r>
              <a:r>
                <a:rPr lang="en-US" altLang="ko-KR" dirty="0" smtClean="0"/>
                <a:t>Ω</a:t>
              </a:r>
              <a:endParaRPr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141254" y="3345420"/>
              <a:ext cx="7986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SI3381</a:t>
              </a:r>
              <a:endParaRPr lang="ko-KR" altLang="en-US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3571868" y="4774180"/>
            <a:ext cx="4203595" cy="1012274"/>
            <a:chOff x="3857620" y="4000504"/>
            <a:chExt cx="4203595" cy="1012274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4214810" y="4572008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6215074" y="4572008"/>
              <a:ext cx="1214446" cy="1588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/>
            <p:cNvSpPr/>
            <p:nvPr/>
          </p:nvSpPr>
          <p:spPr>
            <a:xfrm>
              <a:off x="4071934" y="4512712"/>
              <a:ext cx="142876" cy="1428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57620" y="4012646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+5V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86644" y="407194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Signal</a:t>
              </a:r>
              <a:endParaRPr lang="ko-KR" altLang="en-US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572132" y="4643446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ST3381</a:t>
              </a:r>
              <a:endParaRPr lang="ko-KR" altLang="en-US" dirty="0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5715008" y="4000504"/>
              <a:ext cx="500067" cy="571504"/>
              <a:chOff x="6215074" y="4000504"/>
              <a:chExt cx="500067" cy="571504"/>
            </a:xfrm>
          </p:grpSpPr>
          <p:cxnSp>
            <p:nvCxnSpPr>
              <p:cNvPr id="99" name="직선 연결선 98"/>
              <p:cNvCxnSpPr/>
              <p:nvPr/>
            </p:nvCxnSpPr>
            <p:spPr>
              <a:xfrm rot="5400000" flipH="1" flipV="1">
                <a:off x="6261102" y="4394210"/>
                <a:ext cx="203208" cy="15238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/>
              <p:nvPr/>
            </p:nvCxnSpPr>
            <p:spPr>
              <a:xfrm>
                <a:off x="6500828" y="4357696"/>
                <a:ext cx="214313" cy="214312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>
                <a:off x="6286512" y="4357694"/>
                <a:ext cx="428628" cy="158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그룹 112"/>
              <p:cNvGrpSpPr/>
              <p:nvPr/>
            </p:nvGrpSpPr>
            <p:grpSpPr>
              <a:xfrm rot="5400000">
                <a:off x="6174593" y="4040985"/>
                <a:ext cx="295276" cy="214314"/>
                <a:chOff x="6205550" y="4000504"/>
                <a:chExt cx="295276" cy="214314"/>
              </a:xfrm>
            </p:grpSpPr>
            <p:cxnSp>
              <p:nvCxnSpPr>
                <p:cNvPr id="111" name="직선 화살표 연결선 110"/>
                <p:cNvCxnSpPr/>
                <p:nvPr/>
              </p:nvCxnSpPr>
              <p:spPr>
                <a:xfrm rot="5400000" flipH="1" flipV="1">
                  <a:off x="6169831" y="4036223"/>
                  <a:ext cx="214314" cy="142876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화살표 연결선 111"/>
                <p:cNvCxnSpPr/>
                <p:nvPr/>
              </p:nvCxnSpPr>
              <p:spPr>
                <a:xfrm rot="5400000" flipH="1" flipV="1">
                  <a:off x="6317469" y="4031461"/>
                  <a:ext cx="214314" cy="152400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4" name="다이아몬드 113"/>
            <p:cNvSpPr/>
            <p:nvPr/>
          </p:nvSpPr>
          <p:spPr>
            <a:xfrm>
              <a:off x="7429520" y="4500570"/>
              <a:ext cx="500066" cy="214314"/>
            </a:xfrm>
            <a:prstGeom prst="diamond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처리 17"/>
          <p:cNvSpPr/>
          <p:nvPr/>
        </p:nvSpPr>
        <p:spPr>
          <a:xfrm>
            <a:off x="1285852" y="2285992"/>
            <a:ext cx="6643734" cy="4572008"/>
          </a:xfrm>
          <a:prstGeom prst="flowChartProcess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프로젝트 회로구성 </a:t>
            </a:r>
            <a:r>
              <a:rPr lang="en-US" altLang="ko-KR" dirty="0" smtClean="0"/>
              <a:t>(2)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모터 </a:t>
            </a:r>
            <a:r>
              <a:rPr lang="ko-KR" altLang="en-US" dirty="0" err="1" smtClean="0"/>
              <a:t>제어부</a:t>
            </a:r>
            <a:endParaRPr lang="en-US" altLang="ko-KR" dirty="0" smtClean="0"/>
          </a:p>
        </p:txBody>
      </p:sp>
      <p:grpSp>
        <p:nvGrpSpPr>
          <p:cNvPr id="21" name="그룹 20"/>
          <p:cNvGrpSpPr/>
          <p:nvPr/>
        </p:nvGrpSpPr>
        <p:grpSpPr>
          <a:xfrm>
            <a:off x="3895219" y="4000504"/>
            <a:ext cx="1391161" cy="1201457"/>
            <a:chOff x="3966657" y="3500438"/>
            <a:chExt cx="1391161" cy="1201457"/>
          </a:xfrm>
        </p:grpSpPr>
        <p:grpSp>
          <p:nvGrpSpPr>
            <p:cNvPr id="13" name="그룹 12"/>
            <p:cNvGrpSpPr/>
            <p:nvPr/>
          </p:nvGrpSpPr>
          <p:grpSpPr>
            <a:xfrm>
              <a:off x="3966657" y="3500438"/>
              <a:ext cx="1391161" cy="1201457"/>
              <a:chOff x="2857488" y="3429000"/>
              <a:chExt cx="1571636" cy="1357322"/>
            </a:xfrm>
          </p:grpSpPr>
          <p:sp>
            <p:nvSpPr>
              <p:cNvPr id="5" name="이등변 삼각형 4"/>
              <p:cNvSpPr/>
              <p:nvPr/>
            </p:nvSpPr>
            <p:spPr>
              <a:xfrm>
                <a:off x="3000364" y="3429000"/>
                <a:ext cx="214314" cy="28575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이등변 삼각형 5"/>
              <p:cNvSpPr/>
              <p:nvPr/>
            </p:nvSpPr>
            <p:spPr>
              <a:xfrm>
                <a:off x="3357554" y="3429000"/>
                <a:ext cx="214314" cy="28575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이등변 삼각형 6"/>
              <p:cNvSpPr/>
              <p:nvPr/>
            </p:nvSpPr>
            <p:spPr>
              <a:xfrm>
                <a:off x="3714744" y="3429000"/>
                <a:ext cx="214314" cy="28575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이등변 삼각형 7"/>
              <p:cNvSpPr/>
              <p:nvPr/>
            </p:nvSpPr>
            <p:spPr>
              <a:xfrm>
                <a:off x="4071934" y="3429000"/>
                <a:ext cx="214314" cy="28575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flipV="1">
                <a:off x="3000364" y="4500570"/>
                <a:ext cx="214314" cy="28575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/>
              <p:cNvSpPr/>
              <p:nvPr/>
            </p:nvSpPr>
            <p:spPr>
              <a:xfrm flipV="1">
                <a:off x="3357554" y="4500570"/>
                <a:ext cx="214314" cy="28575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/>
              <p:cNvSpPr/>
              <p:nvPr/>
            </p:nvSpPr>
            <p:spPr>
              <a:xfrm flipV="1">
                <a:off x="3714744" y="4500570"/>
                <a:ext cx="214314" cy="28575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4071934" y="4500570"/>
                <a:ext cx="214314" cy="28575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순서도: 처리 3"/>
              <p:cNvSpPr/>
              <p:nvPr/>
            </p:nvSpPr>
            <p:spPr>
              <a:xfrm>
                <a:off x="2857488" y="3714752"/>
                <a:ext cx="1571636" cy="785818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214810" y="3916924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LB1630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071934" y="421481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57356" y="528638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Signal_Front</a:t>
            </a:r>
            <a:endParaRPr lang="ko-KR" altLang="en-US" dirty="0"/>
          </a:p>
        </p:txBody>
      </p:sp>
      <p:sp>
        <p:nvSpPr>
          <p:cNvPr id="17" name="다이아몬드 16"/>
          <p:cNvSpPr/>
          <p:nvPr/>
        </p:nvSpPr>
        <p:spPr>
          <a:xfrm>
            <a:off x="2357422" y="5715016"/>
            <a:ext cx="500066" cy="2143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86446" y="5286388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Signal_Back</a:t>
            </a:r>
            <a:endParaRPr lang="ko-KR" altLang="en-US" dirty="0"/>
          </a:p>
        </p:txBody>
      </p:sp>
      <p:sp>
        <p:nvSpPr>
          <p:cNvPr id="20" name="다이아몬드 19"/>
          <p:cNvSpPr/>
          <p:nvPr/>
        </p:nvSpPr>
        <p:spPr>
          <a:xfrm>
            <a:off x="6286512" y="5715016"/>
            <a:ext cx="500066" cy="2143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6" idx="0"/>
            <a:endCxn id="23" idx="4"/>
          </p:cNvCxnSpPr>
          <p:nvPr/>
        </p:nvCxnSpPr>
        <p:spPr>
          <a:xfrm rot="16200000" flipV="1">
            <a:off x="3901205" y="3468995"/>
            <a:ext cx="1059428" cy="3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357686" y="2798200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161519" y="235743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+5V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rot="16200000" flipV="1">
            <a:off x="3966571" y="5677502"/>
            <a:ext cx="928694" cy="3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rot="5400000">
            <a:off x="4356098" y="6001562"/>
            <a:ext cx="145258" cy="429422"/>
            <a:chOff x="7427138" y="3059668"/>
            <a:chExt cx="145258" cy="429422"/>
          </a:xfrm>
        </p:grpSpPr>
        <p:cxnSp>
          <p:nvCxnSpPr>
            <p:cNvPr id="31" name="직선 연결선 30"/>
            <p:cNvCxnSpPr/>
            <p:nvPr/>
          </p:nvCxnSpPr>
          <p:spPr>
            <a:xfrm rot="5400000">
              <a:off x="7212824" y="3273982"/>
              <a:ext cx="429422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>
              <a:off x="7356097" y="3273585"/>
              <a:ext cx="285752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5400000">
              <a:off x="7500164" y="3273188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/>
          <p:cNvCxnSpPr/>
          <p:nvPr/>
        </p:nvCxnSpPr>
        <p:spPr>
          <a:xfrm>
            <a:off x="2857488" y="5856304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 flipH="1" flipV="1">
            <a:off x="3751257" y="5536421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5400000" flipH="1" flipV="1">
            <a:off x="4751389" y="5535627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072066" y="5857892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 flipH="1" flipV="1">
            <a:off x="4892677" y="3821909"/>
            <a:ext cx="35798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5400000" flipH="1" flipV="1">
            <a:off x="3821106" y="3678239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143372" y="3357562"/>
            <a:ext cx="2143140" cy="2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072066" y="3640512"/>
            <a:ext cx="1214446" cy="2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6215074" y="3214686"/>
            <a:ext cx="642942" cy="5715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215074" y="33454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</a:t>
            </a:r>
            <a:r>
              <a:rPr lang="ko-KR" altLang="en-US" dirty="0" smtClean="0"/>
              <a:t>터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428728" y="2571744"/>
            <a:ext cx="6143668" cy="3929090"/>
          </a:xfrm>
          <a:prstGeom prst="roundRect">
            <a:avLst>
              <a:gd name="adj" fmla="val 12142"/>
            </a:avLst>
          </a:prstGeom>
          <a:solidFill>
            <a:schemeClr val="bg1">
              <a:alpha val="70000"/>
            </a:schemeClr>
          </a:solidFill>
          <a:ln w="5715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프로젝트 개발과정 </a:t>
            </a:r>
            <a:r>
              <a:rPr lang="en-US" altLang="ko-KR" dirty="0" smtClean="0"/>
              <a:t>(1)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모터제어 드라이브 장착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933719"/>
            <a:ext cx="46958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프로젝트 개발과정 </a:t>
            </a:r>
            <a:r>
              <a:rPr lang="en-US" altLang="ko-KR" dirty="0" smtClean="0"/>
              <a:t>(2)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적외선 센서 </a:t>
            </a:r>
            <a:r>
              <a:rPr lang="ko-KR" altLang="en-US" dirty="0" smtClean="0"/>
              <a:t>장착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28728" y="2571744"/>
            <a:ext cx="6143668" cy="3929090"/>
          </a:xfrm>
          <a:prstGeom prst="roundRect">
            <a:avLst>
              <a:gd name="adj" fmla="val 12142"/>
            </a:avLst>
          </a:prstGeom>
          <a:solidFill>
            <a:schemeClr val="bg1">
              <a:alpha val="70000"/>
            </a:schemeClr>
          </a:solidFill>
          <a:ln w="5715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786058"/>
            <a:ext cx="214314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4643446"/>
            <a:ext cx="285752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2786058"/>
            <a:ext cx="285752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6200000">
            <a:off x="3548064" y="3905262"/>
            <a:ext cx="1066800" cy="1409700"/>
          </a:xfrm>
          <a:prstGeom prst="rect">
            <a:avLst/>
          </a:prstGeom>
          <a:solidFill>
            <a:schemeClr val="bg1"/>
          </a:solidFill>
          <a:ln w="57150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프로젝트 개발과정 </a:t>
            </a:r>
            <a:r>
              <a:rPr lang="en-US" altLang="ko-KR" dirty="0" smtClean="0"/>
              <a:t>(3)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283494"/>
            <a:ext cx="7772400" cy="5738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프로그램 작성 및 </a:t>
            </a:r>
            <a:r>
              <a:rPr lang="ko-KR" altLang="en-US" dirty="0" smtClean="0"/>
              <a:t>테스트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786050" y="2056710"/>
            <a:ext cx="62864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	LIST	P=16F876A, F=INHX8M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INDF	EQU	00H</a:t>
            </a:r>
          </a:p>
          <a:p>
            <a:r>
              <a:rPr lang="en-US" altLang="ko-KR" dirty="0" smtClean="0"/>
              <a:t>	TMR0	EQU	01H</a:t>
            </a:r>
          </a:p>
          <a:p>
            <a:r>
              <a:rPr lang="en-US" altLang="ko-KR" dirty="0" smtClean="0"/>
              <a:t>	PCL	EQU	02H</a:t>
            </a:r>
          </a:p>
          <a:p>
            <a:r>
              <a:rPr lang="en-US" altLang="ko-KR" dirty="0" smtClean="0"/>
              <a:t>	STATUS	EQU	03H</a:t>
            </a:r>
          </a:p>
          <a:p>
            <a:r>
              <a:rPr lang="en-US" altLang="ko-KR" dirty="0" smtClean="0"/>
              <a:t>	FSR	EQU	04H</a:t>
            </a:r>
          </a:p>
          <a:p>
            <a:r>
              <a:rPr lang="en-US" altLang="ko-KR" dirty="0" smtClean="0"/>
              <a:t>	PORTA	EQU	05H</a:t>
            </a:r>
          </a:p>
          <a:p>
            <a:r>
              <a:rPr lang="en-US" altLang="ko-KR" dirty="0" smtClean="0"/>
              <a:t>	PORTB	EQU	06H</a:t>
            </a:r>
          </a:p>
          <a:p>
            <a:r>
              <a:rPr lang="en-US" altLang="ko-KR" dirty="0" smtClean="0"/>
              <a:t>	PORTC	EQU	07H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OPTIONR</a:t>
            </a:r>
            <a:r>
              <a:rPr lang="en-US" altLang="ko-KR" dirty="0" smtClean="0"/>
              <a:t>	EQU	01H</a:t>
            </a:r>
          </a:p>
          <a:p>
            <a:r>
              <a:rPr lang="en-US" altLang="ko-KR" dirty="0" smtClean="0"/>
              <a:t>	TRISA	EQU	05H</a:t>
            </a:r>
          </a:p>
          <a:p>
            <a:r>
              <a:rPr lang="en-US" altLang="ko-KR" dirty="0" smtClean="0"/>
              <a:t>	TRISB	EQU	06H</a:t>
            </a:r>
          </a:p>
          <a:p>
            <a:r>
              <a:rPr lang="en-US" altLang="ko-KR" dirty="0" smtClean="0"/>
              <a:t>	TRISC	EQU	</a:t>
            </a:r>
            <a:r>
              <a:rPr lang="en-US" altLang="ko-KR" dirty="0" smtClean="0"/>
              <a:t>07H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RP0	EQU	.</a:t>
            </a:r>
            <a:r>
              <a:rPr lang="en-US" altLang="ko-KR" dirty="0" smtClean="0"/>
              <a:t>5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263104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파일설정 부분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0166" y="613150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비트설정 부분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0166" y="2000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디바이스설정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프로젝트 개발과정 </a:t>
            </a:r>
            <a:r>
              <a:rPr lang="en-US" altLang="ko-KR" dirty="0" smtClean="0"/>
              <a:t>(4)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283494"/>
            <a:ext cx="7772400" cy="5738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프로그램 작성 및 </a:t>
            </a:r>
            <a:r>
              <a:rPr lang="ko-KR" altLang="en-US" dirty="0" smtClean="0"/>
              <a:t>테스트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786050" y="2056710"/>
            <a:ext cx="62864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	 </a:t>
            </a:r>
            <a:r>
              <a:rPr lang="en-US" altLang="ko-KR" dirty="0" smtClean="0"/>
              <a:t>ORG</a:t>
            </a:r>
            <a:r>
              <a:rPr lang="en-US" altLang="ko-KR" dirty="0" smtClean="0"/>
              <a:t>	0H</a:t>
            </a:r>
          </a:p>
          <a:p>
            <a:r>
              <a:rPr lang="en-US" altLang="ko-KR" dirty="0" smtClean="0"/>
              <a:t>	GOTO	START</a:t>
            </a:r>
          </a:p>
          <a:p>
            <a:r>
              <a:rPr lang="en-US" altLang="ko-KR" dirty="0" smtClean="0"/>
              <a:t>START	BSF	STATUS,RP0</a:t>
            </a:r>
          </a:p>
          <a:p>
            <a:r>
              <a:rPr lang="en-US" altLang="ko-KR" dirty="0" smtClean="0"/>
              <a:t>	MOVLW	B'11111111'</a:t>
            </a:r>
          </a:p>
          <a:p>
            <a:r>
              <a:rPr lang="en-US" altLang="ko-KR" dirty="0" smtClean="0"/>
              <a:t>	MOVWF	</a:t>
            </a:r>
            <a:r>
              <a:rPr lang="en-US" altLang="ko-KR" dirty="0" smtClean="0"/>
              <a:t>TRISA</a:t>
            </a:r>
            <a:endParaRPr lang="en-US" altLang="ko-KR" dirty="0" smtClean="0"/>
          </a:p>
          <a:p>
            <a:r>
              <a:rPr lang="en-US" altLang="ko-KR" dirty="0" smtClean="0"/>
              <a:t>	MOVLW	B'00000000'</a:t>
            </a:r>
          </a:p>
          <a:p>
            <a:r>
              <a:rPr lang="en-US" altLang="ko-KR" dirty="0" smtClean="0"/>
              <a:t>	MOVWF	</a:t>
            </a:r>
            <a:r>
              <a:rPr lang="en-US" altLang="ko-KR" dirty="0" smtClean="0"/>
              <a:t>TRISB</a:t>
            </a:r>
            <a:endParaRPr lang="en-US" altLang="ko-KR" dirty="0" smtClean="0"/>
          </a:p>
          <a:p>
            <a:r>
              <a:rPr lang="en-US" altLang="ko-KR" dirty="0" smtClean="0"/>
              <a:t>	BCF	</a:t>
            </a:r>
            <a:r>
              <a:rPr lang="en-US" altLang="ko-KR" dirty="0" smtClean="0"/>
              <a:t>STATUS,RP0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DELAY	MOVLW  .255</a:t>
            </a:r>
          </a:p>
          <a:p>
            <a:r>
              <a:rPr lang="en-US" altLang="ko-KR" dirty="0" smtClean="0"/>
              <a:t>	BSF    </a:t>
            </a:r>
            <a:r>
              <a:rPr lang="en-US" altLang="ko-KR" dirty="0" smtClean="0"/>
              <a:t>PORTB,2</a:t>
            </a:r>
            <a:endParaRPr lang="en-US" altLang="ko-KR" dirty="0" smtClean="0"/>
          </a:p>
          <a:p>
            <a:r>
              <a:rPr lang="en-US" altLang="ko-KR" dirty="0" smtClean="0"/>
              <a:t>	MOVWF  FSR</a:t>
            </a:r>
          </a:p>
          <a:p>
            <a:r>
              <a:rPr lang="en-US" altLang="ko-KR" dirty="0" smtClean="0"/>
              <a:t>LOOPC</a:t>
            </a:r>
            <a:r>
              <a:rPr lang="en-US" altLang="ko-KR" dirty="0" smtClean="0"/>
              <a:t>	DECFSZ FSR,F</a:t>
            </a:r>
          </a:p>
          <a:p>
            <a:r>
              <a:rPr lang="en-US" altLang="ko-KR" dirty="0" smtClean="0"/>
              <a:t>	GOTO   </a:t>
            </a:r>
            <a:r>
              <a:rPr lang="en-US" altLang="ko-KR" dirty="0" smtClean="0"/>
              <a:t>LOOPC</a:t>
            </a:r>
            <a:endParaRPr lang="en-US" altLang="ko-KR" dirty="0" smtClean="0"/>
          </a:p>
          <a:p>
            <a:r>
              <a:rPr lang="en-US" altLang="ko-KR" dirty="0" smtClean="0"/>
              <a:t>	BCF    </a:t>
            </a:r>
            <a:r>
              <a:rPr lang="en-US" altLang="ko-KR" dirty="0" smtClean="0"/>
              <a:t>PORTB,2</a:t>
            </a:r>
            <a:endParaRPr lang="en-US" altLang="ko-KR" dirty="0" smtClean="0"/>
          </a:p>
          <a:p>
            <a:r>
              <a:rPr lang="en-US" altLang="ko-KR" dirty="0" smtClean="0"/>
              <a:t>	RETURN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0166" y="414338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지연루틴 부분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0166" y="207167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시작 및 초기화 부분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프로젝트 개발과정 </a:t>
            </a:r>
            <a:r>
              <a:rPr lang="en-US" altLang="ko-KR" dirty="0" smtClean="0"/>
              <a:t>(5)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283494"/>
            <a:ext cx="7772400" cy="5738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프로그램 작성 및 </a:t>
            </a:r>
            <a:r>
              <a:rPr lang="ko-KR" altLang="en-US" dirty="0" smtClean="0"/>
              <a:t>테스트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786050" y="2056710"/>
            <a:ext cx="62864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CALL	DELAY</a:t>
            </a:r>
          </a:p>
          <a:p>
            <a:r>
              <a:rPr lang="en-US" altLang="ko-KR" dirty="0" smtClean="0"/>
              <a:t>LOOPA</a:t>
            </a:r>
            <a:r>
              <a:rPr lang="en-US" altLang="ko-KR" dirty="0" smtClean="0"/>
              <a:t>	BSF	</a:t>
            </a:r>
            <a:r>
              <a:rPr lang="en-US" altLang="ko-KR" dirty="0" smtClean="0"/>
              <a:t>PORTB,0</a:t>
            </a:r>
            <a:endParaRPr lang="en-US" altLang="ko-KR" dirty="0" smtClean="0"/>
          </a:p>
          <a:p>
            <a:r>
              <a:rPr lang="en-US" altLang="ko-KR" dirty="0" smtClean="0"/>
              <a:t>	BTFSS	</a:t>
            </a:r>
            <a:r>
              <a:rPr lang="en-US" altLang="ko-KR" dirty="0" smtClean="0"/>
              <a:t>PORTA,1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GOTO	</a:t>
            </a:r>
            <a:r>
              <a:rPr lang="en-US" altLang="ko-KR" dirty="0" smtClean="0"/>
              <a:t>LOOPA</a:t>
            </a:r>
            <a:endParaRPr lang="en-US" altLang="ko-KR" dirty="0" smtClean="0"/>
          </a:p>
          <a:p>
            <a:r>
              <a:rPr lang="en-US" altLang="ko-KR" dirty="0" smtClean="0"/>
              <a:t>	CALL</a:t>
            </a:r>
            <a:r>
              <a:rPr lang="en-US" altLang="ko-KR" dirty="0" smtClean="0"/>
              <a:t>	DELAY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LOOPB</a:t>
            </a:r>
            <a:r>
              <a:rPr lang="en-US" altLang="ko-KR" dirty="0" smtClean="0"/>
              <a:t>	BSF	</a:t>
            </a:r>
            <a:r>
              <a:rPr lang="en-US" altLang="ko-KR" dirty="0" smtClean="0"/>
              <a:t>PORTB,1</a:t>
            </a:r>
            <a:endParaRPr lang="en-US" altLang="ko-KR" dirty="0" smtClean="0"/>
          </a:p>
          <a:p>
            <a:r>
              <a:rPr lang="en-US" altLang="ko-KR" dirty="0" smtClean="0"/>
              <a:t>	BTFSS</a:t>
            </a:r>
            <a:r>
              <a:rPr lang="en-US" altLang="ko-KR" dirty="0" smtClean="0"/>
              <a:t>	</a:t>
            </a:r>
            <a:r>
              <a:rPr lang="en-US" altLang="ko-KR" dirty="0" smtClean="0"/>
              <a:t>PORTA,2</a:t>
            </a:r>
            <a:endParaRPr lang="en-US" altLang="ko-KR" dirty="0" smtClean="0"/>
          </a:p>
          <a:p>
            <a:r>
              <a:rPr lang="en-US" altLang="ko-KR" dirty="0" smtClean="0"/>
              <a:t>	GOTO	</a:t>
            </a:r>
            <a:r>
              <a:rPr lang="en-US" altLang="ko-KR" dirty="0" smtClean="0"/>
              <a:t>LOOPA</a:t>
            </a:r>
            <a:endParaRPr lang="en-US" altLang="ko-KR" dirty="0" smtClean="0"/>
          </a:p>
          <a:p>
            <a:r>
              <a:rPr lang="en-US" altLang="ko-KR" dirty="0" smtClean="0"/>
              <a:t>	CALL	DELAY</a:t>
            </a:r>
          </a:p>
          <a:p>
            <a:r>
              <a:rPr lang="en-US" altLang="ko-KR" dirty="0" smtClean="0"/>
              <a:t>	GOTO	</a:t>
            </a:r>
            <a:r>
              <a:rPr lang="en-US" altLang="ko-KR" dirty="0" smtClean="0"/>
              <a:t>LOOPB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END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00166" y="414338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FF00"/>
                </a:solidFill>
              </a:rPr>
              <a:t>후진하기위한</a:t>
            </a:r>
            <a:r>
              <a:rPr lang="ko-KR" altLang="en-US" dirty="0" smtClean="0">
                <a:solidFill>
                  <a:srgbClr val="FFFF00"/>
                </a:solidFill>
              </a:rPr>
              <a:t> 부분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0166" y="2071678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FF00"/>
                </a:solidFill>
              </a:rPr>
              <a:t>전진하기위한</a:t>
            </a:r>
            <a:r>
              <a:rPr lang="ko-KR" altLang="en-US" dirty="0" smtClean="0">
                <a:solidFill>
                  <a:srgbClr val="FFFF00"/>
                </a:solidFill>
              </a:rPr>
              <a:t> 부분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428728" y="2571744"/>
            <a:ext cx="6143668" cy="3929090"/>
          </a:xfrm>
          <a:prstGeom prst="roundRect">
            <a:avLst>
              <a:gd name="adj" fmla="val 12142"/>
            </a:avLst>
          </a:prstGeom>
          <a:solidFill>
            <a:schemeClr val="bg1">
              <a:alpha val="70000"/>
            </a:schemeClr>
          </a:solidFill>
          <a:ln w="5715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프로젝트 개발과정 </a:t>
            </a:r>
            <a:r>
              <a:rPr lang="en-US" altLang="ko-KR" dirty="0" smtClean="0"/>
              <a:t>(6)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완성</a:t>
            </a:r>
            <a:endParaRPr lang="en-US" altLang="ko-KR" dirty="0" smtClean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000372"/>
            <a:ext cx="494349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4214818"/>
            <a:ext cx="3571900" cy="2000264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2857496"/>
            <a:ext cx="3571900" cy="2000264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테스트 후 </a:t>
            </a:r>
            <a:r>
              <a:rPr lang="ko-KR" altLang="en-US" dirty="0" smtClean="0"/>
              <a:t>문제점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앞부분 센서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수신부</a:t>
            </a:r>
            <a:r>
              <a:rPr lang="ko-KR" altLang="en-US" dirty="0" smtClean="0"/>
              <a:t>가 위에 있어 빛을 받기 쉬움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뒷부분 센서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기판을 고정시키지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모터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동력이 약해 바닥에 놓았을 때 잘 못 움직임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건전지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기판에 의해 공간이 좁아져 건전지를 </a:t>
            </a:r>
            <a:r>
              <a:rPr lang="ko-KR" altLang="en-US" dirty="0" err="1" smtClean="0"/>
              <a:t>외장함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en-US" altLang="ko-KR" b="1" dirty="0" smtClean="0">
                <a:latin typeface="Gill Sans MT" pitchFamily="34" charset="0"/>
              </a:rPr>
              <a:t> </a:t>
            </a:r>
            <a:r>
              <a:rPr lang="ko-KR" altLang="en-US" b="1" dirty="0" smtClean="0">
                <a:latin typeface="Gill Sans MT" pitchFamily="34" charset="0"/>
              </a:rPr>
              <a:t>목</a:t>
            </a:r>
            <a:r>
              <a:rPr lang="en-US" altLang="ko-KR" b="1" dirty="0" smtClean="0">
                <a:latin typeface="Gill Sans MT" pitchFamily="34" charset="0"/>
              </a:rPr>
              <a:t>				</a:t>
            </a:r>
            <a:r>
              <a:rPr lang="ko-KR" altLang="en-US" b="1" dirty="0" smtClean="0">
                <a:latin typeface="Gill Sans MT" pitchFamily="34" charset="0"/>
              </a:rPr>
              <a:t>차</a:t>
            </a:r>
            <a:endParaRPr lang="ko-KR" altLang="en-US" b="1" dirty="0">
              <a:latin typeface="Gill Sans MT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제작 동기 및 계획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프로그램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프로젝트 구성 부품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프로젝트 회로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개발과정 및 문제점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완성 후기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완성 후기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500174"/>
            <a:ext cx="7772400" cy="4926824"/>
          </a:xfrm>
        </p:spPr>
        <p:txBody>
          <a:bodyPr>
            <a:noAutofit/>
          </a:bodyPr>
          <a:lstStyle/>
          <a:p>
            <a:pPr lvl="1"/>
            <a:r>
              <a:rPr lang="ko-KR" altLang="en-US" sz="2200" dirty="0" smtClean="0"/>
              <a:t>이 미니카처럼 운전자가 사고를 인지하지 못하고</a:t>
            </a:r>
            <a:r>
              <a:rPr lang="ko-KR" altLang="en-US" sz="2200" dirty="0" smtClean="0"/>
              <a:t> 충돌사고가 발생하려고 할 때 전후방에 장착된 센서가 인지하여 사고를 방지할 수 있도록 자동차를 개선해야겠다고 생각합니다</a:t>
            </a:r>
            <a:r>
              <a:rPr lang="en-US" altLang="ko-KR" sz="2200" dirty="0" smtClean="0"/>
              <a:t>.</a:t>
            </a:r>
          </a:p>
          <a:p>
            <a:pPr lvl="1"/>
            <a:endParaRPr lang="en-US" altLang="ko-KR" sz="2200" dirty="0" smtClean="0"/>
          </a:p>
          <a:p>
            <a:pPr lvl="1"/>
            <a:r>
              <a:rPr lang="ko-KR" altLang="en-US" sz="2200" dirty="0" smtClean="0"/>
              <a:t>평소 인식하지 못했던 센서의 이용범위에 대해서 새롭게 인식하게 되었고 </a:t>
            </a:r>
            <a:r>
              <a:rPr lang="en-US" altLang="ko-KR" sz="2200" dirty="0" smtClean="0"/>
              <a:t>PIC </a:t>
            </a:r>
            <a:r>
              <a:rPr lang="ko-KR" altLang="en-US" sz="2200" dirty="0" smtClean="0"/>
              <a:t>외에 다른 마이크로 프로세서 칩에도 접해보면서 여러 어셈블러 프로그램을 칩에 프로그래밍하는 방법을 배우게 되었습니다</a:t>
            </a:r>
            <a:r>
              <a:rPr lang="en-US" altLang="ko-KR" sz="2200" dirty="0" smtClean="0"/>
              <a:t>.</a:t>
            </a:r>
          </a:p>
          <a:p>
            <a:pPr lvl="1"/>
            <a:endParaRPr lang="en-US" altLang="ko-KR" sz="2200" dirty="0" smtClean="0"/>
          </a:p>
          <a:p>
            <a:pPr lvl="1"/>
            <a:r>
              <a:rPr lang="ko-KR" altLang="en-US" sz="2200" dirty="0" smtClean="0"/>
              <a:t>설마 미니카에 이렇게 센서까지 달면서 만들 줄은 몰랐는데 이번 프로젝트를 통해 무엇이든 하면 가능하다라는 것을 느끼게 되었습니다</a:t>
            </a:r>
            <a:r>
              <a:rPr lang="en-US" altLang="ko-KR" sz="2200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제작 동기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785926"/>
            <a:ext cx="7772400" cy="4572000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운전자 제</a:t>
            </a:r>
            <a:r>
              <a:rPr lang="en-US" altLang="ko-KR" dirty="0" smtClean="0"/>
              <a:t> 2</a:t>
            </a:r>
            <a:r>
              <a:rPr lang="ko-KR" altLang="en-US" dirty="0" smtClean="0"/>
              <a:t>의 눈이 되어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전후방 </a:t>
            </a:r>
            <a:r>
              <a:rPr lang="ko-KR" altLang="en-US" dirty="0" smtClean="0">
                <a:solidFill>
                  <a:srgbClr val="FFFF00"/>
                </a:solidFill>
              </a:rPr>
              <a:t>장애물을 감지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>
                <a:solidFill>
                  <a:srgbClr val="FFFF00"/>
                </a:solidFill>
              </a:rPr>
              <a:t>사고</a:t>
            </a:r>
            <a:r>
              <a:rPr lang="ko-KR" altLang="en-US" dirty="0" smtClean="0"/>
              <a:t>를 사전에 </a:t>
            </a:r>
            <a:r>
              <a:rPr lang="ko-KR" altLang="en-US" dirty="0" smtClean="0">
                <a:solidFill>
                  <a:srgbClr val="FFFF00"/>
                </a:solidFill>
              </a:rPr>
              <a:t>방지</a:t>
            </a:r>
            <a:r>
              <a:rPr lang="ko-KR" altLang="en-US" dirty="0" smtClean="0"/>
              <a:t>하고자 제작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제작 계획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실제 자동차와 비슷한 미니카에 구현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적외선 센서로 장애물을 감지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자동차가 능동적으로 장애물과의  충돌방지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재료 준비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완구점에서 미니카를 구입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인터넷 전자부품 몰에서 </a:t>
            </a:r>
            <a:r>
              <a:rPr lang="ko-KR" altLang="en-US" dirty="0" smtClean="0">
                <a:solidFill>
                  <a:srgbClr val="FFFF00"/>
                </a:solidFill>
              </a:rPr>
              <a:t>적외선센서</a:t>
            </a:r>
            <a:r>
              <a:rPr lang="ko-KR" altLang="en-US" dirty="0" smtClean="0"/>
              <a:t> 주문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버려진 </a:t>
            </a:r>
            <a:r>
              <a:rPr lang="en-US" altLang="ko-KR" dirty="0" smtClean="0"/>
              <a:t>CD-ROM</a:t>
            </a:r>
            <a:r>
              <a:rPr lang="ko-KR" altLang="en-US" dirty="0" smtClean="0"/>
              <a:t>에서 </a:t>
            </a:r>
            <a:r>
              <a:rPr lang="en-US" altLang="ko-KR" dirty="0" smtClean="0">
                <a:solidFill>
                  <a:srgbClr val="FFFF00"/>
                </a:solidFill>
              </a:rPr>
              <a:t>DC</a:t>
            </a:r>
            <a:r>
              <a:rPr lang="ko-KR" altLang="en-US" dirty="0" smtClean="0">
                <a:solidFill>
                  <a:srgbClr val="FFFF00"/>
                </a:solidFill>
              </a:rPr>
              <a:t>모터 </a:t>
            </a:r>
            <a:r>
              <a:rPr lang="ko-KR" altLang="en-US" dirty="0" smtClean="0"/>
              <a:t>재활용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마이크로 프로세서 </a:t>
            </a:r>
            <a:r>
              <a:rPr lang="en-US" altLang="ko-KR" dirty="0" smtClean="0">
                <a:solidFill>
                  <a:srgbClr val="FFFF00"/>
                </a:solidFill>
              </a:rPr>
              <a:t>PIC16F876</a:t>
            </a:r>
            <a:r>
              <a:rPr lang="ko-KR" altLang="en-US" dirty="0" smtClean="0"/>
              <a:t>과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dirty="0" smtClean="0"/>
              <a:t>모터 제어 드라이브 </a:t>
            </a:r>
            <a:r>
              <a:rPr lang="en-US" altLang="ko-KR" dirty="0" smtClean="0">
                <a:solidFill>
                  <a:srgbClr val="FFFF00"/>
                </a:solidFill>
              </a:rPr>
              <a:t>LB1630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연구실에서 조달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전체 구성도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357422" y="2786058"/>
            <a:ext cx="4929222" cy="2286016"/>
          </a:xfrm>
          <a:prstGeom prst="rect">
            <a:avLst/>
          </a:prstGeom>
          <a:solidFill>
            <a:schemeClr val="bg1">
              <a:lumMod val="85000"/>
              <a:lumOff val="15000"/>
              <a:alpha val="50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57422" y="2285992"/>
            <a:ext cx="1071570" cy="428628"/>
          </a:xfrm>
          <a:prstGeom prst="roundRect">
            <a:avLst/>
          </a:prstGeom>
          <a:solidFill>
            <a:schemeClr val="bg1">
              <a:lumMod val="85000"/>
              <a:lumOff val="15000"/>
              <a:alpha val="50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57422" y="5143512"/>
            <a:ext cx="1071570" cy="428628"/>
          </a:xfrm>
          <a:prstGeom prst="roundRect">
            <a:avLst/>
          </a:prstGeom>
          <a:solidFill>
            <a:schemeClr val="bg1">
              <a:lumMod val="85000"/>
              <a:lumOff val="15000"/>
              <a:alpha val="50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43636" y="5143512"/>
            <a:ext cx="1071570" cy="428628"/>
          </a:xfrm>
          <a:prstGeom prst="roundRect">
            <a:avLst/>
          </a:prstGeom>
          <a:solidFill>
            <a:schemeClr val="bg1">
              <a:lumMod val="85000"/>
              <a:lumOff val="15000"/>
              <a:alpha val="50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43636" y="2285992"/>
            <a:ext cx="1071570" cy="428628"/>
          </a:xfrm>
          <a:prstGeom prst="roundRect">
            <a:avLst/>
          </a:prstGeom>
          <a:solidFill>
            <a:schemeClr val="bg1">
              <a:lumMod val="85000"/>
              <a:lumOff val="15000"/>
              <a:alpha val="50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2608249" y="3035297"/>
            <a:ext cx="642942" cy="1588"/>
          </a:xfrm>
          <a:prstGeom prst="line">
            <a:avLst/>
          </a:prstGeom>
          <a:ln w="50800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포인트가 32개인 별 9"/>
          <p:cNvSpPr/>
          <p:nvPr/>
        </p:nvSpPr>
        <p:spPr>
          <a:xfrm>
            <a:off x="2571736" y="2857496"/>
            <a:ext cx="714380" cy="714380"/>
          </a:xfrm>
          <a:prstGeom prst="star32">
            <a:avLst/>
          </a:prstGeom>
          <a:solidFill>
            <a:schemeClr val="tx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1964513" y="4179099"/>
            <a:ext cx="1928826" cy="1588"/>
          </a:xfrm>
          <a:prstGeom prst="line">
            <a:avLst/>
          </a:prstGeom>
          <a:ln w="50800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143372" y="3071810"/>
            <a:ext cx="2357454" cy="171451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00B0F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이등변 삼각형 28"/>
          <p:cNvSpPr/>
          <p:nvPr/>
        </p:nvSpPr>
        <p:spPr>
          <a:xfrm rot="5400000">
            <a:off x="7460952" y="3674746"/>
            <a:ext cx="580077" cy="500066"/>
          </a:xfrm>
          <a:prstGeom prst="triangle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5400000">
            <a:off x="7318075" y="3683320"/>
            <a:ext cx="580077" cy="500066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6200000">
            <a:off x="1603037" y="3611883"/>
            <a:ext cx="580077" cy="500066"/>
          </a:xfrm>
          <a:prstGeom prst="triangle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rot="16200000">
            <a:off x="1745914" y="3603309"/>
            <a:ext cx="580077" cy="500066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2285986" y="3786190"/>
            <a:ext cx="142874" cy="428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5400000">
            <a:off x="2071668" y="4147666"/>
            <a:ext cx="714380" cy="158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428858" y="4498982"/>
            <a:ext cx="1714514" cy="158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500826" y="4498982"/>
            <a:ext cx="571504" cy="158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5400000" flipH="1" flipV="1">
            <a:off x="6750859" y="4180687"/>
            <a:ext cx="642942" cy="158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072330" y="3856040"/>
            <a:ext cx="285752" cy="158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500826" y="3786190"/>
            <a:ext cx="7143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500826" y="4070354"/>
            <a:ext cx="71438" cy="1588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71934" y="3500438"/>
            <a:ext cx="71438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071934" y="3784602"/>
            <a:ext cx="71438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포인트가 32개인 별 10"/>
          <p:cNvSpPr/>
          <p:nvPr/>
        </p:nvSpPr>
        <p:spPr>
          <a:xfrm>
            <a:off x="3143240" y="3214686"/>
            <a:ext cx="285752" cy="714380"/>
          </a:xfrm>
          <a:prstGeom prst="star32">
            <a:avLst/>
          </a:prstGeom>
          <a:solidFill>
            <a:schemeClr val="tx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286116" y="3571876"/>
            <a:ext cx="214314" cy="1588"/>
          </a:xfrm>
          <a:prstGeom prst="line">
            <a:avLst/>
          </a:prstGeom>
          <a:ln w="50800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428992" y="3071810"/>
            <a:ext cx="642942" cy="107157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2285984" y="3861914"/>
            <a:ext cx="214312" cy="4286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5400000">
            <a:off x="2143106" y="4223390"/>
            <a:ext cx="714380" cy="1588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500296" y="4580580"/>
            <a:ext cx="1643074" cy="1588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285984" y="3929066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16200000" flipH="1">
            <a:off x="2211608" y="4289194"/>
            <a:ext cx="728984" cy="87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581258" y="4643446"/>
            <a:ext cx="156211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500826" y="4575184"/>
            <a:ext cx="642942" cy="1588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rot="5400000" flipH="1" flipV="1">
            <a:off x="6822297" y="4253713"/>
            <a:ext cx="642942" cy="1588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endCxn id="30" idx="3"/>
          </p:cNvCxnSpPr>
          <p:nvPr/>
        </p:nvCxnSpPr>
        <p:spPr>
          <a:xfrm>
            <a:off x="7143768" y="3930654"/>
            <a:ext cx="214313" cy="270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500826" y="4641858"/>
            <a:ext cx="72390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rot="5400000" flipH="1" flipV="1">
            <a:off x="6903259" y="4333087"/>
            <a:ext cx="64294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215206" y="4000504"/>
            <a:ext cx="14287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572264" y="3500438"/>
            <a:ext cx="428628" cy="85725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513560" y="328612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</a:t>
            </a:r>
            <a:endParaRPr lang="en-US" altLang="ko-KR" dirty="0" smtClean="0"/>
          </a:p>
          <a:p>
            <a:r>
              <a:rPr lang="ko-KR" altLang="en-US" dirty="0" smtClean="0"/>
              <a:t>터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000628" y="3714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572264" y="357187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</a:t>
            </a:r>
            <a:endParaRPr lang="en-US" altLang="ko-KR" dirty="0" smtClean="0"/>
          </a:p>
          <a:p>
            <a:r>
              <a:rPr lang="ko-KR" altLang="en-US" dirty="0" smtClean="0"/>
              <a:t>원</a:t>
            </a:r>
            <a:endParaRPr lang="en-US" altLang="ko-KR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1568215" y="31432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358082" y="32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센서</a:t>
            </a:r>
            <a:endParaRPr lang="ko-KR" altLang="en-US" dirty="0"/>
          </a:p>
        </p:txBody>
      </p:sp>
      <p:cxnSp>
        <p:nvCxnSpPr>
          <p:cNvPr id="120" name="직선 화살표 연결선 119"/>
          <p:cNvCxnSpPr/>
          <p:nvPr/>
        </p:nvCxnSpPr>
        <p:spPr>
          <a:xfrm rot="10800000">
            <a:off x="1142976" y="3784602"/>
            <a:ext cx="642942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V="1">
            <a:off x="928662" y="3927830"/>
            <a:ext cx="571504" cy="1236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7858148" y="3857628"/>
            <a:ext cx="642942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rot="10800000" flipV="1">
            <a:off x="8143900" y="3999268"/>
            <a:ext cx="571504" cy="1236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143372" y="4429132"/>
            <a:ext cx="7056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FF00"/>
                </a:solidFill>
              </a:rPr>
              <a:t>INPUT 1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786446" y="4429132"/>
            <a:ext cx="7152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FF00"/>
                </a:solidFill>
              </a:rPr>
              <a:t>INPUT 2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143372" y="3500438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92D050"/>
                </a:solidFill>
              </a:rPr>
              <a:t>OUTPUT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프로그램 구성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6453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grpSp>
        <p:nvGrpSpPr>
          <p:cNvPr id="42" name="그룹 41"/>
          <p:cNvGrpSpPr/>
          <p:nvPr/>
        </p:nvGrpSpPr>
        <p:grpSpPr>
          <a:xfrm>
            <a:off x="1214414" y="2571744"/>
            <a:ext cx="7215238" cy="1798092"/>
            <a:chOff x="1214414" y="2643182"/>
            <a:chExt cx="7215238" cy="1798092"/>
          </a:xfrm>
        </p:grpSpPr>
        <p:sp>
          <p:nvSpPr>
            <p:cNvPr id="4" name="타원 3"/>
            <p:cNvSpPr/>
            <p:nvPr/>
          </p:nvSpPr>
          <p:spPr>
            <a:xfrm>
              <a:off x="1214414" y="2857496"/>
              <a:ext cx="1643074" cy="1000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tx1">
                    <a:alpha val="5000"/>
                  </a:schemeClr>
                </a:gs>
                <a:gs pos="100000">
                  <a:schemeClr val="bg1">
                    <a:lumMod val="50000"/>
                    <a:lumOff val="50000"/>
                    <a:alpha val="6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14414" y="3202544"/>
              <a:ext cx="16161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/>
                <a:t>앞으로 </a:t>
              </a:r>
              <a:r>
                <a:rPr lang="ko-KR" altLang="en-US" dirty="0" err="1" smtClean="0"/>
                <a:t>이동중</a:t>
              </a:r>
              <a:endParaRPr lang="ko-KR" altLang="en-US" dirty="0"/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3357554" y="2643182"/>
              <a:ext cx="2571768" cy="1500198"/>
            </a:xfrm>
            <a:prstGeom prst="flowChartDecision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tx1">
                    <a:alpha val="5000"/>
                  </a:schemeClr>
                </a:gs>
                <a:gs pos="100000">
                  <a:schemeClr val="bg1">
                    <a:lumMod val="50000"/>
                    <a:lumOff val="50000"/>
                    <a:alpha val="6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43306" y="2996983"/>
              <a:ext cx="19447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/>
                <a:t>앞에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장애물이 있는지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6572264" y="2928934"/>
              <a:ext cx="1857388" cy="928694"/>
            </a:xfrm>
            <a:prstGeom prst="flowChartProcess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tx1">
                    <a:alpha val="5000"/>
                  </a:schemeClr>
                </a:gs>
                <a:gs pos="100000">
                  <a:schemeClr val="bg1">
                    <a:lumMod val="50000"/>
                    <a:lumOff val="50000"/>
                    <a:alpha val="6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17979" y="3202544"/>
              <a:ext cx="11544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/>
                <a:t>뒤로 </a:t>
              </a:r>
              <a:r>
                <a:rPr lang="ko-KR" altLang="en-US" dirty="0" smtClean="0"/>
                <a:t>이동</a:t>
              </a:r>
              <a:endParaRPr lang="ko-KR" altLang="en-US" dirty="0"/>
            </a:p>
          </p:txBody>
        </p:sp>
        <p:cxnSp>
          <p:nvCxnSpPr>
            <p:cNvPr id="15" name="직선 화살표 연결선 14"/>
            <p:cNvCxnSpPr>
              <a:stCxn id="9" idx="3"/>
              <a:endCxn id="11" idx="1"/>
            </p:cNvCxnSpPr>
            <p:nvPr/>
          </p:nvCxnSpPr>
          <p:spPr>
            <a:xfrm>
              <a:off x="5929322" y="3393281"/>
              <a:ext cx="64294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2857488" y="3357562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2071670" y="3857628"/>
              <a:ext cx="2571768" cy="501654"/>
              <a:chOff x="2143108" y="3857628"/>
              <a:chExt cx="2571768" cy="501654"/>
            </a:xfrm>
          </p:grpSpPr>
          <p:cxnSp>
            <p:nvCxnSpPr>
              <p:cNvPr id="27" name="직선 연결선 26"/>
              <p:cNvCxnSpPr/>
              <p:nvPr/>
            </p:nvCxnSpPr>
            <p:spPr>
              <a:xfrm rot="5400000">
                <a:off x="4606925" y="4250537"/>
                <a:ext cx="214314" cy="158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rot="10800000">
                <a:off x="2143108" y="4357694"/>
                <a:ext cx="2571768" cy="158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 rot="5400000" flipH="1" flipV="1">
                <a:off x="1893472" y="4107264"/>
                <a:ext cx="500066" cy="794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4714876" y="4071942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B0F0"/>
                  </a:solidFill>
                </a:rPr>
                <a:t>NO</a:t>
              </a:r>
              <a:endParaRPr lang="ko-KR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25027" y="298823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YES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214414" y="4631304"/>
            <a:ext cx="7215238" cy="1798092"/>
            <a:chOff x="1214414" y="2643182"/>
            <a:chExt cx="7215238" cy="1798092"/>
          </a:xfrm>
        </p:grpSpPr>
        <p:sp>
          <p:nvSpPr>
            <p:cNvPr id="44" name="타원 43"/>
            <p:cNvSpPr/>
            <p:nvPr/>
          </p:nvSpPr>
          <p:spPr>
            <a:xfrm>
              <a:off x="1214414" y="2857496"/>
              <a:ext cx="1643074" cy="1000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tx1">
                    <a:alpha val="5000"/>
                  </a:schemeClr>
                </a:gs>
                <a:gs pos="100000">
                  <a:schemeClr val="bg1">
                    <a:lumMod val="50000"/>
                    <a:lumOff val="50000"/>
                    <a:alpha val="6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329297" y="3202544"/>
              <a:ext cx="13853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/>
                <a:t>뒤로 </a:t>
              </a:r>
              <a:r>
                <a:rPr lang="ko-KR" altLang="en-US" dirty="0" err="1" smtClean="0"/>
                <a:t>이동중</a:t>
              </a:r>
              <a:endParaRPr lang="ko-KR" altLang="en-US" dirty="0"/>
            </a:p>
          </p:txBody>
        </p:sp>
        <p:sp>
          <p:nvSpPr>
            <p:cNvPr id="46" name="순서도: 판단 45"/>
            <p:cNvSpPr/>
            <p:nvPr/>
          </p:nvSpPr>
          <p:spPr>
            <a:xfrm>
              <a:off x="3357554" y="2643182"/>
              <a:ext cx="2571768" cy="1500198"/>
            </a:xfrm>
            <a:prstGeom prst="flowChartDecision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tx1">
                    <a:alpha val="5000"/>
                  </a:schemeClr>
                </a:gs>
                <a:gs pos="100000">
                  <a:schemeClr val="bg1">
                    <a:lumMod val="50000"/>
                    <a:lumOff val="50000"/>
                    <a:alpha val="6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43306" y="2996983"/>
              <a:ext cx="19447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/>
                <a:t>뒤에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장애물이 있는지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48" name="순서도: 처리 47"/>
            <p:cNvSpPr/>
            <p:nvPr/>
          </p:nvSpPr>
          <p:spPr>
            <a:xfrm>
              <a:off x="6572264" y="2928934"/>
              <a:ext cx="1857388" cy="928694"/>
            </a:xfrm>
            <a:prstGeom prst="flowChartProcess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tx1">
                    <a:alpha val="5000"/>
                  </a:schemeClr>
                </a:gs>
                <a:gs pos="100000">
                  <a:schemeClr val="bg1">
                    <a:lumMod val="50000"/>
                    <a:lumOff val="50000"/>
                    <a:alpha val="6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830022" y="3226828"/>
              <a:ext cx="13853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/>
                <a:t>앞으로 </a:t>
              </a:r>
              <a:r>
                <a:rPr lang="ko-KR" altLang="en-US" dirty="0" smtClean="0"/>
                <a:t>이동</a:t>
              </a:r>
              <a:endParaRPr lang="ko-KR" altLang="en-US" dirty="0"/>
            </a:p>
          </p:txBody>
        </p:sp>
        <p:cxnSp>
          <p:nvCxnSpPr>
            <p:cNvPr id="50" name="직선 화살표 연결선 49"/>
            <p:cNvCxnSpPr>
              <a:stCxn id="46" idx="3"/>
              <a:endCxn id="48" idx="1"/>
            </p:cNvCxnSpPr>
            <p:nvPr/>
          </p:nvCxnSpPr>
          <p:spPr>
            <a:xfrm>
              <a:off x="5929322" y="3393281"/>
              <a:ext cx="64294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2857488" y="3357562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35"/>
            <p:cNvGrpSpPr/>
            <p:nvPr/>
          </p:nvGrpSpPr>
          <p:grpSpPr>
            <a:xfrm>
              <a:off x="2071670" y="3857628"/>
              <a:ext cx="2571768" cy="501654"/>
              <a:chOff x="2143108" y="3857628"/>
              <a:chExt cx="2571768" cy="501654"/>
            </a:xfrm>
          </p:grpSpPr>
          <p:cxnSp>
            <p:nvCxnSpPr>
              <p:cNvPr id="55" name="직선 연결선 54"/>
              <p:cNvCxnSpPr/>
              <p:nvPr/>
            </p:nvCxnSpPr>
            <p:spPr>
              <a:xfrm rot="5400000">
                <a:off x="4606925" y="4250537"/>
                <a:ext cx="214314" cy="158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rot="10800000">
                <a:off x="2143108" y="4357694"/>
                <a:ext cx="2571768" cy="158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/>
              <p:nvPr/>
            </p:nvCxnSpPr>
            <p:spPr>
              <a:xfrm rot="5400000" flipH="1" flipV="1">
                <a:off x="1893472" y="4107264"/>
                <a:ext cx="500066" cy="794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4714876" y="4071942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B0F0"/>
                  </a:solidFill>
                </a:rPr>
                <a:t>NO</a:t>
              </a:r>
              <a:endParaRPr lang="ko-KR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25027" y="298823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YES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프로그램 구성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입출력 포트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입력포트 </a:t>
            </a:r>
            <a:r>
              <a:rPr lang="en-US" altLang="ko-KR" dirty="0" smtClean="0"/>
              <a:t>: PORTA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PORTA,0 : </a:t>
            </a:r>
            <a:r>
              <a:rPr lang="ko-KR" altLang="en-US" dirty="0" smtClean="0"/>
              <a:t>전방</a:t>
            </a:r>
            <a:r>
              <a:rPr lang="ko-KR" altLang="en-US" dirty="0" smtClean="0"/>
              <a:t> 센서신호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PORTA,1 : </a:t>
            </a:r>
            <a:r>
              <a:rPr lang="ko-KR" altLang="en-US" dirty="0" smtClean="0"/>
              <a:t>후방 센서신호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출력포트 </a:t>
            </a:r>
            <a:r>
              <a:rPr lang="en-US" altLang="ko-KR" dirty="0" smtClean="0"/>
              <a:t>: PORTB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PORTB,0 : 1</a:t>
            </a:r>
            <a:r>
              <a:rPr lang="ko-KR" altLang="en-US" dirty="0" smtClean="0"/>
              <a:t>일 경우 </a:t>
            </a:r>
            <a:r>
              <a:rPr lang="ko-KR" altLang="en-US" dirty="0" smtClean="0"/>
              <a:t>모터는 정회전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PORTB,1 : 1</a:t>
            </a:r>
            <a:r>
              <a:rPr lang="ko-KR" altLang="en-US" dirty="0" smtClean="0"/>
              <a:t>일 경우 모터는 역회전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88900" dist="88900" dir="54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ko-KR" altLang="en-US" dirty="0" smtClean="0"/>
              <a:t>프로젝트 구성부품 </a:t>
            </a:r>
            <a:r>
              <a:rPr lang="en-US" altLang="ko-KR" dirty="0" smtClean="0"/>
              <a:t>(1)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미니 자동차 내부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DC</a:t>
            </a:r>
            <a:r>
              <a:rPr lang="ko-KR" altLang="en-US" dirty="0" smtClean="0"/>
              <a:t>모터 </a:t>
            </a:r>
            <a:r>
              <a:rPr lang="en-US" altLang="ko-KR" dirty="0" smtClean="0"/>
              <a:t>: 1EA</a:t>
            </a:r>
          </a:p>
          <a:p>
            <a:pPr lvl="1"/>
            <a:r>
              <a:rPr lang="en-US" altLang="ko-KR" dirty="0" smtClean="0"/>
              <a:t>9V Battery : 1EA</a:t>
            </a:r>
          </a:p>
          <a:p>
            <a:pPr lvl="1"/>
            <a:r>
              <a:rPr lang="en-US" altLang="ko-KR" dirty="0" smtClean="0"/>
              <a:t>Power </a:t>
            </a:r>
            <a:r>
              <a:rPr lang="en-US" altLang="ko-KR" dirty="0" err="1" smtClean="0"/>
              <a:t>Swich</a:t>
            </a:r>
            <a:r>
              <a:rPr lang="en-US" altLang="ko-KR" dirty="0" smtClean="0"/>
              <a:t> : 1EA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센서 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송신부 </a:t>
            </a:r>
            <a:r>
              <a:rPr lang="en-US" altLang="ko-KR" dirty="0" smtClean="0"/>
              <a:t>SI3381 </a:t>
            </a:r>
            <a:r>
              <a:rPr lang="en-US" altLang="ko-KR" dirty="0" smtClean="0"/>
              <a:t>: 2EA</a:t>
            </a:r>
          </a:p>
          <a:p>
            <a:pPr lvl="1"/>
            <a:r>
              <a:rPr lang="ko-KR" altLang="en-US" dirty="0" err="1" smtClean="0"/>
              <a:t>수신부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ST3381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2EA</a:t>
            </a:r>
          </a:p>
          <a:p>
            <a:pPr lvl="1"/>
            <a:r>
              <a:rPr lang="en-US" altLang="ko-KR" dirty="0" smtClean="0"/>
              <a:t>30Ω </a:t>
            </a:r>
            <a:r>
              <a:rPr lang="ko-KR" altLang="en-US" dirty="0" smtClean="0"/>
              <a:t>저항 </a:t>
            </a:r>
            <a:r>
              <a:rPr lang="en-US" altLang="ko-KR" dirty="0" smtClean="0"/>
              <a:t>: 2EA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317</TotalTime>
  <Words>399</Words>
  <Application>Microsoft Office PowerPoint</Application>
  <PresentationFormat>화면 슬라이드 쇼(4:3)</PresentationFormat>
  <Paragraphs>207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메트로</vt:lpstr>
      <vt:lpstr>Project name : _ 전후방 장애물 감지 Mini car . </vt:lpstr>
      <vt:lpstr> 목    차</vt:lpstr>
      <vt:lpstr>제작 동기</vt:lpstr>
      <vt:lpstr>제작 계획</vt:lpstr>
      <vt:lpstr>재료 준비</vt:lpstr>
      <vt:lpstr>전체 구성도</vt:lpstr>
      <vt:lpstr>프로그램 구성</vt:lpstr>
      <vt:lpstr>프로그램 구성</vt:lpstr>
      <vt:lpstr>프로젝트 구성부품 (1)</vt:lpstr>
      <vt:lpstr>프로젝트 구성부품 (2)</vt:lpstr>
      <vt:lpstr>프로젝트 회로구성 (1)</vt:lpstr>
      <vt:lpstr>프로젝트 회로구성 (2)</vt:lpstr>
      <vt:lpstr>프로젝트 개발과정 (1)</vt:lpstr>
      <vt:lpstr>프로젝트 개발과정 (2)</vt:lpstr>
      <vt:lpstr>프로젝트 개발과정 (3)</vt:lpstr>
      <vt:lpstr>프로젝트 개발과정 (4)</vt:lpstr>
      <vt:lpstr>프로젝트 개발과정 (5)</vt:lpstr>
      <vt:lpstr>프로젝트 개발과정 (6)</vt:lpstr>
      <vt:lpstr>테스트 후 문제점</vt:lpstr>
      <vt:lpstr>완성 후기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프로젝트명 전후방 감지 미니카</dc:title>
  <dc:creator>TG</dc:creator>
  <cp:lastModifiedBy>TG</cp:lastModifiedBy>
  <cp:revision>164</cp:revision>
  <dcterms:created xsi:type="dcterms:W3CDTF">2007-06-16T13:32:23Z</dcterms:created>
  <dcterms:modified xsi:type="dcterms:W3CDTF">2007-06-18T09:36:13Z</dcterms:modified>
</cp:coreProperties>
</file>