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5" r:id="rId6"/>
    <p:sldId id="297" r:id="rId7"/>
    <p:sldId id="296" r:id="rId8"/>
    <p:sldId id="298" r:id="rId9"/>
    <p:sldId id="299" r:id="rId10"/>
    <p:sldId id="291" r:id="rId11"/>
    <p:sldId id="260" r:id="rId12"/>
    <p:sldId id="279" r:id="rId13"/>
    <p:sldId id="284" r:id="rId14"/>
    <p:sldId id="263" r:id="rId15"/>
    <p:sldId id="294" r:id="rId16"/>
    <p:sldId id="300" r:id="rId17"/>
    <p:sldId id="281" r:id="rId18"/>
    <p:sldId id="283" r:id="rId19"/>
    <p:sldId id="286" r:id="rId20"/>
    <p:sldId id="282" r:id="rId21"/>
    <p:sldId id="292" r:id="rId22"/>
    <p:sldId id="293" r:id="rId23"/>
    <p:sldId id="295" r:id="rId24"/>
    <p:sldId id="290" r:id="rId25"/>
    <p:sldId id="288" r:id="rId26"/>
  </p:sldIdLst>
  <p:sldSz cx="9144000" cy="6858000" type="screen4x3"/>
  <p:notesSz cx="6669088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F7F"/>
    <a:srgbClr val="F8C4C4"/>
    <a:srgbClr val="F49E9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617" autoAdjust="0"/>
  </p:normalViewPr>
  <p:slideViewPr>
    <p:cSldViewPr>
      <p:cViewPr varScale="1">
        <p:scale>
          <a:sx n="96" d="100"/>
          <a:sy n="96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3072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5C852-CAE7-452F-B8DA-9E9FD3CC0123}" type="datetimeFigureOut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3C09D-DB25-4A46-AA19-2CB6011349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C7413-B1E9-4D0A-B1A0-192FED9D7681}" type="datetimeFigureOut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750" y="4632325"/>
            <a:ext cx="5335588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8250" y="9264650"/>
            <a:ext cx="288925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00687-DD5A-4088-A71B-BFCBCBD1FC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//</a:t>
            </a:r>
            <a:r>
              <a:rPr lang="ko-KR" altLang="en-US" dirty="0" err="1" smtClean="0"/>
              <a:t>워킹</a:t>
            </a:r>
            <a:r>
              <a:rPr lang="ko-KR" altLang="en-US" dirty="0" smtClean="0"/>
              <a:t>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무엇인가를 기억하고 </a:t>
            </a:r>
            <a:r>
              <a:rPr lang="ko-KR" altLang="en-US" dirty="0" err="1" smtClean="0"/>
              <a:t>저장하는것</a:t>
            </a:r>
            <a:r>
              <a:rPr lang="ko-KR" altLang="en-US" dirty="0" smtClean="0"/>
              <a:t> 을 말한다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여러장의</a:t>
            </a:r>
            <a:r>
              <a:rPr lang="ko-KR" altLang="en-US" dirty="0" smtClean="0"/>
              <a:t> 카드의 순서를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동안 기억하여 역순으로 기억하거나 </a:t>
            </a:r>
            <a:r>
              <a:rPr lang="ko-KR" altLang="en-US" dirty="0" err="1" smtClean="0"/>
              <a:t>큰수부터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짝수등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을 찾아 내는 게임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T-Engine 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sz="2100" dirty="0" smtClean="0"/>
              <a:t>단기간 내에 제품 제작 가능</a:t>
            </a:r>
            <a:endParaRPr lang="en-US" altLang="ko-KR" sz="2100" dirty="0" smtClean="0"/>
          </a:p>
          <a:p>
            <a:pPr lvl="1">
              <a:lnSpc>
                <a:spcPct val="200000"/>
              </a:lnSpc>
            </a:pPr>
            <a:r>
              <a:rPr lang="ko-KR" altLang="en-US" sz="2100" dirty="0" smtClean="0"/>
              <a:t>제작 비용 절감</a:t>
            </a:r>
            <a:endParaRPr lang="en-US" altLang="ko-KR" sz="2100" dirty="0" smtClean="0"/>
          </a:p>
          <a:p>
            <a:pPr lvl="1">
              <a:lnSpc>
                <a:spcPct val="200000"/>
              </a:lnSpc>
            </a:pPr>
            <a:r>
              <a:rPr lang="ko-KR" altLang="en-US" sz="2100" dirty="0" smtClean="0"/>
              <a:t>강한 보안</a:t>
            </a:r>
            <a:endParaRPr lang="en-US" altLang="ko-KR" sz="2100" dirty="0" smtClean="0"/>
          </a:p>
          <a:p>
            <a:pPr lvl="1">
              <a:lnSpc>
                <a:spcPct val="200000"/>
              </a:lnSpc>
            </a:pPr>
            <a:r>
              <a:rPr lang="ko-KR" altLang="en-US" sz="2100" dirty="0" smtClean="0"/>
              <a:t>강력한 네트워크 기능 제공</a:t>
            </a:r>
            <a:endParaRPr lang="en-US" altLang="ko-KR" sz="21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게임코드 오름차순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00687-DD5A-4088-A71B-BFCBCBD1FCC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0BEFAF-DD7C-41D5-B8ED-12AF2DED2406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EFA73B-AEF6-4230-BB7F-A4CD17838DAD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0EC34F-911C-499E-9CCA-B69F470014DC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44D97E-BFEB-488A-9A1F-E4498DB19DC9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>
              <a:defRPr sz="3200"/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8CDA83-A396-4F32-9D2F-D2E860967D26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96E6D-0330-4265-B5BA-25D6863D5A31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7BF76B-AF7A-4AB6-8513-0580AB1A1713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15992B-D902-4BF3-A942-964FA9345474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F3AEB0-D6EB-4150-A210-0089A569DC0D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4E34071-E3AA-4633-A740-FAD40766A613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30ADA0-BF42-4C2A-B522-A342D6F0F2F4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EB3017-9360-42BC-8469-1C430F146F7D}" type="datetime1">
              <a:rPr lang="ko-KR" altLang="en-US" smtClean="0"/>
              <a:pPr/>
              <a:t>2008-05-27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E69EA8-8A23-4F04-BBAB-72F5F8C95B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7252" y="2428868"/>
            <a:ext cx="7772400" cy="1785950"/>
          </a:xfrm>
        </p:spPr>
        <p:txBody>
          <a:bodyPr anchor="t">
            <a:noAutofit/>
          </a:bodyPr>
          <a:lstStyle/>
          <a:p>
            <a:pPr algn="ctr"/>
            <a:r>
              <a:rPr lang="en-US" altLang="ko-KR" sz="3600" dirty="0" smtClean="0"/>
              <a:t>T-Engine</a:t>
            </a:r>
            <a:r>
              <a:rPr lang="ko-KR" altLang="en-US" sz="3600" dirty="0" smtClean="0"/>
              <a:t>을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ko-KR" altLang="en-US" sz="3600" dirty="0" smtClean="0"/>
              <a:t>이용한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Brain Training Game</a:t>
            </a:r>
            <a:endParaRPr lang="ko-KR" altLang="en-US" sz="3600" dirty="0"/>
          </a:p>
        </p:txBody>
      </p:sp>
      <p:sp>
        <p:nvSpPr>
          <p:cNvPr id="25" name="평행 사변형 24"/>
          <p:cNvSpPr/>
          <p:nvPr/>
        </p:nvSpPr>
        <p:spPr>
          <a:xfrm flipH="1">
            <a:off x="782177" y="5320279"/>
            <a:ext cx="3626050" cy="1148760"/>
          </a:xfrm>
          <a:prstGeom prst="parallelogram">
            <a:avLst>
              <a:gd name="adj" fmla="val 110217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16200000">
            <a:off x="-1785954" y="2285996"/>
            <a:ext cx="6357958" cy="2786050"/>
          </a:xfrm>
          <a:prstGeom prst="arc">
            <a:avLst>
              <a:gd name="adj1" fmla="val 10846868"/>
              <a:gd name="adj2" fmla="val 16009359"/>
            </a:avLst>
          </a:prstGeom>
          <a:ln>
            <a:solidFill>
              <a:srgbClr val="F1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91069" y="5308979"/>
            <a:ext cx="1173707" cy="382137"/>
          </a:xfrm>
          <a:custGeom>
            <a:avLst/>
            <a:gdLst>
              <a:gd name="connsiteX0" fmla="*/ 0 w 1173707"/>
              <a:gd name="connsiteY0" fmla="*/ 0 h 382137"/>
              <a:gd name="connsiteX1" fmla="*/ 122830 w 1173707"/>
              <a:gd name="connsiteY1" fmla="*/ 382137 h 382137"/>
              <a:gd name="connsiteX2" fmla="*/ 1173707 w 1173707"/>
              <a:gd name="connsiteY2" fmla="*/ 382137 h 382137"/>
              <a:gd name="connsiteX3" fmla="*/ 968991 w 1173707"/>
              <a:gd name="connsiteY3" fmla="*/ 150125 h 382137"/>
              <a:gd name="connsiteX4" fmla="*/ 859809 w 1173707"/>
              <a:gd name="connsiteY4" fmla="*/ 0 h 382137"/>
              <a:gd name="connsiteX5" fmla="*/ 0 w 1173707"/>
              <a:gd name="connsiteY5" fmla="*/ 0 h 38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707" h="382137">
                <a:moveTo>
                  <a:pt x="0" y="0"/>
                </a:moveTo>
                <a:lnTo>
                  <a:pt x="122830" y="382137"/>
                </a:lnTo>
                <a:lnTo>
                  <a:pt x="1173707" y="382137"/>
                </a:lnTo>
                <a:lnTo>
                  <a:pt x="968991" y="150125"/>
                </a:lnTo>
                <a:lnTo>
                  <a:pt x="8598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1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0" y="6072206"/>
            <a:ext cx="4000496" cy="1588"/>
          </a:xfrm>
          <a:prstGeom prst="line">
            <a:avLst/>
          </a:prstGeom>
          <a:ln>
            <a:solidFill>
              <a:srgbClr val="F4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0" y="5691116"/>
            <a:ext cx="3402000" cy="1588"/>
          </a:xfrm>
          <a:prstGeom prst="line">
            <a:avLst/>
          </a:prstGeom>
          <a:ln>
            <a:solidFill>
              <a:srgbClr val="F4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-32" y="6455391"/>
            <a:ext cx="4143372" cy="1588"/>
          </a:xfrm>
          <a:prstGeom prst="line">
            <a:avLst/>
          </a:prstGeom>
          <a:ln>
            <a:solidFill>
              <a:srgbClr val="F4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-32" y="5313684"/>
            <a:ext cx="2772000" cy="1588"/>
          </a:xfrm>
          <a:prstGeom prst="line">
            <a:avLst/>
          </a:prstGeom>
          <a:ln>
            <a:solidFill>
              <a:srgbClr val="F49E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 33"/>
          <p:cNvSpPr/>
          <p:nvPr/>
        </p:nvSpPr>
        <p:spPr>
          <a:xfrm>
            <a:off x="300251" y="5691116"/>
            <a:ext cx="1446662" cy="382138"/>
          </a:xfrm>
          <a:custGeom>
            <a:avLst/>
            <a:gdLst>
              <a:gd name="connsiteX0" fmla="*/ 1446662 w 1446662"/>
              <a:gd name="connsiteY0" fmla="*/ 382138 h 382138"/>
              <a:gd name="connsiteX1" fmla="*/ 1228298 w 1446662"/>
              <a:gd name="connsiteY1" fmla="*/ 177421 h 382138"/>
              <a:gd name="connsiteX2" fmla="*/ 1064525 w 1446662"/>
              <a:gd name="connsiteY2" fmla="*/ 0 h 382138"/>
              <a:gd name="connsiteX3" fmla="*/ 0 w 1446662"/>
              <a:gd name="connsiteY3" fmla="*/ 0 h 382138"/>
              <a:gd name="connsiteX4" fmla="*/ 177421 w 1446662"/>
              <a:gd name="connsiteY4" fmla="*/ 382138 h 382138"/>
              <a:gd name="connsiteX5" fmla="*/ 1446662 w 1446662"/>
              <a:gd name="connsiteY5" fmla="*/ 382138 h 38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6662" h="382138">
                <a:moveTo>
                  <a:pt x="1446662" y="382138"/>
                </a:moveTo>
                <a:lnTo>
                  <a:pt x="1228298" y="177421"/>
                </a:lnTo>
                <a:lnTo>
                  <a:pt x="1064525" y="0"/>
                </a:lnTo>
                <a:lnTo>
                  <a:pt x="0" y="0"/>
                </a:lnTo>
                <a:lnTo>
                  <a:pt x="177421" y="382138"/>
                </a:lnTo>
                <a:lnTo>
                  <a:pt x="1446662" y="382138"/>
                </a:lnTo>
                <a:close/>
              </a:path>
            </a:pathLst>
          </a:custGeom>
          <a:solidFill>
            <a:srgbClr val="F4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477672" y="6073254"/>
            <a:ext cx="1746913" cy="382137"/>
          </a:xfrm>
          <a:custGeom>
            <a:avLst/>
            <a:gdLst>
              <a:gd name="connsiteX0" fmla="*/ 0 w 1746913"/>
              <a:gd name="connsiteY0" fmla="*/ 13647 h 382137"/>
              <a:gd name="connsiteX1" fmla="*/ 122829 w 1746913"/>
              <a:gd name="connsiteY1" fmla="*/ 218364 h 382137"/>
              <a:gd name="connsiteX2" fmla="*/ 245659 w 1746913"/>
              <a:gd name="connsiteY2" fmla="*/ 382137 h 382137"/>
              <a:gd name="connsiteX3" fmla="*/ 1746913 w 1746913"/>
              <a:gd name="connsiteY3" fmla="*/ 382137 h 382137"/>
              <a:gd name="connsiteX4" fmla="*/ 1460310 w 1746913"/>
              <a:gd name="connsiteY4" fmla="*/ 177421 h 382137"/>
              <a:gd name="connsiteX5" fmla="*/ 1282889 w 1746913"/>
              <a:gd name="connsiteY5" fmla="*/ 0 h 382137"/>
              <a:gd name="connsiteX6" fmla="*/ 0 w 1746913"/>
              <a:gd name="connsiteY6" fmla="*/ 13647 h 38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6913" h="382137">
                <a:moveTo>
                  <a:pt x="0" y="13647"/>
                </a:moveTo>
                <a:lnTo>
                  <a:pt x="122829" y="218364"/>
                </a:lnTo>
                <a:lnTo>
                  <a:pt x="245659" y="382137"/>
                </a:lnTo>
                <a:lnTo>
                  <a:pt x="1746913" y="382137"/>
                </a:lnTo>
                <a:lnTo>
                  <a:pt x="1460310" y="177421"/>
                </a:lnTo>
                <a:lnTo>
                  <a:pt x="1282889" y="0"/>
                </a:lnTo>
                <a:lnTo>
                  <a:pt x="0" y="13647"/>
                </a:lnTo>
                <a:close/>
              </a:path>
            </a:pathLst>
          </a:custGeom>
          <a:solidFill>
            <a:srgbClr val="F8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500034" y="5304113"/>
          <a:ext cx="4214842" cy="115557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214842"/>
              </a:tblGrid>
              <a:tr h="385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조장</a:t>
                      </a:r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500" dirty="0" smtClean="0">
                          <a:latin typeface="+mn-ea"/>
                        </a:rPr>
                        <a:t>김진영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5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조원</a:t>
                      </a:r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dirty="0" smtClean="0">
                          <a:latin typeface="+mn-ea"/>
                        </a:rPr>
                        <a:t>       황태호 </a:t>
                      </a:r>
                      <a:r>
                        <a:rPr lang="ko-KR" altLang="en-US" sz="1500" dirty="0" err="1" smtClean="0">
                          <a:latin typeface="+mn-ea"/>
                        </a:rPr>
                        <a:t>김평근</a:t>
                      </a:r>
                      <a:r>
                        <a:rPr lang="ko-KR" altLang="en-US" sz="1500" dirty="0" smtClean="0">
                          <a:latin typeface="+mn-ea"/>
                        </a:rPr>
                        <a:t> 고수열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5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15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담당교수</a:t>
                      </a:r>
                      <a:r>
                        <a:rPr lang="ko-KR" altLang="en-US" sz="1500" b="1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김   식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0" y="6581001"/>
            <a:ext cx="171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2008.05.28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6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개 발  환 경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대각선 줄무늬 12"/>
          <p:cNvSpPr/>
          <p:nvPr/>
        </p:nvSpPr>
        <p:spPr>
          <a:xfrm rot="10800000">
            <a:off x="7358074" y="5072074"/>
            <a:ext cx="1785926" cy="1785926"/>
          </a:xfrm>
          <a:prstGeom prst="diagStripe">
            <a:avLst/>
          </a:prstGeom>
          <a:gradFill>
            <a:gsLst>
              <a:gs pos="0">
                <a:schemeClr val="bg1"/>
              </a:gs>
              <a:gs pos="70000">
                <a:srgbClr val="F17F7F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42994" y="2214554"/>
            <a:ext cx="8229600" cy="33115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</a:t>
            </a:r>
          </a:p>
          <a:p>
            <a:pPr marL="621792" marR="0" lvl="1" indent="-228600" algn="l" defTabSz="914400" rtl="0" eaLnBrk="1" fontAlgn="auto" latinLnBrk="1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: Windows XP</a:t>
            </a:r>
            <a:endParaRPr lang="en-US" altLang="ko-KR" sz="2100" dirty="0" smtClean="0"/>
          </a:p>
          <a:p>
            <a:pPr marL="621792" marR="0" lvl="1" indent="-228600" algn="l" defTabSz="914400" rtl="0" eaLnBrk="1" fontAlgn="auto" latinLnBrk="1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Tools : Visual Basic 6.0</a:t>
            </a:r>
          </a:p>
          <a:p>
            <a:pPr marL="1078992" lvl="2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altLang="ko-KR" sz="2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lang="en-US" altLang="ko-KR" sz="2100" dirty="0" smtClean="0"/>
              <a:t>ER-WIN 7.0</a:t>
            </a:r>
          </a:p>
          <a:p>
            <a:pPr marL="621792" lvl="1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altLang="ko-KR" sz="2100" dirty="0" smtClean="0"/>
              <a:t>DBMS : Oracle 10g</a:t>
            </a:r>
            <a:endParaRPr kumimoji="0" lang="en-US" altLang="ko-KR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6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개 발  환 경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대각선 줄무늬 12"/>
          <p:cNvSpPr/>
          <p:nvPr/>
        </p:nvSpPr>
        <p:spPr>
          <a:xfrm rot="10800000">
            <a:off x="7358074" y="5072074"/>
            <a:ext cx="1785926" cy="1785926"/>
          </a:xfrm>
          <a:prstGeom prst="diagStripe">
            <a:avLst/>
          </a:prstGeom>
          <a:gradFill>
            <a:gsLst>
              <a:gs pos="0">
                <a:schemeClr val="bg1"/>
              </a:gs>
              <a:gs pos="70000">
                <a:srgbClr val="F17F7F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42994" y="2214554"/>
            <a:ext cx="8229600" cy="33115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</a:t>
            </a:r>
          </a:p>
          <a:p>
            <a:pPr marL="621792" marR="0" lvl="1" indent="-228600" algn="l" defTabSz="914400" rtl="0" eaLnBrk="1" fontAlgn="auto" latinLnBrk="1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altLang="ko-KR" sz="2100" dirty="0" smtClean="0"/>
              <a:t>Development Kit : T-Engine SH-7727</a:t>
            </a:r>
          </a:p>
          <a:p>
            <a:pPr marL="621792" lvl="1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: </a:t>
            </a:r>
            <a:r>
              <a:rPr lang="ko-KR" altLang="en-US" sz="2100" dirty="0" err="1" smtClean="0"/>
              <a:t>超漢字</a:t>
            </a:r>
            <a:r>
              <a:rPr lang="en-US" altLang="ko-KR" sz="2100" dirty="0" smtClean="0"/>
              <a:t>V, ITRON</a:t>
            </a:r>
          </a:p>
          <a:p>
            <a:pPr marL="621792" lvl="1" indent="-228600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altLang="ko-KR" sz="2100" dirty="0" smtClean="0"/>
              <a:t>Program Language : C++</a:t>
            </a:r>
          </a:p>
          <a:p>
            <a:pPr marL="621792" marR="0" lvl="1" indent="-228600" algn="l" defTabSz="914400" rtl="0" eaLnBrk="1" fontAlgn="auto" latinLnBrk="1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Tools : Wide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000372"/>
            <a:ext cx="3431065" cy="2928958"/>
          </a:xfrm>
          <a:prstGeom prst="rect">
            <a:avLst/>
          </a:prstGeom>
          <a:noFill/>
          <a:ln w="0" cmpd="sng">
            <a:noFill/>
            <a:miter lim="800000"/>
            <a:headEnd/>
            <a:tailEnd/>
          </a:ln>
          <a:effectLst/>
        </p:spPr>
      </p:pic>
      <p:sp>
        <p:nvSpPr>
          <p:cNvPr id="6" name="제목 6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T-Engine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57224" y="1857364"/>
          <a:ext cx="4429156" cy="42738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38500" dist="50800" dir="5400000" sy="-100000" algn="bl" rotWithShape="0"/>
                </a:effectLst>
                <a:tableStyleId>{69012ECD-51FC-41F1-AA8D-1B2483CD663E}</a:tableStyleId>
              </a:tblPr>
              <a:tblGrid>
                <a:gridCol w="1328747"/>
                <a:gridCol w="3100409"/>
              </a:tblGrid>
              <a:tr h="1644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KIT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사양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1081094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CPU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히타치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제작소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르네상스 테크놀로지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SH7727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(SH3-DSP,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내장 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Clock 96MHz /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external clock 48MHz)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SDRAM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32MByte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Flash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 ROM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8MByte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107157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입출력 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I/F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USB(HOST) , Serial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 Port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PCMCIA Slot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적외선</a:t>
                      </a:r>
                      <a:endParaRPr lang="en-US" altLang="ko-KR" sz="150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헤드폰 출력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마이크 입력</a:t>
                      </a:r>
                      <a:endParaRPr lang="en-US" altLang="ko-KR" sz="1500" baseline="0" dirty="0" smtClean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baseline="0" dirty="0" err="1" smtClean="0">
                          <a:latin typeface="+mn-ea"/>
                          <a:ea typeface="+mn-ea"/>
                        </a:rPr>
                        <a:t>eTRON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칩 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I/F,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확장 버스 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I/F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그 외의 기능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RTC, H8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에 의한 전원 제어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전원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AC Adapter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규격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52X52X45(mm)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57224" y="2741352"/>
          <a:ext cx="7429548" cy="240216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</a:tblPr>
              <a:tblGrid>
                <a:gridCol w="2048688"/>
                <a:gridCol w="538086"/>
                <a:gridCol w="538086"/>
                <a:gridCol w="538086"/>
                <a:gridCol w="538086"/>
                <a:gridCol w="538086"/>
                <a:gridCol w="538086"/>
                <a:gridCol w="538086"/>
                <a:gridCol w="538086"/>
                <a:gridCol w="538086"/>
                <a:gridCol w="538086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12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3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5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6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8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ea"/>
                          <a:ea typeface="+mn-ea"/>
                        </a:rPr>
                        <a:t>9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자료수집 및 분석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C000"/>
                        </a:gs>
                        <a:gs pos="50000">
                          <a:srgbClr val="FFFF00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C000"/>
                        </a:gs>
                        <a:gs pos="50000">
                          <a:srgbClr val="FFFF00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C000"/>
                        </a:gs>
                        <a:gs pos="50000">
                          <a:srgbClr val="FFFF00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16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+mn-ea"/>
                          <a:ea typeface="+mn-ea"/>
                        </a:rPr>
                        <a:t>설계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2D050"/>
                        </a:gs>
                        <a:gs pos="5000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2D050"/>
                        </a:gs>
                        <a:gs pos="50000">
                          <a:srgbClr val="CCFF66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Server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Client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9FF99"/>
                        </a:gs>
                        <a:gs pos="50000">
                          <a:srgbClr val="99FFCC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테스트 및 보완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B0F0"/>
                        </a:gs>
                        <a:gs pos="50000">
                          <a:schemeClr val="bg2">
                            <a:lumMod val="90000"/>
                          </a:schemeClr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B0F0"/>
                        </a:gs>
                        <a:gs pos="50000">
                          <a:schemeClr val="bg2">
                            <a:lumMod val="90000"/>
                          </a:schemeClr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B0F0"/>
                        </a:gs>
                        <a:gs pos="50000">
                          <a:schemeClr val="bg2">
                            <a:lumMod val="90000"/>
                          </a:schemeClr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sp>
        <p:nvSpPr>
          <p:cNvPr id="11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일 정  계 획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업 무  분 담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000100" y="2428868"/>
          <a:ext cx="7000924" cy="2978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55000" dir="5400000" sy="-100000" algn="bl" rotWithShape="0"/>
                </a:effectLst>
              </a:tblPr>
              <a:tblGrid>
                <a:gridCol w="1643074"/>
                <a:gridCol w="1785950"/>
                <a:gridCol w="3571900"/>
              </a:tblGrid>
              <a:tr h="357190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lumMod val="85000"/>
                          </a:schemeClr>
                        </a:gs>
                      </a:gsLst>
                      <a:lin ang="2700000" scaled="1"/>
                    </a:gradFill>
                  </a:tcPr>
                </a:tc>
              </a:tr>
              <a:tr h="647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김진영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클라이언트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게임 인터페이스 설계 및 구현</a:t>
                      </a:r>
                    </a:p>
                    <a:p>
                      <a:pPr lvl="0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T-Engine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 dirty="0" err="1" smtClean="0">
                          <a:latin typeface="+mn-ea"/>
                          <a:ea typeface="+mn-ea"/>
                        </a:rPr>
                        <a:t>셋팅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 및 프로그램 </a:t>
                      </a:r>
                      <a:r>
                        <a:rPr lang="ko-KR" altLang="en-US" sz="1500" baseline="0" dirty="0" err="1" smtClean="0">
                          <a:latin typeface="+mn-ea"/>
                          <a:ea typeface="+mn-ea"/>
                        </a:rPr>
                        <a:t>포팅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황태호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클라이언트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게임 인터페이스 설계 및 구현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4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고수열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서버 프로그램 작성 및 테스트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  <a:p>
                      <a:pPr lvl="0"/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데이터베이스 연결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74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err="1" smtClean="0"/>
                        <a:t>김평근</a:t>
                      </a:r>
                      <a:endParaRPr lang="ko-KR" altLang="en-US" sz="1500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>
                            <a:lumMod val="20000"/>
                            <a:lumOff val="8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 smtClean="0"/>
                        <a:t>데이터베이스</a:t>
                      </a:r>
                      <a:endParaRPr lang="ko-KR" altLang="en-US" sz="1500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ORACLE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데이터베이스 설계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>
                          <a:latin typeface="+mn-ea"/>
                          <a:ea typeface="+mn-ea"/>
                        </a:rPr>
                        <a:t>쿼리문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 작성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서버 프로그램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358214" y="6407944"/>
            <a:ext cx="654818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123" name="Picture 3" descr="C:\Users\TG\Desktop\로그인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6679" y="3000372"/>
            <a:ext cx="3862709" cy="33575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85720" y="2071678"/>
            <a:ext cx="7143800" cy="171451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Client</a:t>
            </a:r>
          </a:p>
          <a:p>
            <a:pPr lvl="1"/>
            <a:r>
              <a:rPr lang="ko-KR" altLang="en-US" sz="2000" dirty="0" smtClean="0">
                <a:latin typeface="+mn-ea"/>
              </a:rPr>
              <a:t>초기 화면</a:t>
            </a: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85720" y="2071678"/>
            <a:ext cx="7143800" cy="171451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Client</a:t>
            </a:r>
          </a:p>
          <a:p>
            <a:pPr lvl="1"/>
            <a:r>
              <a:rPr lang="ko-KR" altLang="en-US" sz="2000" dirty="0" smtClean="0">
                <a:latin typeface="+mn-ea"/>
              </a:rPr>
              <a:t>게임 메뉴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6146" name="Picture 2" descr="C:\Users\TG\Desktop\메인화면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857520"/>
            <a:ext cx="3177219" cy="36433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714612" y="3357562"/>
            <a:ext cx="3786214" cy="235745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>
                <a:lumMod val="50000"/>
              </a:schemeClr>
            </a:solidFill>
            <a:prstDash val="dash"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5" name="직선 화살표 연결선 44"/>
          <p:cNvCxnSpPr>
            <a:stCxn id="22" idx="3"/>
            <a:endCxn id="25" idx="1"/>
          </p:cNvCxnSpPr>
          <p:nvPr/>
        </p:nvCxnSpPr>
        <p:spPr>
          <a:xfrm>
            <a:off x="6215056" y="4607719"/>
            <a:ext cx="642942" cy="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17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0800000">
            <a:off x="6215056" y="4857760"/>
            <a:ext cx="642942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17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3"/>
            <a:endCxn id="22" idx="1"/>
          </p:cNvCxnSpPr>
          <p:nvPr/>
        </p:nvCxnSpPr>
        <p:spPr>
          <a:xfrm flipV="1">
            <a:off x="4357668" y="4607719"/>
            <a:ext cx="500066" cy="2500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17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00346" y="4500570"/>
            <a:ext cx="1357322" cy="71438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solidFill>
              <a:schemeClr val="accent1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+mn-ea"/>
              </a:rPr>
              <a:t>클라이언트</a:t>
            </a:r>
            <a:endParaRPr lang="en-US" altLang="ko-KR" sz="15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+mn-ea"/>
              </a:rPr>
              <a:t>메시지 목록</a:t>
            </a: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rot="10800000">
            <a:off x="2357422" y="4214818"/>
            <a:ext cx="2571750" cy="158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17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57998" y="4000504"/>
            <a:ext cx="1357322" cy="1214446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solidFill>
              <a:schemeClr val="accent1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Database</a:t>
            </a:r>
          </a:p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(Oracle)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348" y="5286388"/>
            <a:ext cx="1643056" cy="642942"/>
          </a:xfrm>
          <a:prstGeom prst="rect">
            <a:avLst/>
          </a:prstGeom>
          <a:noFill/>
          <a:ln w="3175"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pPr algn="ctr">
              <a:defRPr/>
            </a:pPr>
            <a:r>
              <a:rPr lang="en-US" altLang="ko-KR" b="1" dirty="0" smtClean="0">
                <a:solidFill>
                  <a:schemeClr val="tx1"/>
                </a:solidFill>
                <a:latin typeface="+mn-ea"/>
              </a:rPr>
              <a:t>:</a:t>
            </a:r>
            <a:endParaRPr lang="ko-KR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357422" y="4857760"/>
            <a:ext cx="642924" cy="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317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0100" y="4000504"/>
            <a:ext cx="1357304" cy="1214446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solidFill>
              <a:schemeClr val="accent1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Client</a:t>
            </a:r>
          </a:p>
          <a:p>
            <a:pPr algn="ctr">
              <a:defRPr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(T-Engine)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57734" y="4000504"/>
            <a:ext cx="1357322" cy="1214430"/>
          </a:xfrm>
          <a:prstGeom prst="rect">
            <a:avLst/>
          </a:prstGeom>
          <a:gradFill>
            <a:gsLst>
              <a:gs pos="0">
                <a:srgbClr val="FFC000"/>
              </a:gs>
              <a:gs pos="50000">
                <a:srgbClr val="FFFF00"/>
              </a:gs>
              <a:gs pos="50000">
                <a:schemeClr val="bg1"/>
              </a:gs>
            </a:gsLst>
            <a:lin ang="0" scaled="1"/>
          </a:gradFill>
          <a:ln w="3175">
            <a:solidFill>
              <a:schemeClr val="accent1">
                <a:lumMod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+mn-ea"/>
              </a:rPr>
              <a:t>클라이언트</a:t>
            </a:r>
            <a:endParaRPr lang="en-US" altLang="ko-KR" sz="1500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500" dirty="0" smtClean="0">
                <a:solidFill>
                  <a:schemeClr val="tx1"/>
                </a:solidFill>
                <a:latin typeface="+mn-ea"/>
              </a:rPr>
              <a:t>메시지 처리</a:t>
            </a: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28926" y="3500438"/>
            <a:ext cx="18573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Server </a:t>
            </a:r>
            <a:r>
              <a:rPr lang="ko-KR" altLang="en-US" sz="1500" dirty="0" smtClean="0"/>
              <a:t>프로그램</a:t>
            </a:r>
            <a:endParaRPr lang="ko-KR" altLang="en-US" sz="1500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285720" y="2071678"/>
            <a:ext cx="7143800" cy="171451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Server</a:t>
            </a:r>
          </a:p>
          <a:p>
            <a:pPr lvl="1"/>
            <a:r>
              <a:rPr lang="ko-KR" altLang="en-US" sz="2000" dirty="0" smtClean="0">
                <a:latin typeface="+mn-ea"/>
              </a:rPr>
              <a:t>서버 프로그램 구조</a:t>
            </a:r>
            <a:endParaRPr lang="en-US" altLang="ko-KR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490" y="2071678"/>
            <a:ext cx="7443782" cy="1714512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 smtClean="0">
                <a:latin typeface="+mn-ea"/>
              </a:rPr>
              <a:t>서버프로그램 인터페이스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68264" y="2714620"/>
            <a:ext cx="5032628" cy="3714776"/>
            <a:chOff x="1853174" y="2500306"/>
            <a:chExt cx="5290594" cy="390519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53174" y="2500306"/>
              <a:ext cx="5290594" cy="3905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직사각형 25"/>
            <p:cNvSpPr/>
            <p:nvPr/>
          </p:nvSpPr>
          <p:spPr>
            <a:xfrm>
              <a:off x="1871208" y="3143248"/>
              <a:ext cx="1859806" cy="85725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  <a:alpha val="30000"/>
                  </a:schemeClr>
                </a:gs>
                <a:gs pos="50000">
                  <a:schemeClr val="accent3">
                    <a:lumMod val="20000"/>
                    <a:lumOff val="80000"/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2700000" scaled="1"/>
            </a:gradFill>
            <a:ln w="12700">
              <a:solidFill>
                <a:srgbClr val="FF0000"/>
              </a:solidFill>
              <a:prstDash val="solid"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>
                  <a:solidFill>
                    <a:srgbClr val="FF0000"/>
                  </a:solidFill>
                </a:rPr>
                <a:t>접속자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 목록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877824" y="4168002"/>
              <a:ext cx="1852706" cy="97551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  <a:alpha val="30000"/>
                  </a:schemeClr>
                </a:gs>
                <a:gs pos="50000">
                  <a:schemeClr val="accent3">
                    <a:lumMod val="20000"/>
                    <a:lumOff val="80000"/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2700000" scaled="1"/>
            </a:gradFill>
            <a:ln w="12700">
              <a:solidFill>
                <a:srgbClr val="FF0000"/>
              </a:solidFill>
              <a:prstDash val="solid"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FF0000"/>
                  </a:solidFill>
                </a:rPr>
                <a:t>수신된 메시지 목록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903367" y="5509936"/>
              <a:ext cx="5212696" cy="544769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  <a:alpha val="30000"/>
                  </a:schemeClr>
                </a:gs>
                <a:gs pos="50000">
                  <a:schemeClr val="accent3">
                    <a:lumMod val="20000"/>
                    <a:lumOff val="80000"/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2700000" scaled="1"/>
            </a:gradFill>
            <a:ln w="12700">
              <a:solidFill>
                <a:srgbClr val="FF0000"/>
              </a:solidFill>
              <a:prstDash val="solid"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solidFill>
                    <a:srgbClr val="FF0000"/>
                  </a:solidFill>
                </a:rPr>
                <a:t>로그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68260" y="3136312"/>
              <a:ext cx="2446814" cy="2150076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  <a:alpha val="30000"/>
                  </a:schemeClr>
                </a:gs>
                <a:gs pos="50000">
                  <a:schemeClr val="accent3">
                    <a:lumMod val="20000"/>
                    <a:lumOff val="80000"/>
                    <a:alpha val="3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2700000" scaled="1"/>
            </a:gradFill>
            <a:ln w="12700">
              <a:solidFill>
                <a:srgbClr val="FF0000"/>
              </a:solidFill>
              <a:prstDash val="solid"/>
            </a:ln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 smtClean="0">
                  <a:solidFill>
                    <a:srgbClr val="FF0000"/>
                  </a:solidFill>
                </a:rPr>
                <a:t>접속자</a:t>
              </a:r>
              <a:r>
                <a:rPr lang="ko-KR" altLang="en-US" sz="1500" dirty="0" smtClean="0">
                  <a:solidFill>
                    <a:srgbClr val="FF0000"/>
                  </a:solidFill>
                </a:rPr>
                <a:t> 정보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215338" y="6407944"/>
            <a:ext cx="797694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85720" y="2071678"/>
            <a:ext cx="7443782" cy="500066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dirty="0" smtClean="0">
                <a:latin typeface="+mn-ea"/>
              </a:rPr>
              <a:t>서버프로그램</a:t>
            </a:r>
            <a:r>
              <a:rPr lang="en-US" altLang="ko-KR" sz="2000" dirty="0" smtClean="0">
                <a:latin typeface="+mn-ea"/>
              </a:rPr>
              <a:t> &gt; </a:t>
            </a:r>
            <a:r>
              <a:rPr lang="ko-KR" altLang="en-US" sz="2000" dirty="0" smtClean="0">
                <a:latin typeface="+mn-ea"/>
              </a:rPr>
              <a:t>클라이언트와 메시지 교환 테스트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6069" y="2928934"/>
            <a:ext cx="477059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6284" y="2643182"/>
            <a:ext cx="2523236" cy="280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latin typeface="+mj-ea"/>
              </a:rPr>
              <a:t>목</a:t>
            </a:r>
            <a:r>
              <a:rPr lang="en-US" altLang="ko-KR" sz="3600" dirty="0" smtClean="0">
                <a:latin typeface="+mj-ea"/>
              </a:rPr>
              <a:t>		</a:t>
            </a:r>
            <a:r>
              <a:rPr lang="ko-KR" altLang="en-US" sz="3600" dirty="0" smtClean="0">
                <a:latin typeface="+mj-ea"/>
              </a:rPr>
              <a:t>차</a:t>
            </a:r>
            <a:endParaRPr lang="ko-KR" altLang="en-US" sz="3600" dirty="0">
              <a:latin typeface="+mj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357422" y="2285992"/>
            <a:ext cx="3929090" cy="421484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ko-KR" altLang="en-US" sz="27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 발  개 요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ko-KR" altLang="en-US" sz="27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 발  목 적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lang="ko-KR" altLang="en-US" sz="2700" dirty="0" smtClean="0"/>
              <a:t>게 임  개 요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ko-KR" altLang="en-US" sz="27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 발  환 경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ko-KR" altLang="en-US" sz="27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 정  계 획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ko-KR" altLang="en-US" sz="27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업 무  분 담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ko-KR" altLang="en-US" sz="27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진 행  상 황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kumimoji="0" lang="ko-KR" altLang="en-US" sz="2700" b="0" i="0" u="none" strike="noStrike" kern="1200" cap="none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향 후  과 제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4078" marR="0" lvl="0" indent="-514350" algn="dist" defTabSz="914400" rtl="0" eaLnBrk="1" fontAlgn="auto" latinLnBrk="1" hangingPunct="1">
              <a:spcBef>
                <a:spcPts val="400"/>
              </a:spcBef>
              <a:spcAft>
                <a:spcPts val="0"/>
              </a:spcAft>
              <a:buSzPct val="68000"/>
              <a:buFont typeface="Wingdings" pitchFamily="2" charset="2"/>
              <a:buChar char="§"/>
              <a:tabLst/>
              <a:defRPr/>
            </a:pPr>
            <a:r>
              <a:rPr lang="en-US" altLang="ko-KR" sz="2700" dirty="0" smtClean="0"/>
              <a:t>Q&amp;A</a:t>
            </a:r>
            <a:endParaRPr kumimoji="0" lang="en-US" altLang="ko-KR" sz="2700" b="0" i="0" u="none" strike="noStrike" kern="1200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대각선 줄무늬 20"/>
          <p:cNvSpPr/>
          <p:nvPr/>
        </p:nvSpPr>
        <p:spPr>
          <a:xfrm rot="10800000">
            <a:off x="7358074" y="5072074"/>
            <a:ext cx="1785926" cy="1785926"/>
          </a:xfrm>
          <a:prstGeom prst="diagStripe">
            <a:avLst/>
          </a:prstGeom>
          <a:gradFill>
            <a:gsLst>
              <a:gs pos="0">
                <a:schemeClr val="bg1"/>
              </a:gs>
              <a:gs pos="70000">
                <a:srgbClr val="F17F7F">
                  <a:alpha val="1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2143116"/>
            <a:ext cx="7443782" cy="10001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+mn-ea"/>
              </a:rPr>
              <a:t>Database</a:t>
            </a:r>
          </a:p>
          <a:p>
            <a:pPr lvl="1">
              <a:lnSpc>
                <a:spcPct val="150000"/>
              </a:lnSpc>
            </a:pPr>
            <a:r>
              <a:rPr lang="en-US" altLang="ko-KR" sz="2700" dirty="0" smtClean="0">
                <a:latin typeface="+mn-ea"/>
              </a:rPr>
              <a:t>ERD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2714612" y="4637738"/>
            <a:ext cx="1143008" cy="285752"/>
            <a:chOff x="2643174" y="4429132"/>
            <a:chExt cx="1357322" cy="2857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643174" y="4572008"/>
              <a:ext cx="135732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V="1">
              <a:off x="3786182" y="4429132"/>
              <a:ext cx="214314" cy="142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786182" y="4572008"/>
              <a:ext cx="214314" cy="142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순서도: 연결자 8">
              <a:hlinkClick r:id="" action="ppaction://hlinkshowjump?jump=lastslide" highlightClick="1"/>
            </p:cNvPr>
            <p:cNvSpPr/>
            <p:nvPr/>
          </p:nvSpPr>
          <p:spPr>
            <a:xfrm>
              <a:off x="3642182" y="4500570"/>
              <a:ext cx="144000" cy="142876"/>
            </a:xfrm>
            <a:prstGeom prst="flowChartConnector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5400000">
              <a:off x="2678099" y="4573995"/>
              <a:ext cx="21431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42976" y="3566168"/>
          <a:ext cx="1571636" cy="17202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38500" dist="50800" dir="5400000" sy="-100000" algn="bl" rotWithShape="0"/>
                </a:effectLst>
                <a:tableStyleId>{69012ECD-51FC-41F1-AA8D-1B2483CD663E}</a:tableStyleId>
              </a:tblPr>
              <a:tblGrid>
                <a:gridCol w="1571636"/>
              </a:tblGrid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사용자목록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이름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ko-KR" altLang="en-US" sz="1500" dirty="0" smtClean="0"/>
                        <a:t>나이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ko-KR" altLang="en-US" sz="1500" dirty="0" smtClean="0"/>
                        <a:t>메일주소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ko-KR" altLang="en-US" sz="1500" dirty="0" smtClean="0"/>
                        <a:t>비밀번호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857620" y="3566168"/>
          <a:ext cx="1571636" cy="16830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38500" dist="50800" dir="5400000" sy="-100000" algn="bl" rotWithShape="0"/>
                </a:effectLst>
                <a:tableStyleId>{69012ECD-51FC-41F1-AA8D-1B2483CD663E}</a:tableStyleId>
              </a:tblPr>
              <a:tblGrid>
                <a:gridCol w="1571636"/>
              </a:tblGrid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점수목록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아이디</a:t>
                      </a:r>
                      <a:r>
                        <a:rPr lang="en-US" altLang="ko-KR" sz="1500" dirty="0" smtClean="0"/>
                        <a:t>(FK)</a:t>
                      </a:r>
                      <a:endParaRPr lang="ko-KR" altLang="en-US" sz="1500" dirty="0" smtClean="0"/>
                    </a:p>
                    <a:p>
                      <a:pPr algn="l" latinLnBrk="1"/>
                      <a:r>
                        <a:rPr lang="ko-KR" altLang="en-US" sz="1500" dirty="0" smtClean="0"/>
                        <a:t>게임코드</a:t>
                      </a:r>
                      <a:r>
                        <a:rPr lang="en-US" altLang="ko-KR" sz="1500" dirty="0" smtClean="0"/>
                        <a:t>(FK)</a:t>
                      </a:r>
                    </a:p>
                    <a:p>
                      <a:pPr algn="l" latinLnBrk="1"/>
                      <a:r>
                        <a:rPr lang="ko-KR" altLang="en-US" sz="1500" dirty="0" smtClean="0"/>
                        <a:t>날짜</a:t>
                      </a:r>
                      <a:endParaRPr lang="en-US" altLang="ko-KR" sz="15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/>
                        <a:t>점수</a:t>
                      </a:r>
                      <a:endParaRPr lang="en-US" altLang="ko-KR" sz="1500" dirty="0" smtClean="0"/>
                    </a:p>
                    <a:p>
                      <a:pPr algn="l" latinLnBrk="1"/>
                      <a:r>
                        <a:rPr lang="ko-KR" altLang="en-US" sz="1500" dirty="0" smtClean="0"/>
                        <a:t>측정나이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8572528" y="6407944"/>
            <a:ext cx="440504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500826" y="4066234"/>
          <a:ext cx="1571636" cy="10715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0000" endA="300" endPos="38500" dist="50800" dir="5400000" sy="-100000" algn="bl" rotWithShape="0"/>
                </a:effectLst>
                <a:tableStyleId>{69012ECD-51FC-41F1-AA8D-1B2483CD663E}</a:tableStyleId>
              </a:tblPr>
              <a:tblGrid>
                <a:gridCol w="1571636"/>
              </a:tblGrid>
              <a:tr h="357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게임목록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게임코드</a:t>
                      </a:r>
                      <a:r>
                        <a:rPr lang="en-US" altLang="ko-KR" sz="1500" dirty="0" smtClean="0"/>
                        <a:t>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 smtClean="0"/>
                        <a:t>게임명</a:t>
                      </a:r>
                      <a:endParaRPr lang="ko-KR" alt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 rot="10800000">
            <a:off x="5429257" y="4709176"/>
            <a:ext cx="1071569" cy="285752"/>
            <a:chOff x="2643174" y="4429132"/>
            <a:chExt cx="1357322" cy="285752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643174" y="4572008"/>
              <a:ext cx="1357322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3786182" y="4429132"/>
              <a:ext cx="214314" cy="142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786182" y="4572008"/>
              <a:ext cx="214314" cy="142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순서도: 연결자 39">
              <a:hlinkClick r:id="" action="ppaction://hlinkshowjump?jump=lastslide" highlightClick="1"/>
            </p:cNvPr>
            <p:cNvSpPr/>
            <p:nvPr/>
          </p:nvSpPr>
          <p:spPr>
            <a:xfrm>
              <a:off x="3642182" y="4500570"/>
              <a:ext cx="144000" cy="142876"/>
            </a:xfrm>
            <a:prstGeom prst="flowChartConnector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rot="5400000">
              <a:off x="2678099" y="4573995"/>
              <a:ext cx="21431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857224" y="2571744"/>
            <a:ext cx="7358114" cy="3500462"/>
          </a:xfrm>
          <a:prstGeom prst="roundRect">
            <a:avLst>
              <a:gd name="adj" fmla="val 7536"/>
            </a:avLst>
          </a:prstGeom>
          <a:solidFill>
            <a:schemeClr val="bg1"/>
          </a:solidFill>
          <a:ln w="3175">
            <a:solidFill>
              <a:srgbClr val="F17F7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2000240"/>
            <a:ext cx="7443782" cy="85725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Database &gt; </a:t>
            </a:r>
            <a:r>
              <a:rPr lang="ko-KR" altLang="en-US" sz="2000" dirty="0" smtClean="0">
                <a:latin typeface="+mn-ea"/>
              </a:rPr>
              <a:t>사용자 목록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8572528" y="6407944"/>
            <a:ext cx="440504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" name="Picture 5" descr="C:\Users\TG\Desktop\사용자 정보 출력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338" y="2924175"/>
            <a:ext cx="6253182" cy="2790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7224" y="2571744"/>
            <a:ext cx="7358114" cy="3500462"/>
          </a:xfrm>
          <a:prstGeom prst="roundRect">
            <a:avLst>
              <a:gd name="adj" fmla="val 7536"/>
            </a:avLst>
          </a:prstGeom>
          <a:solidFill>
            <a:schemeClr val="bg1"/>
          </a:solidFill>
          <a:ln w="3175">
            <a:solidFill>
              <a:srgbClr val="F17F7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5720" y="2000240"/>
            <a:ext cx="744378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1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Database &gt;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점수 목록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051" name="Picture 3" descr="C:\Users\TG\Desktop\이건 점수목록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5" y="3131707"/>
            <a:ext cx="5786478" cy="236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>
          <a:xfrm>
            <a:off x="8572528" y="6407944"/>
            <a:ext cx="440504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4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진 행  상 황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57224" y="2571744"/>
            <a:ext cx="7358114" cy="3500462"/>
          </a:xfrm>
          <a:prstGeom prst="roundRect">
            <a:avLst>
              <a:gd name="adj" fmla="val 7536"/>
            </a:avLst>
          </a:prstGeom>
          <a:solidFill>
            <a:schemeClr val="bg1"/>
          </a:solidFill>
          <a:ln w="3175">
            <a:solidFill>
              <a:srgbClr val="F17F7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5720" y="2000240"/>
            <a:ext cx="7443782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21792" marR="0" lvl="1" indent="-228600" algn="l" defTabSz="914400" rtl="0" eaLnBrk="1" fontAlgn="auto" latinLnBrk="1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Database &gt;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특정 사용자 점수 목록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054" name="Picture 6" descr="C:\Users\TG\Desktop\점수목록 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335" y="3286124"/>
            <a:ext cx="6505499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응용 프로그램 개발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T-Engine</a:t>
            </a:r>
            <a:r>
              <a:rPr lang="ko-KR" altLang="en-US" dirty="0" smtClean="0"/>
              <a:t>과 서버간의 통신 환경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서버프로그램에서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연동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T-Engine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및 </a:t>
            </a:r>
            <a:r>
              <a:rPr lang="ko-KR" altLang="en-US" dirty="0" smtClean="0"/>
              <a:t>유지보수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3600" dirty="0" smtClean="0"/>
              <a:t>향 후  과 제</a:t>
            </a:r>
            <a:endParaRPr lang="ko-KR" altLang="en-US" sz="3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29652" y="6407944"/>
            <a:ext cx="583380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 txBox="1">
            <a:spLocks/>
          </p:cNvSpPr>
          <p:nvPr/>
        </p:nvSpPr>
        <p:spPr>
          <a:xfrm>
            <a:off x="214282" y="2857504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 &amp; A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01090" y="6407944"/>
            <a:ext cx="511942" cy="365125"/>
          </a:xfrm>
        </p:spPr>
        <p:txBody>
          <a:bodyPr/>
          <a:lstStyle/>
          <a:p>
            <a:fld id="{59E69EA8-8A23-4F04-BBAB-72F5F8C95BFB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80" y="2332061"/>
            <a:ext cx="8229600" cy="3311517"/>
          </a:xfrm>
        </p:spPr>
        <p:txBody>
          <a:bodyPr/>
          <a:lstStyle/>
          <a:p>
            <a:r>
              <a:rPr lang="en-US" altLang="ko-KR" dirty="0" smtClean="0"/>
              <a:t>T-Engine</a:t>
            </a:r>
            <a:r>
              <a:rPr lang="ko-KR" altLang="en-US" dirty="0" smtClean="0"/>
              <a:t> 개발 </a:t>
            </a:r>
            <a:r>
              <a:rPr lang="en-US" altLang="ko-KR" dirty="0" smtClean="0"/>
              <a:t>Kit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GUI </a:t>
            </a:r>
            <a:r>
              <a:rPr lang="ko-KR" altLang="en-US" dirty="0" smtClean="0"/>
              <a:t>환경 소프트웨어 개발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GUI </a:t>
            </a:r>
            <a:r>
              <a:rPr lang="ko-KR" altLang="en-US" dirty="0" smtClean="0"/>
              <a:t>환경을 이용하여 사용자가 제품 사용에 편리성 제공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네트워크 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네트워크 서버에 의한 상호간의 소켓 통신</a:t>
            </a:r>
            <a:endParaRPr lang="en-US" altLang="ko-KR" dirty="0"/>
          </a:p>
        </p:txBody>
      </p:sp>
      <p:sp>
        <p:nvSpPr>
          <p:cNvPr id="8" name="제목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개 발  개 요</a:t>
            </a:r>
            <a:endParaRPr lang="ko-KR" altLang="en-US" sz="3600" dirty="0"/>
          </a:p>
        </p:txBody>
      </p:sp>
      <p:sp>
        <p:nvSpPr>
          <p:cNvPr id="10" name="대각선 줄무늬 9"/>
          <p:cNvSpPr/>
          <p:nvPr/>
        </p:nvSpPr>
        <p:spPr>
          <a:xfrm rot="10800000">
            <a:off x="7358074" y="5072074"/>
            <a:ext cx="1785926" cy="1785926"/>
          </a:xfrm>
          <a:prstGeom prst="diagStripe">
            <a:avLst/>
          </a:prstGeom>
          <a:gradFill>
            <a:gsLst>
              <a:gs pos="0">
                <a:schemeClr val="bg1"/>
              </a:gs>
              <a:gs pos="70000">
                <a:srgbClr val="F17F7F">
                  <a:alpha val="1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8638" y="2617813"/>
            <a:ext cx="7972452" cy="3382955"/>
          </a:xfrm>
        </p:spPr>
        <p:txBody>
          <a:bodyPr>
            <a:normAutofit/>
          </a:bodyPr>
          <a:lstStyle/>
          <a:p>
            <a:pPr lvl="1"/>
            <a:r>
              <a:rPr lang="ko-KR" altLang="en-US" sz="2100" dirty="0" err="1" smtClean="0"/>
              <a:t>휴대성이</a:t>
            </a:r>
            <a:r>
              <a:rPr lang="ko-KR" altLang="en-US" sz="2100" dirty="0" smtClean="0"/>
              <a:t> 강화된 </a:t>
            </a:r>
            <a:r>
              <a:rPr lang="ko-KR" altLang="en-US" sz="2100" dirty="0" err="1" smtClean="0"/>
              <a:t>모바일</a:t>
            </a:r>
            <a:r>
              <a:rPr lang="ko-KR" altLang="en-US" sz="2100" dirty="0" smtClean="0"/>
              <a:t> 기기의 보급</a:t>
            </a:r>
            <a:endParaRPr lang="en-US" altLang="ko-KR" sz="2100" dirty="0" smtClean="0"/>
          </a:p>
          <a:p>
            <a:pPr lvl="1"/>
            <a:endParaRPr lang="en-US" altLang="ko-KR" sz="2100" dirty="0" smtClean="0"/>
          </a:p>
          <a:p>
            <a:pPr lvl="1"/>
            <a:r>
              <a:rPr lang="ko-KR" altLang="en-US" sz="2100" dirty="0" smtClean="0"/>
              <a:t>무선망의 빠른 보급에 따른 사용자의 수요 증가</a:t>
            </a:r>
            <a:endParaRPr lang="en-US" altLang="ko-KR" sz="2100" dirty="0" smtClean="0"/>
          </a:p>
          <a:p>
            <a:pPr lvl="1">
              <a:buNone/>
            </a:pPr>
            <a:endParaRPr lang="en-US" altLang="ko-KR" sz="2100" dirty="0" smtClean="0"/>
          </a:p>
          <a:p>
            <a:pPr lvl="1"/>
            <a:r>
              <a:rPr lang="ko-KR" altLang="en-US" sz="2100" dirty="0" smtClean="0"/>
              <a:t>네트워크를 이용한 </a:t>
            </a:r>
            <a:r>
              <a:rPr lang="ko-KR" altLang="en-US" sz="2100" dirty="0" err="1" smtClean="0"/>
              <a:t>모바일</a:t>
            </a:r>
            <a:r>
              <a:rPr lang="ko-KR" altLang="en-US" sz="2100" dirty="0" smtClean="0"/>
              <a:t> 기기의 응용 어플리케이션 개발</a:t>
            </a:r>
            <a:endParaRPr lang="en-US" altLang="ko-KR" sz="2100" dirty="0" smtClean="0"/>
          </a:p>
          <a:p>
            <a:pPr lvl="1"/>
            <a:endParaRPr lang="en-US" altLang="ko-KR" sz="2100" dirty="0" smtClean="0"/>
          </a:p>
          <a:p>
            <a:pPr lvl="1"/>
            <a:r>
              <a:rPr lang="ko-KR" altLang="en-US" sz="2100" dirty="0" smtClean="0"/>
              <a:t>최근 주목 받는 </a:t>
            </a:r>
            <a:r>
              <a:rPr lang="en-US" altLang="ko-KR" sz="2100" dirty="0" smtClean="0"/>
              <a:t>TRON </a:t>
            </a:r>
            <a:r>
              <a:rPr lang="ko-KR" altLang="en-US" sz="2100" dirty="0" smtClean="0"/>
              <a:t>프로젝트 도입 필요성 확인</a:t>
            </a:r>
            <a:endParaRPr lang="en-US" altLang="ko-KR" sz="2100" dirty="0" smtClean="0"/>
          </a:p>
        </p:txBody>
      </p:sp>
      <p:sp>
        <p:nvSpPr>
          <p:cNvPr id="4" name="제목 6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개 발  목 적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358074" y="5072074"/>
            <a:ext cx="1785926" cy="1785926"/>
          </a:xfrm>
          <a:prstGeom prst="diagStripe">
            <a:avLst/>
          </a:prstGeom>
          <a:gradFill>
            <a:gsLst>
              <a:gs pos="0">
                <a:schemeClr val="bg1"/>
              </a:gs>
              <a:gs pos="70000">
                <a:srgbClr val="F17F7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게 임  개 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>
            <a:off x="1893075" y="3964785"/>
            <a:ext cx="500066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000364" y="4071942"/>
            <a:ext cx="785818" cy="5715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7" idx="3"/>
          </p:cNvCxnSpPr>
          <p:nvPr/>
        </p:nvCxnSpPr>
        <p:spPr>
          <a:xfrm>
            <a:off x="3000364" y="4643446"/>
            <a:ext cx="785818" cy="5000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00694" y="4071942"/>
            <a:ext cx="78581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285852" y="2857496"/>
            <a:ext cx="1714512" cy="857256"/>
          </a:xfrm>
          <a:prstGeom prst="roundRect">
            <a:avLst>
              <a:gd name="adj" fmla="val 2897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6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85852" y="4214818"/>
            <a:ext cx="1714512" cy="857256"/>
          </a:xfrm>
          <a:prstGeom prst="roundRect">
            <a:avLst>
              <a:gd name="adj" fmla="val 2897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6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86182" y="3643314"/>
            <a:ext cx="1714512" cy="857256"/>
          </a:xfrm>
          <a:prstGeom prst="roundRect">
            <a:avLst>
              <a:gd name="adj" fmla="val 2897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6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286512" y="3643314"/>
            <a:ext cx="1714512" cy="857256"/>
          </a:xfrm>
          <a:prstGeom prst="roundRect">
            <a:avLst>
              <a:gd name="adj" fmla="val 2897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6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 점수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86182" y="4714884"/>
            <a:ext cx="1714512" cy="857256"/>
          </a:xfrm>
          <a:prstGeom prst="roundRect">
            <a:avLst>
              <a:gd name="adj" fmla="val 2897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6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점수 보기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게 임  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개 요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42910" y="2428868"/>
            <a:ext cx="7858180" cy="37147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ko-KR" sz="2400" dirty="0" smtClean="0">
                <a:latin typeface="+mn-ea"/>
              </a:rPr>
              <a:t>Client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사용자의 게임 기록을 저장 및 확인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400" dirty="0" smtClean="0">
                <a:latin typeface="+mn-ea"/>
              </a:rPr>
              <a:t>사용자 등록 및 로그인 필요</a:t>
            </a:r>
            <a:endParaRPr lang="en-US" altLang="ko-KR" sz="2400" dirty="0" smtClean="0">
              <a:latin typeface="+mn-ea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altLang="ko-KR" sz="2400" dirty="0" smtClean="0">
              <a:latin typeface="+mn-ea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ko-KR" sz="2400" dirty="0" smtClean="0">
                <a:latin typeface="+mn-ea"/>
              </a:rPr>
              <a:t>Server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400" dirty="0" smtClean="0">
                <a:latin typeface="+mn-ea"/>
              </a:rPr>
              <a:t>사용자의 기록과 정보를 저장</a:t>
            </a:r>
            <a:endParaRPr lang="en-US" altLang="ko-KR" sz="2400" dirty="0" smtClean="0">
              <a:latin typeface="+mn-ea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400" dirty="0" smtClean="0">
                <a:latin typeface="+mn-ea"/>
              </a:rPr>
              <a:t>소켓을 이용하여 클라이언트와 통신</a:t>
            </a:r>
            <a:endParaRPr lang="en-US" altLang="ko-KR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게 임  유 형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42910" y="2357430"/>
            <a:ext cx="7858180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400" dirty="0" smtClean="0">
                <a:latin typeface="+mn-ea"/>
              </a:rPr>
              <a:t>공간 지각 능력 테스트</a:t>
            </a:r>
            <a:endParaRPr lang="en-US" altLang="ko-KR" sz="2400" dirty="0" smtClean="0"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3" y="3429000"/>
            <a:ext cx="25431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438525"/>
            <a:ext cx="2533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게 임  유 형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42910" y="2357430"/>
            <a:ext cx="7858180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400" dirty="0" smtClean="0">
                <a:latin typeface="+mn-ea"/>
              </a:rPr>
              <a:t>계산 능력 테스트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28926" y="3857628"/>
            <a:ext cx="2983019" cy="909086"/>
            <a:chOff x="2714612" y="4022072"/>
            <a:chExt cx="2082485" cy="634645"/>
          </a:xfrm>
        </p:grpSpPr>
        <p:sp>
          <p:nvSpPr>
            <p:cNvPr id="9" name="TextBox 8"/>
            <p:cNvSpPr txBox="1"/>
            <p:nvPr/>
          </p:nvSpPr>
          <p:spPr>
            <a:xfrm>
              <a:off x="2714612" y="4071942"/>
              <a:ext cx="2000264" cy="5847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5 + 9 = </a:t>
              </a:r>
              <a:endParaRPr lang="ko-KR" altLang="en-US" sz="3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11279" y="4022072"/>
              <a:ext cx="785818" cy="4488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72066" y="3357562"/>
            <a:ext cx="1071570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?</a:t>
            </a:r>
            <a:endParaRPr lang="ko-KR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6"/>
          <p:cNvSpPr txBox="1">
            <a:spLocks/>
          </p:cNvSpPr>
          <p:nvPr/>
        </p:nvSpPr>
        <p:spPr>
          <a:xfrm>
            <a:off x="214282" y="274638"/>
            <a:ext cx="8715404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게 임  유 형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9EA8-8A23-4F04-BBAB-72F5F8C95BF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42910" y="2357430"/>
            <a:ext cx="7858180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ko-KR" altLang="en-US" sz="2400" dirty="0" smtClean="0">
                <a:latin typeface="+mn-ea"/>
              </a:rPr>
              <a:t>암기 능력 테스트</a:t>
            </a:r>
            <a:endParaRPr lang="en-US" altLang="ko-KR" sz="2400" dirty="0" smtClean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43174" y="3643314"/>
            <a:ext cx="938128" cy="1357322"/>
            <a:chOff x="2256312" y="3467460"/>
            <a:chExt cx="2214578" cy="1143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/>
          </p:nvSpPr>
          <p:spPr>
            <a:xfrm>
              <a:off x="2285984" y="3500438"/>
              <a:ext cx="2143140" cy="107157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9" name="대각선 방향의 모서리가 잘린 사각형 8"/>
            <p:cNvSpPr/>
            <p:nvPr/>
          </p:nvSpPr>
          <p:spPr>
            <a:xfrm>
              <a:off x="2256312" y="3467460"/>
              <a:ext cx="2214578" cy="1143008"/>
            </a:xfrm>
            <a:prstGeom prst="snip2DiagRect">
              <a:avLst>
                <a:gd name="adj1" fmla="val 0"/>
                <a:gd name="adj2" fmla="val 46205"/>
              </a:avLst>
            </a:prstGeom>
            <a:gradFill flip="none" rotWithShape="1">
              <a:gsLst>
                <a:gs pos="0">
                  <a:srgbClr val="F8C4C4"/>
                </a:gs>
                <a:gs pos="100000">
                  <a:srgbClr val="F17F7F"/>
                </a:gs>
              </a:gsLst>
              <a:lin ang="2700000" scaled="1"/>
              <a:tileRect/>
            </a:gra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</a:rPr>
                <a:t>★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071934" y="3643314"/>
            <a:ext cx="938128" cy="1357322"/>
            <a:chOff x="2256312" y="3467460"/>
            <a:chExt cx="2214578" cy="1143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직사각형 43"/>
            <p:cNvSpPr/>
            <p:nvPr/>
          </p:nvSpPr>
          <p:spPr>
            <a:xfrm>
              <a:off x="2285984" y="3500438"/>
              <a:ext cx="2143140" cy="107157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5" name="대각선 방향의 모서리가 잘린 사각형 44"/>
            <p:cNvSpPr/>
            <p:nvPr/>
          </p:nvSpPr>
          <p:spPr>
            <a:xfrm>
              <a:off x="2256312" y="3467460"/>
              <a:ext cx="2214578" cy="1143008"/>
            </a:xfrm>
            <a:prstGeom prst="snip2DiagRect">
              <a:avLst>
                <a:gd name="adj1" fmla="val 0"/>
                <a:gd name="adj2" fmla="val 46205"/>
              </a:avLst>
            </a:prstGeom>
            <a:gradFill flip="none" rotWithShape="1">
              <a:gsLst>
                <a:gs pos="0">
                  <a:srgbClr val="F8C4C4"/>
                </a:gs>
                <a:gs pos="100000">
                  <a:srgbClr val="F17F7F"/>
                </a:gs>
              </a:gsLst>
              <a:lin ang="2700000" scaled="1"/>
              <a:tileRect/>
            </a:gra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</a:rPr>
                <a:t>♠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491260" y="3643314"/>
            <a:ext cx="938128" cy="1357322"/>
            <a:chOff x="2256312" y="3467460"/>
            <a:chExt cx="2214578" cy="1143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직사각형 46"/>
            <p:cNvSpPr/>
            <p:nvPr/>
          </p:nvSpPr>
          <p:spPr>
            <a:xfrm>
              <a:off x="2285984" y="3500438"/>
              <a:ext cx="2143140" cy="107157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3500000" scaled="1"/>
            </a:gra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48" name="대각선 방향의 모서리가 잘린 사각형 47"/>
            <p:cNvSpPr/>
            <p:nvPr/>
          </p:nvSpPr>
          <p:spPr>
            <a:xfrm>
              <a:off x="2256312" y="3467460"/>
              <a:ext cx="2214578" cy="1143008"/>
            </a:xfrm>
            <a:prstGeom prst="snip2DiagRect">
              <a:avLst>
                <a:gd name="adj1" fmla="val 0"/>
                <a:gd name="adj2" fmla="val 46205"/>
              </a:avLst>
            </a:prstGeom>
            <a:gradFill flip="none" rotWithShape="1">
              <a:gsLst>
                <a:gs pos="0">
                  <a:srgbClr val="F8C4C4"/>
                </a:gs>
                <a:gs pos="100000">
                  <a:srgbClr val="F17F7F"/>
                </a:gs>
              </a:gsLst>
              <a:lin ang="2700000" scaled="1"/>
              <a:tileRect/>
            </a:gra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solidFill>
                    <a:schemeClr val="tx1"/>
                  </a:solidFill>
                </a:rPr>
                <a:t>♣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</TotalTime>
  <Words>581</Words>
  <Application>Microsoft Office PowerPoint</Application>
  <PresentationFormat>화면 슬라이드 쇼(4:3)</PresentationFormat>
  <Paragraphs>228</Paragraphs>
  <Slides>25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광장</vt:lpstr>
      <vt:lpstr>T-Engine을 이용한 Brain Training Game</vt:lpstr>
      <vt:lpstr>목  차</vt:lpstr>
      <vt:lpstr>개 발  개 요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향 후  과 제</vt:lpstr>
      <vt:lpstr>슬라이드 25</vt:lpstr>
    </vt:vector>
  </TitlesOfParts>
  <Company>Customer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Preferred Customer</dc:creator>
  <cp:lastModifiedBy>Preferred Customer</cp:lastModifiedBy>
  <cp:revision>284</cp:revision>
  <dcterms:created xsi:type="dcterms:W3CDTF">2008-05-22T07:40:59Z</dcterms:created>
  <dcterms:modified xsi:type="dcterms:W3CDTF">2008-05-27T08:12:51Z</dcterms:modified>
</cp:coreProperties>
</file>