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9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0"/>
  </p:notesMasterIdLst>
  <p:sldIdLst>
    <p:sldId id="256" r:id="rId2"/>
    <p:sldId id="257" r:id="rId3"/>
    <p:sldId id="258" r:id="rId4"/>
    <p:sldId id="259" r:id="rId5"/>
    <p:sldId id="260" r:id="rId6"/>
    <p:sldId id="277" r:id="rId7"/>
    <p:sldId id="261" r:id="rId8"/>
    <p:sldId id="278" r:id="rId9"/>
    <p:sldId id="262" r:id="rId10"/>
    <p:sldId id="263" r:id="rId11"/>
    <p:sldId id="279" r:id="rId12"/>
    <p:sldId id="280" r:id="rId13"/>
    <p:sldId id="281" r:id="rId14"/>
    <p:sldId id="282" r:id="rId15"/>
    <p:sldId id="283" r:id="rId16"/>
    <p:sldId id="284" r:id="rId17"/>
    <p:sldId id="264" r:id="rId18"/>
    <p:sldId id="285" r:id="rId19"/>
    <p:sldId id="286" r:id="rId20"/>
    <p:sldId id="287" r:id="rId21"/>
    <p:sldId id="288" r:id="rId22"/>
    <p:sldId id="359" r:id="rId23"/>
    <p:sldId id="360" r:id="rId24"/>
    <p:sldId id="361" r:id="rId25"/>
    <p:sldId id="362" r:id="rId26"/>
    <p:sldId id="363" r:id="rId27"/>
    <p:sldId id="266" r:id="rId28"/>
    <p:sldId id="289" r:id="rId29"/>
    <p:sldId id="267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  <p:sldId id="324" r:id="rId65"/>
    <p:sldId id="325" r:id="rId66"/>
    <p:sldId id="326" r:id="rId67"/>
    <p:sldId id="327" r:id="rId68"/>
    <p:sldId id="328" r:id="rId69"/>
    <p:sldId id="329" r:id="rId70"/>
    <p:sldId id="330" r:id="rId71"/>
    <p:sldId id="331" r:id="rId72"/>
    <p:sldId id="332" r:id="rId73"/>
    <p:sldId id="333" r:id="rId74"/>
    <p:sldId id="334" r:id="rId75"/>
    <p:sldId id="335" r:id="rId76"/>
    <p:sldId id="336" r:id="rId77"/>
    <p:sldId id="270" r:id="rId78"/>
    <p:sldId id="344" r:id="rId79"/>
    <p:sldId id="345" r:id="rId80"/>
    <p:sldId id="346" r:id="rId81"/>
    <p:sldId id="347" r:id="rId82"/>
    <p:sldId id="348" r:id="rId83"/>
    <p:sldId id="349" r:id="rId84"/>
    <p:sldId id="273" r:id="rId85"/>
    <p:sldId id="337" r:id="rId86"/>
    <p:sldId id="339" r:id="rId87"/>
    <p:sldId id="340" r:id="rId88"/>
    <p:sldId id="341" r:id="rId89"/>
    <p:sldId id="342" r:id="rId90"/>
    <p:sldId id="343" r:id="rId91"/>
    <p:sldId id="358" r:id="rId92"/>
    <p:sldId id="354" r:id="rId93"/>
    <p:sldId id="353" r:id="rId94"/>
    <p:sldId id="364" r:id="rId95"/>
    <p:sldId id="366" r:id="rId96"/>
    <p:sldId id="367" r:id="rId97"/>
    <p:sldId id="368" r:id="rId98"/>
    <p:sldId id="365" r:id="rId99"/>
  </p:sldIdLst>
  <p:sldSz cx="9144000" cy="6858000" type="screen4x3"/>
  <p:notesSz cx="6669088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0783" autoAdjust="0"/>
  </p:normalViewPr>
  <p:slideViewPr>
    <p:cSldViewPr>
      <p:cViewPr varScale="1">
        <p:scale>
          <a:sx n="59" d="100"/>
          <a:sy n="59" d="100"/>
        </p:scale>
        <p:origin x="-81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3D678-CA29-4157-BC62-E14723F568B4}" type="datetimeFigureOut">
              <a:rPr lang="ko-KR" altLang="en-US" smtClean="0"/>
              <a:pPr/>
              <a:t>2007-11-27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01D1A-282C-4223-AB51-13CA2151AC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1D1A-282C-4223-AB51-13CA2151ACDD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0" y="0"/>
            <a:ext cx="278892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7781544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8211312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pPr/>
              <a:t>11/27/2007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7693074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pPr/>
              <a:t>11/27/2007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gray">
          <a:xfrm rot="5400000">
            <a:off x="4572000" y="2350008"/>
            <a:ext cx="6519672" cy="1810512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6553200" y="6135624"/>
            <a:ext cx="987552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8606181" y="1379355"/>
            <a:ext cx="539496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8604504" y="0"/>
            <a:ext cx="539496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152" y="274637"/>
            <a:ext cx="1673352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pPr/>
              <a:t>11/27/2007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pPr/>
              <a:t>11/27/2007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4690872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pPr/>
              <a:t>11/27/2007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0" y="0"/>
            <a:ext cx="278892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3813048"/>
            <a:ext cx="77724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pPr/>
              <a:t>11/27/2007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27632"/>
            <a:ext cx="4040188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45025" y="1627632"/>
            <a:ext cx="4041775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pPr/>
              <a:t>11/27/2007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pPr/>
              <a:t>11/27/2007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0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8842248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pPr/>
              <a:t>11/27/2007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8640"/>
            <a:ext cx="7699248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0952" y="1645920"/>
            <a:ext cx="2816352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pPr/>
              <a:t>11/27/2007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1645920"/>
            <a:ext cx="4800600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68" y="658368"/>
            <a:ext cx="54864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92224" y="1618488"/>
            <a:ext cx="54864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24" y="5413248"/>
            <a:ext cx="54864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pPr/>
              <a:t>11/27/2007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86868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165592" y="996696"/>
            <a:ext cx="978408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783080" y="0"/>
            <a:ext cx="1947672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432304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E70C3-0867-4119-BCBD-AB49558914A9}" type="datetimeFigureOut">
              <a:rPr lang="en-US" smtClean="0"/>
              <a:pPr/>
              <a:t>11/27/2007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70448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792EC-8174-4020-A3B7-CC1E92DAEF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소프트웨어 공학</a:t>
            </a:r>
            <a:r>
              <a:rPr altLang="ko-KR" smtClean="0"/>
              <a:t>(</a:t>
            </a:r>
            <a:r>
              <a:rPr lang="ko-KR" altLang="en-US" dirty="0" smtClean="0"/>
              <a:t>최종보고서</a:t>
            </a:r>
            <a:r>
              <a:rPr altLang="ko-KR" smtClean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altLang="ko-KR" smtClean="0"/>
              <a:t>3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–</a:t>
            </a:r>
            <a:r>
              <a:rPr altLang="ko-KR" smtClean="0"/>
              <a:t> </a:t>
            </a:r>
            <a:r>
              <a:rPr lang="ko-KR" altLang="en-US" dirty="0" smtClean="0"/>
              <a:t>유지성</a:t>
            </a:r>
            <a:r>
              <a:rPr altLang="ko-KR" smtClean="0"/>
              <a:t>, </a:t>
            </a:r>
            <a:r>
              <a:rPr lang="ko-KR" altLang="en-US" dirty="0" smtClean="0"/>
              <a:t>최영재</a:t>
            </a:r>
            <a:r>
              <a:rPr altLang="ko-KR" smtClean="0"/>
              <a:t>, </a:t>
            </a:r>
            <a:r>
              <a:rPr lang="ko-KR" altLang="en-US" dirty="0" smtClean="0"/>
              <a:t>이준하</a:t>
            </a:r>
            <a:r>
              <a:rPr altLang="ko-KR" smtClean="0"/>
              <a:t>, </a:t>
            </a:r>
            <a:r>
              <a:rPr lang="ko-KR" altLang="en-US" dirty="0" smtClean="0"/>
              <a:t>곽용환</a:t>
            </a:r>
            <a:r>
              <a:rPr altLang="ko-KR" smtClean="0"/>
              <a:t>, </a:t>
            </a:r>
            <a:r>
              <a:rPr lang="ko-KR" altLang="en-US" dirty="0" smtClean="0"/>
              <a:t>고수열</a:t>
            </a:r>
            <a:r>
              <a:rPr altLang="ko-KR" smtClean="0"/>
              <a:t>, </a:t>
            </a:r>
            <a:r>
              <a:rPr lang="ko-KR" altLang="en-US" dirty="0" err="1" smtClean="0"/>
              <a:t>가충항</a:t>
            </a:r>
            <a:r>
              <a:rPr altLang="ko-KR" smtClean="0"/>
              <a:t>, </a:t>
            </a:r>
            <a:r>
              <a:rPr lang="ko-KR" altLang="en-US" dirty="0" smtClean="0"/>
              <a:t>양설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요구 분석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자료 구조도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57224" y="1785958"/>
          <a:ext cx="7500990" cy="8686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85884"/>
                <a:gridCol w="6215106"/>
              </a:tblGrid>
              <a:tr h="214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시스템 명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편의점 물품 관리 프로그램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작성자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3</a:t>
                      </a:r>
                      <a:r>
                        <a:rPr lang="ko-KR" altLang="en-US" sz="1300" dirty="0" smtClean="0"/>
                        <a:t>조 유지성</a:t>
                      </a:r>
                      <a:r>
                        <a:rPr lang="en-US" altLang="ko-KR" sz="1300" dirty="0" smtClean="0"/>
                        <a:t>,</a:t>
                      </a:r>
                      <a:r>
                        <a:rPr lang="en-US" altLang="ko-KR" sz="1300" baseline="0" dirty="0" smtClean="0"/>
                        <a:t> </a:t>
                      </a:r>
                      <a:r>
                        <a:rPr lang="ko-KR" altLang="en-US" sz="1300" baseline="0" dirty="0" smtClean="0"/>
                        <a:t>최영재</a:t>
                      </a:r>
                      <a:r>
                        <a:rPr lang="en-US" altLang="ko-KR" sz="1300" baseline="0" dirty="0" smtClean="0"/>
                        <a:t>, </a:t>
                      </a:r>
                      <a:r>
                        <a:rPr lang="ko-KR" altLang="en-US" sz="1300" baseline="0" dirty="0" smtClean="0"/>
                        <a:t>이준하</a:t>
                      </a:r>
                      <a:r>
                        <a:rPr lang="en-US" altLang="ko-KR" sz="1300" baseline="0" dirty="0" smtClean="0"/>
                        <a:t>, </a:t>
                      </a:r>
                      <a:r>
                        <a:rPr lang="ko-KR" altLang="en-US" sz="1300" baseline="0" dirty="0" smtClean="0"/>
                        <a:t>곽용환</a:t>
                      </a:r>
                      <a:r>
                        <a:rPr lang="en-US" altLang="ko-KR" sz="1300" baseline="0" dirty="0" smtClean="0"/>
                        <a:t>, </a:t>
                      </a:r>
                      <a:r>
                        <a:rPr lang="ko-KR" altLang="en-US" sz="1300" baseline="0" dirty="0" smtClean="0"/>
                        <a:t>고수열</a:t>
                      </a:r>
                      <a:r>
                        <a:rPr lang="en-US" altLang="ko-KR" sz="1300" baseline="0" dirty="0" smtClean="0"/>
                        <a:t>, </a:t>
                      </a:r>
                      <a:r>
                        <a:rPr lang="ko-KR" altLang="en-US" sz="1300" baseline="0" dirty="0" err="1" smtClean="0"/>
                        <a:t>가충항</a:t>
                      </a:r>
                      <a:r>
                        <a:rPr lang="en-US" altLang="ko-KR" sz="1300" baseline="0" dirty="0" smtClean="0"/>
                        <a:t>, </a:t>
                      </a:r>
                      <a:r>
                        <a:rPr lang="ko-KR" altLang="en-US" sz="1300" baseline="0" dirty="0" smtClean="0"/>
                        <a:t>양설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도식 명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편의점 물품 관리 프로그램 배경도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타원 4"/>
          <p:cNvSpPr/>
          <p:nvPr/>
        </p:nvSpPr>
        <p:spPr>
          <a:xfrm>
            <a:off x="1214412" y="3643333"/>
            <a:ext cx="1785937" cy="164306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dirty="0"/>
              <a:t>사용자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643537" y="3643333"/>
            <a:ext cx="2214562" cy="164306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dirty="0"/>
              <a:t>편의점 물품 관리</a:t>
            </a:r>
            <a:endParaRPr kumimoji="0" lang="en-US" altLang="ko-KR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dirty="0"/>
              <a:t> 프로그램</a:t>
            </a:r>
          </a:p>
        </p:txBody>
      </p:sp>
      <p:sp>
        <p:nvSpPr>
          <p:cNvPr id="7" name="자유형 6"/>
          <p:cNvSpPr/>
          <p:nvPr/>
        </p:nvSpPr>
        <p:spPr>
          <a:xfrm>
            <a:off x="2082774" y="3202008"/>
            <a:ext cx="3043238" cy="442912"/>
          </a:xfrm>
          <a:custGeom>
            <a:avLst/>
            <a:gdLst>
              <a:gd name="connsiteX0" fmla="*/ 0 w 3043451"/>
              <a:gd name="connsiteY0" fmla="*/ 443552 h 443552"/>
              <a:gd name="connsiteX1" fmla="*/ 1910687 w 3043451"/>
              <a:gd name="connsiteY1" fmla="*/ 20472 h 443552"/>
              <a:gd name="connsiteX2" fmla="*/ 3043451 w 3043451"/>
              <a:gd name="connsiteY2" fmla="*/ 320722 h 443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3451" h="443552">
                <a:moveTo>
                  <a:pt x="0" y="443552"/>
                </a:moveTo>
                <a:cubicBezTo>
                  <a:pt x="701722" y="242248"/>
                  <a:pt x="1403445" y="40944"/>
                  <a:pt x="1910687" y="20472"/>
                </a:cubicBezTo>
                <a:cubicBezTo>
                  <a:pt x="2417929" y="0"/>
                  <a:pt x="2884227" y="252483"/>
                  <a:pt x="3043451" y="32072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8" name="직선 화살표 연결선 7"/>
          <p:cNvCxnSpPr>
            <a:stCxn id="7" idx="2"/>
          </p:cNvCxnSpPr>
          <p:nvPr/>
        </p:nvCxnSpPr>
        <p:spPr>
          <a:xfrm>
            <a:off x="5126012" y="3522683"/>
            <a:ext cx="517525" cy="1920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자유형 8"/>
          <p:cNvSpPr/>
          <p:nvPr/>
        </p:nvSpPr>
        <p:spPr>
          <a:xfrm>
            <a:off x="2697137" y="3517920"/>
            <a:ext cx="2443162" cy="304800"/>
          </a:xfrm>
          <a:custGeom>
            <a:avLst/>
            <a:gdLst>
              <a:gd name="connsiteX0" fmla="*/ 0 w 2442950"/>
              <a:gd name="connsiteY0" fmla="*/ 304800 h 304800"/>
              <a:gd name="connsiteX1" fmla="*/ 1460311 w 2442950"/>
              <a:gd name="connsiteY1" fmla="*/ 4549 h 304800"/>
              <a:gd name="connsiteX2" fmla="*/ 2442950 w 2442950"/>
              <a:gd name="connsiteY2" fmla="*/ 277505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950" h="304800">
                <a:moveTo>
                  <a:pt x="0" y="304800"/>
                </a:moveTo>
                <a:cubicBezTo>
                  <a:pt x="526576" y="156949"/>
                  <a:pt x="1053153" y="9098"/>
                  <a:pt x="1460311" y="4549"/>
                </a:cubicBezTo>
                <a:cubicBezTo>
                  <a:pt x="1867469" y="0"/>
                  <a:pt x="2274628" y="238836"/>
                  <a:pt x="2442950" y="27750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0" name="직선 화살표 연결선 9"/>
          <p:cNvCxnSpPr>
            <a:stCxn id="9" idx="2"/>
          </p:cNvCxnSpPr>
          <p:nvPr/>
        </p:nvCxnSpPr>
        <p:spPr>
          <a:xfrm>
            <a:off x="5140299" y="3795733"/>
            <a:ext cx="503238" cy="2047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자유형 10"/>
          <p:cNvSpPr/>
          <p:nvPr/>
        </p:nvSpPr>
        <p:spPr>
          <a:xfrm>
            <a:off x="2928912" y="3849708"/>
            <a:ext cx="2143125" cy="222250"/>
          </a:xfrm>
          <a:custGeom>
            <a:avLst/>
            <a:gdLst>
              <a:gd name="connsiteX0" fmla="*/ 0 w 2088107"/>
              <a:gd name="connsiteY0" fmla="*/ 300250 h 300250"/>
              <a:gd name="connsiteX1" fmla="*/ 1132764 w 2088107"/>
              <a:gd name="connsiteY1" fmla="*/ 0 h 300250"/>
              <a:gd name="connsiteX2" fmla="*/ 2088107 w 2088107"/>
              <a:gd name="connsiteY2" fmla="*/ 300250 h 30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8107" h="300250">
                <a:moveTo>
                  <a:pt x="0" y="300250"/>
                </a:moveTo>
                <a:cubicBezTo>
                  <a:pt x="392373" y="150125"/>
                  <a:pt x="784746" y="0"/>
                  <a:pt x="1132764" y="0"/>
                </a:cubicBezTo>
                <a:cubicBezTo>
                  <a:pt x="1480782" y="0"/>
                  <a:pt x="1784444" y="150125"/>
                  <a:pt x="2088107" y="30025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2" name="직선 화살표 연결선 11"/>
          <p:cNvCxnSpPr>
            <a:stCxn id="11" idx="2"/>
          </p:cNvCxnSpPr>
          <p:nvPr/>
        </p:nvCxnSpPr>
        <p:spPr>
          <a:xfrm>
            <a:off x="5072037" y="4071958"/>
            <a:ext cx="571500" cy="142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5" idx="6"/>
            <a:endCxn id="6" idx="1"/>
          </p:cNvCxnSpPr>
          <p:nvPr/>
        </p:nvCxnSpPr>
        <p:spPr>
          <a:xfrm>
            <a:off x="3000349" y="4465658"/>
            <a:ext cx="2643188" cy="158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자유형 13"/>
          <p:cNvSpPr/>
          <p:nvPr/>
        </p:nvSpPr>
        <p:spPr>
          <a:xfrm>
            <a:off x="3297212" y="4643458"/>
            <a:ext cx="2346325" cy="541337"/>
          </a:xfrm>
          <a:custGeom>
            <a:avLst/>
            <a:gdLst>
              <a:gd name="connsiteX0" fmla="*/ 2333767 w 2333767"/>
              <a:gd name="connsiteY0" fmla="*/ 0 h 420806"/>
              <a:gd name="connsiteX1" fmla="*/ 887104 w 2333767"/>
              <a:gd name="connsiteY1" fmla="*/ 382137 h 420806"/>
              <a:gd name="connsiteX2" fmla="*/ 0 w 2333767"/>
              <a:gd name="connsiteY2" fmla="*/ 232012 h 420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3767" h="420806">
                <a:moveTo>
                  <a:pt x="2333767" y="0"/>
                </a:moveTo>
                <a:cubicBezTo>
                  <a:pt x="1804916" y="171734"/>
                  <a:pt x="1276065" y="343468"/>
                  <a:pt x="887104" y="382137"/>
                </a:cubicBezTo>
                <a:cubicBezTo>
                  <a:pt x="498143" y="420806"/>
                  <a:pt x="249071" y="326409"/>
                  <a:pt x="0" y="23201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5" name="직선 화살표 연결선 14"/>
          <p:cNvCxnSpPr>
            <a:stCxn id="14" idx="2"/>
          </p:cNvCxnSpPr>
          <p:nvPr/>
        </p:nvCxnSpPr>
        <p:spPr>
          <a:xfrm flipH="1" flipV="1">
            <a:off x="2857474" y="4786333"/>
            <a:ext cx="439738" cy="155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자유형 15"/>
          <p:cNvSpPr/>
          <p:nvPr/>
        </p:nvSpPr>
        <p:spPr>
          <a:xfrm>
            <a:off x="3065437" y="4857770"/>
            <a:ext cx="2578100" cy="642938"/>
          </a:xfrm>
          <a:custGeom>
            <a:avLst/>
            <a:gdLst>
              <a:gd name="connsiteX0" fmla="*/ 2579427 w 2579427"/>
              <a:gd name="connsiteY0" fmla="*/ 0 h 686937"/>
              <a:gd name="connsiteX1" fmla="*/ 968991 w 2579427"/>
              <a:gd name="connsiteY1" fmla="*/ 627797 h 686937"/>
              <a:gd name="connsiteX2" fmla="*/ 0 w 2579427"/>
              <a:gd name="connsiteY2" fmla="*/ 354842 h 686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9427" h="686937">
                <a:moveTo>
                  <a:pt x="2579427" y="0"/>
                </a:moveTo>
                <a:cubicBezTo>
                  <a:pt x="1989161" y="284328"/>
                  <a:pt x="1398895" y="568657"/>
                  <a:pt x="968991" y="627797"/>
                </a:cubicBezTo>
                <a:cubicBezTo>
                  <a:pt x="539087" y="686937"/>
                  <a:pt x="269543" y="520889"/>
                  <a:pt x="0" y="35484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7" name="직선 화살표 연결선 16"/>
          <p:cNvCxnSpPr>
            <a:stCxn id="16" idx="2"/>
            <a:endCxn id="5" idx="5"/>
          </p:cNvCxnSpPr>
          <p:nvPr/>
        </p:nvCxnSpPr>
        <p:spPr>
          <a:xfrm flipH="1" flipV="1">
            <a:off x="2738412" y="5045095"/>
            <a:ext cx="327025" cy="144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자유형 17"/>
          <p:cNvSpPr/>
          <p:nvPr/>
        </p:nvSpPr>
        <p:spPr>
          <a:xfrm>
            <a:off x="2765399" y="5072083"/>
            <a:ext cx="2878138" cy="785812"/>
          </a:xfrm>
          <a:custGeom>
            <a:avLst/>
            <a:gdLst>
              <a:gd name="connsiteX0" fmla="*/ 2879678 w 2879678"/>
              <a:gd name="connsiteY0" fmla="*/ 0 h 896202"/>
              <a:gd name="connsiteX1" fmla="*/ 1160060 w 2879678"/>
              <a:gd name="connsiteY1" fmla="*/ 832513 h 896202"/>
              <a:gd name="connsiteX2" fmla="*/ 0 w 2879678"/>
              <a:gd name="connsiteY2" fmla="*/ 382137 h 896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9678" h="896202">
                <a:moveTo>
                  <a:pt x="2879678" y="0"/>
                </a:moveTo>
                <a:cubicBezTo>
                  <a:pt x="2259842" y="384412"/>
                  <a:pt x="1640006" y="768824"/>
                  <a:pt x="1160060" y="832513"/>
                </a:cubicBezTo>
                <a:cubicBezTo>
                  <a:pt x="680114" y="896202"/>
                  <a:pt x="340057" y="639169"/>
                  <a:pt x="0" y="38213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9" name="직선 화살표 연결선 18"/>
          <p:cNvCxnSpPr>
            <a:stCxn id="18" idx="2"/>
          </p:cNvCxnSpPr>
          <p:nvPr/>
        </p:nvCxnSpPr>
        <p:spPr>
          <a:xfrm flipH="1" flipV="1">
            <a:off x="2428849" y="5214958"/>
            <a:ext cx="336550" cy="1920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자유형 19"/>
          <p:cNvSpPr/>
          <p:nvPr/>
        </p:nvSpPr>
        <p:spPr>
          <a:xfrm>
            <a:off x="2341537" y="5268933"/>
            <a:ext cx="3289300" cy="803275"/>
          </a:xfrm>
          <a:custGeom>
            <a:avLst/>
            <a:gdLst>
              <a:gd name="connsiteX0" fmla="*/ 3289110 w 3289110"/>
              <a:gd name="connsiteY0" fmla="*/ 0 h 966716"/>
              <a:gd name="connsiteX1" fmla="*/ 1473958 w 3289110"/>
              <a:gd name="connsiteY1" fmla="*/ 914400 h 966716"/>
              <a:gd name="connsiteX2" fmla="*/ 0 w 3289110"/>
              <a:gd name="connsiteY2" fmla="*/ 313898 h 966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89110" h="966716">
                <a:moveTo>
                  <a:pt x="3289110" y="0"/>
                </a:moveTo>
                <a:cubicBezTo>
                  <a:pt x="2655626" y="431042"/>
                  <a:pt x="2022143" y="862084"/>
                  <a:pt x="1473958" y="914400"/>
                </a:cubicBezTo>
                <a:cubicBezTo>
                  <a:pt x="925773" y="966716"/>
                  <a:pt x="462886" y="640307"/>
                  <a:pt x="0" y="313898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1" name="직선 화살표 연결선 20"/>
          <p:cNvCxnSpPr>
            <a:stCxn id="20" idx="2"/>
            <a:endCxn id="5" idx="4"/>
          </p:cNvCxnSpPr>
          <p:nvPr/>
        </p:nvCxnSpPr>
        <p:spPr>
          <a:xfrm flipH="1" flipV="1">
            <a:off x="2106587" y="5286395"/>
            <a:ext cx="234950" cy="242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357537" y="2928958"/>
            <a:ext cx="114300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dirty="0"/>
              <a:t>물품판매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357537" y="3286145"/>
            <a:ext cx="114300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/>
              <a:t>물품입고</a:t>
            </a:r>
            <a:endParaRPr kumimoji="0"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3357537" y="3643333"/>
            <a:ext cx="114300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/>
              <a:t>손실등록</a:t>
            </a:r>
            <a:endParaRPr kumimoji="0"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3357537" y="4214833"/>
            <a:ext cx="1357312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dirty="0"/>
              <a:t>물품명관리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500412" y="4786333"/>
            <a:ext cx="1143000" cy="3571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/>
              <a:t>정산내역</a:t>
            </a:r>
            <a:endParaRPr kumimoji="0"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286099" y="5143520"/>
            <a:ext cx="1143000" cy="3571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/>
              <a:t>물품내역</a:t>
            </a:r>
            <a:endParaRPr kumimoji="0"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071787" y="5429270"/>
            <a:ext cx="1643062" cy="3571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/>
              <a:t>물품입고내역</a:t>
            </a:r>
            <a:endParaRPr kumimoji="0"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071787" y="6000770"/>
            <a:ext cx="1285875" cy="3571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/>
              <a:t>손실내역</a:t>
            </a:r>
            <a:endParaRPr kumimoji="0"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4000473" y="1642448"/>
            <a:ext cx="1143000" cy="100012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/>
              <a:t>main</a:t>
            </a:r>
            <a:endParaRPr kumimoji="0" lang="ko-KR" altLang="en-US" sz="1400" dirty="0"/>
          </a:p>
        </p:txBody>
      </p:sp>
      <p:sp>
        <p:nvSpPr>
          <p:cNvPr id="32" name="타원 31"/>
          <p:cNvSpPr/>
          <p:nvPr/>
        </p:nvSpPr>
        <p:spPr>
          <a:xfrm>
            <a:off x="714348" y="2714011"/>
            <a:ext cx="1285875" cy="128587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/>
              <a:t>물품판매</a:t>
            </a:r>
            <a:endParaRPr kumimoji="0" lang="en-US" altLang="ko-KR" sz="14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/>
              <a:t>/ </a:t>
            </a:r>
            <a:r>
              <a:rPr kumimoji="0" lang="ko-KR" altLang="en-US" sz="1400" dirty="0"/>
              <a:t>내역</a:t>
            </a:r>
          </a:p>
        </p:txBody>
      </p:sp>
      <p:sp>
        <p:nvSpPr>
          <p:cNvPr id="33" name="타원 32"/>
          <p:cNvSpPr/>
          <p:nvPr/>
        </p:nvSpPr>
        <p:spPr>
          <a:xfrm>
            <a:off x="2285973" y="2856886"/>
            <a:ext cx="1285875" cy="128587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/>
              <a:t>물품입고</a:t>
            </a:r>
            <a:endParaRPr kumimoji="0" lang="en-US" altLang="ko-KR" sz="14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/>
              <a:t>/ </a:t>
            </a:r>
            <a:r>
              <a:rPr kumimoji="0" lang="ko-KR" altLang="en-US" sz="1400" dirty="0"/>
              <a:t>내역</a:t>
            </a:r>
          </a:p>
        </p:txBody>
      </p:sp>
      <p:sp>
        <p:nvSpPr>
          <p:cNvPr id="34" name="타원 33"/>
          <p:cNvSpPr/>
          <p:nvPr/>
        </p:nvSpPr>
        <p:spPr>
          <a:xfrm>
            <a:off x="3929036" y="2928323"/>
            <a:ext cx="1285875" cy="128587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/>
              <a:t>물품명 관리</a:t>
            </a:r>
            <a:endParaRPr kumimoji="0" lang="en-US" altLang="ko-KR" sz="1400" dirty="0"/>
          </a:p>
        </p:txBody>
      </p:sp>
      <p:sp>
        <p:nvSpPr>
          <p:cNvPr id="35" name="타원 34"/>
          <p:cNvSpPr/>
          <p:nvPr/>
        </p:nvSpPr>
        <p:spPr>
          <a:xfrm>
            <a:off x="5572098" y="2856886"/>
            <a:ext cx="1285875" cy="128587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/>
              <a:t>손실등록</a:t>
            </a:r>
            <a:endParaRPr kumimoji="0" lang="en-US" altLang="ko-KR" sz="14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/>
              <a:t>/ </a:t>
            </a:r>
            <a:r>
              <a:rPr kumimoji="0" lang="ko-KR" altLang="en-US" sz="1400" dirty="0"/>
              <a:t>내역</a:t>
            </a:r>
          </a:p>
        </p:txBody>
      </p:sp>
      <p:sp>
        <p:nvSpPr>
          <p:cNvPr id="36" name="타원 35"/>
          <p:cNvSpPr/>
          <p:nvPr/>
        </p:nvSpPr>
        <p:spPr>
          <a:xfrm>
            <a:off x="7143723" y="2714011"/>
            <a:ext cx="1285875" cy="128587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/>
              <a:t>정산</a:t>
            </a:r>
          </a:p>
        </p:txBody>
      </p:sp>
      <p:cxnSp>
        <p:nvCxnSpPr>
          <p:cNvPr id="37" name="직선 화살표 연결선 36"/>
          <p:cNvCxnSpPr>
            <a:stCxn id="31" idx="4"/>
            <a:endCxn id="32" idx="0"/>
          </p:cNvCxnSpPr>
          <p:nvPr/>
        </p:nvCxnSpPr>
        <p:spPr>
          <a:xfrm rot="5400000">
            <a:off x="2928911" y="1070948"/>
            <a:ext cx="71438" cy="32146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31" idx="4"/>
            <a:endCxn id="33" idx="0"/>
          </p:cNvCxnSpPr>
          <p:nvPr/>
        </p:nvCxnSpPr>
        <p:spPr>
          <a:xfrm rot="5400000">
            <a:off x="3643285" y="1928199"/>
            <a:ext cx="214313" cy="1643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31" idx="4"/>
            <a:endCxn id="34" idx="0"/>
          </p:cNvCxnSpPr>
          <p:nvPr/>
        </p:nvCxnSpPr>
        <p:spPr>
          <a:xfrm rot="5400000">
            <a:off x="4429892" y="2784654"/>
            <a:ext cx="28575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1" idx="4"/>
            <a:endCxn id="35" idx="0"/>
          </p:cNvCxnSpPr>
          <p:nvPr/>
        </p:nvCxnSpPr>
        <p:spPr>
          <a:xfrm rot="16200000" flipH="1">
            <a:off x="5286348" y="1928198"/>
            <a:ext cx="214313" cy="1643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31" idx="4"/>
            <a:endCxn id="36" idx="0"/>
          </p:cNvCxnSpPr>
          <p:nvPr/>
        </p:nvCxnSpPr>
        <p:spPr>
          <a:xfrm rot="16200000" flipH="1">
            <a:off x="6143598" y="1070948"/>
            <a:ext cx="71438" cy="3214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endCxn id="31" idx="2"/>
          </p:cNvCxnSpPr>
          <p:nvPr/>
        </p:nvCxnSpPr>
        <p:spPr>
          <a:xfrm>
            <a:off x="2571723" y="2142511"/>
            <a:ext cx="142875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2571723" y="1856761"/>
            <a:ext cx="114300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dirty="0"/>
              <a:t>사용자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714473" y="2428261"/>
            <a:ext cx="785813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dirty="0"/>
              <a:t>선택</a:t>
            </a:r>
            <a:r>
              <a:rPr kumimoji="0" lang="en-US" altLang="ko-KR" dirty="0"/>
              <a:t>1</a:t>
            </a:r>
            <a:endParaRPr kumimoji="0"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2928911" y="2580661"/>
            <a:ext cx="785812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dirty="0"/>
              <a:t>선택</a:t>
            </a:r>
            <a:r>
              <a:rPr kumimoji="0" lang="en-US" altLang="ko-KR" dirty="0"/>
              <a:t>2</a:t>
            </a:r>
            <a:endParaRPr kumimoji="0"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3857598" y="2642573"/>
            <a:ext cx="785813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dirty="0"/>
              <a:t>선택</a:t>
            </a:r>
            <a:r>
              <a:rPr kumimoji="0" lang="en-US" altLang="ko-KR" dirty="0"/>
              <a:t>3</a:t>
            </a:r>
            <a:endParaRPr kumimoji="0"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143473" y="2571136"/>
            <a:ext cx="785813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dirty="0"/>
              <a:t>선택</a:t>
            </a:r>
            <a:r>
              <a:rPr kumimoji="0" lang="en-US" altLang="ko-KR" dirty="0"/>
              <a:t>4</a:t>
            </a:r>
            <a:endParaRPr kumimoji="0"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6643661" y="2428261"/>
            <a:ext cx="785812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dirty="0"/>
              <a:t>선택</a:t>
            </a:r>
            <a:r>
              <a:rPr kumimoji="0" lang="en-US" altLang="ko-KR" dirty="0"/>
              <a:t>5</a:t>
            </a:r>
            <a:endParaRPr kumimoji="0" lang="ko-KR" altLang="en-US" dirty="0"/>
          </a:p>
        </p:txBody>
      </p:sp>
      <p:graphicFrame>
        <p:nvGraphicFramePr>
          <p:cNvPr id="49" name="표 48"/>
          <p:cNvGraphicFramePr>
            <a:graphicFrameLocks noGrp="1"/>
          </p:cNvGraphicFramePr>
          <p:nvPr/>
        </p:nvGraphicFramePr>
        <p:xfrm>
          <a:off x="3786161" y="4992073"/>
          <a:ext cx="1500198" cy="3657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00198"/>
              </a:tblGrid>
              <a:tr h="3571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물품파일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0" name="직선 화살표 연결선 49"/>
          <p:cNvCxnSpPr>
            <a:stCxn id="32" idx="5"/>
          </p:cNvCxnSpPr>
          <p:nvPr/>
        </p:nvCxnSpPr>
        <p:spPr>
          <a:xfrm rot="16200000" flipH="1">
            <a:off x="2347092" y="3275192"/>
            <a:ext cx="1189038" cy="226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33" idx="5"/>
          </p:cNvCxnSpPr>
          <p:nvPr/>
        </p:nvCxnSpPr>
        <p:spPr>
          <a:xfrm rot="16200000" flipH="1">
            <a:off x="3382935" y="3953849"/>
            <a:ext cx="1046163" cy="10461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35" idx="4"/>
          </p:cNvCxnSpPr>
          <p:nvPr/>
        </p:nvCxnSpPr>
        <p:spPr>
          <a:xfrm rot="5400000">
            <a:off x="5107755" y="3892729"/>
            <a:ext cx="857250" cy="1357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표 52"/>
          <p:cNvGraphicFramePr>
            <a:graphicFrameLocks noGrp="1"/>
          </p:cNvGraphicFramePr>
          <p:nvPr/>
        </p:nvGraphicFramePr>
        <p:xfrm>
          <a:off x="6286473" y="4992073"/>
          <a:ext cx="1500198" cy="3657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00198"/>
              </a:tblGrid>
              <a:tr h="3571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손실파일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/>
        </p:nvGraphicFramePr>
        <p:xfrm>
          <a:off x="1285848" y="4992073"/>
          <a:ext cx="1500198" cy="3657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00198"/>
              </a:tblGrid>
              <a:tr h="294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판매파일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5" name="직사각형 54"/>
          <p:cNvSpPr/>
          <p:nvPr/>
        </p:nvSpPr>
        <p:spPr>
          <a:xfrm>
            <a:off x="1142973" y="2928323"/>
            <a:ext cx="357188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A</a:t>
            </a:r>
            <a:endParaRPr kumimoji="0"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2714598" y="3071198"/>
            <a:ext cx="357188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B</a:t>
            </a:r>
            <a:endParaRPr kumimoji="0"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4429098" y="3071198"/>
            <a:ext cx="357188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C</a:t>
            </a:r>
            <a:endParaRPr kumimoji="0"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6000723" y="3071198"/>
            <a:ext cx="357188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D</a:t>
            </a:r>
            <a:endParaRPr kumimoji="0"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7572348" y="2928323"/>
            <a:ext cx="357188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E</a:t>
            </a:r>
            <a:endParaRPr kumimoji="0" lang="ko-KR" altLang="en-US" dirty="0"/>
          </a:p>
        </p:txBody>
      </p:sp>
      <p:cxnSp>
        <p:nvCxnSpPr>
          <p:cNvPr id="60" name="직선 화살표 연결선 59"/>
          <p:cNvCxnSpPr>
            <a:stCxn id="32" idx="4"/>
          </p:cNvCxnSpPr>
          <p:nvPr/>
        </p:nvCxnSpPr>
        <p:spPr>
          <a:xfrm rot="16200000" flipH="1">
            <a:off x="1142973" y="4214199"/>
            <a:ext cx="1000125" cy="5715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35" idx="5"/>
          </p:cNvCxnSpPr>
          <p:nvPr/>
        </p:nvCxnSpPr>
        <p:spPr>
          <a:xfrm rot="16200000" flipH="1">
            <a:off x="6347592" y="4275317"/>
            <a:ext cx="1046163" cy="4032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자유형 61"/>
          <p:cNvSpPr/>
          <p:nvPr/>
        </p:nvSpPr>
        <p:spPr>
          <a:xfrm>
            <a:off x="2143098" y="4285636"/>
            <a:ext cx="6334125" cy="1857375"/>
          </a:xfrm>
          <a:custGeom>
            <a:avLst/>
            <a:gdLst>
              <a:gd name="connsiteX0" fmla="*/ 0 w 6607791"/>
              <a:gd name="connsiteY0" fmla="*/ 1433015 h 2399732"/>
              <a:gd name="connsiteX1" fmla="*/ 4926842 w 6607791"/>
              <a:gd name="connsiteY1" fmla="*/ 2306472 h 2399732"/>
              <a:gd name="connsiteX2" fmla="*/ 6414448 w 6607791"/>
              <a:gd name="connsiteY2" fmla="*/ 873457 h 2399732"/>
              <a:gd name="connsiteX3" fmla="*/ 6086901 w 6607791"/>
              <a:gd name="connsiteY3" fmla="*/ 0 h 239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07791" h="2399732">
                <a:moveTo>
                  <a:pt x="0" y="1433015"/>
                </a:moveTo>
                <a:cubicBezTo>
                  <a:pt x="1928883" y="1916373"/>
                  <a:pt x="3857767" y="2399732"/>
                  <a:pt x="4926842" y="2306472"/>
                </a:cubicBezTo>
                <a:cubicBezTo>
                  <a:pt x="5995917" y="2213212"/>
                  <a:pt x="6221105" y="1257869"/>
                  <a:pt x="6414448" y="873457"/>
                </a:cubicBezTo>
                <a:cubicBezTo>
                  <a:pt x="6607791" y="489045"/>
                  <a:pt x="6114197" y="116006"/>
                  <a:pt x="6086901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63" name="직선 화살표 연결선 62"/>
          <p:cNvCxnSpPr>
            <a:stCxn id="62" idx="3"/>
            <a:endCxn id="36" idx="4"/>
          </p:cNvCxnSpPr>
          <p:nvPr/>
        </p:nvCxnSpPr>
        <p:spPr>
          <a:xfrm flipH="1" flipV="1">
            <a:off x="7786661" y="3999886"/>
            <a:ext cx="190500" cy="285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표 63"/>
          <p:cNvGraphicFramePr>
            <a:graphicFrameLocks noGrp="1"/>
          </p:cNvGraphicFramePr>
          <p:nvPr/>
        </p:nvGraphicFramePr>
        <p:xfrm>
          <a:off x="2500286" y="5992198"/>
          <a:ext cx="1500198" cy="3657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00198"/>
              </a:tblGrid>
              <a:tr h="3571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입고파일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5" name="직선 화살표 연결선 64"/>
          <p:cNvCxnSpPr>
            <a:stCxn id="33" idx="4"/>
          </p:cNvCxnSpPr>
          <p:nvPr/>
        </p:nvCxnSpPr>
        <p:spPr>
          <a:xfrm rot="16200000" flipH="1">
            <a:off x="2178817" y="4892855"/>
            <a:ext cx="1857375" cy="35718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34" idx="4"/>
          </p:cNvCxnSpPr>
          <p:nvPr/>
        </p:nvCxnSpPr>
        <p:spPr>
          <a:xfrm rot="16200000" flipH="1">
            <a:off x="4214785" y="4571386"/>
            <a:ext cx="785813" cy="7143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1142973" y="4285636"/>
            <a:ext cx="8572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/>
              <a:t>판매물품정보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5857848" y="5928698"/>
            <a:ext cx="8572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/>
              <a:t>판매물품정보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1857348" y="3928448"/>
            <a:ext cx="8572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/>
              <a:t>감소할</a:t>
            </a:r>
            <a:endParaRPr kumimoji="0" lang="en-US" altLang="ko-KR" sz="12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/>
              <a:t> 물품정보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2714598" y="4928573"/>
            <a:ext cx="8572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/>
              <a:t>입고물품정보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3357536" y="4142761"/>
            <a:ext cx="8572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/>
              <a:t>증가할</a:t>
            </a:r>
            <a:endParaRPr kumimoji="0" lang="en-US" altLang="ko-KR" sz="12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/>
              <a:t>물품정보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143348" y="4428511"/>
            <a:ext cx="8572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/>
              <a:t>물품명 </a:t>
            </a:r>
            <a:endParaRPr kumimoji="0" lang="en-US" altLang="ko-KR" sz="12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/>
              <a:t>변경관리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5143473" y="4357073"/>
            <a:ext cx="8572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/>
              <a:t>손실된</a:t>
            </a:r>
            <a:endParaRPr kumimoji="0" lang="en-US" altLang="ko-KR" sz="12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/>
              <a:t>물품정보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6429348" y="4285636"/>
            <a:ext cx="8572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/>
              <a:t>손실정보</a:t>
            </a:r>
            <a:endParaRPr kumimoji="0" lang="ko-KR" altLang="en-US" sz="1200" dirty="0"/>
          </a:p>
        </p:txBody>
      </p:sp>
      <p:graphicFrame>
        <p:nvGraphicFramePr>
          <p:cNvPr id="75" name="표 74"/>
          <p:cNvGraphicFramePr>
            <a:graphicFrameLocks noGrp="1"/>
          </p:cNvGraphicFramePr>
          <p:nvPr/>
        </p:nvGraphicFramePr>
        <p:xfrm>
          <a:off x="857223" y="570886"/>
          <a:ext cx="7500990" cy="8686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85884"/>
                <a:gridCol w="6215106"/>
              </a:tblGrid>
              <a:tr h="289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시스템 명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편의점 물품 관리 프로그램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작성자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3</a:t>
                      </a:r>
                      <a:r>
                        <a:rPr lang="ko-KR" altLang="en-US" sz="1300" dirty="0" smtClean="0"/>
                        <a:t>조 유지성</a:t>
                      </a:r>
                      <a:r>
                        <a:rPr lang="en-US" altLang="ko-KR" sz="1300" dirty="0" smtClean="0"/>
                        <a:t>,</a:t>
                      </a:r>
                      <a:r>
                        <a:rPr lang="en-US" altLang="ko-KR" sz="1300" baseline="0" dirty="0" smtClean="0"/>
                        <a:t> </a:t>
                      </a:r>
                      <a:r>
                        <a:rPr lang="ko-KR" altLang="en-US" sz="1300" baseline="0" dirty="0" smtClean="0"/>
                        <a:t>최영재</a:t>
                      </a:r>
                      <a:r>
                        <a:rPr lang="en-US" altLang="ko-KR" sz="1300" baseline="0" dirty="0" smtClean="0"/>
                        <a:t>, </a:t>
                      </a:r>
                      <a:r>
                        <a:rPr lang="ko-KR" altLang="en-US" sz="1300" baseline="0" dirty="0" smtClean="0"/>
                        <a:t>이준하</a:t>
                      </a:r>
                      <a:r>
                        <a:rPr lang="en-US" altLang="ko-KR" sz="1300" baseline="0" dirty="0" smtClean="0"/>
                        <a:t>, </a:t>
                      </a:r>
                      <a:r>
                        <a:rPr lang="ko-KR" altLang="en-US" sz="1300" baseline="0" dirty="0" smtClean="0"/>
                        <a:t>곽용환</a:t>
                      </a:r>
                      <a:r>
                        <a:rPr lang="en-US" altLang="ko-KR" sz="1300" baseline="0" dirty="0" smtClean="0"/>
                        <a:t>, </a:t>
                      </a:r>
                      <a:r>
                        <a:rPr lang="ko-KR" altLang="en-US" sz="1300" baseline="0" dirty="0" smtClean="0"/>
                        <a:t>고수열</a:t>
                      </a:r>
                      <a:r>
                        <a:rPr lang="en-US" altLang="ko-KR" sz="1300" baseline="0" dirty="0" smtClean="0"/>
                        <a:t>, </a:t>
                      </a:r>
                      <a:r>
                        <a:rPr lang="ko-KR" altLang="en-US" sz="1300" baseline="0" dirty="0" err="1" smtClean="0"/>
                        <a:t>가충항</a:t>
                      </a:r>
                      <a:r>
                        <a:rPr lang="en-US" altLang="ko-KR" sz="1300" baseline="0" dirty="0" smtClean="0"/>
                        <a:t>, </a:t>
                      </a:r>
                      <a:r>
                        <a:rPr lang="ko-KR" altLang="en-US" sz="1300" baseline="0" dirty="0" smtClean="0"/>
                        <a:t>양설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도식 명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편의점 물품 관리 프로그램 최상위 흐름도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자유형 76"/>
          <p:cNvSpPr/>
          <p:nvPr/>
        </p:nvSpPr>
        <p:spPr>
          <a:xfrm>
            <a:off x="6191224" y="2000230"/>
            <a:ext cx="1693863" cy="398462"/>
          </a:xfrm>
          <a:custGeom>
            <a:avLst/>
            <a:gdLst>
              <a:gd name="connsiteX0" fmla="*/ 1692323 w 1692323"/>
              <a:gd name="connsiteY0" fmla="*/ 0 h 627797"/>
              <a:gd name="connsiteX1" fmla="*/ 0 w 1692323"/>
              <a:gd name="connsiteY1" fmla="*/ 0 h 627797"/>
              <a:gd name="connsiteX2" fmla="*/ 0 w 1692323"/>
              <a:gd name="connsiteY2" fmla="*/ 627797 h 627797"/>
              <a:gd name="connsiteX3" fmla="*/ 1665027 w 1692323"/>
              <a:gd name="connsiteY3" fmla="*/ 627797 h 62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2323" h="627797">
                <a:moveTo>
                  <a:pt x="1692323" y="0"/>
                </a:moveTo>
                <a:lnTo>
                  <a:pt x="0" y="0"/>
                </a:lnTo>
                <a:lnTo>
                  <a:pt x="0" y="627797"/>
                </a:lnTo>
                <a:lnTo>
                  <a:pt x="1665027" y="627797"/>
                </a:ln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6286474" y="2041505"/>
            <a:ext cx="1285875" cy="3571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dirty="0"/>
              <a:t>판매파일</a:t>
            </a:r>
          </a:p>
        </p:txBody>
      </p:sp>
      <p:sp>
        <p:nvSpPr>
          <p:cNvPr id="79" name="타원 78"/>
          <p:cNvSpPr/>
          <p:nvPr/>
        </p:nvSpPr>
        <p:spPr>
          <a:xfrm>
            <a:off x="2143099" y="2112942"/>
            <a:ext cx="1143000" cy="100012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/>
              <a:t>판매 </a:t>
            </a:r>
            <a:endParaRPr kumimoji="0" lang="en-US" altLang="ko-KR" sz="14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/>
              <a:t>화면</a:t>
            </a:r>
          </a:p>
        </p:txBody>
      </p:sp>
      <p:cxnSp>
        <p:nvCxnSpPr>
          <p:cNvPr id="80" name="직선 화살표 연결선 79"/>
          <p:cNvCxnSpPr>
            <a:endCxn id="79" idx="2"/>
          </p:cNvCxnSpPr>
          <p:nvPr/>
        </p:nvCxnSpPr>
        <p:spPr>
          <a:xfrm>
            <a:off x="1357287" y="2613005"/>
            <a:ext cx="785812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1000099" y="2327255"/>
            <a:ext cx="1285875" cy="3571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dirty="0"/>
              <a:t>사용자</a:t>
            </a:r>
          </a:p>
        </p:txBody>
      </p:sp>
      <p:sp>
        <p:nvSpPr>
          <p:cNvPr id="82" name="타원 81"/>
          <p:cNvSpPr/>
          <p:nvPr/>
        </p:nvSpPr>
        <p:spPr>
          <a:xfrm>
            <a:off x="4071912" y="3470255"/>
            <a:ext cx="1285875" cy="107156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/>
              <a:t>물품판매</a:t>
            </a:r>
            <a:endParaRPr kumimoji="0" lang="en-US" altLang="ko-KR" sz="14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/>
              <a:t>목록</a:t>
            </a:r>
          </a:p>
        </p:txBody>
      </p:sp>
      <p:cxnSp>
        <p:nvCxnSpPr>
          <p:cNvPr id="83" name="직선 화살표 연결선 82"/>
          <p:cNvCxnSpPr>
            <a:stCxn id="79" idx="5"/>
            <a:endCxn id="82" idx="1"/>
          </p:cNvCxnSpPr>
          <p:nvPr/>
        </p:nvCxnSpPr>
        <p:spPr>
          <a:xfrm rot="16200000" flipH="1">
            <a:off x="3359918" y="2726511"/>
            <a:ext cx="660400" cy="1141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3000349" y="3113067"/>
            <a:ext cx="1285875" cy="3571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/>
              <a:t>물품명</a:t>
            </a:r>
            <a:r>
              <a:rPr kumimoji="0" lang="en-US" altLang="ko-KR" sz="1400" dirty="0"/>
              <a:t>/</a:t>
            </a:r>
            <a:r>
              <a:rPr kumimoji="0" lang="ko-KR" altLang="en-US" sz="1400" dirty="0"/>
              <a:t>수량선택</a:t>
            </a:r>
          </a:p>
        </p:txBody>
      </p:sp>
      <p:cxnSp>
        <p:nvCxnSpPr>
          <p:cNvPr id="85" name="직선 화살표 연결선 84"/>
          <p:cNvCxnSpPr>
            <a:stCxn id="82" idx="7"/>
            <a:endCxn id="77" idx="2"/>
          </p:cNvCxnSpPr>
          <p:nvPr/>
        </p:nvCxnSpPr>
        <p:spPr>
          <a:xfrm rot="5400000" flipH="1" flipV="1">
            <a:off x="5065686" y="2501880"/>
            <a:ext cx="1228725" cy="1022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5072037" y="2755880"/>
            <a:ext cx="1285875" cy="3571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/>
              <a:t>판매할 </a:t>
            </a:r>
            <a:endParaRPr kumimoji="0" lang="en-US" altLang="ko-KR" sz="14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/>
              <a:t>물품정보</a:t>
            </a:r>
          </a:p>
        </p:txBody>
      </p:sp>
      <p:sp>
        <p:nvSpPr>
          <p:cNvPr id="87" name="타원 86"/>
          <p:cNvSpPr/>
          <p:nvPr/>
        </p:nvSpPr>
        <p:spPr>
          <a:xfrm>
            <a:off x="6715099" y="3470255"/>
            <a:ext cx="1285875" cy="107156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/>
              <a:t>판매내역</a:t>
            </a:r>
            <a:endParaRPr kumimoji="0" lang="ko-KR" altLang="en-US" sz="1400" dirty="0"/>
          </a:p>
        </p:txBody>
      </p:sp>
      <p:cxnSp>
        <p:nvCxnSpPr>
          <p:cNvPr id="88" name="직선 화살표 연결선 87"/>
          <p:cNvCxnSpPr>
            <a:stCxn id="78" idx="2"/>
            <a:endCxn id="87" idx="0"/>
          </p:cNvCxnSpPr>
          <p:nvPr/>
        </p:nvCxnSpPr>
        <p:spPr>
          <a:xfrm rot="16200000" flipH="1">
            <a:off x="6607943" y="2720161"/>
            <a:ext cx="1071563" cy="428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6500787" y="2755880"/>
            <a:ext cx="1285875" cy="3571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/>
              <a:t>판매 후</a:t>
            </a:r>
            <a:endParaRPr kumimoji="0" lang="en-US" altLang="ko-KR" sz="14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/>
              <a:t> 내역 출력</a:t>
            </a:r>
          </a:p>
        </p:txBody>
      </p:sp>
      <p:sp>
        <p:nvSpPr>
          <p:cNvPr id="90" name="자유형 89"/>
          <p:cNvSpPr/>
          <p:nvPr/>
        </p:nvSpPr>
        <p:spPr>
          <a:xfrm>
            <a:off x="5308574" y="5643542"/>
            <a:ext cx="1692275" cy="398463"/>
          </a:xfrm>
          <a:custGeom>
            <a:avLst/>
            <a:gdLst>
              <a:gd name="connsiteX0" fmla="*/ 1692323 w 1692323"/>
              <a:gd name="connsiteY0" fmla="*/ 0 h 627797"/>
              <a:gd name="connsiteX1" fmla="*/ 0 w 1692323"/>
              <a:gd name="connsiteY1" fmla="*/ 0 h 627797"/>
              <a:gd name="connsiteX2" fmla="*/ 0 w 1692323"/>
              <a:gd name="connsiteY2" fmla="*/ 627797 h 627797"/>
              <a:gd name="connsiteX3" fmla="*/ 1665027 w 1692323"/>
              <a:gd name="connsiteY3" fmla="*/ 627797 h 62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2323" h="627797">
                <a:moveTo>
                  <a:pt x="1692323" y="0"/>
                </a:moveTo>
                <a:lnTo>
                  <a:pt x="0" y="0"/>
                </a:lnTo>
                <a:lnTo>
                  <a:pt x="0" y="627797"/>
                </a:lnTo>
                <a:lnTo>
                  <a:pt x="1665027" y="627797"/>
                </a:ln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5402237" y="5684817"/>
            <a:ext cx="1287462" cy="3571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/>
              <a:t>물품파일</a:t>
            </a:r>
            <a:endParaRPr kumimoji="0" lang="ko-KR" altLang="en-US" dirty="0"/>
          </a:p>
        </p:txBody>
      </p:sp>
      <p:cxnSp>
        <p:nvCxnSpPr>
          <p:cNvPr id="92" name="직선 화살표 연결선 91"/>
          <p:cNvCxnSpPr>
            <a:stCxn id="82" idx="4"/>
            <a:endCxn id="90" idx="1"/>
          </p:cNvCxnSpPr>
          <p:nvPr/>
        </p:nvCxnSpPr>
        <p:spPr>
          <a:xfrm rot="16200000" flipH="1">
            <a:off x="4460849" y="4795817"/>
            <a:ext cx="1101725" cy="593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4286224" y="4899005"/>
            <a:ext cx="1285875" cy="3571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/>
              <a:t>감소할</a:t>
            </a:r>
            <a:endParaRPr kumimoji="0" lang="en-US" altLang="ko-KR" sz="14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/>
              <a:t>물품정보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2428849" y="2071667"/>
            <a:ext cx="571500" cy="3571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A.1</a:t>
            </a:r>
            <a:endParaRPr kumimoji="0" lang="ko-KR" altLang="en-US" dirty="0"/>
          </a:p>
        </p:txBody>
      </p:sp>
      <p:sp>
        <p:nvSpPr>
          <p:cNvPr id="95" name="직사각형 94"/>
          <p:cNvSpPr/>
          <p:nvPr/>
        </p:nvSpPr>
        <p:spPr>
          <a:xfrm>
            <a:off x="4429099" y="3500417"/>
            <a:ext cx="571500" cy="3571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A.2</a:t>
            </a:r>
            <a:endParaRPr kumimoji="0" lang="ko-KR" altLang="en-US" dirty="0"/>
          </a:p>
        </p:txBody>
      </p:sp>
      <p:sp>
        <p:nvSpPr>
          <p:cNvPr id="96" name="직사각형 95"/>
          <p:cNvSpPr/>
          <p:nvPr/>
        </p:nvSpPr>
        <p:spPr>
          <a:xfrm>
            <a:off x="7072287" y="3571855"/>
            <a:ext cx="571500" cy="3571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A.3</a:t>
            </a:r>
            <a:endParaRPr kumimoji="0" lang="ko-KR" altLang="en-US" dirty="0"/>
          </a:p>
        </p:txBody>
      </p:sp>
      <p:graphicFrame>
        <p:nvGraphicFramePr>
          <p:cNvPr id="97" name="표 96"/>
          <p:cNvGraphicFramePr>
            <a:graphicFrameLocks noGrp="1"/>
          </p:cNvGraphicFramePr>
          <p:nvPr/>
        </p:nvGraphicFramePr>
        <p:xfrm>
          <a:off x="857224" y="571480"/>
          <a:ext cx="7500990" cy="8686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85884"/>
                <a:gridCol w="6215106"/>
              </a:tblGrid>
              <a:tr h="214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시스템 명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편의점 물품 관리 프로그램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작성자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3</a:t>
                      </a:r>
                      <a:r>
                        <a:rPr lang="ko-KR" altLang="en-US" sz="1300" dirty="0" smtClean="0"/>
                        <a:t>조 유지성</a:t>
                      </a:r>
                      <a:r>
                        <a:rPr lang="en-US" altLang="ko-KR" sz="1300" dirty="0" smtClean="0"/>
                        <a:t>,</a:t>
                      </a:r>
                      <a:r>
                        <a:rPr lang="en-US" altLang="ko-KR" sz="1300" baseline="0" dirty="0" smtClean="0"/>
                        <a:t> </a:t>
                      </a:r>
                      <a:r>
                        <a:rPr lang="ko-KR" altLang="en-US" sz="1300" baseline="0" dirty="0" smtClean="0"/>
                        <a:t>최영재</a:t>
                      </a:r>
                      <a:r>
                        <a:rPr lang="en-US" altLang="ko-KR" sz="1300" baseline="0" dirty="0" smtClean="0"/>
                        <a:t>, </a:t>
                      </a:r>
                      <a:r>
                        <a:rPr lang="ko-KR" altLang="en-US" sz="1300" baseline="0" dirty="0" smtClean="0"/>
                        <a:t>이준하</a:t>
                      </a:r>
                      <a:r>
                        <a:rPr lang="en-US" altLang="ko-KR" sz="1300" baseline="0" dirty="0" smtClean="0"/>
                        <a:t>, </a:t>
                      </a:r>
                      <a:r>
                        <a:rPr lang="ko-KR" altLang="en-US" sz="1300" baseline="0" dirty="0" smtClean="0"/>
                        <a:t>곽용환</a:t>
                      </a:r>
                      <a:r>
                        <a:rPr lang="en-US" altLang="ko-KR" sz="1300" baseline="0" dirty="0" smtClean="0"/>
                        <a:t>, </a:t>
                      </a:r>
                      <a:r>
                        <a:rPr lang="ko-KR" altLang="en-US" sz="1300" baseline="0" dirty="0" smtClean="0"/>
                        <a:t>고수열</a:t>
                      </a:r>
                      <a:r>
                        <a:rPr lang="en-US" altLang="ko-KR" sz="1300" baseline="0" dirty="0" smtClean="0"/>
                        <a:t>, </a:t>
                      </a:r>
                      <a:r>
                        <a:rPr lang="ko-KR" altLang="en-US" sz="1300" baseline="0" dirty="0" err="1" smtClean="0"/>
                        <a:t>가충항</a:t>
                      </a:r>
                      <a:r>
                        <a:rPr lang="en-US" altLang="ko-KR" sz="1300" baseline="0" dirty="0" smtClean="0"/>
                        <a:t>, </a:t>
                      </a:r>
                      <a:r>
                        <a:rPr lang="ko-KR" altLang="en-US" sz="1300" baseline="0" dirty="0" smtClean="0"/>
                        <a:t>양설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도식 명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A. </a:t>
                      </a:r>
                      <a:r>
                        <a:rPr lang="ko-KR" altLang="en-US" sz="1300" dirty="0" smtClean="0"/>
                        <a:t>물품 판매 하위 흐름도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857224" y="571480"/>
          <a:ext cx="7500990" cy="8686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85884"/>
                <a:gridCol w="6215106"/>
              </a:tblGrid>
              <a:tr h="214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시스템 명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편의점 물품 관리 프로그램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작성자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3</a:t>
                      </a:r>
                      <a:r>
                        <a:rPr lang="ko-KR" altLang="en-US" sz="1300" dirty="0" smtClean="0"/>
                        <a:t>조 유지성</a:t>
                      </a:r>
                      <a:r>
                        <a:rPr lang="en-US" altLang="ko-KR" sz="1300" dirty="0" smtClean="0"/>
                        <a:t>,</a:t>
                      </a:r>
                      <a:r>
                        <a:rPr lang="en-US" altLang="ko-KR" sz="1300" baseline="0" dirty="0" smtClean="0"/>
                        <a:t> </a:t>
                      </a:r>
                      <a:r>
                        <a:rPr lang="ko-KR" altLang="en-US" sz="1300" baseline="0" dirty="0" smtClean="0"/>
                        <a:t>최영재</a:t>
                      </a:r>
                      <a:r>
                        <a:rPr lang="en-US" altLang="ko-KR" sz="1300" baseline="0" dirty="0" smtClean="0"/>
                        <a:t>, </a:t>
                      </a:r>
                      <a:r>
                        <a:rPr lang="ko-KR" altLang="en-US" sz="1300" baseline="0" dirty="0" smtClean="0"/>
                        <a:t>이준하</a:t>
                      </a:r>
                      <a:r>
                        <a:rPr lang="en-US" altLang="ko-KR" sz="1300" baseline="0" dirty="0" smtClean="0"/>
                        <a:t>, </a:t>
                      </a:r>
                      <a:r>
                        <a:rPr lang="ko-KR" altLang="en-US" sz="1300" baseline="0" dirty="0" smtClean="0"/>
                        <a:t>곽용환</a:t>
                      </a:r>
                      <a:r>
                        <a:rPr lang="en-US" altLang="ko-KR" sz="1300" baseline="0" dirty="0" smtClean="0"/>
                        <a:t>, </a:t>
                      </a:r>
                      <a:r>
                        <a:rPr lang="ko-KR" altLang="en-US" sz="1300" baseline="0" dirty="0" smtClean="0"/>
                        <a:t>고수열</a:t>
                      </a:r>
                      <a:r>
                        <a:rPr lang="en-US" altLang="ko-KR" sz="1300" baseline="0" dirty="0" smtClean="0"/>
                        <a:t>, </a:t>
                      </a:r>
                      <a:r>
                        <a:rPr lang="ko-KR" altLang="en-US" sz="1300" baseline="0" dirty="0" err="1" smtClean="0"/>
                        <a:t>가충항</a:t>
                      </a:r>
                      <a:r>
                        <a:rPr lang="en-US" altLang="ko-KR" sz="1300" baseline="0" dirty="0" smtClean="0"/>
                        <a:t>, </a:t>
                      </a:r>
                      <a:r>
                        <a:rPr lang="ko-KR" altLang="en-US" sz="1300" baseline="0" dirty="0" smtClean="0"/>
                        <a:t>양설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도식 명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B. </a:t>
                      </a:r>
                      <a:r>
                        <a:rPr lang="ko-KR" altLang="en-US" sz="1300" dirty="0" smtClean="0"/>
                        <a:t>물품 입고 하위 흐름도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자유형 24"/>
          <p:cNvSpPr/>
          <p:nvPr/>
        </p:nvSpPr>
        <p:spPr>
          <a:xfrm>
            <a:off x="6191224" y="2000230"/>
            <a:ext cx="1693863" cy="398462"/>
          </a:xfrm>
          <a:custGeom>
            <a:avLst/>
            <a:gdLst>
              <a:gd name="connsiteX0" fmla="*/ 1692323 w 1692323"/>
              <a:gd name="connsiteY0" fmla="*/ 0 h 627797"/>
              <a:gd name="connsiteX1" fmla="*/ 0 w 1692323"/>
              <a:gd name="connsiteY1" fmla="*/ 0 h 627797"/>
              <a:gd name="connsiteX2" fmla="*/ 0 w 1692323"/>
              <a:gd name="connsiteY2" fmla="*/ 627797 h 627797"/>
              <a:gd name="connsiteX3" fmla="*/ 1665027 w 1692323"/>
              <a:gd name="connsiteY3" fmla="*/ 627797 h 62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2323" h="627797">
                <a:moveTo>
                  <a:pt x="1692323" y="0"/>
                </a:moveTo>
                <a:lnTo>
                  <a:pt x="0" y="0"/>
                </a:lnTo>
                <a:lnTo>
                  <a:pt x="0" y="627797"/>
                </a:lnTo>
                <a:lnTo>
                  <a:pt x="1665027" y="627797"/>
                </a:ln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286474" y="2041505"/>
            <a:ext cx="1285875" cy="3571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/>
              <a:t>입고파일</a:t>
            </a:r>
            <a:endParaRPr kumimoji="0"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2143099" y="2112942"/>
            <a:ext cx="1143000" cy="100012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/>
              <a:t>입고 </a:t>
            </a:r>
            <a:endParaRPr kumimoji="0" lang="en-US" altLang="ko-KR" sz="14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/>
              <a:t>화면</a:t>
            </a:r>
          </a:p>
        </p:txBody>
      </p:sp>
      <p:cxnSp>
        <p:nvCxnSpPr>
          <p:cNvPr id="28" name="직선 화살표 연결선 27"/>
          <p:cNvCxnSpPr>
            <a:endCxn id="27" idx="2"/>
          </p:cNvCxnSpPr>
          <p:nvPr/>
        </p:nvCxnSpPr>
        <p:spPr>
          <a:xfrm>
            <a:off x="1357287" y="2613005"/>
            <a:ext cx="785812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1000099" y="2327255"/>
            <a:ext cx="1285875" cy="3571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dirty="0"/>
              <a:t>사용자</a:t>
            </a:r>
          </a:p>
        </p:txBody>
      </p:sp>
      <p:sp>
        <p:nvSpPr>
          <p:cNvPr id="30" name="타원 29"/>
          <p:cNvSpPr/>
          <p:nvPr/>
        </p:nvSpPr>
        <p:spPr>
          <a:xfrm>
            <a:off x="4071912" y="3470255"/>
            <a:ext cx="1285875" cy="107156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/>
              <a:t>물품입고</a:t>
            </a:r>
            <a:endParaRPr kumimoji="0" lang="en-US" altLang="ko-KR" sz="14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/>
              <a:t>목록</a:t>
            </a:r>
          </a:p>
        </p:txBody>
      </p:sp>
      <p:cxnSp>
        <p:nvCxnSpPr>
          <p:cNvPr id="31" name="직선 화살표 연결선 30"/>
          <p:cNvCxnSpPr>
            <a:stCxn id="27" idx="5"/>
            <a:endCxn id="30" idx="1"/>
          </p:cNvCxnSpPr>
          <p:nvPr/>
        </p:nvCxnSpPr>
        <p:spPr>
          <a:xfrm rot="16200000" flipH="1">
            <a:off x="3359918" y="2726511"/>
            <a:ext cx="660400" cy="1141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3000349" y="3113067"/>
            <a:ext cx="1285875" cy="3571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/>
              <a:t>물품명</a:t>
            </a:r>
            <a:r>
              <a:rPr kumimoji="0" lang="en-US" altLang="ko-KR" sz="1400" dirty="0"/>
              <a:t>/</a:t>
            </a:r>
            <a:r>
              <a:rPr kumimoji="0" lang="ko-KR" altLang="en-US" sz="1400" dirty="0"/>
              <a:t>수량선택</a:t>
            </a:r>
          </a:p>
        </p:txBody>
      </p:sp>
      <p:cxnSp>
        <p:nvCxnSpPr>
          <p:cNvPr id="33" name="직선 화살표 연결선 32"/>
          <p:cNvCxnSpPr>
            <a:stCxn id="30" idx="7"/>
            <a:endCxn id="25" idx="2"/>
          </p:cNvCxnSpPr>
          <p:nvPr/>
        </p:nvCxnSpPr>
        <p:spPr>
          <a:xfrm rot="5400000" flipH="1" flipV="1">
            <a:off x="5065686" y="2501880"/>
            <a:ext cx="1228725" cy="1022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5072037" y="2755880"/>
            <a:ext cx="1285875" cy="3571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/>
              <a:t>입고할 </a:t>
            </a:r>
            <a:endParaRPr kumimoji="0" lang="en-US" altLang="ko-KR" sz="14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/>
              <a:t>물품정보</a:t>
            </a:r>
          </a:p>
        </p:txBody>
      </p:sp>
      <p:sp>
        <p:nvSpPr>
          <p:cNvPr id="35" name="타원 34"/>
          <p:cNvSpPr/>
          <p:nvPr/>
        </p:nvSpPr>
        <p:spPr>
          <a:xfrm>
            <a:off x="6715099" y="3470255"/>
            <a:ext cx="1285875" cy="107156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/>
              <a:t>입고내역</a:t>
            </a:r>
            <a:endParaRPr kumimoji="0" lang="ko-KR" altLang="en-US" sz="1400" dirty="0"/>
          </a:p>
        </p:txBody>
      </p:sp>
      <p:cxnSp>
        <p:nvCxnSpPr>
          <p:cNvPr id="36" name="직선 화살표 연결선 35"/>
          <p:cNvCxnSpPr>
            <a:stCxn id="26" idx="2"/>
            <a:endCxn id="35" idx="0"/>
          </p:cNvCxnSpPr>
          <p:nvPr/>
        </p:nvCxnSpPr>
        <p:spPr>
          <a:xfrm rot="16200000" flipH="1">
            <a:off x="6607943" y="2720161"/>
            <a:ext cx="1071563" cy="428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500787" y="2755880"/>
            <a:ext cx="1285875" cy="3571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/>
              <a:t>입고 후</a:t>
            </a:r>
            <a:endParaRPr kumimoji="0" lang="en-US" altLang="ko-KR" sz="14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/>
              <a:t> 내역 출력</a:t>
            </a:r>
          </a:p>
        </p:txBody>
      </p:sp>
      <p:sp>
        <p:nvSpPr>
          <p:cNvPr id="38" name="자유형 37"/>
          <p:cNvSpPr/>
          <p:nvPr/>
        </p:nvSpPr>
        <p:spPr>
          <a:xfrm>
            <a:off x="5308574" y="5643542"/>
            <a:ext cx="1692275" cy="398463"/>
          </a:xfrm>
          <a:custGeom>
            <a:avLst/>
            <a:gdLst>
              <a:gd name="connsiteX0" fmla="*/ 1692323 w 1692323"/>
              <a:gd name="connsiteY0" fmla="*/ 0 h 627797"/>
              <a:gd name="connsiteX1" fmla="*/ 0 w 1692323"/>
              <a:gd name="connsiteY1" fmla="*/ 0 h 627797"/>
              <a:gd name="connsiteX2" fmla="*/ 0 w 1692323"/>
              <a:gd name="connsiteY2" fmla="*/ 627797 h 627797"/>
              <a:gd name="connsiteX3" fmla="*/ 1665027 w 1692323"/>
              <a:gd name="connsiteY3" fmla="*/ 627797 h 62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2323" h="627797">
                <a:moveTo>
                  <a:pt x="1692323" y="0"/>
                </a:moveTo>
                <a:lnTo>
                  <a:pt x="0" y="0"/>
                </a:lnTo>
                <a:lnTo>
                  <a:pt x="0" y="627797"/>
                </a:lnTo>
                <a:lnTo>
                  <a:pt x="1665027" y="627797"/>
                </a:ln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402237" y="5684817"/>
            <a:ext cx="1287462" cy="3571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/>
              <a:t>물품파일</a:t>
            </a:r>
            <a:endParaRPr kumimoji="0" lang="ko-KR" altLang="en-US" dirty="0"/>
          </a:p>
        </p:txBody>
      </p:sp>
      <p:cxnSp>
        <p:nvCxnSpPr>
          <p:cNvPr id="40" name="직선 화살표 연결선 39"/>
          <p:cNvCxnSpPr>
            <a:stCxn id="30" idx="4"/>
            <a:endCxn id="38" idx="1"/>
          </p:cNvCxnSpPr>
          <p:nvPr/>
        </p:nvCxnSpPr>
        <p:spPr>
          <a:xfrm rot="16200000" flipH="1">
            <a:off x="4460849" y="4795817"/>
            <a:ext cx="1101725" cy="593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4286224" y="4899005"/>
            <a:ext cx="1285875" cy="3571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/>
              <a:t>증가할</a:t>
            </a:r>
            <a:endParaRPr kumimoji="0" lang="en-US" altLang="ko-KR" sz="14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/>
              <a:t>물품정보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2428849" y="2071667"/>
            <a:ext cx="571500" cy="3571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B.1</a:t>
            </a:r>
            <a:endParaRPr kumimoji="0"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429099" y="3500417"/>
            <a:ext cx="571500" cy="3571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B.2</a:t>
            </a:r>
            <a:endParaRPr kumimoji="0"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7072287" y="3571855"/>
            <a:ext cx="571500" cy="3571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B.3</a:t>
            </a:r>
            <a:endParaRPr kumimoji="0"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>
            <a:off x="5500662" y="4887892"/>
            <a:ext cx="1692275" cy="398463"/>
          </a:xfrm>
          <a:custGeom>
            <a:avLst/>
            <a:gdLst>
              <a:gd name="connsiteX0" fmla="*/ 1692323 w 1692323"/>
              <a:gd name="connsiteY0" fmla="*/ 0 h 627797"/>
              <a:gd name="connsiteX1" fmla="*/ 0 w 1692323"/>
              <a:gd name="connsiteY1" fmla="*/ 0 h 627797"/>
              <a:gd name="connsiteX2" fmla="*/ 0 w 1692323"/>
              <a:gd name="connsiteY2" fmla="*/ 627797 h 627797"/>
              <a:gd name="connsiteX3" fmla="*/ 1665027 w 1692323"/>
              <a:gd name="connsiteY3" fmla="*/ 627797 h 62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2323" h="627797">
                <a:moveTo>
                  <a:pt x="1692323" y="0"/>
                </a:moveTo>
                <a:lnTo>
                  <a:pt x="0" y="0"/>
                </a:lnTo>
                <a:lnTo>
                  <a:pt x="0" y="627797"/>
                </a:lnTo>
                <a:lnTo>
                  <a:pt x="1665027" y="627797"/>
                </a:ln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595912" y="4929167"/>
            <a:ext cx="1285875" cy="3571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dirty="0" smtClean="0"/>
              <a:t>물품파일</a:t>
            </a:r>
            <a:endParaRPr kumimoji="0"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2357412" y="2255817"/>
            <a:ext cx="1571625" cy="153035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dirty="0"/>
              <a:t>물품명 </a:t>
            </a:r>
            <a:endParaRPr kumimoji="0" lang="en-US" altLang="ko-KR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dirty="0"/>
              <a:t>관리</a:t>
            </a:r>
          </a:p>
        </p:txBody>
      </p:sp>
      <p:cxnSp>
        <p:nvCxnSpPr>
          <p:cNvPr id="7" name="직선 화살표 연결선 6"/>
          <p:cNvCxnSpPr>
            <a:endCxn id="6" idx="2"/>
          </p:cNvCxnSpPr>
          <p:nvPr/>
        </p:nvCxnSpPr>
        <p:spPr>
          <a:xfrm>
            <a:off x="1214412" y="3000355"/>
            <a:ext cx="1143000" cy="20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071537" y="2643167"/>
            <a:ext cx="1285875" cy="3571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dirty="0"/>
              <a:t>사용자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857474" y="2357417"/>
            <a:ext cx="571500" cy="3571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C.1</a:t>
            </a:r>
            <a:endParaRPr kumimoji="0" lang="ko-KR" altLang="en-US" dirty="0"/>
          </a:p>
        </p:txBody>
      </p:sp>
      <p:cxnSp>
        <p:nvCxnSpPr>
          <p:cNvPr id="10" name="직선 화살표 연결선 9"/>
          <p:cNvCxnSpPr>
            <a:stCxn id="6" idx="5"/>
            <a:endCxn id="4" idx="1"/>
          </p:cNvCxnSpPr>
          <p:nvPr/>
        </p:nvCxnSpPr>
        <p:spPr>
          <a:xfrm rot="16200000" flipH="1">
            <a:off x="3936975" y="3324204"/>
            <a:ext cx="1325562" cy="180181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857599" y="4000480"/>
            <a:ext cx="1285875" cy="3571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/>
              <a:t>물품명</a:t>
            </a:r>
            <a:endParaRPr kumimoji="0" lang="en-US" altLang="ko-KR" sz="14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/>
              <a:t> 변경관리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857224" y="571480"/>
          <a:ext cx="7500990" cy="8686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85884"/>
                <a:gridCol w="6215106"/>
              </a:tblGrid>
              <a:tr h="214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시스템 명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편의점 물품 관리 프로그램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작성자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3</a:t>
                      </a:r>
                      <a:r>
                        <a:rPr lang="ko-KR" altLang="en-US" sz="1300" dirty="0" smtClean="0"/>
                        <a:t>조 유지성</a:t>
                      </a:r>
                      <a:r>
                        <a:rPr lang="en-US" altLang="ko-KR" sz="1300" dirty="0" smtClean="0"/>
                        <a:t>,</a:t>
                      </a:r>
                      <a:r>
                        <a:rPr lang="en-US" altLang="ko-KR" sz="1300" baseline="0" dirty="0" smtClean="0"/>
                        <a:t> </a:t>
                      </a:r>
                      <a:r>
                        <a:rPr lang="ko-KR" altLang="en-US" sz="1300" baseline="0" dirty="0" smtClean="0"/>
                        <a:t>최영재</a:t>
                      </a:r>
                      <a:r>
                        <a:rPr lang="en-US" altLang="ko-KR" sz="1300" baseline="0" dirty="0" smtClean="0"/>
                        <a:t>, </a:t>
                      </a:r>
                      <a:r>
                        <a:rPr lang="ko-KR" altLang="en-US" sz="1300" baseline="0" dirty="0" smtClean="0"/>
                        <a:t>이준하</a:t>
                      </a:r>
                      <a:r>
                        <a:rPr lang="en-US" altLang="ko-KR" sz="1300" baseline="0" dirty="0" smtClean="0"/>
                        <a:t>, </a:t>
                      </a:r>
                      <a:r>
                        <a:rPr lang="ko-KR" altLang="en-US" sz="1300" baseline="0" dirty="0" smtClean="0"/>
                        <a:t>곽용환</a:t>
                      </a:r>
                      <a:r>
                        <a:rPr lang="en-US" altLang="ko-KR" sz="1300" baseline="0" dirty="0" smtClean="0"/>
                        <a:t>, </a:t>
                      </a:r>
                      <a:r>
                        <a:rPr lang="ko-KR" altLang="en-US" sz="1300" baseline="0" dirty="0" smtClean="0"/>
                        <a:t>고수열</a:t>
                      </a:r>
                      <a:r>
                        <a:rPr lang="en-US" altLang="ko-KR" sz="1300" baseline="0" dirty="0" smtClean="0"/>
                        <a:t>, </a:t>
                      </a:r>
                      <a:r>
                        <a:rPr lang="ko-KR" altLang="en-US" sz="1300" baseline="0" dirty="0" err="1" smtClean="0"/>
                        <a:t>가충항</a:t>
                      </a:r>
                      <a:r>
                        <a:rPr lang="en-US" altLang="ko-KR" sz="1300" baseline="0" dirty="0" smtClean="0"/>
                        <a:t>, </a:t>
                      </a:r>
                      <a:r>
                        <a:rPr lang="ko-KR" altLang="en-US" sz="1300" baseline="0" dirty="0" smtClean="0"/>
                        <a:t>양설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도식 명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C. </a:t>
                      </a:r>
                      <a:r>
                        <a:rPr lang="ko-KR" altLang="en-US" sz="1300" dirty="0" smtClean="0"/>
                        <a:t>물품명 관리 하위 흐름도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857224" y="571480"/>
          <a:ext cx="7500990" cy="8686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85884"/>
                <a:gridCol w="6215106"/>
              </a:tblGrid>
              <a:tr h="214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시스템 명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편의점 물품 관리 프로그램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작성자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3</a:t>
                      </a:r>
                      <a:r>
                        <a:rPr lang="ko-KR" altLang="en-US" sz="1300" dirty="0" smtClean="0"/>
                        <a:t>조 유지성</a:t>
                      </a:r>
                      <a:r>
                        <a:rPr lang="en-US" altLang="ko-KR" sz="1300" dirty="0" smtClean="0"/>
                        <a:t>,</a:t>
                      </a:r>
                      <a:r>
                        <a:rPr lang="en-US" altLang="ko-KR" sz="1300" baseline="0" dirty="0" smtClean="0"/>
                        <a:t> </a:t>
                      </a:r>
                      <a:r>
                        <a:rPr lang="ko-KR" altLang="en-US" sz="1300" baseline="0" dirty="0" smtClean="0"/>
                        <a:t>최영재</a:t>
                      </a:r>
                      <a:r>
                        <a:rPr lang="en-US" altLang="ko-KR" sz="1300" baseline="0" dirty="0" smtClean="0"/>
                        <a:t>, </a:t>
                      </a:r>
                      <a:r>
                        <a:rPr lang="ko-KR" altLang="en-US" sz="1300" baseline="0" dirty="0" smtClean="0"/>
                        <a:t>이준하</a:t>
                      </a:r>
                      <a:r>
                        <a:rPr lang="en-US" altLang="ko-KR" sz="1300" baseline="0" dirty="0" smtClean="0"/>
                        <a:t>, </a:t>
                      </a:r>
                      <a:r>
                        <a:rPr lang="ko-KR" altLang="en-US" sz="1300" baseline="0" dirty="0" smtClean="0"/>
                        <a:t>곽용환</a:t>
                      </a:r>
                      <a:r>
                        <a:rPr lang="en-US" altLang="ko-KR" sz="1300" baseline="0" dirty="0" smtClean="0"/>
                        <a:t>, </a:t>
                      </a:r>
                      <a:r>
                        <a:rPr lang="ko-KR" altLang="en-US" sz="1300" baseline="0" dirty="0" smtClean="0"/>
                        <a:t>고수열</a:t>
                      </a:r>
                      <a:r>
                        <a:rPr lang="en-US" altLang="ko-KR" sz="1300" baseline="0" dirty="0" smtClean="0"/>
                        <a:t>, </a:t>
                      </a:r>
                      <a:r>
                        <a:rPr lang="ko-KR" altLang="en-US" sz="1300" baseline="0" dirty="0" err="1" smtClean="0"/>
                        <a:t>가충항</a:t>
                      </a:r>
                      <a:r>
                        <a:rPr lang="en-US" altLang="ko-KR" sz="1300" baseline="0" dirty="0" smtClean="0"/>
                        <a:t>, </a:t>
                      </a:r>
                      <a:r>
                        <a:rPr lang="ko-KR" altLang="en-US" sz="1300" baseline="0" dirty="0" smtClean="0"/>
                        <a:t>양설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도식 명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D.  </a:t>
                      </a:r>
                      <a:r>
                        <a:rPr lang="ko-KR" altLang="en-US" sz="1300" dirty="0" smtClean="0"/>
                        <a:t>손실 등록 하위 흐름도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자유형 24"/>
          <p:cNvSpPr/>
          <p:nvPr/>
        </p:nvSpPr>
        <p:spPr>
          <a:xfrm>
            <a:off x="6191224" y="2000230"/>
            <a:ext cx="1693863" cy="398462"/>
          </a:xfrm>
          <a:custGeom>
            <a:avLst/>
            <a:gdLst>
              <a:gd name="connsiteX0" fmla="*/ 1692323 w 1692323"/>
              <a:gd name="connsiteY0" fmla="*/ 0 h 627797"/>
              <a:gd name="connsiteX1" fmla="*/ 0 w 1692323"/>
              <a:gd name="connsiteY1" fmla="*/ 0 h 627797"/>
              <a:gd name="connsiteX2" fmla="*/ 0 w 1692323"/>
              <a:gd name="connsiteY2" fmla="*/ 627797 h 627797"/>
              <a:gd name="connsiteX3" fmla="*/ 1665027 w 1692323"/>
              <a:gd name="connsiteY3" fmla="*/ 627797 h 62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2323" h="627797">
                <a:moveTo>
                  <a:pt x="1692323" y="0"/>
                </a:moveTo>
                <a:lnTo>
                  <a:pt x="0" y="0"/>
                </a:lnTo>
                <a:lnTo>
                  <a:pt x="0" y="627797"/>
                </a:lnTo>
                <a:lnTo>
                  <a:pt x="1665027" y="627797"/>
                </a:ln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286474" y="2041505"/>
            <a:ext cx="1285875" cy="3571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/>
              <a:t>입고파일</a:t>
            </a:r>
            <a:endParaRPr kumimoji="0"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2143099" y="2112942"/>
            <a:ext cx="1143000" cy="100012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/>
              <a:t>손실</a:t>
            </a:r>
            <a:endParaRPr kumimoji="0" lang="en-US" altLang="ko-KR" sz="14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/>
              <a:t>등록</a:t>
            </a:r>
          </a:p>
        </p:txBody>
      </p:sp>
      <p:cxnSp>
        <p:nvCxnSpPr>
          <p:cNvPr id="28" name="직선 화살표 연결선 27"/>
          <p:cNvCxnSpPr>
            <a:endCxn id="27" idx="2"/>
          </p:cNvCxnSpPr>
          <p:nvPr/>
        </p:nvCxnSpPr>
        <p:spPr>
          <a:xfrm>
            <a:off x="1357287" y="2613005"/>
            <a:ext cx="785812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1071537" y="2327255"/>
            <a:ext cx="1285875" cy="3571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dirty="0"/>
              <a:t>사용자</a:t>
            </a:r>
          </a:p>
        </p:txBody>
      </p:sp>
      <p:sp>
        <p:nvSpPr>
          <p:cNvPr id="30" name="타원 29"/>
          <p:cNvSpPr/>
          <p:nvPr/>
        </p:nvSpPr>
        <p:spPr>
          <a:xfrm>
            <a:off x="4071912" y="3470255"/>
            <a:ext cx="1285875" cy="107156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/>
              <a:t>손실물품</a:t>
            </a:r>
            <a:endParaRPr kumimoji="0" lang="en-US" altLang="ko-KR" sz="14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/>
              <a:t>목록</a:t>
            </a:r>
          </a:p>
        </p:txBody>
      </p:sp>
      <p:cxnSp>
        <p:nvCxnSpPr>
          <p:cNvPr id="31" name="직선 화살표 연결선 30"/>
          <p:cNvCxnSpPr>
            <a:stCxn id="27" idx="5"/>
            <a:endCxn id="30" idx="1"/>
          </p:cNvCxnSpPr>
          <p:nvPr/>
        </p:nvCxnSpPr>
        <p:spPr>
          <a:xfrm rot="16200000" flipH="1">
            <a:off x="3359918" y="2726511"/>
            <a:ext cx="660400" cy="1141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3000349" y="3113067"/>
            <a:ext cx="1285875" cy="3571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/>
              <a:t>물품명</a:t>
            </a:r>
            <a:r>
              <a:rPr kumimoji="0" lang="en-US" altLang="ko-KR" sz="1400" dirty="0"/>
              <a:t>/</a:t>
            </a:r>
            <a:r>
              <a:rPr kumimoji="0" lang="ko-KR" altLang="en-US" sz="1400" dirty="0"/>
              <a:t>수량선택</a:t>
            </a:r>
          </a:p>
        </p:txBody>
      </p:sp>
      <p:cxnSp>
        <p:nvCxnSpPr>
          <p:cNvPr id="33" name="직선 화살표 연결선 32"/>
          <p:cNvCxnSpPr>
            <a:stCxn id="30" idx="7"/>
            <a:endCxn id="25" idx="2"/>
          </p:cNvCxnSpPr>
          <p:nvPr/>
        </p:nvCxnSpPr>
        <p:spPr>
          <a:xfrm rot="5400000" flipH="1" flipV="1">
            <a:off x="5065686" y="2501880"/>
            <a:ext cx="1228725" cy="1022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5072037" y="2755880"/>
            <a:ext cx="1285875" cy="3571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/>
              <a:t>손실된 </a:t>
            </a:r>
            <a:endParaRPr kumimoji="0" lang="en-US" altLang="ko-KR" sz="14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/>
              <a:t>물품정보</a:t>
            </a:r>
          </a:p>
        </p:txBody>
      </p:sp>
      <p:sp>
        <p:nvSpPr>
          <p:cNvPr id="35" name="타원 34"/>
          <p:cNvSpPr/>
          <p:nvPr/>
        </p:nvSpPr>
        <p:spPr>
          <a:xfrm>
            <a:off x="6715099" y="3470255"/>
            <a:ext cx="1285875" cy="107156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/>
              <a:t>손실내역</a:t>
            </a:r>
          </a:p>
        </p:txBody>
      </p:sp>
      <p:cxnSp>
        <p:nvCxnSpPr>
          <p:cNvPr id="36" name="직선 화살표 연결선 35"/>
          <p:cNvCxnSpPr>
            <a:stCxn id="26" idx="2"/>
            <a:endCxn id="35" idx="0"/>
          </p:cNvCxnSpPr>
          <p:nvPr/>
        </p:nvCxnSpPr>
        <p:spPr>
          <a:xfrm rot="16200000" flipH="1">
            <a:off x="6607943" y="2720161"/>
            <a:ext cx="1071563" cy="428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500787" y="2755880"/>
            <a:ext cx="1285875" cy="3571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/>
              <a:t>손실 후</a:t>
            </a:r>
            <a:endParaRPr kumimoji="0" lang="en-US" altLang="ko-KR" sz="14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/>
              <a:t> 내역 출력</a:t>
            </a:r>
          </a:p>
        </p:txBody>
      </p:sp>
      <p:sp>
        <p:nvSpPr>
          <p:cNvPr id="38" name="자유형 37"/>
          <p:cNvSpPr/>
          <p:nvPr/>
        </p:nvSpPr>
        <p:spPr>
          <a:xfrm>
            <a:off x="5308574" y="5643542"/>
            <a:ext cx="1692275" cy="398463"/>
          </a:xfrm>
          <a:custGeom>
            <a:avLst/>
            <a:gdLst>
              <a:gd name="connsiteX0" fmla="*/ 1692323 w 1692323"/>
              <a:gd name="connsiteY0" fmla="*/ 0 h 627797"/>
              <a:gd name="connsiteX1" fmla="*/ 0 w 1692323"/>
              <a:gd name="connsiteY1" fmla="*/ 0 h 627797"/>
              <a:gd name="connsiteX2" fmla="*/ 0 w 1692323"/>
              <a:gd name="connsiteY2" fmla="*/ 627797 h 627797"/>
              <a:gd name="connsiteX3" fmla="*/ 1665027 w 1692323"/>
              <a:gd name="connsiteY3" fmla="*/ 627797 h 62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2323" h="627797">
                <a:moveTo>
                  <a:pt x="1692323" y="0"/>
                </a:moveTo>
                <a:lnTo>
                  <a:pt x="0" y="0"/>
                </a:lnTo>
                <a:lnTo>
                  <a:pt x="0" y="627797"/>
                </a:lnTo>
                <a:lnTo>
                  <a:pt x="1665027" y="627797"/>
                </a:ln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402237" y="5684817"/>
            <a:ext cx="1287462" cy="3571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/>
              <a:t>물품파일</a:t>
            </a:r>
            <a:endParaRPr kumimoji="0" lang="ko-KR" altLang="en-US" dirty="0"/>
          </a:p>
        </p:txBody>
      </p:sp>
      <p:cxnSp>
        <p:nvCxnSpPr>
          <p:cNvPr id="40" name="직선 화살표 연결선 39"/>
          <p:cNvCxnSpPr>
            <a:stCxn id="30" idx="4"/>
            <a:endCxn id="38" idx="1"/>
          </p:cNvCxnSpPr>
          <p:nvPr/>
        </p:nvCxnSpPr>
        <p:spPr>
          <a:xfrm rot="16200000" flipH="1">
            <a:off x="4460849" y="4795817"/>
            <a:ext cx="1101725" cy="593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4286224" y="4899005"/>
            <a:ext cx="1285875" cy="3571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/>
              <a:t>감소될</a:t>
            </a:r>
            <a:endParaRPr kumimoji="0" lang="en-US" altLang="ko-KR" sz="14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/>
              <a:t>물품정보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2428849" y="2071667"/>
            <a:ext cx="571500" cy="3571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D.1</a:t>
            </a:r>
            <a:endParaRPr kumimoji="0"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429099" y="3428980"/>
            <a:ext cx="571500" cy="3571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D.2</a:t>
            </a:r>
            <a:endParaRPr kumimoji="0"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7072287" y="3500417"/>
            <a:ext cx="571500" cy="3571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D.3</a:t>
            </a:r>
            <a:endParaRPr kumimoji="0"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857224" y="571480"/>
          <a:ext cx="7500990" cy="8686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85884"/>
                <a:gridCol w="6215106"/>
              </a:tblGrid>
              <a:tr h="214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시스템 명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편의점 물품 관리 프로그램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작성자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3</a:t>
                      </a:r>
                      <a:r>
                        <a:rPr lang="ko-KR" altLang="en-US" sz="1300" dirty="0" smtClean="0"/>
                        <a:t>조 유지성</a:t>
                      </a:r>
                      <a:r>
                        <a:rPr lang="en-US" altLang="ko-KR" sz="1300" dirty="0" smtClean="0"/>
                        <a:t>,</a:t>
                      </a:r>
                      <a:r>
                        <a:rPr lang="en-US" altLang="ko-KR" sz="1300" baseline="0" dirty="0" smtClean="0"/>
                        <a:t> </a:t>
                      </a:r>
                      <a:r>
                        <a:rPr lang="ko-KR" altLang="en-US" sz="1300" baseline="0" dirty="0" smtClean="0"/>
                        <a:t>최영재</a:t>
                      </a:r>
                      <a:r>
                        <a:rPr lang="en-US" altLang="ko-KR" sz="1300" baseline="0" dirty="0" smtClean="0"/>
                        <a:t>, </a:t>
                      </a:r>
                      <a:r>
                        <a:rPr lang="ko-KR" altLang="en-US" sz="1300" baseline="0" dirty="0" smtClean="0"/>
                        <a:t>이준하</a:t>
                      </a:r>
                      <a:r>
                        <a:rPr lang="en-US" altLang="ko-KR" sz="1300" baseline="0" dirty="0" smtClean="0"/>
                        <a:t>, </a:t>
                      </a:r>
                      <a:r>
                        <a:rPr lang="ko-KR" altLang="en-US" sz="1300" baseline="0" dirty="0" smtClean="0"/>
                        <a:t>곽용환</a:t>
                      </a:r>
                      <a:r>
                        <a:rPr lang="en-US" altLang="ko-KR" sz="1300" baseline="0" dirty="0" smtClean="0"/>
                        <a:t>, </a:t>
                      </a:r>
                      <a:r>
                        <a:rPr lang="ko-KR" altLang="en-US" sz="1300" baseline="0" dirty="0" smtClean="0"/>
                        <a:t>고수열</a:t>
                      </a:r>
                      <a:r>
                        <a:rPr lang="en-US" altLang="ko-KR" sz="1300" baseline="0" dirty="0" smtClean="0"/>
                        <a:t>, </a:t>
                      </a:r>
                      <a:r>
                        <a:rPr lang="ko-KR" altLang="en-US" sz="1300" baseline="0" dirty="0" err="1" smtClean="0"/>
                        <a:t>가충항</a:t>
                      </a:r>
                      <a:r>
                        <a:rPr lang="en-US" altLang="ko-KR" sz="1300" baseline="0" dirty="0" smtClean="0"/>
                        <a:t>, </a:t>
                      </a:r>
                      <a:r>
                        <a:rPr lang="ko-KR" altLang="en-US" sz="1300" baseline="0" dirty="0" smtClean="0"/>
                        <a:t>양설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도식 명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E.</a:t>
                      </a:r>
                      <a:r>
                        <a:rPr lang="en-US" altLang="ko-KR" sz="1300" baseline="0" dirty="0" smtClean="0"/>
                        <a:t> </a:t>
                      </a:r>
                      <a:r>
                        <a:rPr lang="ko-KR" altLang="en-US" sz="1300" baseline="0" dirty="0" smtClean="0"/>
                        <a:t>정산</a:t>
                      </a:r>
                      <a:r>
                        <a:rPr lang="ko-KR" altLang="en-US" sz="1300" dirty="0" smtClean="0"/>
                        <a:t> 하위 흐름도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자유형 12"/>
          <p:cNvSpPr/>
          <p:nvPr/>
        </p:nvSpPr>
        <p:spPr>
          <a:xfrm>
            <a:off x="5951512" y="4643417"/>
            <a:ext cx="1692275" cy="398463"/>
          </a:xfrm>
          <a:custGeom>
            <a:avLst/>
            <a:gdLst>
              <a:gd name="connsiteX0" fmla="*/ 1692323 w 1692323"/>
              <a:gd name="connsiteY0" fmla="*/ 0 h 627797"/>
              <a:gd name="connsiteX1" fmla="*/ 0 w 1692323"/>
              <a:gd name="connsiteY1" fmla="*/ 0 h 627797"/>
              <a:gd name="connsiteX2" fmla="*/ 0 w 1692323"/>
              <a:gd name="connsiteY2" fmla="*/ 627797 h 627797"/>
              <a:gd name="connsiteX3" fmla="*/ 1665027 w 1692323"/>
              <a:gd name="connsiteY3" fmla="*/ 627797 h 62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2323" h="627797">
                <a:moveTo>
                  <a:pt x="1692323" y="0"/>
                </a:moveTo>
                <a:lnTo>
                  <a:pt x="0" y="0"/>
                </a:lnTo>
                <a:lnTo>
                  <a:pt x="0" y="627797"/>
                </a:lnTo>
                <a:lnTo>
                  <a:pt x="1665027" y="627797"/>
                </a:ln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045174" y="4684692"/>
            <a:ext cx="1287463" cy="3571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dirty="0"/>
              <a:t>판매파일</a:t>
            </a:r>
          </a:p>
        </p:txBody>
      </p:sp>
      <p:sp>
        <p:nvSpPr>
          <p:cNvPr id="15" name="타원 14"/>
          <p:cNvSpPr/>
          <p:nvPr/>
        </p:nvSpPr>
        <p:spPr>
          <a:xfrm>
            <a:off x="2593949" y="2112942"/>
            <a:ext cx="1857375" cy="1744663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dirty="0"/>
              <a:t>정산화면</a:t>
            </a:r>
          </a:p>
        </p:txBody>
      </p:sp>
      <p:cxnSp>
        <p:nvCxnSpPr>
          <p:cNvPr id="16" name="직선 화살표 연결선 15"/>
          <p:cNvCxnSpPr>
            <a:endCxn id="15" idx="2"/>
          </p:cNvCxnSpPr>
          <p:nvPr/>
        </p:nvCxnSpPr>
        <p:spPr>
          <a:xfrm flipV="1">
            <a:off x="1450949" y="2986067"/>
            <a:ext cx="1143000" cy="14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450949" y="2643167"/>
            <a:ext cx="1285875" cy="3571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dirty="0"/>
              <a:t>사용자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236887" y="2428855"/>
            <a:ext cx="571500" cy="3571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E.1</a:t>
            </a:r>
            <a:endParaRPr kumimoji="0" lang="ko-KR" altLang="en-US" dirty="0"/>
          </a:p>
        </p:txBody>
      </p:sp>
      <p:cxnSp>
        <p:nvCxnSpPr>
          <p:cNvPr id="19" name="직선 화살표 연결선 18"/>
          <p:cNvCxnSpPr>
            <a:stCxn id="13" idx="1"/>
            <a:endCxn id="15" idx="5"/>
          </p:cNvCxnSpPr>
          <p:nvPr/>
        </p:nvCxnSpPr>
        <p:spPr>
          <a:xfrm flipH="1" flipV="1">
            <a:off x="4179862" y="3602017"/>
            <a:ext cx="1771650" cy="1041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286224" y="3929042"/>
            <a:ext cx="1285875" cy="3571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/>
              <a:t>총 판매</a:t>
            </a:r>
            <a:endParaRPr kumimoji="0" lang="en-US" altLang="ko-KR" sz="14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/>
              <a:t> 금액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요구 분석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소단위 명세서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00034" y="1571612"/>
            <a:ext cx="749935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 3" pitchFamily="18" charset="2"/>
              <a:buChar char=""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소단위 명세서</a:t>
            </a:r>
            <a:endParaRPr kumimoji="0" lang="en-US" altLang="ko-K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 3" pitchFamily="18" charset="2"/>
              <a:buChar char=""/>
              <a:tabLst/>
              <a:defRPr/>
            </a:pPr>
            <a:endParaRPr kumimoji="0" lang="en-US" altLang="ko-K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 3" pitchFamily="18" charset="2"/>
              <a:buChar char=""/>
              <a:tabLst/>
              <a:defRPr/>
            </a:pPr>
            <a:endParaRPr kumimoji="0" lang="en-US" altLang="ko-K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 3" pitchFamily="18" charset="2"/>
              <a:buChar char="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프로세스 번호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: A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 3" pitchFamily="18" charset="2"/>
              <a:buChar char="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프로세스 이름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: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물품판매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 3" pitchFamily="18" charset="2"/>
              <a:buChar char="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      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설명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: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물품판매 선택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 3" pitchFamily="18" charset="2"/>
              <a:buChar char="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              IF (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물품명선택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= TRUE) &amp; (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수량선택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= TRUE)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 3" pitchFamily="18" charset="2"/>
              <a:buChar char="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                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물품판매목록 에서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 3" pitchFamily="18" charset="2"/>
              <a:buChar char="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                  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판매할 물품정보를 판매파일에 저장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 3" pitchFamily="18" charset="2"/>
              <a:buChar char="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                    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판매파일에서 처리 후 판매현황 화면 출력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 3" pitchFamily="18" charset="2"/>
              <a:buChar char="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                  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감소할 물품정보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(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재고량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)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은 물품파일에 저장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.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52515" y="2184387"/>
          <a:ext cx="7500990" cy="8686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285884"/>
                <a:gridCol w="6215106"/>
              </a:tblGrid>
              <a:tr h="214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 smtClean="0"/>
                        <a:t>시스템명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편의점 물품 관리 프로그램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작성자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3</a:t>
                      </a:r>
                      <a:r>
                        <a:rPr lang="ko-KR" altLang="en-US" sz="1300" dirty="0" smtClean="0"/>
                        <a:t>조 유지성</a:t>
                      </a:r>
                      <a:r>
                        <a:rPr lang="en-US" altLang="ko-KR" sz="1300" dirty="0" smtClean="0"/>
                        <a:t>,</a:t>
                      </a:r>
                      <a:r>
                        <a:rPr lang="en-US" altLang="ko-KR" sz="1300" baseline="0" dirty="0" smtClean="0"/>
                        <a:t> </a:t>
                      </a:r>
                      <a:r>
                        <a:rPr lang="ko-KR" altLang="en-US" sz="1300" baseline="0" dirty="0" smtClean="0"/>
                        <a:t>최영재</a:t>
                      </a:r>
                      <a:r>
                        <a:rPr lang="en-US" altLang="ko-KR" sz="1300" baseline="0" dirty="0" smtClean="0"/>
                        <a:t>, </a:t>
                      </a:r>
                      <a:r>
                        <a:rPr lang="ko-KR" altLang="en-US" sz="1300" baseline="0" dirty="0" smtClean="0"/>
                        <a:t>이준하</a:t>
                      </a:r>
                      <a:r>
                        <a:rPr lang="en-US" altLang="ko-KR" sz="1300" baseline="0" dirty="0" smtClean="0"/>
                        <a:t>, </a:t>
                      </a:r>
                      <a:r>
                        <a:rPr lang="ko-KR" altLang="en-US" sz="1300" baseline="0" dirty="0" smtClean="0"/>
                        <a:t>곽용환</a:t>
                      </a:r>
                      <a:r>
                        <a:rPr lang="en-US" altLang="ko-KR" sz="1300" baseline="0" dirty="0" smtClean="0"/>
                        <a:t>, </a:t>
                      </a:r>
                      <a:r>
                        <a:rPr lang="ko-KR" altLang="en-US" sz="1300" baseline="0" dirty="0" smtClean="0"/>
                        <a:t>고수열</a:t>
                      </a:r>
                      <a:r>
                        <a:rPr lang="en-US" altLang="ko-KR" sz="1300" baseline="0" dirty="0" smtClean="0"/>
                        <a:t>, </a:t>
                      </a:r>
                      <a:r>
                        <a:rPr lang="ko-KR" altLang="en-US" sz="1300" baseline="0" dirty="0" smtClean="0"/>
                        <a:t>양설</a:t>
                      </a:r>
                      <a:r>
                        <a:rPr lang="en-US" altLang="ko-KR" sz="1300" baseline="0" dirty="0" smtClean="0"/>
                        <a:t>, </a:t>
                      </a:r>
                      <a:r>
                        <a:rPr lang="ko-KR" altLang="en-US" sz="1300" baseline="0" dirty="0" err="1" smtClean="0"/>
                        <a:t>가충항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 smtClean="0"/>
                        <a:t>도식명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소단위 명세서 </a:t>
                      </a:r>
                      <a:r>
                        <a:rPr lang="en-US" altLang="ko-KR" sz="1300" dirty="0" smtClean="0"/>
                        <a:t>– A. </a:t>
                      </a:r>
                      <a:r>
                        <a:rPr lang="ko-KR" altLang="en-US" sz="1300" dirty="0" smtClean="0"/>
                        <a:t>물품판매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요구 분석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소단위 명세서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506383" y="1571647"/>
            <a:ext cx="7499350" cy="5072063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>
                <a:latin typeface="+mj-ea"/>
                <a:ea typeface="+mj-ea"/>
              </a:rPr>
              <a:t>소단위 명세서</a:t>
            </a:r>
            <a:endParaRPr lang="en-US" altLang="ko-KR" dirty="0" smtClean="0">
              <a:latin typeface="+mj-ea"/>
              <a:ea typeface="+mj-ea"/>
            </a:endParaRPr>
          </a:p>
          <a:p>
            <a:pPr eaLnBrk="1" hangingPunct="1">
              <a:defRPr/>
            </a:pPr>
            <a:endParaRPr lang="en-US" altLang="ko-KR" dirty="0" smtClean="0">
              <a:latin typeface="+mj-ea"/>
              <a:ea typeface="+mj-ea"/>
            </a:endParaRPr>
          </a:p>
          <a:p>
            <a:pPr eaLnBrk="1" hangingPunct="1">
              <a:defRPr/>
            </a:pPr>
            <a:endParaRPr lang="en-US" altLang="ko-KR" dirty="0" smtClean="0">
              <a:latin typeface="+mj-ea"/>
              <a:ea typeface="+mj-ea"/>
            </a:endParaRPr>
          </a:p>
          <a:p>
            <a:pPr eaLnBrk="1" hangingPunct="1">
              <a:defRPr/>
            </a:pPr>
            <a:r>
              <a:rPr lang="ko-KR" altLang="en-US" sz="2000" dirty="0" smtClean="0">
                <a:latin typeface="+mj-ea"/>
                <a:ea typeface="+mj-ea"/>
              </a:rPr>
              <a:t>프로세스 번호 </a:t>
            </a:r>
            <a:r>
              <a:rPr lang="en-US" altLang="ko-KR" sz="2000" dirty="0" smtClean="0">
                <a:latin typeface="+mj-ea"/>
                <a:ea typeface="+mj-ea"/>
              </a:rPr>
              <a:t>: B</a:t>
            </a:r>
          </a:p>
          <a:p>
            <a:pPr eaLnBrk="1" hangingPunct="1">
              <a:defRPr/>
            </a:pPr>
            <a:r>
              <a:rPr lang="ko-KR" altLang="en-US" sz="2000" dirty="0" smtClean="0">
                <a:latin typeface="+mj-ea"/>
                <a:ea typeface="+mj-ea"/>
              </a:rPr>
              <a:t>프로세스 이름 </a:t>
            </a:r>
            <a:r>
              <a:rPr lang="en-US" altLang="ko-KR" sz="2000" dirty="0" smtClean="0">
                <a:latin typeface="+mj-ea"/>
                <a:ea typeface="+mj-ea"/>
              </a:rPr>
              <a:t>: </a:t>
            </a:r>
            <a:r>
              <a:rPr lang="ko-KR" altLang="en-US" sz="2000" dirty="0" smtClean="0">
                <a:latin typeface="+mj-ea"/>
                <a:ea typeface="+mj-ea"/>
              </a:rPr>
              <a:t>물품입고</a:t>
            </a:r>
            <a:endParaRPr lang="en-US" altLang="ko-KR" sz="2000" dirty="0" smtClean="0">
              <a:latin typeface="+mj-ea"/>
              <a:ea typeface="+mj-ea"/>
            </a:endParaRPr>
          </a:p>
          <a:p>
            <a:pPr eaLnBrk="1" hangingPunct="1">
              <a:defRPr/>
            </a:pPr>
            <a:r>
              <a:rPr lang="en-US" altLang="ko-KR" sz="2000" dirty="0" smtClean="0">
                <a:latin typeface="+mj-ea"/>
                <a:ea typeface="+mj-ea"/>
              </a:rPr>
              <a:t>        </a:t>
            </a:r>
            <a:r>
              <a:rPr lang="ko-KR" altLang="en-US" sz="2000" dirty="0" smtClean="0">
                <a:latin typeface="+mj-ea"/>
                <a:ea typeface="+mj-ea"/>
              </a:rPr>
              <a:t>설명 </a:t>
            </a:r>
            <a:r>
              <a:rPr lang="en-US" altLang="ko-KR" sz="2000" dirty="0" smtClean="0">
                <a:latin typeface="+mj-ea"/>
                <a:ea typeface="+mj-ea"/>
              </a:rPr>
              <a:t>: </a:t>
            </a:r>
            <a:r>
              <a:rPr lang="ko-KR" altLang="en-US" sz="2000" dirty="0" smtClean="0">
                <a:latin typeface="+mj-ea"/>
                <a:ea typeface="+mj-ea"/>
              </a:rPr>
              <a:t>물품입고 선택</a:t>
            </a:r>
            <a:r>
              <a:rPr lang="en-US" altLang="ko-KR" sz="2000" dirty="0" smtClean="0">
                <a:latin typeface="+mj-ea"/>
                <a:ea typeface="+mj-ea"/>
              </a:rPr>
              <a:t>.</a:t>
            </a:r>
          </a:p>
          <a:p>
            <a:pPr eaLnBrk="1" hangingPunct="1">
              <a:defRPr/>
            </a:pPr>
            <a:r>
              <a:rPr lang="en-US" altLang="ko-KR" sz="2000" dirty="0" smtClean="0">
                <a:latin typeface="+mj-ea"/>
                <a:ea typeface="+mj-ea"/>
              </a:rPr>
              <a:t>               IF (</a:t>
            </a:r>
            <a:r>
              <a:rPr lang="ko-KR" altLang="en-US" sz="2000" dirty="0" smtClean="0">
                <a:latin typeface="+mj-ea"/>
                <a:ea typeface="+mj-ea"/>
              </a:rPr>
              <a:t>물품명선택 </a:t>
            </a:r>
            <a:r>
              <a:rPr lang="en-US" altLang="ko-KR" sz="2000" dirty="0" smtClean="0">
                <a:latin typeface="+mj-ea"/>
                <a:ea typeface="+mj-ea"/>
              </a:rPr>
              <a:t>= TRUE) &amp; (</a:t>
            </a:r>
            <a:r>
              <a:rPr lang="ko-KR" altLang="en-US" sz="2000" dirty="0" smtClean="0">
                <a:latin typeface="+mj-ea"/>
                <a:ea typeface="+mj-ea"/>
              </a:rPr>
              <a:t>수량선택 </a:t>
            </a:r>
            <a:r>
              <a:rPr lang="en-US" altLang="ko-KR" sz="2000" dirty="0" smtClean="0">
                <a:latin typeface="+mj-ea"/>
                <a:ea typeface="+mj-ea"/>
              </a:rPr>
              <a:t>= TRUE)</a:t>
            </a:r>
          </a:p>
          <a:p>
            <a:pPr eaLnBrk="1" hangingPunct="1">
              <a:defRPr/>
            </a:pPr>
            <a:r>
              <a:rPr lang="en-US" altLang="ko-KR" sz="2000" dirty="0" smtClean="0">
                <a:latin typeface="+mj-ea"/>
                <a:ea typeface="+mj-ea"/>
              </a:rPr>
              <a:t>                 </a:t>
            </a:r>
            <a:r>
              <a:rPr lang="ko-KR" altLang="en-US" sz="2000" dirty="0" smtClean="0">
                <a:latin typeface="+mj-ea"/>
                <a:ea typeface="+mj-ea"/>
              </a:rPr>
              <a:t>물품입고목록 에서</a:t>
            </a:r>
            <a:endParaRPr lang="en-US" altLang="ko-KR" sz="2000" dirty="0" smtClean="0">
              <a:latin typeface="+mj-ea"/>
              <a:ea typeface="+mj-ea"/>
            </a:endParaRPr>
          </a:p>
          <a:p>
            <a:pPr eaLnBrk="1" hangingPunct="1">
              <a:defRPr/>
            </a:pPr>
            <a:r>
              <a:rPr lang="en-US" altLang="ko-KR" sz="2000" dirty="0" smtClean="0">
                <a:latin typeface="+mj-ea"/>
                <a:ea typeface="+mj-ea"/>
              </a:rPr>
              <a:t>                   </a:t>
            </a:r>
            <a:r>
              <a:rPr lang="ko-KR" altLang="en-US" sz="2000" dirty="0" smtClean="0">
                <a:latin typeface="+mj-ea"/>
                <a:ea typeface="+mj-ea"/>
              </a:rPr>
              <a:t>입고할 물품정보를 입고파일에 저장</a:t>
            </a:r>
            <a:r>
              <a:rPr lang="en-US" altLang="ko-KR" sz="2000" dirty="0" smtClean="0">
                <a:latin typeface="+mj-ea"/>
                <a:ea typeface="+mj-ea"/>
              </a:rPr>
              <a:t>.</a:t>
            </a:r>
          </a:p>
          <a:p>
            <a:pPr eaLnBrk="1" hangingPunct="1">
              <a:defRPr/>
            </a:pPr>
            <a:r>
              <a:rPr lang="en-US" altLang="ko-KR" sz="2000" dirty="0" smtClean="0">
                <a:latin typeface="+mj-ea"/>
                <a:ea typeface="+mj-ea"/>
              </a:rPr>
              <a:t>                     </a:t>
            </a:r>
            <a:r>
              <a:rPr lang="ko-KR" altLang="en-US" sz="2000" dirty="0" smtClean="0">
                <a:latin typeface="+mj-ea"/>
                <a:ea typeface="+mj-ea"/>
              </a:rPr>
              <a:t>입고파일에서 처리 후 입고내역 화면 출력</a:t>
            </a:r>
            <a:r>
              <a:rPr lang="en-US" altLang="ko-KR" sz="2000" dirty="0" smtClean="0">
                <a:latin typeface="+mj-ea"/>
                <a:ea typeface="+mj-ea"/>
              </a:rPr>
              <a:t>.</a:t>
            </a:r>
          </a:p>
          <a:p>
            <a:pPr eaLnBrk="1" hangingPunct="1">
              <a:defRPr/>
            </a:pPr>
            <a:r>
              <a:rPr lang="en-US" altLang="ko-KR" sz="2000" dirty="0" smtClean="0">
                <a:latin typeface="+mj-ea"/>
                <a:ea typeface="+mj-ea"/>
              </a:rPr>
              <a:t>                 </a:t>
            </a:r>
            <a:r>
              <a:rPr lang="ko-KR" altLang="en-US" sz="2000" dirty="0" smtClean="0">
                <a:latin typeface="+mj-ea"/>
                <a:ea typeface="+mj-ea"/>
              </a:rPr>
              <a:t>증가할 물품정보</a:t>
            </a:r>
            <a:r>
              <a:rPr lang="en-US" altLang="ko-KR" sz="2000" dirty="0" smtClean="0">
                <a:latin typeface="+mj-ea"/>
                <a:ea typeface="+mj-ea"/>
              </a:rPr>
              <a:t>(</a:t>
            </a:r>
            <a:r>
              <a:rPr lang="ko-KR" altLang="en-US" sz="2000" dirty="0" smtClean="0">
                <a:latin typeface="+mj-ea"/>
                <a:ea typeface="+mj-ea"/>
              </a:rPr>
              <a:t>재고량</a:t>
            </a:r>
            <a:r>
              <a:rPr lang="en-US" altLang="ko-KR" sz="2000" dirty="0" smtClean="0">
                <a:latin typeface="+mj-ea"/>
                <a:ea typeface="+mj-ea"/>
              </a:rPr>
              <a:t>)</a:t>
            </a:r>
            <a:r>
              <a:rPr lang="ko-KR" altLang="en-US" sz="2000" dirty="0" smtClean="0">
                <a:latin typeface="+mj-ea"/>
                <a:ea typeface="+mj-ea"/>
              </a:rPr>
              <a:t>은 물품파일에 저장</a:t>
            </a:r>
            <a:r>
              <a:rPr lang="en-US" altLang="ko-KR" sz="2000" dirty="0" smtClean="0">
                <a:latin typeface="+mj-ea"/>
                <a:ea typeface="+mj-ea"/>
              </a:rPr>
              <a:t>.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857224" y="2203472"/>
          <a:ext cx="7500990" cy="8686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285884"/>
                <a:gridCol w="6215106"/>
              </a:tblGrid>
              <a:tr h="214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 smtClean="0"/>
                        <a:t>시스템명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편의점 물품 관리 프로그램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작성자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3</a:t>
                      </a:r>
                      <a:r>
                        <a:rPr lang="ko-KR" altLang="en-US" sz="1300" dirty="0" smtClean="0"/>
                        <a:t>조 유지성</a:t>
                      </a:r>
                      <a:r>
                        <a:rPr lang="en-US" altLang="ko-KR" sz="1300" dirty="0" smtClean="0"/>
                        <a:t>,</a:t>
                      </a:r>
                      <a:r>
                        <a:rPr lang="en-US" altLang="ko-KR" sz="1300" baseline="0" dirty="0" smtClean="0"/>
                        <a:t> </a:t>
                      </a:r>
                      <a:r>
                        <a:rPr lang="ko-KR" altLang="en-US" sz="1300" baseline="0" dirty="0" smtClean="0"/>
                        <a:t>최영재</a:t>
                      </a:r>
                      <a:r>
                        <a:rPr lang="en-US" altLang="ko-KR" sz="1300" baseline="0" dirty="0" smtClean="0"/>
                        <a:t>, </a:t>
                      </a:r>
                      <a:r>
                        <a:rPr lang="ko-KR" altLang="en-US" sz="1300" baseline="0" dirty="0" smtClean="0"/>
                        <a:t>이준하</a:t>
                      </a:r>
                      <a:r>
                        <a:rPr lang="en-US" altLang="ko-KR" sz="1300" baseline="0" dirty="0" smtClean="0"/>
                        <a:t>, </a:t>
                      </a:r>
                      <a:r>
                        <a:rPr lang="ko-KR" altLang="en-US" sz="1300" baseline="0" dirty="0" smtClean="0"/>
                        <a:t>곽용환</a:t>
                      </a:r>
                      <a:r>
                        <a:rPr lang="en-US" altLang="ko-KR" sz="1300" baseline="0" dirty="0" smtClean="0"/>
                        <a:t>, </a:t>
                      </a:r>
                      <a:r>
                        <a:rPr lang="ko-KR" altLang="en-US" sz="1300" baseline="0" dirty="0" smtClean="0"/>
                        <a:t>고수열</a:t>
                      </a:r>
                      <a:r>
                        <a:rPr lang="en-US" altLang="ko-KR" sz="1300" baseline="0" dirty="0" smtClean="0"/>
                        <a:t>, </a:t>
                      </a:r>
                      <a:r>
                        <a:rPr lang="ko-KR" altLang="en-US" sz="1300" baseline="0" dirty="0" smtClean="0"/>
                        <a:t>양설</a:t>
                      </a:r>
                      <a:r>
                        <a:rPr lang="en-US" altLang="ko-KR" sz="1300" baseline="0" dirty="0" smtClean="0"/>
                        <a:t>, </a:t>
                      </a:r>
                      <a:r>
                        <a:rPr lang="ko-KR" altLang="en-US" sz="1300" baseline="0" dirty="0" err="1" smtClean="0"/>
                        <a:t>가충항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 smtClean="0"/>
                        <a:t>도식명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소단위 명세서 </a:t>
                      </a:r>
                      <a:r>
                        <a:rPr lang="en-US" altLang="ko-KR" sz="1300" dirty="0" smtClean="0"/>
                        <a:t>– B.</a:t>
                      </a:r>
                      <a:r>
                        <a:rPr lang="en-US" altLang="ko-KR" sz="1300" baseline="0" dirty="0" smtClean="0"/>
                        <a:t> </a:t>
                      </a:r>
                      <a:r>
                        <a:rPr lang="ko-KR" altLang="en-US" sz="1300" baseline="0" dirty="0" smtClean="0"/>
                        <a:t>물품입고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요구 분석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소단위 명세서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857224" y="2203437"/>
          <a:ext cx="7500990" cy="8686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285884"/>
                <a:gridCol w="6215106"/>
              </a:tblGrid>
              <a:tr h="214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 smtClean="0"/>
                        <a:t>시스템명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편의점 물품 관리 프로그램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작성자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3</a:t>
                      </a:r>
                      <a:r>
                        <a:rPr lang="ko-KR" altLang="en-US" sz="1300" dirty="0" smtClean="0"/>
                        <a:t>조 유지성</a:t>
                      </a:r>
                      <a:r>
                        <a:rPr lang="en-US" altLang="ko-KR" sz="1300" dirty="0" smtClean="0"/>
                        <a:t>,</a:t>
                      </a:r>
                      <a:r>
                        <a:rPr lang="en-US" altLang="ko-KR" sz="1300" baseline="0" dirty="0" smtClean="0"/>
                        <a:t> </a:t>
                      </a:r>
                      <a:r>
                        <a:rPr lang="ko-KR" altLang="en-US" sz="1300" baseline="0" dirty="0" smtClean="0"/>
                        <a:t>최영재</a:t>
                      </a:r>
                      <a:r>
                        <a:rPr lang="en-US" altLang="ko-KR" sz="1300" baseline="0" dirty="0" smtClean="0"/>
                        <a:t>, </a:t>
                      </a:r>
                      <a:r>
                        <a:rPr lang="ko-KR" altLang="en-US" sz="1300" baseline="0" dirty="0" smtClean="0"/>
                        <a:t>이준하</a:t>
                      </a:r>
                      <a:r>
                        <a:rPr lang="en-US" altLang="ko-KR" sz="1300" baseline="0" dirty="0" smtClean="0"/>
                        <a:t>, </a:t>
                      </a:r>
                      <a:r>
                        <a:rPr lang="ko-KR" altLang="en-US" sz="1300" baseline="0" dirty="0" smtClean="0"/>
                        <a:t>곽용환</a:t>
                      </a:r>
                      <a:r>
                        <a:rPr lang="en-US" altLang="ko-KR" sz="1300" baseline="0" dirty="0" smtClean="0"/>
                        <a:t>, </a:t>
                      </a:r>
                      <a:r>
                        <a:rPr lang="ko-KR" altLang="en-US" sz="1300" baseline="0" dirty="0" smtClean="0"/>
                        <a:t>고수열</a:t>
                      </a:r>
                      <a:r>
                        <a:rPr lang="en-US" altLang="ko-KR" sz="1300" baseline="0" dirty="0" smtClean="0"/>
                        <a:t>, </a:t>
                      </a:r>
                      <a:r>
                        <a:rPr lang="ko-KR" altLang="en-US" sz="1300" baseline="0" dirty="0" smtClean="0"/>
                        <a:t>양설</a:t>
                      </a:r>
                      <a:r>
                        <a:rPr lang="en-US" altLang="ko-KR" sz="1300" baseline="0" dirty="0" smtClean="0"/>
                        <a:t>, </a:t>
                      </a:r>
                      <a:r>
                        <a:rPr lang="ko-KR" altLang="en-US" sz="1300" baseline="0" dirty="0" err="1" smtClean="0"/>
                        <a:t>가충항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 smtClean="0"/>
                        <a:t>도식명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소단위 명세서 </a:t>
                      </a:r>
                      <a:r>
                        <a:rPr lang="en-US" altLang="ko-KR" sz="1300" dirty="0" smtClean="0"/>
                        <a:t>– C.</a:t>
                      </a:r>
                      <a:r>
                        <a:rPr lang="en-US" altLang="ko-KR" sz="1300" baseline="0" dirty="0" smtClean="0"/>
                        <a:t> </a:t>
                      </a:r>
                      <a:r>
                        <a:rPr lang="ko-KR" altLang="en-US" sz="1300" baseline="0" dirty="0" smtClean="0"/>
                        <a:t>물품명 관리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00034" y="1571612"/>
            <a:ext cx="7499350" cy="50720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소단위 명세서</a:t>
            </a:r>
            <a:endParaRPr lang="en-US" altLang="ko-KR" dirty="0" smtClean="0">
              <a:latin typeface="+mj-ea"/>
              <a:ea typeface="+mj-ea"/>
            </a:endParaRPr>
          </a:p>
          <a:p>
            <a:pPr eaLnBrk="1" hangingPunct="1">
              <a:defRPr/>
            </a:pPr>
            <a:endParaRPr lang="en-US" altLang="ko-KR" dirty="0" smtClean="0">
              <a:latin typeface="+mj-ea"/>
              <a:ea typeface="+mj-ea"/>
            </a:endParaRPr>
          </a:p>
          <a:p>
            <a:pPr eaLnBrk="1" hangingPunct="1">
              <a:defRPr/>
            </a:pPr>
            <a:endParaRPr lang="en-US" altLang="ko-KR" dirty="0" smtClean="0">
              <a:latin typeface="+mj-ea"/>
              <a:ea typeface="+mj-ea"/>
            </a:endParaRPr>
          </a:p>
          <a:p>
            <a:pPr eaLnBrk="1" hangingPunct="1">
              <a:defRPr/>
            </a:pPr>
            <a:r>
              <a:rPr lang="ko-KR" altLang="en-US" sz="2000" dirty="0" smtClean="0">
                <a:latin typeface="+mj-ea"/>
                <a:ea typeface="+mj-ea"/>
              </a:rPr>
              <a:t>프로세스 번호 </a:t>
            </a:r>
            <a:r>
              <a:rPr lang="en-US" altLang="ko-KR" sz="2000" dirty="0" smtClean="0">
                <a:latin typeface="+mj-ea"/>
                <a:ea typeface="+mj-ea"/>
              </a:rPr>
              <a:t>: C</a:t>
            </a:r>
          </a:p>
          <a:p>
            <a:pPr eaLnBrk="1" hangingPunct="1">
              <a:defRPr/>
            </a:pPr>
            <a:r>
              <a:rPr lang="ko-KR" altLang="en-US" sz="2000" dirty="0" smtClean="0">
                <a:latin typeface="+mj-ea"/>
                <a:ea typeface="+mj-ea"/>
              </a:rPr>
              <a:t>프로세스 이름 </a:t>
            </a:r>
            <a:r>
              <a:rPr lang="en-US" altLang="ko-KR" sz="2000" dirty="0" smtClean="0">
                <a:latin typeface="+mj-ea"/>
                <a:ea typeface="+mj-ea"/>
              </a:rPr>
              <a:t>: </a:t>
            </a:r>
            <a:r>
              <a:rPr lang="ko-KR" altLang="en-US" sz="2000" dirty="0" smtClean="0">
                <a:latin typeface="+mj-ea"/>
                <a:ea typeface="+mj-ea"/>
              </a:rPr>
              <a:t>물품명 관리</a:t>
            </a:r>
            <a:endParaRPr lang="en-US" altLang="ko-KR" sz="2000" dirty="0" smtClean="0">
              <a:latin typeface="+mj-ea"/>
              <a:ea typeface="+mj-ea"/>
            </a:endParaRPr>
          </a:p>
          <a:p>
            <a:pPr eaLnBrk="1" hangingPunct="1">
              <a:defRPr/>
            </a:pPr>
            <a:r>
              <a:rPr lang="en-US" altLang="ko-KR" sz="2000" dirty="0" smtClean="0">
                <a:latin typeface="+mj-ea"/>
                <a:ea typeface="+mj-ea"/>
              </a:rPr>
              <a:t>        </a:t>
            </a:r>
            <a:r>
              <a:rPr lang="ko-KR" altLang="en-US" sz="2000" dirty="0" smtClean="0">
                <a:latin typeface="+mj-ea"/>
                <a:ea typeface="+mj-ea"/>
              </a:rPr>
              <a:t>설명 </a:t>
            </a:r>
            <a:r>
              <a:rPr lang="en-US" altLang="ko-KR" sz="2000" dirty="0" smtClean="0">
                <a:latin typeface="+mj-ea"/>
                <a:ea typeface="+mj-ea"/>
              </a:rPr>
              <a:t>: </a:t>
            </a:r>
            <a:r>
              <a:rPr lang="ko-KR" altLang="en-US" sz="2000" dirty="0" smtClean="0">
                <a:latin typeface="+mj-ea"/>
                <a:ea typeface="+mj-ea"/>
              </a:rPr>
              <a:t>물품명 관리 선택</a:t>
            </a:r>
            <a:r>
              <a:rPr lang="en-US" altLang="ko-KR" sz="2000" dirty="0" smtClean="0">
                <a:latin typeface="+mj-ea"/>
                <a:ea typeface="+mj-ea"/>
              </a:rPr>
              <a:t>.</a:t>
            </a:r>
          </a:p>
          <a:p>
            <a:pPr eaLnBrk="1" hangingPunct="1">
              <a:defRPr/>
            </a:pPr>
            <a:r>
              <a:rPr lang="en-US" altLang="ko-KR" sz="2000" dirty="0" smtClean="0">
                <a:latin typeface="+mj-ea"/>
                <a:ea typeface="+mj-ea"/>
              </a:rPr>
              <a:t>               </a:t>
            </a:r>
            <a:r>
              <a:rPr lang="ko-KR" altLang="en-US" sz="2000" dirty="0" smtClean="0">
                <a:latin typeface="+mj-ea"/>
                <a:ea typeface="+mj-ea"/>
              </a:rPr>
              <a:t>물품명 변경관리 정보를 물품파일에 저장</a:t>
            </a:r>
            <a:r>
              <a:rPr lang="en-US" altLang="ko-KR" sz="2000" dirty="0" smtClean="0">
                <a:latin typeface="+mj-ea"/>
                <a:ea typeface="+mj-ea"/>
              </a:rPr>
              <a:t>.</a:t>
            </a:r>
          </a:p>
          <a:p>
            <a:pPr eaLnBrk="1" hangingPunct="1">
              <a:defRPr/>
            </a:pPr>
            <a:r>
              <a:rPr lang="en-US" altLang="ko-KR" sz="2000" dirty="0" smtClean="0">
                <a:latin typeface="+mj-ea"/>
                <a:ea typeface="+mj-ea"/>
              </a:rPr>
              <a:t>               </a:t>
            </a:r>
            <a:r>
              <a:rPr lang="ko-KR" altLang="en-US" sz="2000" dirty="0" smtClean="0">
                <a:latin typeface="+mj-ea"/>
                <a:ea typeface="+mj-ea"/>
              </a:rPr>
              <a:t>물품파일에서 처리 후</a:t>
            </a:r>
            <a:r>
              <a:rPr lang="en-US" altLang="ko-KR" sz="2000" dirty="0" smtClean="0">
                <a:latin typeface="+mj-ea"/>
                <a:ea typeface="+mj-ea"/>
              </a:rPr>
              <a:t>, </a:t>
            </a:r>
            <a:r>
              <a:rPr lang="ko-KR" altLang="en-US" sz="2000" dirty="0" smtClean="0">
                <a:latin typeface="+mj-ea"/>
                <a:ea typeface="+mj-ea"/>
              </a:rPr>
              <a:t>물품명 관리로 복귀</a:t>
            </a:r>
            <a:r>
              <a:rPr lang="en-US" altLang="ko-KR" sz="2000" dirty="0" smtClean="0">
                <a:latin typeface="+mj-ea"/>
                <a:ea typeface="+mj-ea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571612"/>
            <a:ext cx="3829048" cy="4900634"/>
          </a:xfrm>
        </p:spPr>
        <p:txBody>
          <a:bodyPr>
            <a:noAutofit/>
          </a:bodyPr>
          <a:lstStyle/>
          <a:p>
            <a:r>
              <a:rPr lang="en-US" altLang="ko-KR" sz="1400" dirty="0" smtClean="0"/>
              <a:t>1.</a:t>
            </a:r>
            <a:r>
              <a:rPr lang="ko-KR" altLang="en-US" sz="1400" dirty="0" smtClean="0"/>
              <a:t>개요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시스템 개요 </a:t>
            </a:r>
            <a:r>
              <a:rPr lang="en-US" altLang="ko-KR" sz="1400" dirty="0" smtClean="0"/>
              <a:t>– 3p.</a:t>
            </a:r>
          </a:p>
          <a:p>
            <a:r>
              <a:rPr lang="en-US" altLang="ko-KR" sz="1400" dirty="0" smtClean="0"/>
              <a:t>2.</a:t>
            </a:r>
            <a:r>
              <a:rPr lang="ko-KR" altLang="en-US" sz="1400" dirty="0" smtClean="0"/>
              <a:t>계획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인력 조직도 </a:t>
            </a:r>
            <a:r>
              <a:rPr lang="en-US" altLang="ko-KR" sz="1400" dirty="0" smtClean="0"/>
              <a:t>– 5p.</a:t>
            </a:r>
          </a:p>
          <a:p>
            <a:r>
              <a:rPr lang="en-US" altLang="ko-KR" sz="1400" dirty="0" smtClean="0"/>
              <a:t>3.</a:t>
            </a:r>
            <a:r>
              <a:rPr lang="ko-KR" altLang="en-US" sz="1400" dirty="0" smtClean="0"/>
              <a:t>요구분석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요구 기능 </a:t>
            </a:r>
            <a:r>
              <a:rPr lang="en-US" altLang="ko-KR" sz="1400" dirty="0" smtClean="0"/>
              <a:t>– 9p.</a:t>
            </a:r>
          </a:p>
          <a:p>
            <a:pPr lvl="1"/>
            <a:r>
              <a:rPr lang="ko-KR" altLang="en-US" sz="1400" dirty="0" smtClean="0"/>
              <a:t>소단위 명세서 </a:t>
            </a:r>
            <a:r>
              <a:rPr lang="en-US" altLang="ko-KR" sz="1400" dirty="0" smtClean="0"/>
              <a:t>- 17p.</a:t>
            </a:r>
          </a:p>
          <a:p>
            <a:pPr lvl="1"/>
            <a:r>
              <a:rPr lang="ko-KR" altLang="en-US" sz="1400" dirty="0" smtClean="0"/>
              <a:t>제약 사항 </a:t>
            </a:r>
            <a:r>
              <a:rPr lang="en-US" altLang="ko-KR" sz="1400" dirty="0" smtClean="0"/>
              <a:t>- 27p.</a:t>
            </a:r>
          </a:p>
          <a:p>
            <a:r>
              <a:rPr lang="en-US" altLang="ko-KR" sz="1400" dirty="0" smtClean="0"/>
              <a:t>4.</a:t>
            </a:r>
            <a:r>
              <a:rPr lang="ko-KR" altLang="en-US" sz="1400" dirty="0" smtClean="0"/>
              <a:t>설계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시스템 구조도 </a:t>
            </a:r>
            <a:r>
              <a:rPr lang="en-US" altLang="ko-KR" sz="1400" dirty="0" smtClean="0"/>
              <a:t>- 29p.</a:t>
            </a:r>
          </a:p>
          <a:p>
            <a:pPr lvl="1"/>
            <a:r>
              <a:rPr lang="ko-KR" altLang="en-US" sz="1400" dirty="0" smtClean="0"/>
              <a:t>알고리즘 </a:t>
            </a:r>
            <a:r>
              <a:rPr lang="en-US" altLang="ko-KR" sz="1400" dirty="0" smtClean="0"/>
              <a:t>– 47p.</a:t>
            </a:r>
          </a:p>
          <a:p>
            <a:pPr lvl="1"/>
            <a:r>
              <a:rPr lang="ko-KR" altLang="en-US" sz="1400" dirty="0" smtClean="0"/>
              <a:t>요구분석 </a:t>
            </a:r>
            <a:r>
              <a:rPr lang="ko-KR" altLang="en-US" sz="1400" dirty="0" err="1" smtClean="0"/>
              <a:t>참조표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- 74p.</a:t>
            </a:r>
          </a:p>
          <a:p>
            <a:r>
              <a:rPr lang="en-US" altLang="ko-KR" sz="1400" dirty="0" smtClean="0"/>
              <a:t>5.</a:t>
            </a:r>
            <a:r>
              <a:rPr lang="ko-KR" altLang="en-US" sz="1400" dirty="0" smtClean="0"/>
              <a:t>테스트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화이트박스 테스트  </a:t>
            </a:r>
            <a:r>
              <a:rPr lang="en-US" altLang="ko-KR" sz="1400" dirty="0" smtClean="0"/>
              <a:t>- 78p.</a:t>
            </a:r>
          </a:p>
          <a:p>
            <a:r>
              <a:rPr lang="en-US" altLang="ko-KR" sz="1400" dirty="0" smtClean="0"/>
              <a:t>6</a:t>
            </a:r>
            <a:r>
              <a:rPr lang="en-US" altLang="ko-KR" sz="1400" smtClean="0"/>
              <a:t>.</a:t>
            </a:r>
            <a:r>
              <a:rPr lang="ko-KR" altLang="en-US" sz="1400" smtClean="0"/>
              <a:t>결론</a:t>
            </a:r>
            <a:endParaRPr lang="en-US" altLang="ko-KR" sz="1400" smtClean="0"/>
          </a:p>
          <a:p>
            <a:pPr lvl="1"/>
            <a:r>
              <a:rPr lang="ko-KR" altLang="en-US" sz="1400" smtClean="0"/>
              <a:t>요구사항과 구현기능 비교 </a:t>
            </a:r>
            <a:r>
              <a:rPr lang="en-US" altLang="ko-KR" sz="1400" smtClean="0"/>
              <a:t>- 91p.</a:t>
            </a:r>
          </a:p>
          <a:p>
            <a:pPr lvl="1"/>
            <a:r>
              <a:rPr lang="ko-KR" altLang="en-US" sz="1400" smtClean="0"/>
              <a:t>개선사항 </a:t>
            </a:r>
            <a:r>
              <a:rPr lang="en-US" altLang="ko-KR" sz="1400" smtClean="0"/>
              <a:t>– 93p.</a:t>
            </a:r>
          </a:p>
          <a:p>
            <a:r>
              <a:rPr lang="en-US" altLang="ko-KR" sz="1400" smtClean="0"/>
              <a:t>7.</a:t>
            </a:r>
            <a:r>
              <a:rPr lang="ko-KR" altLang="en-US" sz="1400" smtClean="0"/>
              <a:t>후기 </a:t>
            </a:r>
            <a:r>
              <a:rPr lang="en-US" altLang="ko-KR" sz="1400" smtClean="0"/>
              <a:t>– 94P.</a:t>
            </a:r>
          </a:p>
          <a:p>
            <a:r>
              <a:rPr lang="en-US" altLang="ko-KR" sz="1400" smtClean="0"/>
              <a:t>8.</a:t>
            </a:r>
            <a:r>
              <a:rPr lang="ko-KR" altLang="en-US" sz="1400" smtClean="0"/>
              <a:t>부록 </a:t>
            </a:r>
            <a:r>
              <a:rPr lang="en-US" altLang="ko-KR" sz="1400" smtClean="0"/>
              <a:t>– 98P.</a:t>
            </a:r>
            <a:endParaRPr lang="en-US" altLang="ko-KR" sz="1400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129142" y="1571612"/>
            <a:ext cx="3943320" cy="49006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 3" pitchFamily="18" charset="2"/>
              <a:buChar char=""/>
              <a:tabLst/>
              <a:defRPr/>
            </a:pP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 3" pitchFamily="18" charset="2"/>
              <a:buChar char="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시스템 목표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4p.</a:t>
            </a: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 3" pitchFamily="18" charset="2"/>
              <a:buChar char=""/>
              <a:tabLst/>
              <a:defRPr/>
            </a:pP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 3" pitchFamily="18" charset="2"/>
              <a:buChar char="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일정 계획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7p.</a:t>
            </a: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 3" pitchFamily="18" charset="2"/>
              <a:buChar char=""/>
              <a:tabLst/>
              <a:defRPr/>
            </a:pP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자료 구조도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- 10</a:t>
            </a:r>
            <a:r>
              <a:rPr lang="en-US" altLang="ko-KR" sz="1400" dirty="0" smtClean="0"/>
              <a:t>p.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자료 사전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- 22</a:t>
            </a:r>
            <a:r>
              <a:rPr lang="en-US" altLang="ko-KR" sz="1400" dirty="0" smtClean="0"/>
              <a:t>p.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 3" pitchFamily="18" charset="2"/>
              <a:buChar char=""/>
              <a:tabLst/>
              <a:defRPr/>
            </a:pP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 3" pitchFamily="18" charset="2"/>
              <a:buChar char=""/>
              <a:tabLst/>
              <a:defRPr/>
            </a:pP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모듈 설계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- 41</a:t>
            </a:r>
            <a:r>
              <a:rPr lang="en-US" altLang="ko-KR" sz="1400" dirty="0" smtClean="0"/>
              <a:t>p.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</a:pPr>
            <a:r>
              <a:rPr lang="ko-KR" altLang="en-US" sz="1400" dirty="0" smtClean="0"/>
              <a:t>데이터베이스 설계 </a:t>
            </a:r>
            <a:r>
              <a:rPr lang="en-US" altLang="ko-KR" sz="1400" dirty="0" smtClean="0"/>
              <a:t>- 68p.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구현 환경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- 77</a:t>
            </a:r>
            <a:r>
              <a:rPr lang="en-US" altLang="ko-KR" sz="1400" dirty="0" smtClean="0"/>
              <a:t>p.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 3" pitchFamily="18" charset="2"/>
              <a:buChar char=""/>
              <a:tabLst/>
              <a:defRPr/>
            </a:pP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블랙박스 테스트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- 84</a:t>
            </a:r>
            <a:r>
              <a:rPr lang="en-US" altLang="ko-KR" sz="1400" dirty="0" smtClean="0"/>
              <a:t>p.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0000"/>
              <a:tabLst/>
              <a:defRPr/>
            </a:pP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 3" pitchFamily="18" charset="2"/>
              <a:buChar char="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활용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- 92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요구 분석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소단위 명세서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857224" y="2203472"/>
          <a:ext cx="7500990" cy="8686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285884"/>
                <a:gridCol w="6215106"/>
              </a:tblGrid>
              <a:tr h="214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 smtClean="0"/>
                        <a:t>시스템명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편의점 물품 관리 프로그램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작성자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3</a:t>
                      </a:r>
                      <a:r>
                        <a:rPr lang="ko-KR" altLang="en-US" sz="1300" dirty="0" smtClean="0"/>
                        <a:t>조 유지성</a:t>
                      </a:r>
                      <a:r>
                        <a:rPr lang="en-US" altLang="ko-KR" sz="1300" dirty="0" smtClean="0"/>
                        <a:t>,</a:t>
                      </a:r>
                      <a:r>
                        <a:rPr lang="en-US" altLang="ko-KR" sz="1300" baseline="0" dirty="0" smtClean="0"/>
                        <a:t> </a:t>
                      </a:r>
                      <a:r>
                        <a:rPr lang="ko-KR" altLang="en-US" sz="1300" baseline="0" dirty="0" smtClean="0"/>
                        <a:t>최영재</a:t>
                      </a:r>
                      <a:r>
                        <a:rPr lang="en-US" altLang="ko-KR" sz="1300" baseline="0" dirty="0" smtClean="0"/>
                        <a:t>, </a:t>
                      </a:r>
                      <a:r>
                        <a:rPr lang="ko-KR" altLang="en-US" sz="1300" baseline="0" dirty="0" smtClean="0"/>
                        <a:t>이준하</a:t>
                      </a:r>
                      <a:r>
                        <a:rPr lang="en-US" altLang="ko-KR" sz="1300" baseline="0" dirty="0" smtClean="0"/>
                        <a:t>, </a:t>
                      </a:r>
                      <a:r>
                        <a:rPr lang="ko-KR" altLang="en-US" sz="1300" baseline="0" dirty="0" smtClean="0"/>
                        <a:t>곽용환</a:t>
                      </a:r>
                      <a:r>
                        <a:rPr lang="en-US" altLang="ko-KR" sz="1300" baseline="0" dirty="0" smtClean="0"/>
                        <a:t>, </a:t>
                      </a:r>
                      <a:r>
                        <a:rPr lang="ko-KR" altLang="en-US" sz="1300" baseline="0" dirty="0" smtClean="0"/>
                        <a:t>고수열</a:t>
                      </a:r>
                      <a:r>
                        <a:rPr lang="en-US" altLang="ko-KR" sz="1300" baseline="0" dirty="0" smtClean="0"/>
                        <a:t>, </a:t>
                      </a:r>
                      <a:r>
                        <a:rPr lang="ko-KR" altLang="en-US" sz="1300" baseline="0" dirty="0" smtClean="0"/>
                        <a:t>양설</a:t>
                      </a:r>
                      <a:r>
                        <a:rPr lang="en-US" altLang="ko-KR" sz="1300" baseline="0" dirty="0" smtClean="0"/>
                        <a:t>, </a:t>
                      </a:r>
                      <a:r>
                        <a:rPr lang="ko-KR" altLang="en-US" sz="1300" baseline="0" dirty="0" err="1" smtClean="0"/>
                        <a:t>가충항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 smtClean="0"/>
                        <a:t>도식명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소단위 명세서 </a:t>
                      </a:r>
                      <a:r>
                        <a:rPr lang="en-US" altLang="ko-KR" sz="1300" dirty="0" smtClean="0"/>
                        <a:t>– D.</a:t>
                      </a:r>
                      <a:r>
                        <a:rPr lang="en-US" altLang="ko-KR" sz="1300" baseline="0" dirty="0" smtClean="0"/>
                        <a:t> </a:t>
                      </a:r>
                      <a:r>
                        <a:rPr lang="ko-KR" altLang="en-US" sz="1300" baseline="0" dirty="0" smtClean="0"/>
                        <a:t>손실등록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00034" y="1571647"/>
            <a:ext cx="7499350" cy="50720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소단위 명세서</a:t>
            </a:r>
            <a:endParaRPr lang="en-US" altLang="ko-KR" dirty="0" smtClean="0">
              <a:latin typeface="+mj-ea"/>
              <a:ea typeface="+mj-ea"/>
            </a:endParaRPr>
          </a:p>
          <a:p>
            <a:pPr eaLnBrk="1" hangingPunct="1">
              <a:defRPr/>
            </a:pPr>
            <a:endParaRPr lang="en-US" altLang="ko-KR" dirty="0" smtClean="0">
              <a:latin typeface="+mj-ea"/>
              <a:ea typeface="+mj-ea"/>
            </a:endParaRPr>
          </a:p>
          <a:p>
            <a:pPr eaLnBrk="1" hangingPunct="1">
              <a:defRPr/>
            </a:pPr>
            <a:endParaRPr lang="en-US" altLang="ko-KR" dirty="0" smtClean="0">
              <a:latin typeface="+mj-ea"/>
              <a:ea typeface="+mj-ea"/>
            </a:endParaRPr>
          </a:p>
          <a:p>
            <a:pPr eaLnBrk="1" hangingPunct="1">
              <a:defRPr/>
            </a:pPr>
            <a:r>
              <a:rPr lang="ko-KR" altLang="en-US" sz="2000" dirty="0" smtClean="0">
                <a:latin typeface="+mj-ea"/>
                <a:ea typeface="+mj-ea"/>
              </a:rPr>
              <a:t>프로세스 번호 </a:t>
            </a:r>
            <a:r>
              <a:rPr lang="en-US" altLang="ko-KR" sz="2000" dirty="0" smtClean="0">
                <a:latin typeface="+mj-ea"/>
                <a:ea typeface="+mj-ea"/>
              </a:rPr>
              <a:t>: D</a:t>
            </a:r>
          </a:p>
          <a:p>
            <a:pPr eaLnBrk="1" hangingPunct="1">
              <a:defRPr/>
            </a:pPr>
            <a:r>
              <a:rPr lang="ko-KR" altLang="en-US" sz="2000" dirty="0" smtClean="0">
                <a:latin typeface="+mj-ea"/>
                <a:ea typeface="+mj-ea"/>
              </a:rPr>
              <a:t>프로세스 이름 </a:t>
            </a:r>
            <a:r>
              <a:rPr lang="en-US" altLang="ko-KR" sz="2000" dirty="0" smtClean="0">
                <a:latin typeface="+mj-ea"/>
                <a:ea typeface="+mj-ea"/>
              </a:rPr>
              <a:t>: </a:t>
            </a:r>
            <a:r>
              <a:rPr lang="ko-KR" altLang="en-US" sz="2000" dirty="0" smtClean="0">
                <a:latin typeface="+mj-ea"/>
                <a:ea typeface="+mj-ea"/>
              </a:rPr>
              <a:t>손실등록</a:t>
            </a:r>
            <a:endParaRPr lang="en-US" altLang="ko-KR" sz="2000" dirty="0" smtClean="0">
              <a:latin typeface="+mj-ea"/>
              <a:ea typeface="+mj-ea"/>
            </a:endParaRPr>
          </a:p>
          <a:p>
            <a:pPr eaLnBrk="1" hangingPunct="1">
              <a:defRPr/>
            </a:pPr>
            <a:r>
              <a:rPr lang="en-US" altLang="ko-KR" sz="2000" dirty="0" smtClean="0">
                <a:latin typeface="+mj-ea"/>
                <a:ea typeface="+mj-ea"/>
              </a:rPr>
              <a:t>        </a:t>
            </a:r>
            <a:r>
              <a:rPr lang="ko-KR" altLang="en-US" sz="2000" dirty="0" smtClean="0">
                <a:latin typeface="+mj-ea"/>
                <a:ea typeface="+mj-ea"/>
              </a:rPr>
              <a:t>설명 </a:t>
            </a:r>
            <a:r>
              <a:rPr lang="en-US" altLang="ko-KR" sz="2000" dirty="0" smtClean="0">
                <a:latin typeface="+mj-ea"/>
                <a:ea typeface="+mj-ea"/>
              </a:rPr>
              <a:t>: </a:t>
            </a:r>
            <a:r>
              <a:rPr lang="ko-KR" altLang="en-US" sz="2000" dirty="0" smtClean="0">
                <a:latin typeface="+mj-ea"/>
                <a:ea typeface="+mj-ea"/>
              </a:rPr>
              <a:t>손실등록 선택</a:t>
            </a:r>
            <a:r>
              <a:rPr lang="en-US" altLang="ko-KR" sz="2000" dirty="0" smtClean="0">
                <a:latin typeface="+mj-ea"/>
                <a:ea typeface="+mj-ea"/>
              </a:rPr>
              <a:t>.</a:t>
            </a:r>
          </a:p>
          <a:p>
            <a:pPr eaLnBrk="1" hangingPunct="1">
              <a:defRPr/>
            </a:pPr>
            <a:r>
              <a:rPr lang="en-US" altLang="ko-KR" sz="2000" dirty="0" smtClean="0">
                <a:latin typeface="+mj-ea"/>
                <a:ea typeface="+mj-ea"/>
              </a:rPr>
              <a:t>               IF (</a:t>
            </a:r>
            <a:r>
              <a:rPr lang="ko-KR" altLang="en-US" sz="2000" dirty="0" smtClean="0">
                <a:latin typeface="+mj-ea"/>
                <a:ea typeface="+mj-ea"/>
              </a:rPr>
              <a:t>물품명선택 </a:t>
            </a:r>
            <a:r>
              <a:rPr lang="en-US" altLang="ko-KR" sz="2000" dirty="0" smtClean="0">
                <a:latin typeface="+mj-ea"/>
                <a:ea typeface="+mj-ea"/>
              </a:rPr>
              <a:t>= TRUE) &amp; (</a:t>
            </a:r>
            <a:r>
              <a:rPr lang="ko-KR" altLang="en-US" sz="2000" dirty="0" smtClean="0">
                <a:latin typeface="+mj-ea"/>
                <a:ea typeface="+mj-ea"/>
              </a:rPr>
              <a:t>수량선택 </a:t>
            </a:r>
            <a:r>
              <a:rPr lang="en-US" altLang="ko-KR" sz="2000" dirty="0" smtClean="0">
                <a:latin typeface="+mj-ea"/>
                <a:ea typeface="+mj-ea"/>
              </a:rPr>
              <a:t>= TRUE)</a:t>
            </a:r>
          </a:p>
          <a:p>
            <a:pPr eaLnBrk="1" hangingPunct="1">
              <a:defRPr/>
            </a:pPr>
            <a:r>
              <a:rPr lang="en-US" altLang="ko-KR" sz="2000" dirty="0" smtClean="0">
                <a:latin typeface="+mj-ea"/>
                <a:ea typeface="+mj-ea"/>
              </a:rPr>
              <a:t>                  </a:t>
            </a:r>
            <a:r>
              <a:rPr lang="ko-KR" altLang="en-US" sz="2000" dirty="0" smtClean="0">
                <a:latin typeface="+mj-ea"/>
                <a:ea typeface="+mj-ea"/>
              </a:rPr>
              <a:t>손실물품목록에서 </a:t>
            </a:r>
            <a:endParaRPr lang="en-US" altLang="ko-KR" sz="2000" dirty="0" smtClean="0">
              <a:latin typeface="+mj-ea"/>
              <a:ea typeface="+mj-ea"/>
            </a:endParaRPr>
          </a:p>
          <a:p>
            <a:pPr eaLnBrk="1" hangingPunct="1">
              <a:defRPr/>
            </a:pPr>
            <a:r>
              <a:rPr lang="en-US" altLang="ko-KR" sz="2000" dirty="0" smtClean="0">
                <a:latin typeface="+mj-ea"/>
                <a:ea typeface="+mj-ea"/>
              </a:rPr>
              <a:t>                    </a:t>
            </a:r>
            <a:r>
              <a:rPr lang="ko-KR" altLang="en-US" sz="2000" dirty="0" smtClean="0">
                <a:latin typeface="+mj-ea"/>
                <a:ea typeface="+mj-ea"/>
              </a:rPr>
              <a:t>손실된 물품정보는 손실파일에 저장</a:t>
            </a:r>
            <a:r>
              <a:rPr lang="en-US" altLang="ko-KR" sz="2000" dirty="0" smtClean="0">
                <a:latin typeface="+mj-ea"/>
                <a:ea typeface="+mj-ea"/>
              </a:rPr>
              <a:t>.</a:t>
            </a:r>
          </a:p>
          <a:p>
            <a:pPr eaLnBrk="1" hangingPunct="1">
              <a:defRPr/>
            </a:pPr>
            <a:r>
              <a:rPr lang="en-US" altLang="ko-KR" sz="2000" dirty="0" smtClean="0">
                <a:latin typeface="+mj-ea"/>
                <a:ea typeface="+mj-ea"/>
              </a:rPr>
              <a:t>                      </a:t>
            </a:r>
            <a:r>
              <a:rPr lang="ko-KR" altLang="en-US" sz="2000" dirty="0" smtClean="0">
                <a:latin typeface="+mj-ea"/>
                <a:ea typeface="+mj-ea"/>
              </a:rPr>
              <a:t>손실파일에서 처리 후</a:t>
            </a:r>
            <a:r>
              <a:rPr lang="en-US" altLang="ko-KR" sz="2000" dirty="0" smtClean="0">
                <a:latin typeface="+mj-ea"/>
                <a:ea typeface="+mj-ea"/>
              </a:rPr>
              <a:t>, </a:t>
            </a:r>
            <a:r>
              <a:rPr lang="ko-KR" altLang="en-US" sz="2000" dirty="0" smtClean="0">
                <a:latin typeface="+mj-ea"/>
                <a:ea typeface="+mj-ea"/>
              </a:rPr>
              <a:t>손실내역 화면 출력</a:t>
            </a:r>
            <a:r>
              <a:rPr lang="en-US" altLang="ko-KR" sz="2000" dirty="0" smtClean="0">
                <a:latin typeface="+mj-ea"/>
                <a:ea typeface="+mj-ea"/>
              </a:rPr>
              <a:t>.</a:t>
            </a:r>
          </a:p>
          <a:p>
            <a:pPr eaLnBrk="1" hangingPunct="1">
              <a:defRPr/>
            </a:pPr>
            <a:r>
              <a:rPr lang="en-US" altLang="ko-KR" sz="2000" dirty="0" smtClean="0">
                <a:latin typeface="+mj-ea"/>
                <a:ea typeface="+mj-ea"/>
              </a:rPr>
              <a:t>                    </a:t>
            </a:r>
            <a:r>
              <a:rPr lang="ko-KR" altLang="en-US" sz="2000" dirty="0" smtClean="0">
                <a:latin typeface="+mj-ea"/>
                <a:ea typeface="+mj-ea"/>
              </a:rPr>
              <a:t>감소될 물품정보</a:t>
            </a:r>
            <a:r>
              <a:rPr lang="en-US" altLang="ko-KR" sz="2000" dirty="0" smtClean="0">
                <a:latin typeface="+mj-ea"/>
                <a:ea typeface="+mj-ea"/>
              </a:rPr>
              <a:t>(</a:t>
            </a:r>
            <a:r>
              <a:rPr lang="ko-KR" altLang="en-US" sz="2000" dirty="0" smtClean="0">
                <a:latin typeface="+mj-ea"/>
                <a:ea typeface="+mj-ea"/>
              </a:rPr>
              <a:t>재고량</a:t>
            </a:r>
            <a:r>
              <a:rPr lang="en-US" altLang="ko-KR" sz="2000" dirty="0" smtClean="0">
                <a:latin typeface="+mj-ea"/>
                <a:ea typeface="+mj-ea"/>
              </a:rPr>
              <a:t>)</a:t>
            </a:r>
            <a:r>
              <a:rPr lang="ko-KR" altLang="en-US" sz="2000" dirty="0" smtClean="0">
                <a:latin typeface="+mj-ea"/>
                <a:ea typeface="+mj-ea"/>
              </a:rPr>
              <a:t>는 물품파일에 저장</a:t>
            </a:r>
            <a:r>
              <a:rPr lang="en-US" altLang="ko-KR" sz="2000" dirty="0" smtClean="0">
                <a:latin typeface="+mj-ea"/>
                <a:ea typeface="+mj-ea"/>
              </a:rPr>
              <a:t>.</a:t>
            </a:r>
          </a:p>
          <a:p>
            <a:pPr eaLnBrk="1" hangingPunct="1">
              <a:defRPr/>
            </a:pPr>
            <a:r>
              <a:rPr lang="en-US" altLang="ko-KR" sz="2000" dirty="0" smtClean="0">
                <a:latin typeface="+mj-ea"/>
                <a:ea typeface="+mj-ea"/>
              </a:rPr>
              <a:t>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요구 분석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소단위 명세서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500034" y="1571648"/>
            <a:ext cx="7499350" cy="51435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소단위 명세서</a:t>
            </a:r>
            <a:endParaRPr lang="en-US" altLang="ko-KR" dirty="0" smtClean="0">
              <a:latin typeface="+mj-ea"/>
              <a:ea typeface="+mj-ea"/>
            </a:endParaRPr>
          </a:p>
          <a:p>
            <a:pPr eaLnBrk="1" hangingPunct="1">
              <a:defRPr/>
            </a:pPr>
            <a:endParaRPr lang="en-US" altLang="ko-KR" dirty="0" smtClean="0">
              <a:latin typeface="+mj-ea"/>
              <a:ea typeface="+mj-ea"/>
            </a:endParaRPr>
          </a:p>
          <a:p>
            <a:pPr eaLnBrk="1" hangingPunct="1">
              <a:defRPr/>
            </a:pPr>
            <a:endParaRPr lang="en-US" altLang="ko-KR" dirty="0" smtClean="0">
              <a:latin typeface="+mj-ea"/>
              <a:ea typeface="+mj-ea"/>
            </a:endParaRPr>
          </a:p>
          <a:p>
            <a:pPr eaLnBrk="1" hangingPunct="1">
              <a:defRPr/>
            </a:pPr>
            <a:r>
              <a:rPr lang="ko-KR" altLang="en-US" sz="2000" dirty="0" smtClean="0">
                <a:latin typeface="+mj-ea"/>
                <a:ea typeface="+mj-ea"/>
              </a:rPr>
              <a:t>프로세스 번호 </a:t>
            </a:r>
            <a:r>
              <a:rPr lang="en-US" altLang="ko-KR" sz="2000" dirty="0" smtClean="0">
                <a:latin typeface="+mj-ea"/>
                <a:ea typeface="+mj-ea"/>
              </a:rPr>
              <a:t>: E</a:t>
            </a:r>
          </a:p>
          <a:p>
            <a:pPr eaLnBrk="1" hangingPunct="1">
              <a:defRPr/>
            </a:pPr>
            <a:r>
              <a:rPr lang="ko-KR" altLang="en-US" sz="2000" dirty="0" smtClean="0">
                <a:latin typeface="+mj-ea"/>
                <a:ea typeface="+mj-ea"/>
              </a:rPr>
              <a:t>프로세스 이름 </a:t>
            </a:r>
            <a:r>
              <a:rPr lang="en-US" altLang="ko-KR" sz="2000" dirty="0" smtClean="0">
                <a:latin typeface="+mj-ea"/>
                <a:ea typeface="+mj-ea"/>
              </a:rPr>
              <a:t>: </a:t>
            </a:r>
            <a:r>
              <a:rPr lang="ko-KR" altLang="en-US" sz="2000" dirty="0" smtClean="0">
                <a:latin typeface="+mj-ea"/>
                <a:ea typeface="+mj-ea"/>
              </a:rPr>
              <a:t>정산</a:t>
            </a:r>
            <a:endParaRPr lang="en-US" altLang="ko-KR" sz="2000" dirty="0" smtClean="0">
              <a:latin typeface="+mj-ea"/>
              <a:ea typeface="+mj-ea"/>
            </a:endParaRPr>
          </a:p>
          <a:p>
            <a:pPr eaLnBrk="1" hangingPunct="1">
              <a:defRPr/>
            </a:pPr>
            <a:r>
              <a:rPr lang="en-US" altLang="ko-KR" sz="2000" dirty="0" smtClean="0">
                <a:latin typeface="+mj-ea"/>
                <a:ea typeface="+mj-ea"/>
              </a:rPr>
              <a:t>        </a:t>
            </a:r>
            <a:r>
              <a:rPr lang="ko-KR" altLang="en-US" sz="2000" dirty="0" smtClean="0">
                <a:latin typeface="+mj-ea"/>
                <a:ea typeface="+mj-ea"/>
              </a:rPr>
              <a:t>설명 </a:t>
            </a:r>
            <a:r>
              <a:rPr lang="en-US" altLang="ko-KR" sz="2000" dirty="0" smtClean="0">
                <a:latin typeface="+mj-ea"/>
                <a:ea typeface="+mj-ea"/>
              </a:rPr>
              <a:t>: </a:t>
            </a:r>
            <a:r>
              <a:rPr lang="ko-KR" altLang="en-US" sz="2000" dirty="0" smtClean="0">
                <a:latin typeface="+mj-ea"/>
                <a:ea typeface="+mj-ea"/>
              </a:rPr>
              <a:t>정산 선택</a:t>
            </a:r>
            <a:r>
              <a:rPr lang="en-US" altLang="ko-KR" sz="2000" dirty="0" smtClean="0">
                <a:latin typeface="+mj-ea"/>
                <a:ea typeface="+mj-ea"/>
              </a:rPr>
              <a:t>.</a:t>
            </a:r>
          </a:p>
          <a:p>
            <a:pPr eaLnBrk="1" hangingPunct="1">
              <a:defRPr/>
            </a:pPr>
            <a:r>
              <a:rPr lang="en-US" altLang="ko-KR" sz="2000" dirty="0" smtClean="0">
                <a:latin typeface="+mj-ea"/>
                <a:ea typeface="+mj-ea"/>
              </a:rPr>
              <a:t>               </a:t>
            </a:r>
            <a:r>
              <a:rPr lang="ko-KR" altLang="en-US" sz="2000" dirty="0" smtClean="0">
                <a:latin typeface="+mj-ea"/>
                <a:ea typeface="+mj-ea"/>
              </a:rPr>
              <a:t>판매파일에서 총판매금액 계산 후 정산화면 출력</a:t>
            </a:r>
            <a:r>
              <a:rPr lang="en-US" altLang="ko-KR" sz="2000" dirty="0" smtClean="0">
                <a:latin typeface="+mj-ea"/>
                <a:ea typeface="+mj-ea"/>
              </a:rPr>
              <a:t>.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857224" y="2203473"/>
          <a:ext cx="7500990" cy="8686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285884"/>
                <a:gridCol w="6215106"/>
              </a:tblGrid>
              <a:tr h="214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 smtClean="0"/>
                        <a:t>시스템명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편의점 물품 관리 프로그램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작성자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3</a:t>
                      </a:r>
                      <a:r>
                        <a:rPr lang="ko-KR" altLang="en-US" sz="1300" dirty="0" smtClean="0"/>
                        <a:t>조 유지성</a:t>
                      </a:r>
                      <a:r>
                        <a:rPr lang="en-US" altLang="ko-KR" sz="1300" dirty="0" smtClean="0"/>
                        <a:t>,</a:t>
                      </a:r>
                      <a:r>
                        <a:rPr lang="en-US" altLang="ko-KR" sz="1300" baseline="0" dirty="0" smtClean="0"/>
                        <a:t> </a:t>
                      </a:r>
                      <a:r>
                        <a:rPr lang="ko-KR" altLang="en-US" sz="1300" baseline="0" dirty="0" smtClean="0"/>
                        <a:t>최영재</a:t>
                      </a:r>
                      <a:r>
                        <a:rPr lang="en-US" altLang="ko-KR" sz="1300" baseline="0" dirty="0" smtClean="0"/>
                        <a:t>, </a:t>
                      </a:r>
                      <a:r>
                        <a:rPr lang="ko-KR" altLang="en-US" sz="1300" baseline="0" dirty="0" smtClean="0"/>
                        <a:t>이준하</a:t>
                      </a:r>
                      <a:r>
                        <a:rPr lang="en-US" altLang="ko-KR" sz="1300" baseline="0" dirty="0" smtClean="0"/>
                        <a:t>, </a:t>
                      </a:r>
                      <a:r>
                        <a:rPr lang="ko-KR" altLang="en-US" sz="1300" baseline="0" dirty="0" smtClean="0"/>
                        <a:t>곽용환</a:t>
                      </a:r>
                      <a:r>
                        <a:rPr lang="en-US" altLang="ko-KR" sz="1300" baseline="0" dirty="0" smtClean="0"/>
                        <a:t>, </a:t>
                      </a:r>
                      <a:r>
                        <a:rPr lang="ko-KR" altLang="en-US" sz="1300" baseline="0" dirty="0" smtClean="0"/>
                        <a:t>고수열</a:t>
                      </a:r>
                      <a:r>
                        <a:rPr lang="en-US" altLang="ko-KR" sz="1300" baseline="0" dirty="0" smtClean="0"/>
                        <a:t>, </a:t>
                      </a:r>
                      <a:r>
                        <a:rPr lang="ko-KR" altLang="en-US" sz="1300" baseline="0" dirty="0" smtClean="0"/>
                        <a:t>양설</a:t>
                      </a:r>
                      <a:r>
                        <a:rPr lang="en-US" altLang="ko-KR" sz="1300" baseline="0" dirty="0" smtClean="0"/>
                        <a:t>, </a:t>
                      </a:r>
                      <a:r>
                        <a:rPr lang="ko-KR" altLang="en-US" sz="1300" baseline="0" dirty="0" err="1" smtClean="0"/>
                        <a:t>가충항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 smtClean="0"/>
                        <a:t>도식명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소단위 명세서 </a:t>
                      </a:r>
                      <a:r>
                        <a:rPr lang="en-US" altLang="ko-KR" sz="1300" dirty="0" smtClean="0"/>
                        <a:t>– E.</a:t>
                      </a:r>
                      <a:r>
                        <a:rPr lang="en-US" altLang="ko-KR" sz="1300" baseline="0" dirty="0" smtClean="0"/>
                        <a:t> </a:t>
                      </a:r>
                      <a:r>
                        <a:rPr lang="ko-KR" altLang="en-US" sz="1300" baseline="0" dirty="0" smtClean="0"/>
                        <a:t>정산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539496"/>
            <a:ext cx="8229600" cy="96012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3. </a:t>
            </a:r>
            <a:r>
              <a:rPr lang="ko-KR" altLang="en-US" dirty="0" smtClean="0"/>
              <a:t>요구 분석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자료사전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662104"/>
            <a:ext cx="7499350" cy="55245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ko-KR" altLang="en-US" dirty="0" smtClean="0">
                <a:latin typeface="+mj-ea"/>
                <a:ea typeface="+mj-ea"/>
              </a:rPr>
              <a:t>자료 사전 </a:t>
            </a:r>
            <a:r>
              <a:rPr lang="en-US" altLang="ko-KR" dirty="0" smtClean="0">
                <a:latin typeface="+mj-ea"/>
                <a:ea typeface="+mj-ea"/>
              </a:rPr>
              <a:t>( </a:t>
            </a:r>
            <a:r>
              <a:rPr lang="ko-KR" altLang="en-US" dirty="0" smtClean="0">
                <a:latin typeface="+mj-ea"/>
                <a:ea typeface="+mj-ea"/>
              </a:rPr>
              <a:t>목 차 </a:t>
            </a:r>
            <a:r>
              <a:rPr lang="en-US" altLang="ko-KR" dirty="0" smtClean="0">
                <a:latin typeface="+mj-ea"/>
                <a:ea typeface="+mj-ea"/>
              </a:rPr>
              <a:t>)</a:t>
            </a:r>
          </a:p>
          <a:p>
            <a:pPr eaLnBrk="1" hangingPunct="1">
              <a:buFont typeface="Wingdings 2" pitchFamily="18" charset="2"/>
              <a:buNone/>
              <a:defRPr/>
            </a:pPr>
            <a:endParaRPr lang="en-US" altLang="ko-KR" dirty="0" smtClean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7335" y="2387600"/>
            <a:ext cx="857250" cy="3970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dirty="0">
                <a:latin typeface="+mj-ea"/>
                <a:ea typeface="+mj-ea"/>
              </a:rPr>
              <a:t>&lt;</a:t>
            </a:r>
            <a:r>
              <a:rPr lang="ko-KR" altLang="en-US" dirty="0">
                <a:latin typeface="+mj-ea"/>
                <a:ea typeface="+mj-ea"/>
              </a:rPr>
              <a:t>가</a:t>
            </a:r>
            <a:r>
              <a:rPr lang="en-US" altLang="ko-KR" dirty="0">
                <a:latin typeface="+mj-ea"/>
                <a:ea typeface="+mj-ea"/>
              </a:rPr>
              <a:t>&gt; </a:t>
            </a:r>
          </a:p>
          <a:p>
            <a:pPr>
              <a:defRPr/>
            </a:pPr>
            <a:r>
              <a:rPr lang="en-US" altLang="ko-KR" dirty="0">
                <a:latin typeface="+mj-ea"/>
                <a:ea typeface="+mj-ea"/>
              </a:rPr>
              <a:t>&lt;</a:t>
            </a:r>
            <a:r>
              <a:rPr lang="ko-KR" altLang="en-US" dirty="0">
                <a:latin typeface="+mj-ea"/>
                <a:ea typeface="+mj-ea"/>
              </a:rPr>
              <a:t>나</a:t>
            </a:r>
            <a:r>
              <a:rPr lang="en-US" altLang="ko-KR" dirty="0">
                <a:latin typeface="+mj-ea"/>
                <a:ea typeface="+mj-ea"/>
              </a:rPr>
              <a:t>&gt;</a:t>
            </a:r>
          </a:p>
          <a:p>
            <a:pPr>
              <a:defRPr/>
            </a:pPr>
            <a:r>
              <a:rPr lang="en-US" altLang="ko-KR" dirty="0">
                <a:latin typeface="+mj-ea"/>
                <a:ea typeface="+mj-ea"/>
              </a:rPr>
              <a:t>&lt;</a:t>
            </a:r>
            <a:r>
              <a:rPr lang="ko-KR" altLang="en-US" dirty="0">
                <a:latin typeface="+mj-ea"/>
                <a:ea typeface="+mj-ea"/>
              </a:rPr>
              <a:t>다</a:t>
            </a:r>
            <a:r>
              <a:rPr lang="en-US" altLang="ko-KR" dirty="0">
                <a:latin typeface="+mj-ea"/>
                <a:ea typeface="+mj-ea"/>
              </a:rPr>
              <a:t>&gt;</a:t>
            </a:r>
          </a:p>
          <a:p>
            <a:pPr>
              <a:defRPr/>
            </a:pPr>
            <a:r>
              <a:rPr lang="en-US" altLang="ko-KR" dirty="0">
                <a:latin typeface="+mj-ea"/>
                <a:ea typeface="+mj-ea"/>
              </a:rPr>
              <a:t>&lt;</a:t>
            </a:r>
            <a:r>
              <a:rPr lang="ko-KR" altLang="en-US" dirty="0">
                <a:latin typeface="+mj-ea"/>
                <a:ea typeface="+mj-ea"/>
              </a:rPr>
              <a:t>라</a:t>
            </a:r>
            <a:r>
              <a:rPr lang="en-US" altLang="ko-KR" dirty="0">
                <a:latin typeface="+mj-ea"/>
                <a:ea typeface="+mj-ea"/>
              </a:rPr>
              <a:t>&gt;</a:t>
            </a:r>
          </a:p>
          <a:p>
            <a:pPr>
              <a:defRPr/>
            </a:pPr>
            <a:r>
              <a:rPr lang="en-US" altLang="ko-KR" dirty="0">
                <a:latin typeface="+mj-ea"/>
                <a:ea typeface="+mj-ea"/>
              </a:rPr>
              <a:t>&lt;</a:t>
            </a:r>
            <a:r>
              <a:rPr lang="ko-KR" altLang="en-US" dirty="0">
                <a:latin typeface="+mj-ea"/>
                <a:ea typeface="+mj-ea"/>
              </a:rPr>
              <a:t>마</a:t>
            </a:r>
            <a:r>
              <a:rPr lang="en-US" altLang="ko-KR" dirty="0">
                <a:latin typeface="+mj-ea"/>
                <a:ea typeface="+mj-ea"/>
              </a:rPr>
              <a:t>&gt;</a:t>
            </a:r>
          </a:p>
          <a:p>
            <a:pPr>
              <a:defRPr/>
            </a:pPr>
            <a:r>
              <a:rPr lang="en-US" altLang="ko-KR" dirty="0">
                <a:latin typeface="+mj-ea"/>
                <a:ea typeface="+mj-ea"/>
              </a:rPr>
              <a:t>&lt;</a:t>
            </a:r>
            <a:r>
              <a:rPr lang="ko-KR" altLang="en-US" dirty="0">
                <a:latin typeface="+mj-ea"/>
                <a:ea typeface="+mj-ea"/>
              </a:rPr>
              <a:t>바</a:t>
            </a:r>
            <a:r>
              <a:rPr lang="en-US" altLang="ko-KR" dirty="0">
                <a:latin typeface="+mj-ea"/>
                <a:ea typeface="+mj-ea"/>
              </a:rPr>
              <a:t>&gt;</a:t>
            </a:r>
          </a:p>
          <a:p>
            <a:pPr>
              <a:defRPr/>
            </a:pPr>
            <a:r>
              <a:rPr lang="en-US" altLang="ko-KR" dirty="0">
                <a:latin typeface="+mj-ea"/>
                <a:ea typeface="+mj-ea"/>
              </a:rPr>
              <a:t>&lt;</a:t>
            </a:r>
            <a:r>
              <a:rPr lang="ko-KR" altLang="en-US" dirty="0">
                <a:latin typeface="+mj-ea"/>
                <a:ea typeface="+mj-ea"/>
              </a:rPr>
              <a:t>사</a:t>
            </a:r>
            <a:r>
              <a:rPr lang="en-US" altLang="ko-KR" dirty="0">
                <a:latin typeface="+mj-ea"/>
                <a:ea typeface="+mj-ea"/>
              </a:rPr>
              <a:t>&gt;</a:t>
            </a:r>
          </a:p>
          <a:p>
            <a:pPr>
              <a:defRPr/>
            </a:pPr>
            <a:r>
              <a:rPr lang="en-US" altLang="ko-KR" dirty="0">
                <a:latin typeface="+mj-ea"/>
                <a:ea typeface="+mj-ea"/>
              </a:rPr>
              <a:t>&lt;</a:t>
            </a:r>
            <a:r>
              <a:rPr lang="ko-KR" altLang="en-US" dirty="0">
                <a:latin typeface="+mj-ea"/>
                <a:ea typeface="+mj-ea"/>
              </a:rPr>
              <a:t>아</a:t>
            </a:r>
            <a:r>
              <a:rPr lang="en-US" altLang="ko-KR" dirty="0">
                <a:latin typeface="+mj-ea"/>
                <a:ea typeface="+mj-ea"/>
              </a:rPr>
              <a:t>&gt;</a:t>
            </a:r>
          </a:p>
          <a:p>
            <a:pPr>
              <a:defRPr/>
            </a:pPr>
            <a:r>
              <a:rPr lang="en-US" altLang="ko-KR" dirty="0">
                <a:latin typeface="+mj-ea"/>
                <a:ea typeface="+mj-ea"/>
              </a:rPr>
              <a:t>&lt;</a:t>
            </a:r>
            <a:r>
              <a:rPr lang="ko-KR" altLang="en-US" dirty="0">
                <a:latin typeface="+mj-ea"/>
                <a:ea typeface="+mj-ea"/>
              </a:rPr>
              <a:t>자</a:t>
            </a:r>
            <a:r>
              <a:rPr lang="en-US" altLang="ko-KR" dirty="0">
                <a:latin typeface="+mj-ea"/>
                <a:ea typeface="+mj-ea"/>
              </a:rPr>
              <a:t>&gt;</a:t>
            </a:r>
          </a:p>
          <a:p>
            <a:pPr>
              <a:defRPr/>
            </a:pPr>
            <a:r>
              <a:rPr lang="en-US" altLang="ko-KR" dirty="0">
                <a:latin typeface="+mj-ea"/>
                <a:ea typeface="+mj-ea"/>
              </a:rPr>
              <a:t>&lt;</a:t>
            </a:r>
            <a:r>
              <a:rPr lang="ko-KR" altLang="en-US" dirty="0">
                <a:latin typeface="+mj-ea"/>
                <a:ea typeface="+mj-ea"/>
              </a:rPr>
              <a:t>차</a:t>
            </a:r>
            <a:r>
              <a:rPr lang="en-US" altLang="ko-KR" dirty="0">
                <a:latin typeface="+mj-ea"/>
                <a:ea typeface="+mj-ea"/>
              </a:rPr>
              <a:t>&gt;</a:t>
            </a:r>
          </a:p>
          <a:p>
            <a:pPr>
              <a:defRPr/>
            </a:pPr>
            <a:r>
              <a:rPr lang="en-US" altLang="ko-KR" dirty="0">
                <a:latin typeface="+mj-ea"/>
                <a:ea typeface="+mj-ea"/>
              </a:rPr>
              <a:t>&lt;</a:t>
            </a:r>
            <a:r>
              <a:rPr lang="ko-KR" altLang="en-US" dirty="0">
                <a:latin typeface="+mj-ea"/>
                <a:ea typeface="+mj-ea"/>
              </a:rPr>
              <a:t>카</a:t>
            </a:r>
            <a:r>
              <a:rPr lang="en-US" altLang="ko-KR" dirty="0">
                <a:latin typeface="+mj-ea"/>
                <a:ea typeface="+mj-ea"/>
              </a:rPr>
              <a:t>&gt;</a:t>
            </a:r>
          </a:p>
          <a:p>
            <a:pPr>
              <a:defRPr/>
            </a:pPr>
            <a:r>
              <a:rPr lang="en-US" altLang="ko-KR" dirty="0">
                <a:latin typeface="+mj-ea"/>
                <a:ea typeface="+mj-ea"/>
              </a:rPr>
              <a:t>&lt;</a:t>
            </a:r>
            <a:r>
              <a:rPr lang="ko-KR" altLang="en-US" dirty="0">
                <a:latin typeface="+mj-ea"/>
                <a:ea typeface="+mj-ea"/>
              </a:rPr>
              <a:t>타</a:t>
            </a:r>
            <a:r>
              <a:rPr lang="en-US" altLang="ko-KR" dirty="0">
                <a:latin typeface="+mj-ea"/>
                <a:ea typeface="+mj-ea"/>
              </a:rPr>
              <a:t>&gt;</a:t>
            </a:r>
          </a:p>
          <a:p>
            <a:pPr>
              <a:defRPr/>
            </a:pPr>
            <a:r>
              <a:rPr lang="en-US" altLang="ko-KR" dirty="0">
                <a:latin typeface="+mj-ea"/>
                <a:ea typeface="+mj-ea"/>
              </a:rPr>
              <a:t>&lt;</a:t>
            </a:r>
            <a:r>
              <a:rPr lang="ko-KR" altLang="en-US" dirty="0">
                <a:latin typeface="+mj-ea"/>
                <a:ea typeface="+mj-ea"/>
              </a:rPr>
              <a:t>파</a:t>
            </a:r>
            <a:r>
              <a:rPr lang="en-US" altLang="ko-KR" dirty="0">
                <a:latin typeface="+mj-ea"/>
                <a:ea typeface="+mj-ea"/>
              </a:rPr>
              <a:t>&gt;</a:t>
            </a:r>
          </a:p>
          <a:p>
            <a:pPr>
              <a:defRPr/>
            </a:pPr>
            <a:r>
              <a:rPr lang="en-US" altLang="ko-KR" dirty="0">
                <a:latin typeface="+mj-ea"/>
                <a:ea typeface="+mj-ea"/>
              </a:rPr>
              <a:t>&lt;</a:t>
            </a:r>
            <a:r>
              <a:rPr lang="ko-KR" altLang="en-US" dirty="0">
                <a:latin typeface="+mj-ea"/>
                <a:ea typeface="+mj-ea"/>
              </a:rPr>
              <a:t>하</a:t>
            </a:r>
            <a:r>
              <a:rPr lang="en-US" altLang="ko-KR" dirty="0">
                <a:latin typeface="+mj-ea"/>
                <a:ea typeface="+mj-ea"/>
              </a:rPr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71670" y="2387600"/>
            <a:ext cx="5000625" cy="397031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dirty="0" smtClean="0">
                <a:latin typeface="+mj-ea"/>
                <a:ea typeface="+mj-ea"/>
              </a:rPr>
              <a:t>--------------------------------------------------</a:t>
            </a:r>
          </a:p>
          <a:p>
            <a:pPr>
              <a:defRPr/>
            </a:pPr>
            <a:r>
              <a:rPr lang="en-US" altLang="ko-KR" dirty="0" smtClean="0">
                <a:latin typeface="+mj-ea"/>
                <a:ea typeface="+mj-ea"/>
              </a:rPr>
              <a:t>--------------------------------------------------</a:t>
            </a:r>
          </a:p>
          <a:p>
            <a:pPr>
              <a:defRPr/>
            </a:pPr>
            <a:r>
              <a:rPr lang="en-US" altLang="ko-KR" dirty="0" smtClean="0">
                <a:latin typeface="+mj-ea"/>
                <a:ea typeface="+mj-ea"/>
              </a:rPr>
              <a:t>--------------------------------------------------</a:t>
            </a:r>
          </a:p>
          <a:p>
            <a:pPr>
              <a:defRPr/>
            </a:pPr>
            <a:r>
              <a:rPr lang="en-US" altLang="ko-KR" dirty="0" smtClean="0">
                <a:latin typeface="+mj-ea"/>
                <a:ea typeface="+mj-ea"/>
              </a:rPr>
              <a:t>--------------------------------------------------</a:t>
            </a:r>
          </a:p>
          <a:p>
            <a:pPr>
              <a:defRPr/>
            </a:pPr>
            <a:r>
              <a:rPr lang="en-US" altLang="ko-KR" dirty="0" smtClean="0">
                <a:latin typeface="+mj-ea"/>
                <a:ea typeface="+mj-ea"/>
              </a:rPr>
              <a:t>--------------------------------------------------</a:t>
            </a:r>
          </a:p>
          <a:p>
            <a:pPr>
              <a:defRPr/>
            </a:pPr>
            <a:r>
              <a:rPr lang="en-US" altLang="ko-KR" dirty="0" smtClean="0">
                <a:latin typeface="+mj-ea"/>
                <a:ea typeface="+mj-ea"/>
              </a:rPr>
              <a:t>--------------------------------------------------</a:t>
            </a:r>
          </a:p>
          <a:p>
            <a:pPr>
              <a:defRPr/>
            </a:pPr>
            <a:r>
              <a:rPr lang="en-US" altLang="ko-KR" dirty="0" smtClean="0">
                <a:latin typeface="+mj-ea"/>
                <a:ea typeface="+mj-ea"/>
              </a:rPr>
              <a:t>--------------------------------------------------</a:t>
            </a:r>
          </a:p>
          <a:p>
            <a:pPr>
              <a:defRPr/>
            </a:pPr>
            <a:r>
              <a:rPr lang="en-US" altLang="ko-KR" dirty="0" smtClean="0">
                <a:latin typeface="+mj-ea"/>
                <a:ea typeface="+mj-ea"/>
              </a:rPr>
              <a:t>--------------------------------------------------</a:t>
            </a:r>
          </a:p>
          <a:p>
            <a:pPr>
              <a:defRPr/>
            </a:pPr>
            <a:r>
              <a:rPr lang="en-US" altLang="ko-KR" dirty="0" smtClean="0">
                <a:latin typeface="+mj-ea"/>
                <a:ea typeface="+mj-ea"/>
              </a:rPr>
              <a:t>--------------------------------------------------</a:t>
            </a:r>
          </a:p>
          <a:p>
            <a:pPr>
              <a:defRPr/>
            </a:pPr>
            <a:r>
              <a:rPr lang="en-US" altLang="ko-KR" dirty="0" smtClean="0">
                <a:latin typeface="+mj-ea"/>
                <a:ea typeface="+mj-ea"/>
              </a:rPr>
              <a:t>--------------------------------------------------</a:t>
            </a:r>
            <a:endParaRPr lang="en-US" altLang="ko-KR" dirty="0" smtClean="0">
              <a:latin typeface="+mj-ea"/>
            </a:endParaRPr>
          </a:p>
          <a:p>
            <a:pPr>
              <a:defRPr/>
            </a:pPr>
            <a:r>
              <a:rPr lang="en-US" altLang="ko-KR" dirty="0" smtClean="0">
                <a:latin typeface="+mj-ea"/>
              </a:rPr>
              <a:t>--------------------------------------------------</a:t>
            </a:r>
          </a:p>
          <a:p>
            <a:pPr>
              <a:defRPr/>
            </a:pPr>
            <a:r>
              <a:rPr lang="en-US" altLang="ko-KR" dirty="0" smtClean="0">
                <a:latin typeface="+mj-ea"/>
              </a:rPr>
              <a:t>--------------------------------------------------</a:t>
            </a:r>
          </a:p>
          <a:p>
            <a:pPr>
              <a:defRPr/>
            </a:pPr>
            <a:r>
              <a:rPr lang="en-US" altLang="ko-KR" dirty="0" smtClean="0">
                <a:latin typeface="+mj-ea"/>
              </a:rPr>
              <a:t>--------------------------------------------------</a:t>
            </a:r>
          </a:p>
          <a:p>
            <a:pPr>
              <a:defRPr/>
            </a:pPr>
            <a:r>
              <a:rPr lang="en-US" altLang="ko-KR" dirty="0" smtClean="0">
                <a:latin typeface="+mj-ea"/>
              </a:rPr>
              <a:t>--------------------------------------------------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22" y="2387600"/>
            <a:ext cx="857250" cy="3970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dirty="0" smtClean="0">
                <a:latin typeface="+mj-ea"/>
                <a:ea typeface="+mj-ea"/>
              </a:rPr>
              <a:t>23</a:t>
            </a:r>
            <a:endParaRPr lang="en-US" altLang="ko-KR" dirty="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dirty="0" smtClean="0">
                <a:latin typeface="+mj-ea"/>
                <a:ea typeface="+mj-ea"/>
              </a:rPr>
              <a:t>23</a:t>
            </a:r>
            <a:endParaRPr lang="en-US" altLang="ko-KR" dirty="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dirty="0" smtClean="0">
                <a:latin typeface="+mj-ea"/>
                <a:ea typeface="+mj-ea"/>
              </a:rPr>
              <a:t>23</a:t>
            </a:r>
            <a:endParaRPr lang="en-US" altLang="ko-KR" dirty="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dirty="0" smtClean="0">
                <a:latin typeface="+mj-ea"/>
                <a:ea typeface="+mj-ea"/>
              </a:rPr>
              <a:t>23</a:t>
            </a:r>
            <a:endParaRPr lang="en-US" altLang="ko-KR" dirty="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dirty="0" smtClean="0">
                <a:latin typeface="+mj-ea"/>
                <a:ea typeface="+mj-ea"/>
              </a:rPr>
              <a:t>23</a:t>
            </a:r>
            <a:endParaRPr lang="en-US" altLang="ko-KR" dirty="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dirty="0" smtClean="0">
                <a:latin typeface="+mj-ea"/>
                <a:ea typeface="+mj-ea"/>
              </a:rPr>
              <a:t>23</a:t>
            </a:r>
            <a:endParaRPr lang="en-US" altLang="ko-KR" dirty="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dirty="0" smtClean="0">
                <a:latin typeface="+mj-ea"/>
                <a:ea typeface="+mj-ea"/>
              </a:rPr>
              <a:t>24</a:t>
            </a:r>
            <a:endParaRPr lang="en-US" altLang="ko-KR" dirty="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dirty="0" smtClean="0">
                <a:latin typeface="+mj-ea"/>
                <a:ea typeface="+mj-ea"/>
              </a:rPr>
              <a:t>24</a:t>
            </a:r>
            <a:endParaRPr lang="en-US" altLang="ko-KR" dirty="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dirty="0" smtClean="0">
                <a:latin typeface="+mj-ea"/>
                <a:ea typeface="+mj-ea"/>
              </a:rPr>
              <a:t>25</a:t>
            </a:r>
            <a:endParaRPr lang="en-US" altLang="ko-KR" dirty="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dirty="0" smtClean="0">
                <a:latin typeface="+mj-ea"/>
                <a:ea typeface="+mj-ea"/>
              </a:rPr>
              <a:t>25</a:t>
            </a:r>
            <a:endParaRPr lang="en-US" altLang="ko-KR" dirty="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dirty="0" smtClean="0">
                <a:latin typeface="+mj-ea"/>
                <a:ea typeface="+mj-ea"/>
              </a:rPr>
              <a:t>25</a:t>
            </a:r>
            <a:endParaRPr lang="en-US" altLang="ko-KR" dirty="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dirty="0" smtClean="0">
                <a:latin typeface="+mj-ea"/>
                <a:ea typeface="+mj-ea"/>
              </a:rPr>
              <a:t>25</a:t>
            </a:r>
            <a:endParaRPr lang="en-US" altLang="ko-KR" dirty="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dirty="0" smtClean="0">
                <a:latin typeface="+mj-ea"/>
                <a:ea typeface="+mj-ea"/>
              </a:rPr>
              <a:t>26</a:t>
            </a:r>
            <a:endParaRPr lang="en-US" altLang="ko-KR" dirty="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dirty="0" smtClean="0">
                <a:latin typeface="+mj-ea"/>
                <a:ea typeface="+mj-ea"/>
              </a:rPr>
              <a:t>26</a:t>
            </a:r>
            <a:endParaRPr lang="en-US" altLang="ko-KR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2910" y="1519228"/>
            <a:ext cx="7499350" cy="55245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ko-KR" altLang="en-US" dirty="0" smtClean="0">
                <a:latin typeface="+mj-ea"/>
                <a:ea typeface="+mj-ea"/>
              </a:rPr>
              <a:t>자료 사전 </a:t>
            </a:r>
            <a:r>
              <a:rPr lang="en-US" altLang="ko-KR" dirty="0" smtClean="0">
                <a:latin typeface="+mj-ea"/>
                <a:ea typeface="+mj-ea"/>
              </a:rPr>
              <a:t>( </a:t>
            </a:r>
            <a:r>
              <a:rPr lang="ko-KR" altLang="en-US" dirty="0" smtClean="0">
                <a:latin typeface="+mj-ea"/>
                <a:ea typeface="+mj-ea"/>
              </a:rPr>
              <a:t>가 </a:t>
            </a:r>
            <a:r>
              <a:rPr lang="en-US" altLang="ko-KR" dirty="0" smtClean="0">
                <a:latin typeface="+mj-ea"/>
                <a:ea typeface="+mj-ea"/>
              </a:rPr>
              <a:t>~ </a:t>
            </a:r>
            <a:r>
              <a:rPr lang="ko-KR" altLang="en-US" dirty="0" smtClean="0">
                <a:latin typeface="+mj-ea"/>
                <a:ea typeface="+mj-ea"/>
              </a:rPr>
              <a:t>바 </a:t>
            </a:r>
            <a:r>
              <a:rPr lang="en-US" altLang="ko-KR" dirty="0" smtClean="0">
                <a:latin typeface="+mj-ea"/>
                <a:ea typeface="+mj-ea"/>
              </a:rPr>
              <a:t>)</a:t>
            </a:r>
          </a:p>
          <a:p>
            <a:pPr eaLnBrk="1" hangingPunct="1">
              <a:buFont typeface="Wingdings 2" pitchFamily="18" charset="2"/>
              <a:buNone/>
              <a:defRPr/>
            </a:pPr>
            <a:endParaRPr lang="en-US" altLang="ko-KR" dirty="0" smtClean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14480" y="2286000"/>
            <a:ext cx="5572125" cy="42465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Tx/>
              <a:buChar char="-"/>
              <a:defRPr/>
            </a:pPr>
            <a:r>
              <a:rPr lang="en-US" altLang="ko-KR" dirty="0">
                <a:latin typeface="+mj-ea"/>
                <a:ea typeface="+mj-ea"/>
              </a:rPr>
              <a:t>-------------------- </a:t>
            </a:r>
            <a:r>
              <a:rPr lang="ko-KR" altLang="en-US" dirty="0">
                <a:latin typeface="+mj-ea"/>
                <a:ea typeface="+mj-ea"/>
              </a:rPr>
              <a:t>가 </a:t>
            </a:r>
            <a:r>
              <a:rPr lang="en-US" altLang="ko-KR" dirty="0">
                <a:latin typeface="+mj-ea"/>
                <a:ea typeface="+mj-ea"/>
              </a:rPr>
              <a:t>–---------------------</a:t>
            </a:r>
          </a:p>
          <a:p>
            <a:pPr>
              <a:defRPr/>
            </a:pPr>
            <a:endParaRPr lang="en-US" altLang="ko-KR" dirty="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dirty="0">
                <a:latin typeface="+mj-ea"/>
                <a:ea typeface="+mj-ea"/>
              </a:rPr>
              <a:t>---------------------</a:t>
            </a:r>
            <a:r>
              <a:rPr lang="ko-KR" altLang="en-US" dirty="0">
                <a:latin typeface="+mj-ea"/>
                <a:ea typeface="+mj-ea"/>
              </a:rPr>
              <a:t> 나 </a:t>
            </a:r>
            <a:r>
              <a:rPr lang="en-US" altLang="ko-KR" dirty="0">
                <a:latin typeface="+mj-ea"/>
                <a:ea typeface="+mj-ea"/>
              </a:rPr>
              <a:t>–---------------------</a:t>
            </a:r>
          </a:p>
          <a:p>
            <a:pPr>
              <a:defRPr/>
            </a:pPr>
            <a:r>
              <a:rPr lang="ko-KR" altLang="en-US" dirty="0">
                <a:latin typeface="+mj-ea"/>
                <a:ea typeface="+mj-ea"/>
              </a:rPr>
              <a:t>날짜 </a:t>
            </a:r>
            <a:r>
              <a:rPr lang="en-US" altLang="ko-KR" dirty="0">
                <a:latin typeface="+mj-ea"/>
                <a:ea typeface="+mj-ea"/>
              </a:rPr>
              <a:t>= {</a:t>
            </a:r>
            <a:r>
              <a:rPr lang="ko-KR" altLang="en-US" dirty="0">
                <a:latin typeface="+mj-ea"/>
                <a:ea typeface="+mj-ea"/>
              </a:rPr>
              <a:t>자연수</a:t>
            </a:r>
            <a:r>
              <a:rPr lang="en-US" altLang="ko-KR" dirty="0">
                <a:latin typeface="+mj-ea"/>
                <a:ea typeface="+mj-ea"/>
              </a:rPr>
              <a:t>}</a:t>
            </a:r>
            <a:r>
              <a:rPr lang="en-US" altLang="ko-KR" normalizeH="1" baseline="-25000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+ '/' + {</a:t>
            </a:r>
            <a:r>
              <a:rPr lang="ko-KR" altLang="en-US" dirty="0">
                <a:latin typeface="+mj-ea"/>
                <a:ea typeface="+mj-ea"/>
              </a:rPr>
              <a:t>자연수</a:t>
            </a:r>
            <a:r>
              <a:rPr lang="en-US" altLang="ko-KR" dirty="0">
                <a:latin typeface="+mj-ea"/>
                <a:ea typeface="+mj-ea"/>
              </a:rPr>
              <a:t>}</a:t>
            </a:r>
            <a:r>
              <a:rPr lang="en-US" altLang="ko-KR" normalizeH="1" baseline="-25000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+ '/' + {</a:t>
            </a:r>
            <a:r>
              <a:rPr lang="ko-KR" altLang="en-US" dirty="0">
                <a:latin typeface="+mj-ea"/>
                <a:ea typeface="+mj-ea"/>
              </a:rPr>
              <a:t>자연수</a:t>
            </a:r>
            <a:r>
              <a:rPr lang="en-US" altLang="ko-KR" dirty="0">
                <a:latin typeface="+mj-ea"/>
                <a:ea typeface="+mj-ea"/>
              </a:rPr>
              <a:t>}</a:t>
            </a:r>
            <a:r>
              <a:rPr lang="en-US" altLang="ko-KR" normalizeH="1" baseline="-25000" dirty="0">
                <a:latin typeface="+mj-ea"/>
                <a:ea typeface="+mj-ea"/>
              </a:rPr>
              <a:t> </a:t>
            </a:r>
            <a:endParaRPr lang="en-US" altLang="ko-KR" dirty="0">
              <a:latin typeface="+mj-ea"/>
              <a:ea typeface="+mj-ea"/>
            </a:endParaRPr>
          </a:p>
          <a:p>
            <a:pPr>
              <a:defRPr/>
            </a:pPr>
            <a:endParaRPr lang="en-US" altLang="ko-KR" dirty="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dirty="0">
                <a:latin typeface="+mj-ea"/>
                <a:ea typeface="+mj-ea"/>
              </a:rPr>
              <a:t>---------------------</a:t>
            </a:r>
            <a:r>
              <a:rPr lang="ko-KR" altLang="en-US" dirty="0">
                <a:latin typeface="+mj-ea"/>
                <a:ea typeface="+mj-ea"/>
              </a:rPr>
              <a:t> 다 </a:t>
            </a:r>
            <a:r>
              <a:rPr lang="en-US" altLang="ko-KR" dirty="0">
                <a:latin typeface="+mj-ea"/>
                <a:ea typeface="+mj-ea"/>
              </a:rPr>
              <a:t>–---------------------</a:t>
            </a:r>
          </a:p>
          <a:p>
            <a:pPr>
              <a:defRPr/>
            </a:pPr>
            <a:r>
              <a:rPr lang="ko-KR" altLang="en-US" dirty="0">
                <a:latin typeface="+mj-ea"/>
                <a:ea typeface="+mj-ea"/>
              </a:rPr>
              <a:t>단가 </a:t>
            </a:r>
            <a:r>
              <a:rPr lang="en-US" altLang="ko-KR" dirty="0">
                <a:latin typeface="+mj-ea"/>
                <a:ea typeface="+mj-ea"/>
              </a:rPr>
              <a:t>= </a:t>
            </a:r>
            <a:r>
              <a:rPr lang="ko-KR" altLang="en-US" dirty="0">
                <a:latin typeface="+mj-ea"/>
                <a:ea typeface="+mj-ea"/>
              </a:rPr>
              <a:t>통화</a:t>
            </a:r>
            <a:endParaRPr lang="en-US" altLang="ko-KR" dirty="0">
              <a:latin typeface="+mj-ea"/>
              <a:ea typeface="+mj-ea"/>
            </a:endParaRPr>
          </a:p>
          <a:p>
            <a:pPr>
              <a:defRPr/>
            </a:pPr>
            <a:endParaRPr lang="en-US" altLang="ko-KR" dirty="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dirty="0">
                <a:latin typeface="+mj-ea"/>
                <a:ea typeface="+mj-ea"/>
              </a:rPr>
              <a:t>---------------------</a:t>
            </a:r>
            <a:r>
              <a:rPr lang="ko-KR" altLang="en-US" dirty="0">
                <a:latin typeface="+mj-ea"/>
                <a:ea typeface="+mj-ea"/>
              </a:rPr>
              <a:t> 라 </a:t>
            </a:r>
            <a:r>
              <a:rPr lang="en-US" altLang="ko-KR" dirty="0">
                <a:latin typeface="+mj-ea"/>
                <a:ea typeface="+mj-ea"/>
              </a:rPr>
              <a:t>–---------------------</a:t>
            </a:r>
          </a:p>
          <a:p>
            <a:pPr>
              <a:defRPr/>
            </a:pPr>
            <a:endParaRPr lang="en-US" altLang="ko-KR" dirty="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dirty="0">
                <a:latin typeface="+mj-ea"/>
                <a:ea typeface="+mj-ea"/>
              </a:rPr>
              <a:t>---------------------</a:t>
            </a:r>
            <a:r>
              <a:rPr lang="ko-KR" altLang="en-US" dirty="0">
                <a:latin typeface="+mj-ea"/>
                <a:ea typeface="+mj-ea"/>
              </a:rPr>
              <a:t> 마 </a:t>
            </a:r>
            <a:r>
              <a:rPr lang="en-US" altLang="ko-KR" dirty="0">
                <a:latin typeface="+mj-ea"/>
                <a:ea typeface="+mj-ea"/>
              </a:rPr>
              <a:t>–---------------------</a:t>
            </a:r>
          </a:p>
          <a:p>
            <a:pPr>
              <a:defRPr/>
            </a:pPr>
            <a:r>
              <a:rPr lang="ko-KR" altLang="en-US" dirty="0">
                <a:latin typeface="+mj-ea"/>
                <a:ea typeface="+mj-ea"/>
              </a:rPr>
              <a:t>물품명 </a:t>
            </a:r>
            <a:r>
              <a:rPr lang="en-US" altLang="ko-KR" dirty="0">
                <a:latin typeface="+mj-ea"/>
                <a:ea typeface="+mj-ea"/>
              </a:rPr>
              <a:t>= </a:t>
            </a:r>
            <a:r>
              <a:rPr lang="ko-KR" altLang="en-US" dirty="0">
                <a:latin typeface="+mj-ea"/>
                <a:ea typeface="+mj-ea"/>
              </a:rPr>
              <a:t>문자열</a:t>
            </a:r>
          </a:p>
          <a:p>
            <a:pPr>
              <a:defRPr/>
            </a:pPr>
            <a:r>
              <a:rPr lang="ko-KR" altLang="en-US" dirty="0">
                <a:latin typeface="+mj-ea"/>
                <a:ea typeface="+mj-ea"/>
              </a:rPr>
              <a:t>물품파일 </a:t>
            </a:r>
            <a:r>
              <a:rPr lang="en-US" altLang="ko-KR" dirty="0">
                <a:latin typeface="+mj-ea"/>
                <a:ea typeface="+mj-ea"/>
              </a:rPr>
              <a:t>= </a:t>
            </a:r>
            <a:r>
              <a:rPr lang="ko-KR" altLang="en-US" dirty="0">
                <a:latin typeface="+mj-ea"/>
                <a:ea typeface="+mj-ea"/>
              </a:rPr>
              <a:t>물품명 </a:t>
            </a:r>
            <a:r>
              <a:rPr lang="en-US" altLang="ko-KR" dirty="0">
                <a:latin typeface="+mj-ea"/>
                <a:ea typeface="+mj-ea"/>
              </a:rPr>
              <a:t>+ </a:t>
            </a:r>
            <a:r>
              <a:rPr lang="ko-KR" altLang="en-US" dirty="0">
                <a:latin typeface="+mj-ea"/>
                <a:ea typeface="+mj-ea"/>
              </a:rPr>
              <a:t>단가 </a:t>
            </a:r>
            <a:r>
              <a:rPr lang="en-US" altLang="ko-KR" dirty="0">
                <a:latin typeface="+mj-ea"/>
                <a:ea typeface="+mj-ea"/>
              </a:rPr>
              <a:t>+ </a:t>
            </a:r>
            <a:r>
              <a:rPr lang="ko-KR" altLang="en-US" dirty="0">
                <a:latin typeface="+mj-ea"/>
                <a:ea typeface="+mj-ea"/>
              </a:rPr>
              <a:t>수량</a:t>
            </a:r>
            <a:endParaRPr lang="en-US" altLang="ko-KR" dirty="0">
              <a:latin typeface="+mj-ea"/>
              <a:ea typeface="+mj-ea"/>
            </a:endParaRPr>
          </a:p>
          <a:p>
            <a:pPr>
              <a:defRPr/>
            </a:pPr>
            <a:endParaRPr lang="en-US" altLang="ko-KR" dirty="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dirty="0">
                <a:latin typeface="+mj-ea"/>
                <a:ea typeface="+mj-ea"/>
              </a:rPr>
              <a:t>---------------------</a:t>
            </a:r>
            <a:r>
              <a:rPr lang="ko-KR" altLang="en-US" dirty="0">
                <a:latin typeface="+mj-ea"/>
                <a:ea typeface="+mj-ea"/>
              </a:rPr>
              <a:t> 바 </a:t>
            </a:r>
            <a:r>
              <a:rPr lang="en-US" altLang="ko-KR" dirty="0">
                <a:latin typeface="+mj-ea"/>
                <a:ea typeface="+mj-ea"/>
              </a:rPr>
              <a:t>–---------------------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071793" y="3000375"/>
          <a:ext cx="20828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/>
              </a:tblGrid>
              <a:tr h="1944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</a:tr>
              <a:tr h="1944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4571980" y="3000375"/>
          <a:ext cx="20828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/>
              </a:tblGrid>
              <a:tr h="1944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</a:tr>
              <a:tr h="1944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6078518" y="3000375"/>
          <a:ext cx="20828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/>
              </a:tblGrid>
              <a:tr h="1944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</a:tr>
              <a:tr h="1944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 smtClean="0"/>
              <a:t>3. </a:t>
            </a:r>
            <a:r>
              <a:rPr lang="ko-KR" altLang="en-US" dirty="0" smtClean="0"/>
              <a:t>요구 분석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자료사전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3. </a:t>
            </a:r>
            <a:r>
              <a:rPr lang="ko-KR" altLang="en-US" dirty="0" smtClean="0"/>
              <a:t>요구 분석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자료사전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2910" y="1519228"/>
            <a:ext cx="7499350" cy="55245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ko-KR" altLang="en-US" dirty="0" smtClean="0">
                <a:latin typeface="+mj-ea"/>
                <a:ea typeface="+mj-ea"/>
              </a:rPr>
              <a:t>자료 사전 </a:t>
            </a:r>
            <a:r>
              <a:rPr lang="en-US" altLang="ko-KR" dirty="0" smtClean="0">
                <a:latin typeface="+mj-ea"/>
                <a:ea typeface="+mj-ea"/>
              </a:rPr>
              <a:t>( </a:t>
            </a:r>
            <a:r>
              <a:rPr lang="ko-KR" altLang="en-US" dirty="0" smtClean="0">
                <a:latin typeface="+mj-ea"/>
                <a:ea typeface="+mj-ea"/>
              </a:rPr>
              <a:t>사 </a:t>
            </a:r>
            <a:r>
              <a:rPr lang="en-US" altLang="ko-KR" dirty="0" smtClean="0">
                <a:latin typeface="+mj-ea"/>
                <a:ea typeface="+mj-ea"/>
              </a:rPr>
              <a:t>~ </a:t>
            </a:r>
            <a:r>
              <a:rPr lang="ko-KR" altLang="en-US" dirty="0" smtClean="0">
                <a:latin typeface="+mj-ea"/>
                <a:ea typeface="+mj-ea"/>
              </a:rPr>
              <a:t>아 </a:t>
            </a:r>
            <a:r>
              <a:rPr lang="en-US" altLang="ko-KR" dirty="0" smtClean="0">
                <a:latin typeface="+mj-ea"/>
                <a:ea typeface="+mj-ea"/>
              </a:rPr>
              <a:t>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4480" y="2286000"/>
            <a:ext cx="5500687" cy="42465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dirty="0">
                <a:latin typeface="+mj-ea"/>
                <a:ea typeface="+mj-ea"/>
              </a:rPr>
              <a:t>---------------------</a:t>
            </a:r>
            <a:r>
              <a:rPr lang="ko-KR" altLang="en-US" dirty="0">
                <a:latin typeface="+mj-ea"/>
                <a:ea typeface="+mj-ea"/>
              </a:rPr>
              <a:t> 사 </a:t>
            </a:r>
            <a:r>
              <a:rPr lang="en-US" altLang="ko-KR" dirty="0">
                <a:latin typeface="+mj-ea"/>
                <a:ea typeface="+mj-ea"/>
              </a:rPr>
              <a:t>–---------------------</a:t>
            </a:r>
          </a:p>
          <a:p>
            <a:pPr>
              <a:defRPr/>
            </a:pPr>
            <a:r>
              <a:rPr lang="ko-KR" altLang="en-US" dirty="0">
                <a:latin typeface="+mj-ea"/>
                <a:ea typeface="+mj-ea"/>
              </a:rPr>
              <a:t>손실물품명 </a:t>
            </a:r>
            <a:r>
              <a:rPr lang="en-US" altLang="ko-KR" dirty="0">
                <a:latin typeface="+mj-ea"/>
                <a:ea typeface="+mj-ea"/>
              </a:rPr>
              <a:t>= </a:t>
            </a:r>
            <a:r>
              <a:rPr lang="ko-KR" altLang="en-US" dirty="0">
                <a:latin typeface="+mj-ea"/>
                <a:ea typeface="+mj-ea"/>
              </a:rPr>
              <a:t>물품명</a:t>
            </a:r>
          </a:p>
          <a:p>
            <a:pPr>
              <a:defRPr/>
            </a:pPr>
            <a:r>
              <a:rPr lang="ko-KR" altLang="en-US" dirty="0">
                <a:latin typeface="+mj-ea"/>
                <a:ea typeface="+mj-ea"/>
              </a:rPr>
              <a:t>손실물품정보 </a:t>
            </a:r>
            <a:r>
              <a:rPr lang="en-US" altLang="ko-KR" dirty="0">
                <a:latin typeface="+mj-ea"/>
                <a:ea typeface="+mj-ea"/>
              </a:rPr>
              <a:t>= </a:t>
            </a:r>
            <a:r>
              <a:rPr lang="ko-KR" altLang="en-US" dirty="0">
                <a:latin typeface="+mj-ea"/>
                <a:ea typeface="+mj-ea"/>
              </a:rPr>
              <a:t>손실물품명 </a:t>
            </a:r>
            <a:r>
              <a:rPr lang="en-US" altLang="ko-KR" dirty="0">
                <a:latin typeface="+mj-ea"/>
                <a:ea typeface="+mj-ea"/>
              </a:rPr>
              <a:t>+ </a:t>
            </a:r>
            <a:r>
              <a:rPr lang="ko-KR" altLang="en-US" dirty="0">
                <a:latin typeface="+mj-ea"/>
                <a:ea typeface="+mj-ea"/>
              </a:rPr>
              <a:t>손실수량 </a:t>
            </a:r>
            <a:r>
              <a:rPr lang="en-US" altLang="ko-KR" dirty="0">
                <a:latin typeface="+mj-ea"/>
                <a:ea typeface="+mj-ea"/>
              </a:rPr>
              <a:t>+ </a:t>
            </a:r>
            <a:r>
              <a:rPr lang="ko-KR" altLang="en-US" dirty="0">
                <a:latin typeface="+mj-ea"/>
                <a:ea typeface="+mj-ea"/>
              </a:rPr>
              <a:t>손실액</a:t>
            </a:r>
          </a:p>
          <a:p>
            <a:pPr>
              <a:defRPr/>
            </a:pPr>
            <a:r>
              <a:rPr lang="ko-KR" altLang="en-US" dirty="0">
                <a:latin typeface="+mj-ea"/>
                <a:ea typeface="+mj-ea"/>
              </a:rPr>
              <a:t>손실수량 </a:t>
            </a:r>
            <a:r>
              <a:rPr lang="en-US" altLang="ko-KR" dirty="0">
                <a:latin typeface="+mj-ea"/>
                <a:ea typeface="+mj-ea"/>
              </a:rPr>
              <a:t>= </a:t>
            </a:r>
            <a:r>
              <a:rPr lang="ko-KR" altLang="en-US" dirty="0">
                <a:latin typeface="+mj-ea"/>
                <a:ea typeface="+mj-ea"/>
              </a:rPr>
              <a:t>수량</a:t>
            </a:r>
          </a:p>
          <a:p>
            <a:pPr>
              <a:defRPr/>
            </a:pPr>
            <a:r>
              <a:rPr lang="ko-KR" altLang="en-US" dirty="0">
                <a:latin typeface="+mj-ea"/>
                <a:ea typeface="+mj-ea"/>
              </a:rPr>
              <a:t>손실액 </a:t>
            </a:r>
            <a:r>
              <a:rPr lang="en-US" altLang="ko-KR" dirty="0">
                <a:latin typeface="+mj-ea"/>
                <a:ea typeface="+mj-ea"/>
              </a:rPr>
              <a:t>= </a:t>
            </a:r>
            <a:r>
              <a:rPr lang="ko-KR" altLang="en-US" dirty="0">
                <a:latin typeface="+mj-ea"/>
                <a:ea typeface="+mj-ea"/>
              </a:rPr>
              <a:t>통화</a:t>
            </a:r>
          </a:p>
          <a:p>
            <a:pPr>
              <a:defRPr/>
            </a:pPr>
            <a:r>
              <a:rPr lang="ko-KR" altLang="en-US" dirty="0" err="1">
                <a:latin typeface="+mj-ea"/>
                <a:ea typeface="+mj-ea"/>
              </a:rPr>
              <a:t>손실일시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= </a:t>
            </a:r>
            <a:r>
              <a:rPr lang="ko-KR" altLang="en-US" dirty="0">
                <a:latin typeface="+mj-ea"/>
                <a:ea typeface="+mj-ea"/>
              </a:rPr>
              <a:t>일시</a:t>
            </a:r>
          </a:p>
          <a:p>
            <a:pPr>
              <a:defRPr/>
            </a:pPr>
            <a:r>
              <a:rPr lang="ko-KR" altLang="en-US" dirty="0">
                <a:latin typeface="+mj-ea"/>
                <a:ea typeface="+mj-ea"/>
              </a:rPr>
              <a:t>손실파일 </a:t>
            </a:r>
            <a:r>
              <a:rPr lang="en-US" altLang="ko-KR" dirty="0">
                <a:latin typeface="+mj-ea"/>
                <a:ea typeface="+mj-ea"/>
              </a:rPr>
              <a:t>= </a:t>
            </a:r>
            <a:r>
              <a:rPr lang="ko-KR" altLang="en-US" dirty="0" err="1">
                <a:latin typeface="+mj-ea"/>
                <a:ea typeface="+mj-ea"/>
              </a:rPr>
              <a:t>손실일시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+ </a:t>
            </a:r>
            <a:r>
              <a:rPr lang="ko-KR" altLang="en-US" dirty="0">
                <a:latin typeface="+mj-ea"/>
                <a:ea typeface="+mj-ea"/>
              </a:rPr>
              <a:t>손실물품정보</a:t>
            </a:r>
          </a:p>
          <a:p>
            <a:pPr>
              <a:defRPr/>
            </a:pPr>
            <a:r>
              <a:rPr lang="ko-KR" altLang="en-US" dirty="0">
                <a:latin typeface="+mj-ea"/>
                <a:ea typeface="+mj-ea"/>
              </a:rPr>
              <a:t>수량 </a:t>
            </a:r>
            <a:r>
              <a:rPr lang="en-US" altLang="ko-KR" dirty="0">
                <a:latin typeface="+mj-ea"/>
                <a:ea typeface="+mj-ea"/>
              </a:rPr>
              <a:t>= </a:t>
            </a:r>
            <a:r>
              <a:rPr lang="ko-KR" altLang="en-US" dirty="0">
                <a:latin typeface="+mj-ea"/>
                <a:ea typeface="+mj-ea"/>
              </a:rPr>
              <a:t>자연수 </a:t>
            </a:r>
            <a:r>
              <a:rPr lang="en-US" altLang="ko-KR" dirty="0">
                <a:latin typeface="+mj-ea"/>
                <a:ea typeface="+mj-ea"/>
              </a:rPr>
              <a:t>+ "EA"</a:t>
            </a:r>
          </a:p>
          <a:p>
            <a:pPr>
              <a:defRPr/>
            </a:pPr>
            <a:r>
              <a:rPr lang="ko-KR" altLang="en-US" dirty="0">
                <a:latin typeface="+mj-ea"/>
                <a:ea typeface="+mj-ea"/>
              </a:rPr>
              <a:t>시간 </a:t>
            </a:r>
            <a:r>
              <a:rPr lang="en-US" altLang="ko-KR" dirty="0">
                <a:latin typeface="+mj-ea"/>
                <a:ea typeface="+mj-ea"/>
              </a:rPr>
              <a:t>= {"AM" | "PM"} + {</a:t>
            </a:r>
            <a:r>
              <a:rPr lang="ko-KR" altLang="en-US" dirty="0">
                <a:latin typeface="+mj-ea"/>
                <a:ea typeface="+mj-ea"/>
              </a:rPr>
              <a:t>자연수</a:t>
            </a:r>
            <a:r>
              <a:rPr lang="en-US" altLang="ko-KR" dirty="0">
                <a:latin typeface="+mj-ea"/>
                <a:ea typeface="+mj-ea"/>
              </a:rPr>
              <a:t>}</a:t>
            </a:r>
            <a:r>
              <a:rPr lang="en-US" altLang="ko-KR" normalizeH="1" baseline="-25000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 + ':' + {</a:t>
            </a:r>
            <a:r>
              <a:rPr lang="ko-KR" altLang="en-US" dirty="0">
                <a:latin typeface="+mj-ea"/>
                <a:ea typeface="+mj-ea"/>
              </a:rPr>
              <a:t>자연수</a:t>
            </a:r>
            <a:r>
              <a:rPr lang="en-US" altLang="ko-KR" dirty="0">
                <a:latin typeface="+mj-ea"/>
                <a:ea typeface="+mj-ea"/>
              </a:rPr>
              <a:t>}</a:t>
            </a:r>
          </a:p>
          <a:p>
            <a:pPr>
              <a:defRPr/>
            </a:pPr>
            <a:endParaRPr lang="en-US" altLang="ko-KR" dirty="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dirty="0">
                <a:latin typeface="+mj-ea"/>
                <a:ea typeface="+mj-ea"/>
              </a:rPr>
              <a:t>---------------------</a:t>
            </a:r>
            <a:r>
              <a:rPr lang="ko-KR" altLang="en-US" dirty="0">
                <a:latin typeface="+mj-ea"/>
                <a:ea typeface="+mj-ea"/>
              </a:rPr>
              <a:t> 아 </a:t>
            </a:r>
            <a:r>
              <a:rPr lang="en-US" altLang="ko-KR" dirty="0">
                <a:latin typeface="+mj-ea"/>
                <a:ea typeface="+mj-ea"/>
              </a:rPr>
              <a:t>–---------------------</a:t>
            </a:r>
          </a:p>
          <a:p>
            <a:pPr>
              <a:defRPr/>
            </a:pPr>
            <a:r>
              <a:rPr lang="ko-KR" altLang="en-US" dirty="0">
                <a:latin typeface="+mj-ea"/>
                <a:ea typeface="+mj-ea"/>
              </a:rPr>
              <a:t>일시 </a:t>
            </a:r>
            <a:r>
              <a:rPr lang="en-US" altLang="ko-KR" dirty="0">
                <a:latin typeface="+mj-ea"/>
                <a:ea typeface="+mj-ea"/>
              </a:rPr>
              <a:t>= </a:t>
            </a:r>
            <a:r>
              <a:rPr lang="ko-KR" altLang="en-US" dirty="0">
                <a:latin typeface="+mj-ea"/>
                <a:ea typeface="+mj-ea"/>
              </a:rPr>
              <a:t>날짜 </a:t>
            </a:r>
            <a:r>
              <a:rPr lang="en-US" altLang="ko-KR" dirty="0">
                <a:latin typeface="+mj-ea"/>
                <a:ea typeface="+mj-ea"/>
              </a:rPr>
              <a:t>+ </a:t>
            </a:r>
            <a:r>
              <a:rPr lang="ko-KR" altLang="en-US" dirty="0">
                <a:latin typeface="+mj-ea"/>
                <a:ea typeface="+mj-ea"/>
              </a:rPr>
              <a:t>시간</a:t>
            </a:r>
          </a:p>
          <a:p>
            <a:pPr>
              <a:defRPr/>
            </a:pPr>
            <a:r>
              <a:rPr lang="ko-KR" altLang="en-US" dirty="0">
                <a:latin typeface="+mj-ea"/>
                <a:ea typeface="+mj-ea"/>
              </a:rPr>
              <a:t>입고물품명 </a:t>
            </a:r>
            <a:r>
              <a:rPr lang="en-US" altLang="ko-KR" dirty="0">
                <a:latin typeface="+mj-ea"/>
                <a:ea typeface="+mj-ea"/>
              </a:rPr>
              <a:t>= </a:t>
            </a:r>
            <a:r>
              <a:rPr lang="ko-KR" altLang="en-US" dirty="0">
                <a:latin typeface="+mj-ea"/>
                <a:ea typeface="+mj-ea"/>
              </a:rPr>
              <a:t>물품명</a:t>
            </a:r>
          </a:p>
          <a:p>
            <a:pPr>
              <a:defRPr/>
            </a:pPr>
            <a:r>
              <a:rPr lang="ko-KR" altLang="en-US" dirty="0">
                <a:latin typeface="+mj-ea"/>
                <a:ea typeface="+mj-ea"/>
              </a:rPr>
              <a:t>입고물품정보 </a:t>
            </a:r>
            <a:r>
              <a:rPr lang="en-US" altLang="ko-KR" dirty="0">
                <a:latin typeface="+mj-ea"/>
                <a:ea typeface="+mj-ea"/>
              </a:rPr>
              <a:t>= </a:t>
            </a:r>
            <a:r>
              <a:rPr lang="ko-KR" altLang="en-US" dirty="0">
                <a:latin typeface="+mj-ea"/>
                <a:ea typeface="+mj-ea"/>
              </a:rPr>
              <a:t>입고물품명 </a:t>
            </a:r>
            <a:r>
              <a:rPr lang="en-US" altLang="ko-KR" dirty="0">
                <a:latin typeface="+mj-ea"/>
                <a:ea typeface="+mj-ea"/>
              </a:rPr>
              <a:t>+ </a:t>
            </a:r>
            <a:r>
              <a:rPr lang="ko-KR" altLang="en-US" dirty="0">
                <a:latin typeface="+mj-ea"/>
                <a:ea typeface="+mj-ea"/>
              </a:rPr>
              <a:t>입고수량 </a:t>
            </a:r>
            <a:r>
              <a:rPr lang="en-US" altLang="ko-KR" dirty="0">
                <a:latin typeface="+mj-ea"/>
                <a:ea typeface="+mj-ea"/>
              </a:rPr>
              <a:t>+ </a:t>
            </a:r>
            <a:r>
              <a:rPr lang="ko-KR" altLang="en-US" dirty="0" err="1">
                <a:latin typeface="+mj-ea"/>
                <a:ea typeface="+mj-ea"/>
              </a:rPr>
              <a:t>입고액</a:t>
            </a:r>
            <a:endParaRPr lang="ko-KR" altLang="en-US" dirty="0"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dirty="0">
                <a:latin typeface="+mj-ea"/>
                <a:ea typeface="+mj-ea"/>
              </a:rPr>
              <a:t>입고수량 </a:t>
            </a:r>
            <a:r>
              <a:rPr lang="en-US" altLang="ko-KR" dirty="0">
                <a:latin typeface="+mj-ea"/>
                <a:ea typeface="+mj-ea"/>
              </a:rPr>
              <a:t>= </a:t>
            </a:r>
            <a:r>
              <a:rPr lang="ko-KR" altLang="en-US" dirty="0">
                <a:latin typeface="+mj-ea"/>
                <a:ea typeface="+mj-ea"/>
              </a:rPr>
              <a:t>수량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714855" y="4357688"/>
          <a:ext cx="20828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/>
              </a:tblGrid>
              <a:tr h="1944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</a:tr>
              <a:tr h="1944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292830" y="4357688"/>
          <a:ext cx="20828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/>
              </a:tblGrid>
              <a:tr h="1944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</a:tr>
              <a:tr h="1944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3. </a:t>
            </a:r>
            <a:r>
              <a:rPr lang="ko-KR" altLang="en-US" dirty="0" smtClean="0"/>
              <a:t>요구 분석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자료사전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2910" y="1519228"/>
            <a:ext cx="7499350" cy="55245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ko-KR" altLang="en-US" dirty="0" smtClean="0">
                <a:latin typeface="+mj-ea"/>
                <a:ea typeface="+mj-ea"/>
              </a:rPr>
              <a:t>자료 사전 </a:t>
            </a:r>
            <a:r>
              <a:rPr lang="en-US" altLang="ko-KR" dirty="0" smtClean="0">
                <a:latin typeface="+mj-ea"/>
                <a:ea typeface="+mj-ea"/>
              </a:rPr>
              <a:t>( </a:t>
            </a:r>
            <a:r>
              <a:rPr lang="ko-KR" altLang="en-US" dirty="0" smtClean="0">
                <a:latin typeface="+mj-ea"/>
                <a:ea typeface="+mj-ea"/>
              </a:rPr>
              <a:t>아 </a:t>
            </a:r>
            <a:r>
              <a:rPr lang="en-US" altLang="ko-KR" dirty="0" smtClean="0">
                <a:latin typeface="+mj-ea"/>
                <a:ea typeface="+mj-ea"/>
              </a:rPr>
              <a:t>~ </a:t>
            </a:r>
            <a:r>
              <a:rPr lang="ko-KR" altLang="en-US" dirty="0" smtClean="0">
                <a:latin typeface="+mj-ea"/>
                <a:ea typeface="+mj-ea"/>
              </a:rPr>
              <a:t>타 </a:t>
            </a:r>
            <a:r>
              <a:rPr lang="en-US" altLang="ko-KR" dirty="0" smtClean="0">
                <a:latin typeface="+mj-ea"/>
                <a:ea typeface="+mj-ea"/>
              </a:rPr>
              <a:t>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5918" y="2286000"/>
            <a:ext cx="5500687" cy="42465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dirty="0">
                <a:latin typeface="+mj-ea"/>
                <a:ea typeface="+mj-ea"/>
              </a:rPr>
              <a:t>---------------------</a:t>
            </a:r>
            <a:r>
              <a:rPr lang="ko-KR" altLang="en-US" dirty="0">
                <a:latin typeface="+mj-ea"/>
                <a:ea typeface="+mj-ea"/>
              </a:rPr>
              <a:t> 아 </a:t>
            </a:r>
            <a:r>
              <a:rPr lang="en-US" altLang="ko-KR" dirty="0">
                <a:latin typeface="+mj-ea"/>
                <a:ea typeface="+mj-ea"/>
              </a:rPr>
              <a:t>–---------------------</a:t>
            </a:r>
          </a:p>
          <a:p>
            <a:pPr>
              <a:defRPr/>
            </a:pPr>
            <a:r>
              <a:rPr lang="ko-KR" altLang="en-US" dirty="0" err="1">
                <a:latin typeface="+mj-ea"/>
                <a:ea typeface="+mj-ea"/>
              </a:rPr>
              <a:t>입고액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= </a:t>
            </a:r>
            <a:r>
              <a:rPr lang="ko-KR" altLang="en-US" dirty="0">
                <a:latin typeface="+mj-ea"/>
                <a:ea typeface="+mj-ea"/>
              </a:rPr>
              <a:t>통화</a:t>
            </a:r>
          </a:p>
          <a:p>
            <a:pPr>
              <a:defRPr/>
            </a:pPr>
            <a:r>
              <a:rPr lang="ko-KR" altLang="en-US" dirty="0" err="1">
                <a:latin typeface="+mj-ea"/>
                <a:ea typeface="+mj-ea"/>
              </a:rPr>
              <a:t>입고일시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= </a:t>
            </a:r>
            <a:r>
              <a:rPr lang="ko-KR" altLang="en-US" dirty="0">
                <a:latin typeface="+mj-ea"/>
                <a:ea typeface="+mj-ea"/>
              </a:rPr>
              <a:t>일시</a:t>
            </a:r>
            <a:endParaRPr lang="en-US" altLang="ko-KR" dirty="0"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dirty="0">
                <a:latin typeface="+mj-ea"/>
                <a:ea typeface="+mj-ea"/>
              </a:rPr>
              <a:t>입고파일 </a:t>
            </a:r>
            <a:r>
              <a:rPr lang="en-US" altLang="ko-KR" dirty="0">
                <a:latin typeface="+mj-ea"/>
                <a:ea typeface="+mj-ea"/>
              </a:rPr>
              <a:t>= </a:t>
            </a:r>
            <a:r>
              <a:rPr lang="ko-KR" altLang="en-US" dirty="0" err="1">
                <a:latin typeface="+mj-ea"/>
                <a:ea typeface="+mj-ea"/>
              </a:rPr>
              <a:t>입고일시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+ </a:t>
            </a:r>
            <a:r>
              <a:rPr lang="ko-KR" altLang="en-US" dirty="0">
                <a:latin typeface="+mj-ea"/>
                <a:ea typeface="+mj-ea"/>
              </a:rPr>
              <a:t>입고물품정보</a:t>
            </a:r>
            <a:endParaRPr lang="en-US" altLang="ko-KR" dirty="0">
              <a:latin typeface="+mj-ea"/>
              <a:ea typeface="+mj-ea"/>
            </a:endParaRPr>
          </a:p>
          <a:p>
            <a:pPr>
              <a:defRPr/>
            </a:pPr>
            <a:endParaRPr lang="en-US" altLang="ko-KR" dirty="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dirty="0">
                <a:latin typeface="+mj-ea"/>
                <a:ea typeface="+mj-ea"/>
              </a:rPr>
              <a:t>---------------------</a:t>
            </a:r>
            <a:r>
              <a:rPr lang="ko-KR" altLang="en-US" dirty="0">
                <a:latin typeface="+mj-ea"/>
                <a:ea typeface="+mj-ea"/>
              </a:rPr>
              <a:t> 자 </a:t>
            </a:r>
            <a:r>
              <a:rPr lang="en-US" altLang="ko-KR" dirty="0">
                <a:latin typeface="+mj-ea"/>
                <a:ea typeface="+mj-ea"/>
              </a:rPr>
              <a:t>–---------------------</a:t>
            </a:r>
          </a:p>
          <a:p>
            <a:pPr>
              <a:defRPr/>
            </a:pPr>
            <a:r>
              <a:rPr lang="ko-KR" altLang="en-US" dirty="0">
                <a:latin typeface="+mj-ea"/>
                <a:ea typeface="+mj-ea"/>
              </a:rPr>
              <a:t>자연수 </a:t>
            </a:r>
            <a:r>
              <a:rPr lang="en-US" altLang="ko-KR" dirty="0">
                <a:latin typeface="+mj-ea"/>
                <a:ea typeface="+mj-ea"/>
              </a:rPr>
              <a:t>= 1 | 2 | 3 | 4 | 5 | 6 | 7 | 8 | 9 | 0</a:t>
            </a:r>
          </a:p>
          <a:p>
            <a:pPr>
              <a:defRPr/>
            </a:pPr>
            <a:endParaRPr lang="en-US" altLang="ko-KR" dirty="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dirty="0">
                <a:latin typeface="+mj-ea"/>
                <a:ea typeface="+mj-ea"/>
              </a:rPr>
              <a:t>---------------------</a:t>
            </a:r>
            <a:r>
              <a:rPr lang="ko-KR" altLang="en-US" dirty="0">
                <a:latin typeface="+mj-ea"/>
                <a:ea typeface="+mj-ea"/>
              </a:rPr>
              <a:t> 차 </a:t>
            </a:r>
            <a:r>
              <a:rPr lang="en-US" altLang="ko-KR" dirty="0">
                <a:latin typeface="+mj-ea"/>
                <a:ea typeface="+mj-ea"/>
              </a:rPr>
              <a:t>–---------------------</a:t>
            </a:r>
          </a:p>
          <a:p>
            <a:pPr>
              <a:defRPr/>
            </a:pPr>
            <a:r>
              <a:rPr lang="ko-KR" altLang="en-US" dirty="0" err="1">
                <a:latin typeface="+mj-ea"/>
                <a:ea typeface="+mj-ea"/>
              </a:rPr>
              <a:t>총판매액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= </a:t>
            </a:r>
            <a:r>
              <a:rPr lang="ko-KR" altLang="en-US" dirty="0">
                <a:latin typeface="+mj-ea"/>
                <a:ea typeface="+mj-ea"/>
              </a:rPr>
              <a:t>통화</a:t>
            </a:r>
            <a:endParaRPr lang="en-US" altLang="ko-KR" dirty="0">
              <a:latin typeface="+mj-ea"/>
              <a:ea typeface="+mj-ea"/>
            </a:endParaRPr>
          </a:p>
          <a:p>
            <a:pPr>
              <a:defRPr/>
            </a:pPr>
            <a:endParaRPr lang="en-US" altLang="ko-KR" dirty="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dirty="0">
                <a:latin typeface="+mj-ea"/>
                <a:ea typeface="+mj-ea"/>
              </a:rPr>
              <a:t>---------------------</a:t>
            </a:r>
            <a:r>
              <a:rPr lang="ko-KR" altLang="en-US" dirty="0">
                <a:latin typeface="+mj-ea"/>
                <a:ea typeface="+mj-ea"/>
              </a:rPr>
              <a:t> 카 </a:t>
            </a:r>
            <a:r>
              <a:rPr lang="en-US" altLang="ko-KR" dirty="0">
                <a:latin typeface="+mj-ea"/>
                <a:ea typeface="+mj-ea"/>
              </a:rPr>
              <a:t>–---------------------</a:t>
            </a:r>
          </a:p>
          <a:p>
            <a:pPr>
              <a:defRPr/>
            </a:pPr>
            <a:endParaRPr lang="en-US" altLang="ko-KR" dirty="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dirty="0">
                <a:latin typeface="+mj-ea"/>
                <a:ea typeface="+mj-ea"/>
              </a:rPr>
              <a:t>---------------------</a:t>
            </a:r>
            <a:r>
              <a:rPr lang="ko-KR" altLang="en-US" dirty="0">
                <a:latin typeface="+mj-ea"/>
                <a:ea typeface="+mj-ea"/>
              </a:rPr>
              <a:t> 타 </a:t>
            </a:r>
            <a:r>
              <a:rPr lang="en-US" altLang="ko-KR" dirty="0">
                <a:latin typeface="+mj-ea"/>
                <a:ea typeface="+mj-ea"/>
              </a:rPr>
              <a:t>–---------------------</a:t>
            </a:r>
          </a:p>
          <a:p>
            <a:pPr>
              <a:defRPr/>
            </a:pPr>
            <a:r>
              <a:rPr lang="ko-KR" altLang="en-US" dirty="0">
                <a:latin typeface="+mj-ea"/>
                <a:ea typeface="+mj-ea"/>
              </a:rPr>
              <a:t>통화 </a:t>
            </a:r>
            <a:r>
              <a:rPr lang="en-US" altLang="ko-KR" dirty="0">
                <a:latin typeface="+mj-ea"/>
                <a:ea typeface="+mj-ea"/>
              </a:rPr>
              <a:t>= {</a:t>
            </a:r>
            <a:r>
              <a:rPr lang="ko-KR" altLang="en-US" dirty="0">
                <a:latin typeface="+mj-ea"/>
                <a:ea typeface="+mj-ea"/>
              </a:rPr>
              <a:t>자연수</a:t>
            </a:r>
            <a:r>
              <a:rPr lang="en-US" altLang="ko-KR" dirty="0">
                <a:latin typeface="+mj-ea"/>
                <a:ea typeface="+mj-ea"/>
              </a:rPr>
              <a:t>}  + ',' + {</a:t>
            </a:r>
            <a:r>
              <a:rPr lang="ko-KR" altLang="en-US" dirty="0">
                <a:latin typeface="+mj-ea"/>
                <a:ea typeface="+mj-ea"/>
              </a:rPr>
              <a:t>자연수</a:t>
            </a:r>
            <a:r>
              <a:rPr lang="en-US" altLang="ko-KR" dirty="0">
                <a:latin typeface="+mj-ea"/>
                <a:ea typeface="+mj-ea"/>
              </a:rPr>
              <a:t>}</a:t>
            </a:r>
            <a:r>
              <a:rPr lang="en-US" altLang="ko-KR" normalizeH="1" baseline="-25000" dirty="0">
                <a:latin typeface="+mj-ea"/>
                <a:ea typeface="+mj-ea"/>
              </a:rPr>
              <a:t>  </a:t>
            </a:r>
            <a:r>
              <a:rPr lang="en-US" altLang="ko-KR" dirty="0">
                <a:latin typeface="+mj-ea"/>
                <a:ea typeface="+mj-ea"/>
              </a:rPr>
              <a:t>+ '\‘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149580" y="6054725"/>
          <a:ext cx="20828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/>
              </a:tblGrid>
              <a:tr h="1944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</a:tr>
              <a:tr h="1944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4643418" y="6054725"/>
          <a:ext cx="20828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/>
              </a:tblGrid>
              <a:tr h="1944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</a:tr>
              <a:tr h="1944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14480" y="2286000"/>
            <a:ext cx="5572125" cy="3140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---------------------</a:t>
            </a:r>
            <a:r>
              <a:rPr lang="ko-KR" altLang="en-US" dirty="0">
                <a:latin typeface="+mj-ea"/>
                <a:ea typeface="+mj-ea"/>
              </a:rPr>
              <a:t> 파 </a:t>
            </a:r>
            <a:r>
              <a:rPr lang="en-US" altLang="ko-KR" dirty="0">
                <a:latin typeface="+mj-ea"/>
                <a:ea typeface="+mj-ea"/>
              </a:rPr>
              <a:t>–---------------------</a:t>
            </a:r>
          </a:p>
          <a:p>
            <a:pPr>
              <a:defRPr/>
            </a:pPr>
            <a:endParaRPr lang="en-US" altLang="ko-KR" dirty="0"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dirty="0">
                <a:latin typeface="+mj-ea"/>
                <a:ea typeface="+mj-ea"/>
              </a:rPr>
              <a:t>판매물품명 </a:t>
            </a:r>
            <a:r>
              <a:rPr lang="en-US" altLang="ko-KR" dirty="0">
                <a:latin typeface="+mj-ea"/>
                <a:ea typeface="+mj-ea"/>
              </a:rPr>
              <a:t>= </a:t>
            </a:r>
            <a:r>
              <a:rPr lang="ko-KR" altLang="en-US" dirty="0">
                <a:latin typeface="+mj-ea"/>
                <a:ea typeface="+mj-ea"/>
              </a:rPr>
              <a:t>물품명</a:t>
            </a:r>
          </a:p>
          <a:p>
            <a:pPr>
              <a:defRPr/>
            </a:pPr>
            <a:r>
              <a:rPr lang="ko-KR" altLang="en-US" dirty="0">
                <a:latin typeface="+mj-ea"/>
                <a:ea typeface="+mj-ea"/>
              </a:rPr>
              <a:t>판매물품정보 </a:t>
            </a:r>
            <a:r>
              <a:rPr lang="en-US" altLang="ko-KR" dirty="0">
                <a:latin typeface="+mj-ea"/>
                <a:ea typeface="+mj-ea"/>
              </a:rPr>
              <a:t>= </a:t>
            </a:r>
            <a:r>
              <a:rPr lang="ko-KR" altLang="en-US" dirty="0">
                <a:latin typeface="+mj-ea"/>
                <a:ea typeface="+mj-ea"/>
              </a:rPr>
              <a:t>판매물품명 </a:t>
            </a:r>
            <a:r>
              <a:rPr lang="en-US" altLang="ko-KR" dirty="0">
                <a:latin typeface="+mj-ea"/>
                <a:ea typeface="+mj-ea"/>
              </a:rPr>
              <a:t>+ </a:t>
            </a:r>
            <a:r>
              <a:rPr lang="ko-KR" altLang="en-US" dirty="0">
                <a:latin typeface="+mj-ea"/>
                <a:ea typeface="+mj-ea"/>
              </a:rPr>
              <a:t>판매수량 </a:t>
            </a:r>
            <a:r>
              <a:rPr lang="en-US" altLang="ko-KR" dirty="0">
                <a:latin typeface="+mj-ea"/>
                <a:ea typeface="+mj-ea"/>
              </a:rPr>
              <a:t>+ </a:t>
            </a:r>
            <a:r>
              <a:rPr lang="ko-KR" altLang="en-US" dirty="0">
                <a:latin typeface="+mj-ea"/>
                <a:ea typeface="+mj-ea"/>
              </a:rPr>
              <a:t>판매액</a:t>
            </a:r>
          </a:p>
          <a:p>
            <a:pPr>
              <a:defRPr/>
            </a:pPr>
            <a:r>
              <a:rPr lang="ko-KR" altLang="en-US" dirty="0">
                <a:latin typeface="+mj-ea"/>
                <a:ea typeface="+mj-ea"/>
              </a:rPr>
              <a:t>판매수량 </a:t>
            </a:r>
            <a:r>
              <a:rPr lang="en-US" altLang="ko-KR" dirty="0">
                <a:latin typeface="+mj-ea"/>
                <a:ea typeface="+mj-ea"/>
              </a:rPr>
              <a:t>= </a:t>
            </a:r>
            <a:r>
              <a:rPr lang="ko-KR" altLang="en-US" dirty="0">
                <a:latin typeface="+mj-ea"/>
                <a:ea typeface="+mj-ea"/>
              </a:rPr>
              <a:t>수량</a:t>
            </a:r>
          </a:p>
          <a:p>
            <a:pPr>
              <a:defRPr/>
            </a:pPr>
            <a:r>
              <a:rPr lang="ko-KR" altLang="en-US" dirty="0">
                <a:latin typeface="+mj-ea"/>
                <a:ea typeface="+mj-ea"/>
              </a:rPr>
              <a:t>판매액 </a:t>
            </a:r>
            <a:r>
              <a:rPr lang="en-US" altLang="ko-KR" dirty="0">
                <a:latin typeface="+mj-ea"/>
                <a:ea typeface="+mj-ea"/>
              </a:rPr>
              <a:t>= </a:t>
            </a:r>
            <a:r>
              <a:rPr lang="ko-KR" altLang="en-US" dirty="0">
                <a:latin typeface="+mj-ea"/>
                <a:ea typeface="+mj-ea"/>
              </a:rPr>
              <a:t>통화</a:t>
            </a:r>
          </a:p>
          <a:p>
            <a:pPr>
              <a:defRPr/>
            </a:pPr>
            <a:r>
              <a:rPr lang="ko-KR" altLang="en-US" dirty="0" err="1">
                <a:latin typeface="+mj-ea"/>
                <a:ea typeface="+mj-ea"/>
              </a:rPr>
              <a:t>판매일시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= </a:t>
            </a:r>
            <a:r>
              <a:rPr lang="ko-KR" altLang="en-US" dirty="0">
                <a:latin typeface="+mj-ea"/>
                <a:ea typeface="+mj-ea"/>
              </a:rPr>
              <a:t>일시</a:t>
            </a:r>
          </a:p>
          <a:p>
            <a:pPr>
              <a:defRPr/>
            </a:pPr>
            <a:r>
              <a:rPr lang="ko-KR" altLang="en-US" dirty="0">
                <a:latin typeface="+mj-ea"/>
                <a:ea typeface="+mj-ea"/>
              </a:rPr>
              <a:t>판매파일 </a:t>
            </a:r>
            <a:r>
              <a:rPr lang="en-US" altLang="ko-KR" dirty="0">
                <a:latin typeface="+mj-ea"/>
                <a:ea typeface="+mj-ea"/>
              </a:rPr>
              <a:t>= </a:t>
            </a:r>
            <a:r>
              <a:rPr lang="ko-KR" altLang="en-US" dirty="0" err="1">
                <a:latin typeface="+mj-ea"/>
                <a:ea typeface="+mj-ea"/>
              </a:rPr>
              <a:t>판매일시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+ </a:t>
            </a:r>
            <a:r>
              <a:rPr lang="ko-KR" altLang="en-US" dirty="0">
                <a:latin typeface="+mj-ea"/>
                <a:ea typeface="+mj-ea"/>
              </a:rPr>
              <a:t>판매물품정보</a:t>
            </a:r>
            <a:endParaRPr lang="en-US" altLang="ko-KR" dirty="0">
              <a:latin typeface="+mj-ea"/>
              <a:ea typeface="+mj-ea"/>
            </a:endParaRPr>
          </a:p>
          <a:p>
            <a:pPr>
              <a:defRPr/>
            </a:pPr>
            <a:endParaRPr lang="en-US" altLang="ko-KR" dirty="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dirty="0">
                <a:latin typeface="+mj-ea"/>
                <a:ea typeface="+mj-ea"/>
              </a:rPr>
              <a:t>---------------------</a:t>
            </a:r>
            <a:r>
              <a:rPr lang="ko-KR" altLang="en-US" dirty="0">
                <a:latin typeface="+mj-ea"/>
                <a:ea typeface="+mj-ea"/>
              </a:rPr>
              <a:t> 하 </a:t>
            </a:r>
            <a:r>
              <a:rPr lang="en-US" altLang="ko-KR" dirty="0">
                <a:latin typeface="+mj-ea"/>
                <a:ea typeface="+mj-ea"/>
              </a:rPr>
              <a:t>–---------------------</a:t>
            </a:r>
          </a:p>
          <a:p>
            <a:pPr>
              <a:defRPr/>
            </a:pP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3. </a:t>
            </a:r>
            <a:r>
              <a:rPr lang="ko-KR" altLang="en-US" dirty="0" smtClean="0"/>
              <a:t>요구 분석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자료사전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4550" y="1519228"/>
            <a:ext cx="7499350" cy="55245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ko-KR" altLang="en-US" dirty="0" smtClean="0">
                <a:latin typeface="+mj-ea"/>
                <a:ea typeface="+mj-ea"/>
              </a:rPr>
              <a:t>자료 사전 </a:t>
            </a:r>
            <a:r>
              <a:rPr lang="en-US" altLang="ko-KR" dirty="0" smtClean="0">
                <a:latin typeface="+mj-ea"/>
                <a:ea typeface="+mj-ea"/>
              </a:rPr>
              <a:t>( </a:t>
            </a:r>
            <a:r>
              <a:rPr lang="ko-KR" altLang="en-US" dirty="0" smtClean="0">
                <a:latin typeface="+mj-ea"/>
                <a:ea typeface="+mj-ea"/>
              </a:rPr>
              <a:t>파 </a:t>
            </a:r>
            <a:r>
              <a:rPr lang="en-US" altLang="ko-KR" dirty="0" smtClean="0">
                <a:latin typeface="+mj-ea"/>
                <a:ea typeface="+mj-ea"/>
              </a:rPr>
              <a:t>~ </a:t>
            </a:r>
            <a:r>
              <a:rPr lang="ko-KR" altLang="en-US" dirty="0" smtClean="0">
                <a:latin typeface="+mj-ea"/>
                <a:ea typeface="+mj-ea"/>
              </a:rPr>
              <a:t>하</a:t>
            </a:r>
            <a:r>
              <a:rPr lang="en-US" altLang="ko-KR" dirty="0" smtClean="0">
                <a:latin typeface="+mj-ea"/>
                <a:ea typeface="+mj-ea"/>
              </a:rPr>
              <a:t>)</a:t>
            </a:r>
            <a:endParaRPr lang="ko-KR" altLang="en-US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요구 분석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제약 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83464">
              <a:buFont typeface="Wingdings 2"/>
              <a:buChar char=""/>
              <a:defRPr/>
            </a:pPr>
            <a:r>
              <a:rPr lang="ko-KR" altLang="en-US" dirty="0" smtClean="0">
                <a:latin typeface="+mj-ea"/>
              </a:rPr>
              <a:t>성능요구</a:t>
            </a:r>
            <a:endParaRPr lang="en-US" altLang="ko-KR" dirty="0" smtClean="0">
              <a:latin typeface="+mj-ea"/>
            </a:endParaRPr>
          </a:p>
          <a:p>
            <a:pPr marL="640080" lvl="1" indent="-237744">
              <a:buFont typeface="Verdana"/>
              <a:buChar char="◦"/>
              <a:defRPr/>
            </a:pPr>
            <a:r>
              <a:rPr lang="ko-KR" altLang="en-US" sz="2400" dirty="0" smtClean="0">
                <a:latin typeface="+mj-ea"/>
              </a:rPr>
              <a:t>구매자가 물품을 구매하려고 할 때 기다리는 시간</a:t>
            </a:r>
            <a:r>
              <a:rPr lang="en-US" altLang="ko-KR" sz="2400" dirty="0" smtClean="0">
                <a:latin typeface="+mj-ea"/>
              </a:rPr>
              <a:t>(</a:t>
            </a:r>
            <a:r>
              <a:rPr lang="ko-KR" altLang="en-US" sz="2400" dirty="0" smtClean="0">
                <a:latin typeface="+mj-ea"/>
              </a:rPr>
              <a:t>구매한 물품의 가격을 계산하는 시간</a:t>
            </a:r>
            <a:r>
              <a:rPr lang="en-US" altLang="ko-KR" sz="2400" dirty="0" smtClean="0">
                <a:latin typeface="+mj-ea"/>
              </a:rPr>
              <a:t>)</a:t>
            </a:r>
            <a:r>
              <a:rPr lang="ko-KR" altLang="en-US" sz="2400" dirty="0" smtClean="0">
                <a:latin typeface="+mj-ea"/>
              </a:rPr>
              <a:t>이 길면 이용함에 불편함을 느낄 것이다</a:t>
            </a:r>
            <a:r>
              <a:rPr lang="en-US" altLang="ko-KR" sz="2400" dirty="0" smtClean="0">
                <a:latin typeface="+mj-ea"/>
              </a:rPr>
              <a:t>. </a:t>
            </a:r>
            <a:r>
              <a:rPr lang="ko-KR" altLang="en-US" sz="2400" dirty="0" smtClean="0">
                <a:latin typeface="+mj-ea"/>
              </a:rPr>
              <a:t>최대한 신속하고</a:t>
            </a:r>
            <a:r>
              <a:rPr lang="en-US" altLang="ko-KR" sz="2400" dirty="0" smtClean="0">
                <a:latin typeface="+mj-ea"/>
              </a:rPr>
              <a:t>, </a:t>
            </a:r>
            <a:r>
              <a:rPr lang="ko-KR" altLang="en-US" sz="2400" dirty="0" smtClean="0">
                <a:latin typeface="+mj-ea"/>
              </a:rPr>
              <a:t>정확하게 계산을 처리해야 한다</a:t>
            </a:r>
            <a:r>
              <a:rPr lang="en-US" altLang="ko-KR" sz="2400" dirty="0" smtClean="0">
                <a:latin typeface="+mj-ea"/>
              </a:rPr>
              <a:t>.</a:t>
            </a:r>
          </a:p>
          <a:p>
            <a:pPr marL="640080" lvl="1" indent="-237744">
              <a:buFont typeface="Verdana"/>
              <a:buChar char="◦"/>
              <a:defRPr/>
            </a:pPr>
            <a:endParaRPr lang="en-US" altLang="ko-KR" sz="2400" dirty="0" smtClean="0">
              <a:latin typeface="+mj-ea"/>
            </a:endParaRPr>
          </a:p>
          <a:p>
            <a:pPr marL="640080" lvl="1" indent="-237744">
              <a:buFont typeface="Verdana"/>
              <a:buChar char="◦"/>
              <a:defRPr/>
            </a:pPr>
            <a:r>
              <a:rPr lang="ko-KR" altLang="en-US" sz="2400" dirty="0" smtClean="0">
                <a:latin typeface="+mj-ea"/>
              </a:rPr>
              <a:t>판매내역</a:t>
            </a:r>
            <a:r>
              <a:rPr lang="en-US" altLang="ko-KR" sz="2400" dirty="0" smtClean="0">
                <a:latin typeface="+mj-ea"/>
              </a:rPr>
              <a:t>, </a:t>
            </a:r>
            <a:r>
              <a:rPr lang="ko-KR" altLang="en-US" sz="2400" dirty="0" smtClean="0">
                <a:latin typeface="+mj-ea"/>
              </a:rPr>
              <a:t>입고내역</a:t>
            </a:r>
            <a:r>
              <a:rPr lang="en-US" altLang="ko-KR" sz="2400" dirty="0" smtClean="0">
                <a:latin typeface="+mj-ea"/>
              </a:rPr>
              <a:t>, </a:t>
            </a:r>
            <a:r>
              <a:rPr lang="ko-KR" altLang="en-US" sz="2400" dirty="0" smtClean="0">
                <a:latin typeface="+mj-ea"/>
              </a:rPr>
              <a:t>재고 현황</a:t>
            </a:r>
            <a:r>
              <a:rPr lang="en-US" altLang="ko-KR" sz="2400" dirty="0" smtClean="0">
                <a:latin typeface="+mj-ea"/>
              </a:rPr>
              <a:t>, </a:t>
            </a:r>
            <a:r>
              <a:rPr lang="ko-KR" altLang="en-US" sz="2400" dirty="0" smtClean="0">
                <a:latin typeface="+mj-ea"/>
              </a:rPr>
              <a:t>손실 등록의 데이터들은 정확하게 보관되어야 하며</a:t>
            </a:r>
            <a:r>
              <a:rPr lang="en-US" altLang="ko-KR" sz="2400" dirty="0" smtClean="0">
                <a:latin typeface="+mj-ea"/>
              </a:rPr>
              <a:t>, </a:t>
            </a:r>
            <a:r>
              <a:rPr lang="ko-KR" altLang="en-US" sz="2400" dirty="0" smtClean="0">
                <a:latin typeface="+mj-ea"/>
              </a:rPr>
              <a:t>유지 되어야 한다</a:t>
            </a:r>
            <a:r>
              <a:rPr lang="en-US" altLang="ko-KR" sz="2400" dirty="0" smtClean="0">
                <a:latin typeface="+mj-ea"/>
              </a:rPr>
              <a:t>.</a:t>
            </a:r>
            <a:r>
              <a:rPr lang="ko-KR" altLang="en-US" sz="2400" dirty="0" smtClean="0">
                <a:latin typeface="+mj-ea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요구 분석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제약 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83464">
              <a:buFont typeface="Wingdings 2"/>
              <a:buChar char=""/>
              <a:defRPr/>
            </a:pPr>
            <a:r>
              <a:rPr lang="ko-KR" altLang="en-US" sz="3500" dirty="0" smtClean="0">
                <a:latin typeface="+mj-ea"/>
              </a:rPr>
              <a:t>예외 조건 및 예외 처리</a:t>
            </a:r>
            <a:endParaRPr lang="en-US" altLang="ko-KR" dirty="0" smtClean="0">
              <a:latin typeface="+mj-ea"/>
            </a:endParaRPr>
          </a:p>
          <a:p>
            <a:pPr marL="640080" lvl="1" indent="-237744">
              <a:buFont typeface="Verdana"/>
              <a:buChar char="◦"/>
              <a:defRPr/>
            </a:pPr>
            <a:r>
              <a:rPr lang="ko-KR" altLang="en-US" sz="2400" dirty="0" smtClean="0">
                <a:latin typeface="+mj-ea"/>
              </a:rPr>
              <a:t>프로그램 사용 중 에러가 발생하면</a:t>
            </a:r>
            <a:r>
              <a:rPr lang="en-US" altLang="ko-KR" sz="2400" dirty="0" smtClean="0">
                <a:latin typeface="+mj-ea"/>
              </a:rPr>
              <a:t>, </a:t>
            </a:r>
            <a:r>
              <a:rPr lang="ko-KR" altLang="en-US" sz="2400" dirty="0" smtClean="0">
                <a:latin typeface="+mj-ea"/>
              </a:rPr>
              <a:t>하던 작업까지 저장을 시키고 프로그램을 종료 되도록 한다</a:t>
            </a:r>
            <a:r>
              <a:rPr lang="en-US" altLang="ko-KR" sz="2400" dirty="0" smtClean="0">
                <a:latin typeface="+mj-ea"/>
              </a:rPr>
              <a:t>. (DB</a:t>
            </a:r>
            <a:r>
              <a:rPr lang="ko-KR" altLang="en-US" sz="2400" dirty="0" smtClean="0">
                <a:latin typeface="+mj-ea"/>
              </a:rPr>
              <a:t>의 무결성이 깨지지 않도록 한다</a:t>
            </a:r>
            <a:r>
              <a:rPr lang="en-US" altLang="ko-KR" sz="2400" dirty="0" smtClean="0">
                <a:latin typeface="+mj-ea"/>
              </a:rPr>
              <a:t>)</a:t>
            </a:r>
          </a:p>
          <a:p>
            <a:pPr marL="640080" lvl="1" indent="-237744">
              <a:buFont typeface="Verdana"/>
              <a:buChar char="◦"/>
              <a:defRPr/>
            </a:pPr>
            <a:endParaRPr lang="en-US" altLang="ko-KR" sz="2400" dirty="0" smtClean="0">
              <a:latin typeface="+mj-ea"/>
            </a:endParaRPr>
          </a:p>
          <a:p>
            <a:pPr marL="640080" lvl="1" indent="-237744">
              <a:buFont typeface="Verdana"/>
              <a:buChar char="◦"/>
              <a:defRPr/>
            </a:pPr>
            <a:r>
              <a:rPr lang="ko-KR" altLang="en-US" sz="2400" dirty="0" smtClean="0">
                <a:latin typeface="+mj-ea"/>
              </a:rPr>
              <a:t>암호 및 데이터베이스 관리를 철저히 하도록 한다</a:t>
            </a:r>
            <a:r>
              <a:rPr lang="en-US" altLang="ko-KR" sz="2400" dirty="0" smtClean="0">
                <a:latin typeface="+mj-ea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시스템 설계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구조도</a:t>
            </a:r>
            <a:endParaRPr lang="ko-KR" alt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71500" y="1884351"/>
            <a:ext cx="2071688" cy="461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kumimoji="0" lang="en-US" altLang="ko-KR" sz="1400" dirty="0">
                <a:latin typeface="휴먼모음T" pitchFamily="18" charset="-127"/>
                <a:ea typeface="휴먼모음T" pitchFamily="18" charset="-127"/>
              </a:rPr>
              <a:t>Main</a:t>
            </a:r>
          </a:p>
          <a:p>
            <a:pPr algn="r"/>
            <a:r>
              <a:rPr kumimoji="0" lang="en-US" altLang="ko-KR" sz="1400" dirty="0">
                <a:latin typeface="휴먼모음T" pitchFamily="18" charset="-127"/>
                <a:ea typeface="휴먼모음T" pitchFamily="18" charset="-127"/>
              </a:rPr>
              <a:t> </a:t>
            </a:r>
          </a:p>
          <a:p>
            <a:pPr algn="r"/>
            <a:r>
              <a:rPr kumimoji="0" lang="en-US" altLang="ko-KR" sz="1400" dirty="0">
                <a:latin typeface="휴먼모음T" pitchFamily="18" charset="-127"/>
                <a:ea typeface="휴먼모음T" pitchFamily="18" charset="-127"/>
              </a:rPr>
              <a:t>A </a:t>
            </a:r>
            <a:r>
              <a:rPr kumimoji="0" lang="ko-KR" altLang="en-US" sz="1400" dirty="0">
                <a:latin typeface="휴먼모음T" pitchFamily="18" charset="-127"/>
                <a:ea typeface="휴먼모음T" pitchFamily="18" charset="-127"/>
              </a:rPr>
              <a:t>물품판매 </a:t>
            </a:r>
            <a:r>
              <a:rPr kumimoji="0" lang="en-US" altLang="ko-KR" sz="1400" dirty="0">
                <a:latin typeface="휴먼모음T" pitchFamily="18" charset="-127"/>
                <a:ea typeface="휴먼모음T" pitchFamily="18" charset="-127"/>
              </a:rPr>
              <a:t>/ </a:t>
            </a:r>
            <a:r>
              <a:rPr kumimoji="0" lang="ko-KR" altLang="en-US" sz="1400" dirty="0">
                <a:latin typeface="휴먼모음T" pitchFamily="18" charset="-127"/>
                <a:ea typeface="휴먼모음T" pitchFamily="18" charset="-127"/>
              </a:rPr>
              <a:t>내역</a:t>
            </a:r>
            <a:endParaRPr kumimoji="0" lang="en-US" altLang="ko-KR" sz="1400" dirty="0">
              <a:latin typeface="휴먼모음T" pitchFamily="18" charset="-127"/>
              <a:ea typeface="휴먼모음T" pitchFamily="18" charset="-127"/>
            </a:endParaRPr>
          </a:p>
          <a:p>
            <a:pPr algn="r"/>
            <a:endParaRPr kumimoji="0" lang="en-US" altLang="ko-KR" sz="1400" dirty="0">
              <a:latin typeface="휴먼모음T" pitchFamily="18" charset="-127"/>
              <a:ea typeface="휴먼모음T" pitchFamily="18" charset="-127"/>
            </a:endParaRPr>
          </a:p>
          <a:p>
            <a:pPr algn="r"/>
            <a:r>
              <a:rPr kumimoji="0" lang="en-US" altLang="ko-KR" sz="1400" dirty="0">
                <a:latin typeface="휴먼모음T" pitchFamily="18" charset="-127"/>
                <a:ea typeface="휴먼모음T" pitchFamily="18" charset="-127"/>
              </a:rPr>
              <a:t>A.1 </a:t>
            </a:r>
            <a:r>
              <a:rPr kumimoji="0" lang="ko-KR" altLang="en-US" sz="1400" dirty="0">
                <a:latin typeface="휴먼모음T" pitchFamily="18" charset="-127"/>
                <a:ea typeface="휴먼모음T" pitchFamily="18" charset="-127"/>
              </a:rPr>
              <a:t>판매물품추가</a:t>
            </a:r>
            <a:endParaRPr kumimoji="0" lang="en-US" altLang="ko-KR" sz="1400" dirty="0">
              <a:latin typeface="휴먼모음T" pitchFamily="18" charset="-127"/>
              <a:ea typeface="휴먼모음T" pitchFamily="18" charset="-127"/>
            </a:endParaRPr>
          </a:p>
          <a:p>
            <a:pPr algn="r"/>
            <a:endParaRPr kumimoji="0" lang="en-US" altLang="ko-KR" sz="1400" dirty="0">
              <a:latin typeface="휴먼모음T" pitchFamily="18" charset="-127"/>
              <a:ea typeface="휴먼모음T" pitchFamily="18" charset="-127"/>
            </a:endParaRPr>
          </a:p>
          <a:p>
            <a:pPr algn="r"/>
            <a:r>
              <a:rPr kumimoji="0" lang="en-US" altLang="ko-KR" sz="1400" dirty="0">
                <a:latin typeface="휴먼모음T" pitchFamily="18" charset="-127"/>
                <a:ea typeface="휴먼모음T" pitchFamily="18" charset="-127"/>
              </a:rPr>
              <a:t>B </a:t>
            </a:r>
            <a:r>
              <a:rPr kumimoji="0" lang="ko-KR" altLang="en-US" sz="1400" dirty="0">
                <a:latin typeface="휴먼모음T" pitchFamily="18" charset="-127"/>
                <a:ea typeface="휴먼모음T" pitchFamily="18" charset="-127"/>
              </a:rPr>
              <a:t>물품입고 </a:t>
            </a:r>
            <a:r>
              <a:rPr kumimoji="0" lang="en-US" altLang="ko-KR" sz="1400" dirty="0">
                <a:latin typeface="휴먼모음T" pitchFamily="18" charset="-127"/>
                <a:ea typeface="휴먼모음T" pitchFamily="18" charset="-127"/>
              </a:rPr>
              <a:t>/ </a:t>
            </a:r>
            <a:r>
              <a:rPr kumimoji="0" lang="ko-KR" altLang="en-US" sz="1400" dirty="0">
                <a:latin typeface="휴먼모음T" pitchFamily="18" charset="-127"/>
                <a:ea typeface="휴먼모음T" pitchFamily="18" charset="-127"/>
              </a:rPr>
              <a:t>내역</a:t>
            </a:r>
            <a:endParaRPr kumimoji="0" lang="en-US" altLang="ko-KR" sz="1400" dirty="0">
              <a:latin typeface="휴먼모음T" pitchFamily="18" charset="-127"/>
              <a:ea typeface="휴먼모음T" pitchFamily="18" charset="-127"/>
            </a:endParaRPr>
          </a:p>
          <a:p>
            <a:pPr algn="r"/>
            <a:endParaRPr kumimoji="0" lang="en-US" altLang="ko-KR" sz="1400" dirty="0">
              <a:latin typeface="휴먼모음T" pitchFamily="18" charset="-127"/>
              <a:ea typeface="휴먼모음T" pitchFamily="18" charset="-127"/>
            </a:endParaRPr>
          </a:p>
          <a:p>
            <a:pPr algn="r"/>
            <a:r>
              <a:rPr kumimoji="0" lang="en-US" altLang="ko-KR" sz="1400" dirty="0">
                <a:latin typeface="휴먼모음T" pitchFamily="18" charset="-127"/>
                <a:ea typeface="휴먼모음T" pitchFamily="18" charset="-127"/>
              </a:rPr>
              <a:t>B.1 </a:t>
            </a:r>
            <a:r>
              <a:rPr kumimoji="0" lang="ko-KR" altLang="en-US" sz="1400" dirty="0">
                <a:latin typeface="휴먼모음T" pitchFamily="18" charset="-127"/>
                <a:ea typeface="휴먼모음T" pitchFamily="18" charset="-127"/>
              </a:rPr>
              <a:t>입고물품추가</a:t>
            </a:r>
            <a:endParaRPr kumimoji="0" lang="en-US" altLang="ko-KR" sz="1400" dirty="0">
              <a:latin typeface="휴먼모음T" pitchFamily="18" charset="-127"/>
              <a:ea typeface="휴먼모음T" pitchFamily="18" charset="-127"/>
            </a:endParaRPr>
          </a:p>
          <a:p>
            <a:pPr algn="r"/>
            <a:endParaRPr kumimoji="0" lang="en-US" altLang="ko-KR" sz="1400" dirty="0">
              <a:latin typeface="휴먼모음T" pitchFamily="18" charset="-127"/>
              <a:ea typeface="휴먼모음T" pitchFamily="18" charset="-127"/>
            </a:endParaRPr>
          </a:p>
          <a:p>
            <a:pPr algn="r"/>
            <a:r>
              <a:rPr kumimoji="0" lang="en-US" altLang="ko-KR" sz="1400" dirty="0">
                <a:latin typeface="휴먼모음T" pitchFamily="18" charset="-127"/>
                <a:ea typeface="휴먼모음T" pitchFamily="18" charset="-127"/>
              </a:rPr>
              <a:t>C </a:t>
            </a:r>
            <a:r>
              <a:rPr kumimoji="0" lang="ko-KR" altLang="en-US" sz="1400" dirty="0">
                <a:latin typeface="휴먼모음T" pitchFamily="18" charset="-127"/>
                <a:ea typeface="휴먼모음T" pitchFamily="18" charset="-127"/>
              </a:rPr>
              <a:t>물품명 관리</a:t>
            </a:r>
            <a:endParaRPr kumimoji="0" lang="en-US" altLang="ko-KR" sz="1400" dirty="0">
              <a:latin typeface="휴먼모음T" pitchFamily="18" charset="-127"/>
              <a:ea typeface="휴먼모음T" pitchFamily="18" charset="-127"/>
            </a:endParaRPr>
          </a:p>
          <a:p>
            <a:pPr algn="r"/>
            <a:endParaRPr kumimoji="0" lang="en-US" altLang="ko-KR" sz="1400" dirty="0">
              <a:latin typeface="휴먼모음T" pitchFamily="18" charset="-127"/>
              <a:ea typeface="휴먼모음T" pitchFamily="18" charset="-127"/>
            </a:endParaRPr>
          </a:p>
          <a:p>
            <a:pPr algn="r"/>
            <a:r>
              <a:rPr kumimoji="0" lang="en-US" altLang="ko-KR" sz="1400" dirty="0">
                <a:latin typeface="휴먼모음T" pitchFamily="18" charset="-127"/>
                <a:ea typeface="휴먼모음T" pitchFamily="18" charset="-127"/>
              </a:rPr>
              <a:t>C.1 </a:t>
            </a:r>
            <a:r>
              <a:rPr kumimoji="0" lang="ko-KR" altLang="en-US" sz="1400" dirty="0">
                <a:latin typeface="휴먼모음T" pitchFamily="18" charset="-127"/>
                <a:ea typeface="휴먼모음T" pitchFamily="18" charset="-127"/>
              </a:rPr>
              <a:t>물품명 추가</a:t>
            </a:r>
            <a:endParaRPr kumimoji="0" lang="en-US" altLang="ko-KR" sz="1400" dirty="0">
              <a:latin typeface="휴먼모음T" pitchFamily="18" charset="-127"/>
              <a:ea typeface="휴먼모음T" pitchFamily="18" charset="-127"/>
            </a:endParaRPr>
          </a:p>
          <a:p>
            <a:pPr algn="r"/>
            <a:endParaRPr kumimoji="0" lang="en-US" altLang="ko-KR" sz="1400" dirty="0">
              <a:latin typeface="휴먼모음T" pitchFamily="18" charset="-127"/>
              <a:ea typeface="휴먼모음T" pitchFamily="18" charset="-127"/>
            </a:endParaRPr>
          </a:p>
          <a:p>
            <a:pPr algn="r"/>
            <a:r>
              <a:rPr kumimoji="0" lang="en-US" altLang="ko-KR" sz="1400" dirty="0">
                <a:latin typeface="휴먼모음T" pitchFamily="18" charset="-127"/>
                <a:ea typeface="휴먼모음T" pitchFamily="18" charset="-127"/>
              </a:rPr>
              <a:t>D </a:t>
            </a:r>
            <a:r>
              <a:rPr kumimoji="0" lang="ko-KR" altLang="en-US" sz="1400" dirty="0">
                <a:latin typeface="휴먼모음T" pitchFamily="18" charset="-127"/>
                <a:ea typeface="휴먼모음T" pitchFamily="18" charset="-127"/>
              </a:rPr>
              <a:t>손실등록</a:t>
            </a:r>
            <a:endParaRPr kumimoji="0" lang="en-US" altLang="ko-KR" sz="1400" dirty="0">
              <a:latin typeface="휴먼모음T" pitchFamily="18" charset="-127"/>
              <a:ea typeface="휴먼모음T" pitchFamily="18" charset="-127"/>
            </a:endParaRPr>
          </a:p>
          <a:p>
            <a:pPr algn="r"/>
            <a:endParaRPr kumimoji="0" lang="en-US" altLang="ko-KR" sz="1400" dirty="0">
              <a:latin typeface="휴먼모음T" pitchFamily="18" charset="-127"/>
              <a:ea typeface="휴먼모음T" pitchFamily="18" charset="-127"/>
            </a:endParaRPr>
          </a:p>
          <a:p>
            <a:pPr algn="r"/>
            <a:r>
              <a:rPr kumimoji="0" lang="en-US" altLang="ko-KR" sz="1400" dirty="0">
                <a:latin typeface="휴먼모음T" pitchFamily="18" charset="-127"/>
                <a:ea typeface="휴먼모음T" pitchFamily="18" charset="-127"/>
              </a:rPr>
              <a:t>D.1 </a:t>
            </a:r>
            <a:r>
              <a:rPr kumimoji="0" lang="ko-KR" altLang="en-US" sz="1400" dirty="0">
                <a:latin typeface="휴먼모음T" pitchFamily="18" charset="-127"/>
                <a:ea typeface="휴먼모음T" pitchFamily="18" charset="-127"/>
              </a:rPr>
              <a:t>손실 물품 추가</a:t>
            </a:r>
            <a:endParaRPr kumimoji="0" lang="en-US" altLang="ko-KR" sz="1400" dirty="0">
              <a:latin typeface="휴먼모음T" pitchFamily="18" charset="-127"/>
              <a:ea typeface="휴먼모음T" pitchFamily="18" charset="-127"/>
            </a:endParaRPr>
          </a:p>
          <a:p>
            <a:pPr algn="r"/>
            <a:endParaRPr kumimoji="0" lang="en-US" altLang="ko-KR" sz="1400" dirty="0">
              <a:latin typeface="휴먼모음T" pitchFamily="18" charset="-127"/>
              <a:ea typeface="휴먼모음T" pitchFamily="18" charset="-127"/>
            </a:endParaRPr>
          </a:p>
          <a:p>
            <a:pPr algn="r"/>
            <a:r>
              <a:rPr kumimoji="0" lang="en-US" altLang="ko-KR" sz="1400" dirty="0">
                <a:latin typeface="휴먼모음T" pitchFamily="18" charset="-127"/>
                <a:ea typeface="휴먼모음T" pitchFamily="18" charset="-127"/>
              </a:rPr>
              <a:t>D.2 </a:t>
            </a:r>
            <a:r>
              <a:rPr kumimoji="0" lang="ko-KR" altLang="en-US" sz="1400" dirty="0">
                <a:latin typeface="휴먼모음T" pitchFamily="18" charset="-127"/>
                <a:ea typeface="휴먼모음T" pitchFamily="18" charset="-127"/>
              </a:rPr>
              <a:t>손실 물품 수정</a:t>
            </a:r>
            <a:endParaRPr kumimoji="0" lang="en-US" altLang="ko-KR" sz="1400" dirty="0">
              <a:latin typeface="휴먼모음T" pitchFamily="18" charset="-127"/>
              <a:ea typeface="휴먼모음T" pitchFamily="18" charset="-127"/>
            </a:endParaRPr>
          </a:p>
          <a:p>
            <a:pPr algn="r"/>
            <a:endParaRPr kumimoji="0" lang="en-US" altLang="ko-KR" sz="1400" dirty="0">
              <a:latin typeface="휴먼모음T" pitchFamily="18" charset="-127"/>
              <a:ea typeface="휴먼모음T" pitchFamily="18" charset="-127"/>
            </a:endParaRPr>
          </a:p>
          <a:p>
            <a:pPr algn="r"/>
            <a:r>
              <a:rPr kumimoji="0" lang="en-US" altLang="ko-KR" sz="1400" dirty="0">
                <a:latin typeface="휴먼모음T" pitchFamily="18" charset="-127"/>
                <a:ea typeface="휴먼모음T" pitchFamily="18" charset="-127"/>
              </a:rPr>
              <a:t>E </a:t>
            </a:r>
            <a:r>
              <a:rPr kumimoji="0" lang="ko-KR" altLang="en-US" sz="1400" dirty="0">
                <a:latin typeface="휴먼모음T" pitchFamily="18" charset="-127"/>
                <a:ea typeface="휴먼모음T" pitchFamily="18" charset="-127"/>
              </a:rPr>
              <a:t>정산</a:t>
            </a:r>
            <a:endParaRPr kumimoji="0" lang="en-US" altLang="ko-KR" sz="14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786063" y="1857364"/>
            <a:ext cx="4429125" cy="461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400">
                <a:latin typeface="휴먼모음T" pitchFamily="18" charset="-127"/>
                <a:ea typeface="휴먼모음T" pitchFamily="18" charset="-127"/>
              </a:rPr>
              <a:t>------------------------------------------------------------------</a:t>
            </a:r>
          </a:p>
          <a:p>
            <a:endParaRPr kumimoji="0" lang="en-US" altLang="ko-KR" sz="1400">
              <a:latin typeface="휴먼모음T" pitchFamily="18" charset="-127"/>
              <a:ea typeface="휴먼모음T" pitchFamily="18" charset="-127"/>
            </a:endParaRPr>
          </a:p>
          <a:p>
            <a:r>
              <a:rPr kumimoji="0" lang="en-US" altLang="ko-KR" sz="1400">
                <a:latin typeface="휴먼모음T" pitchFamily="18" charset="-127"/>
                <a:ea typeface="휴먼모음T" pitchFamily="18" charset="-127"/>
              </a:rPr>
              <a:t>------------------------------------------------------------------</a:t>
            </a:r>
          </a:p>
          <a:p>
            <a:endParaRPr kumimoji="0" lang="en-US" altLang="ko-KR" sz="1400">
              <a:latin typeface="휴먼모음T" pitchFamily="18" charset="-127"/>
              <a:ea typeface="휴먼모음T" pitchFamily="18" charset="-127"/>
            </a:endParaRPr>
          </a:p>
          <a:p>
            <a:r>
              <a:rPr kumimoji="0" lang="en-US" altLang="ko-KR" sz="1400">
                <a:latin typeface="휴먼모음T" pitchFamily="18" charset="-127"/>
                <a:ea typeface="휴먼모음T" pitchFamily="18" charset="-127"/>
              </a:rPr>
              <a:t>------------------------------------------------------------------</a:t>
            </a:r>
          </a:p>
          <a:p>
            <a:endParaRPr kumimoji="0" lang="en-US" altLang="ko-KR" sz="1400">
              <a:latin typeface="휴먼모음T" pitchFamily="18" charset="-127"/>
              <a:ea typeface="휴먼모음T" pitchFamily="18" charset="-127"/>
            </a:endParaRPr>
          </a:p>
          <a:p>
            <a:r>
              <a:rPr kumimoji="0" lang="en-US" altLang="ko-KR" sz="1400">
                <a:latin typeface="휴먼모음T" pitchFamily="18" charset="-127"/>
                <a:ea typeface="휴먼모음T" pitchFamily="18" charset="-127"/>
              </a:rPr>
              <a:t>------------------------------------------------------------------</a:t>
            </a:r>
          </a:p>
          <a:p>
            <a:endParaRPr kumimoji="0" lang="en-US" altLang="ko-KR" sz="1400">
              <a:latin typeface="휴먼모음T" pitchFamily="18" charset="-127"/>
              <a:ea typeface="휴먼모음T" pitchFamily="18" charset="-127"/>
            </a:endParaRPr>
          </a:p>
          <a:p>
            <a:r>
              <a:rPr kumimoji="0" lang="en-US" altLang="ko-KR" sz="1400">
                <a:latin typeface="휴먼모음T" pitchFamily="18" charset="-127"/>
                <a:ea typeface="휴먼모음T" pitchFamily="18" charset="-127"/>
              </a:rPr>
              <a:t>------------------------------------------------------------------</a:t>
            </a:r>
          </a:p>
          <a:p>
            <a:endParaRPr kumimoji="0" lang="en-US" altLang="ko-KR" sz="1400">
              <a:latin typeface="휴먼모음T" pitchFamily="18" charset="-127"/>
              <a:ea typeface="휴먼모음T" pitchFamily="18" charset="-127"/>
            </a:endParaRPr>
          </a:p>
          <a:p>
            <a:r>
              <a:rPr kumimoji="0" lang="en-US" altLang="ko-KR" sz="1400">
                <a:latin typeface="휴먼모음T" pitchFamily="18" charset="-127"/>
                <a:ea typeface="휴먼모음T" pitchFamily="18" charset="-127"/>
              </a:rPr>
              <a:t>------------------------------------------------------------------</a:t>
            </a:r>
          </a:p>
          <a:p>
            <a:endParaRPr kumimoji="0" lang="en-US" altLang="ko-KR" sz="1400">
              <a:latin typeface="휴먼모음T" pitchFamily="18" charset="-127"/>
              <a:ea typeface="휴먼모음T" pitchFamily="18" charset="-127"/>
            </a:endParaRPr>
          </a:p>
          <a:p>
            <a:r>
              <a:rPr kumimoji="0" lang="en-US" altLang="ko-KR" sz="1400">
                <a:latin typeface="휴먼모음T" pitchFamily="18" charset="-127"/>
                <a:ea typeface="휴먼모음T" pitchFamily="18" charset="-127"/>
              </a:rPr>
              <a:t>------------------------------------------------------------------</a:t>
            </a:r>
          </a:p>
          <a:p>
            <a:endParaRPr kumimoji="0" lang="en-US" altLang="ko-KR" sz="1400">
              <a:latin typeface="휴먼모음T" pitchFamily="18" charset="-127"/>
              <a:ea typeface="휴먼모음T" pitchFamily="18" charset="-127"/>
            </a:endParaRPr>
          </a:p>
          <a:p>
            <a:r>
              <a:rPr kumimoji="0" lang="en-US" altLang="ko-KR" sz="1400">
                <a:latin typeface="휴먼모음T" pitchFamily="18" charset="-127"/>
                <a:ea typeface="휴먼모음T" pitchFamily="18" charset="-127"/>
              </a:rPr>
              <a:t>------------------------------------------------------------------</a:t>
            </a:r>
          </a:p>
          <a:p>
            <a:endParaRPr kumimoji="0" lang="en-US" altLang="ko-KR" sz="1400">
              <a:latin typeface="휴먼모음T" pitchFamily="18" charset="-127"/>
              <a:ea typeface="휴먼모음T" pitchFamily="18" charset="-127"/>
            </a:endParaRPr>
          </a:p>
          <a:p>
            <a:r>
              <a:rPr kumimoji="0" lang="en-US" altLang="ko-KR" sz="1400">
                <a:latin typeface="휴먼모음T" pitchFamily="18" charset="-127"/>
                <a:ea typeface="휴먼모음T" pitchFamily="18" charset="-127"/>
              </a:rPr>
              <a:t>------------------------------------------------------------------</a:t>
            </a:r>
          </a:p>
          <a:p>
            <a:endParaRPr kumimoji="0" lang="en-US" altLang="ko-KR" sz="1400">
              <a:latin typeface="휴먼모음T" pitchFamily="18" charset="-127"/>
              <a:ea typeface="휴먼모음T" pitchFamily="18" charset="-127"/>
            </a:endParaRPr>
          </a:p>
          <a:p>
            <a:r>
              <a:rPr kumimoji="0" lang="en-US" altLang="ko-KR" sz="1400">
                <a:latin typeface="휴먼모음T" pitchFamily="18" charset="-127"/>
                <a:ea typeface="휴먼모음T" pitchFamily="18" charset="-127"/>
              </a:rPr>
              <a:t>------------------------------------------------------------------</a:t>
            </a:r>
          </a:p>
          <a:p>
            <a:endParaRPr kumimoji="0" lang="en-US" altLang="ko-KR" sz="1400">
              <a:latin typeface="휴먼모음T" pitchFamily="18" charset="-127"/>
              <a:ea typeface="휴먼모음T" pitchFamily="18" charset="-127"/>
            </a:endParaRPr>
          </a:p>
          <a:p>
            <a:r>
              <a:rPr kumimoji="0" lang="en-US" altLang="ko-KR" sz="1400">
                <a:latin typeface="휴먼모음T" pitchFamily="18" charset="-127"/>
                <a:ea typeface="휴먼모음T" pitchFamily="18" charset="-127"/>
              </a:rPr>
              <a:t>------------------------------------------------------------------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358063" y="1884351"/>
            <a:ext cx="857250" cy="461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400" dirty="0" smtClean="0">
                <a:latin typeface="휴먼모음T" pitchFamily="18" charset="-127"/>
                <a:ea typeface="휴먼모음T" pitchFamily="18" charset="-127"/>
              </a:rPr>
              <a:t>Ppt.30</a:t>
            </a:r>
            <a:endParaRPr kumimoji="0" lang="en-US" altLang="ko-KR" sz="1400" dirty="0">
              <a:latin typeface="휴먼모음T" pitchFamily="18" charset="-127"/>
              <a:ea typeface="휴먼모음T" pitchFamily="18" charset="-127"/>
            </a:endParaRPr>
          </a:p>
          <a:p>
            <a:endParaRPr kumimoji="0" lang="en-US" altLang="ko-KR" sz="1400" dirty="0">
              <a:latin typeface="휴먼모음T" pitchFamily="18" charset="-127"/>
              <a:ea typeface="휴먼모음T" pitchFamily="18" charset="-127"/>
            </a:endParaRPr>
          </a:p>
          <a:p>
            <a:r>
              <a:rPr kumimoji="0" lang="en-US" altLang="ko-KR" sz="1400" dirty="0" smtClean="0">
                <a:latin typeface="휴먼모음T" pitchFamily="18" charset="-127"/>
                <a:ea typeface="휴먼모음T" pitchFamily="18" charset="-127"/>
              </a:rPr>
              <a:t>Ppt.31</a:t>
            </a:r>
            <a:endParaRPr kumimoji="0" lang="en-US" altLang="ko-KR" sz="1400" dirty="0">
              <a:latin typeface="휴먼모음T" pitchFamily="18" charset="-127"/>
              <a:ea typeface="휴먼모음T" pitchFamily="18" charset="-127"/>
            </a:endParaRPr>
          </a:p>
          <a:p>
            <a:endParaRPr kumimoji="0" lang="en-US" altLang="ko-KR" sz="1400" dirty="0">
              <a:latin typeface="휴먼모음T" pitchFamily="18" charset="-127"/>
              <a:ea typeface="휴먼모음T" pitchFamily="18" charset="-127"/>
            </a:endParaRPr>
          </a:p>
          <a:p>
            <a:r>
              <a:rPr kumimoji="0" lang="en-US" altLang="ko-KR" sz="1400" dirty="0" smtClean="0">
                <a:latin typeface="휴먼모음T" pitchFamily="18" charset="-127"/>
                <a:ea typeface="휴먼모음T" pitchFamily="18" charset="-127"/>
              </a:rPr>
              <a:t>Ppt.32</a:t>
            </a:r>
            <a:endParaRPr kumimoji="0" lang="en-US" altLang="ko-KR" sz="1400" dirty="0">
              <a:latin typeface="휴먼모음T" pitchFamily="18" charset="-127"/>
              <a:ea typeface="휴먼모음T" pitchFamily="18" charset="-127"/>
            </a:endParaRPr>
          </a:p>
          <a:p>
            <a:endParaRPr kumimoji="0" lang="en-US" altLang="ko-KR" sz="1400" dirty="0">
              <a:latin typeface="휴먼모음T" pitchFamily="18" charset="-127"/>
              <a:ea typeface="휴먼모음T" pitchFamily="18" charset="-127"/>
            </a:endParaRPr>
          </a:p>
          <a:p>
            <a:r>
              <a:rPr kumimoji="0" lang="en-US" altLang="ko-KR" sz="1400" dirty="0" smtClean="0">
                <a:latin typeface="휴먼모음T" pitchFamily="18" charset="-127"/>
                <a:ea typeface="휴먼모음T" pitchFamily="18" charset="-127"/>
              </a:rPr>
              <a:t>ppt.33</a:t>
            </a:r>
            <a:endParaRPr kumimoji="0" lang="en-US" altLang="ko-KR" sz="1400" dirty="0">
              <a:latin typeface="휴먼모음T" pitchFamily="18" charset="-127"/>
              <a:ea typeface="휴먼모음T" pitchFamily="18" charset="-127"/>
            </a:endParaRPr>
          </a:p>
          <a:p>
            <a:endParaRPr kumimoji="0" lang="en-US" altLang="ko-KR" sz="1400" dirty="0">
              <a:latin typeface="휴먼모음T" pitchFamily="18" charset="-127"/>
              <a:ea typeface="휴먼모음T" pitchFamily="18" charset="-127"/>
            </a:endParaRPr>
          </a:p>
          <a:p>
            <a:r>
              <a:rPr kumimoji="0" lang="en-US" altLang="ko-KR" sz="1400" dirty="0" smtClean="0">
                <a:latin typeface="휴먼모음T" pitchFamily="18" charset="-127"/>
                <a:ea typeface="휴먼모음T" pitchFamily="18" charset="-127"/>
              </a:rPr>
              <a:t>ppt.34</a:t>
            </a:r>
            <a:endParaRPr kumimoji="0" lang="en-US" altLang="ko-KR" sz="1400" dirty="0">
              <a:latin typeface="휴먼모음T" pitchFamily="18" charset="-127"/>
              <a:ea typeface="휴먼모음T" pitchFamily="18" charset="-127"/>
            </a:endParaRPr>
          </a:p>
          <a:p>
            <a:endParaRPr kumimoji="0" lang="en-US" altLang="ko-KR" sz="1400" dirty="0">
              <a:latin typeface="휴먼모음T" pitchFamily="18" charset="-127"/>
              <a:ea typeface="휴먼모음T" pitchFamily="18" charset="-127"/>
            </a:endParaRPr>
          </a:p>
          <a:p>
            <a:r>
              <a:rPr kumimoji="0" lang="en-US" altLang="ko-KR" sz="1400" dirty="0" smtClean="0">
                <a:latin typeface="휴먼모음T" pitchFamily="18" charset="-127"/>
                <a:ea typeface="휴먼모음T" pitchFamily="18" charset="-127"/>
              </a:rPr>
              <a:t>ppt.35</a:t>
            </a:r>
            <a:endParaRPr kumimoji="0" lang="en-US" altLang="ko-KR" sz="1400" dirty="0">
              <a:latin typeface="휴먼모음T" pitchFamily="18" charset="-127"/>
              <a:ea typeface="휴먼모음T" pitchFamily="18" charset="-127"/>
            </a:endParaRPr>
          </a:p>
          <a:p>
            <a:endParaRPr kumimoji="0" lang="en-US" altLang="ko-KR" sz="1400" dirty="0">
              <a:latin typeface="휴먼모음T" pitchFamily="18" charset="-127"/>
              <a:ea typeface="휴먼모음T" pitchFamily="18" charset="-127"/>
            </a:endParaRPr>
          </a:p>
          <a:p>
            <a:r>
              <a:rPr kumimoji="0" lang="en-US" altLang="ko-KR" sz="1400" dirty="0" smtClean="0">
                <a:latin typeface="휴먼모음T" pitchFamily="18" charset="-127"/>
                <a:ea typeface="휴먼모음T" pitchFamily="18" charset="-127"/>
              </a:rPr>
              <a:t>ppt.36</a:t>
            </a:r>
            <a:endParaRPr kumimoji="0" lang="en-US" altLang="ko-KR" sz="1400" dirty="0">
              <a:latin typeface="휴먼모음T" pitchFamily="18" charset="-127"/>
              <a:ea typeface="휴먼모음T" pitchFamily="18" charset="-127"/>
            </a:endParaRPr>
          </a:p>
          <a:p>
            <a:endParaRPr kumimoji="0" lang="en-US" altLang="ko-KR" sz="1400" dirty="0">
              <a:latin typeface="휴먼모음T" pitchFamily="18" charset="-127"/>
              <a:ea typeface="휴먼모음T" pitchFamily="18" charset="-127"/>
            </a:endParaRPr>
          </a:p>
          <a:p>
            <a:r>
              <a:rPr kumimoji="0" lang="en-US" altLang="ko-KR" sz="1400" dirty="0" smtClean="0">
                <a:latin typeface="휴먼모음T" pitchFamily="18" charset="-127"/>
                <a:ea typeface="휴먼모음T" pitchFamily="18" charset="-127"/>
              </a:rPr>
              <a:t>ppt.37</a:t>
            </a:r>
            <a:endParaRPr kumimoji="0" lang="en-US" altLang="ko-KR" sz="1400" dirty="0">
              <a:latin typeface="휴먼모음T" pitchFamily="18" charset="-127"/>
              <a:ea typeface="휴먼모음T" pitchFamily="18" charset="-127"/>
            </a:endParaRPr>
          </a:p>
          <a:p>
            <a:endParaRPr kumimoji="0" lang="en-US" altLang="ko-KR" sz="1400" dirty="0">
              <a:latin typeface="휴먼모음T" pitchFamily="18" charset="-127"/>
              <a:ea typeface="휴먼모음T" pitchFamily="18" charset="-127"/>
            </a:endParaRPr>
          </a:p>
          <a:p>
            <a:r>
              <a:rPr kumimoji="0" lang="en-US" altLang="ko-KR" sz="1400" dirty="0" smtClean="0">
                <a:latin typeface="휴먼모음T" pitchFamily="18" charset="-127"/>
                <a:ea typeface="휴먼모음T" pitchFamily="18" charset="-127"/>
              </a:rPr>
              <a:t>ppt.38</a:t>
            </a:r>
            <a:endParaRPr kumimoji="0" lang="en-US" altLang="ko-KR" sz="1400" dirty="0">
              <a:latin typeface="휴먼모음T" pitchFamily="18" charset="-127"/>
              <a:ea typeface="휴먼모음T" pitchFamily="18" charset="-127"/>
            </a:endParaRPr>
          </a:p>
          <a:p>
            <a:endParaRPr kumimoji="0" lang="en-US" altLang="ko-KR" sz="1400" dirty="0">
              <a:latin typeface="휴먼모음T" pitchFamily="18" charset="-127"/>
              <a:ea typeface="휴먼모음T" pitchFamily="18" charset="-127"/>
            </a:endParaRPr>
          </a:p>
          <a:p>
            <a:r>
              <a:rPr kumimoji="0" lang="en-US" altLang="ko-KR" sz="1400" dirty="0" smtClean="0">
                <a:latin typeface="휴먼모음T" pitchFamily="18" charset="-127"/>
                <a:ea typeface="휴먼모음T" pitchFamily="18" charset="-127"/>
              </a:rPr>
              <a:t>ppt.39</a:t>
            </a:r>
            <a:endParaRPr kumimoji="0" lang="en-US" altLang="ko-KR" sz="1400" dirty="0">
              <a:latin typeface="휴먼모음T" pitchFamily="18" charset="-127"/>
              <a:ea typeface="휴먼모음T" pitchFamily="18" charset="-127"/>
            </a:endParaRPr>
          </a:p>
          <a:p>
            <a:endParaRPr kumimoji="0" lang="en-US" altLang="ko-KR" sz="1400" dirty="0">
              <a:latin typeface="휴먼모음T" pitchFamily="18" charset="-127"/>
              <a:ea typeface="휴먼모음T" pitchFamily="18" charset="-127"/>
            </a:endParaRPr>
          </a:p>
          <a:p>
            <a:r>
              <a:rPr kumimoji="0" lang="en-US" altLang="ko-KR" sz="1400" dirty="0" smtClean="0">
                <a:latin typeface="휴먼모음T" pitchFamily="18" charset="-127"/>
                <a:ea typeface="휴먼모음T" pitchFamily="18" charset="-127"/>
              </a:rPr>
              <a:t>ppt.40</a:t>
            </a:r>
            <a:endParaRPr kumimoji="0" lang="en-US" altLang="ko-KR" sz="14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4375" y="1857364"/>
            <a:ext cx="7643813" cy="457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시스템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시스템 개요</a:t>
            </a:r>
            <a:endParaRPr lang="en-US" altLang="ko-KR" dirty="0" smtClean="0"/>
          </a:p>
          <a:p>
            <a:pPr lvl="1"/>
            <a:r>
              <a:rPr lang="ko-KR" altLang="en-US" sz="2000" dirty="0" smtClean="0"/>
              <a:t>과거에는 슈퍼마켓 등에서 물건을 사면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주인은 탁상용 계산기를 두드려 손님에게 물건값을 받았다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하지만 지금은 바코드를 읽어 재빨리 계산을 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이로 인해 계산이 빨라지고 손님이 기다리는 시간이 많이 단축되었다</a:t>
            </a:r>
            <a:r>
              <a:rPr lang="en-US" altLang="ko-KR" sz="2000" dirty="0" smtClean="0"/>
              <a:t>. </a:t>
            </a:r>
          </a:p>
          <a:p>
            <a:pPr lvl="1"/>
            <a:endParaRPr lang="ko-KR" altLang="en-US" sz="2000" dirty="0" smtClean="0"/>
          </a:p>
          <a:p>
            <a:pPr lvl="1"/>
            <a:r>
              <a:rPr lang="ko-KR" altLang="en-US" sz="2000" dirty="0" smtClean="0"/>
              <a:t>또한 재고량과 판매량을 확인할 수 있어서 현재 편의점의 재고량이 얼마나 되는지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새로 구입해야 할 물건은 무엇인지 단번에 알아낼 수 있으며 정산하는데도 많은 도움을 준다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이처럼 우리가 개발할 편의점 물품 관리 시스템이란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편의점에서 계산 및 관리를 더욱 편리하고 체계적으로 하기 위한 프로그램이다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71500" y="177800"/>
          <a:ext cx="8072495" cy="8229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350108"/>
                <a:gridCol w="2686139"/>
                <a:gridCol w="1250165"/>
                <a:gridCol w="2786083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시스템 명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편의점 물품 관리 프로그램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도식구분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시스템 구조도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도식 번호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0000</a:t>
                      </a:r>
                      <a:endParaRPr lang="ko-KR" altLang="en-US" sz="1200"/>
                    </a:p>
                  </a:txBody>
                  <a:tcPr/>
                </a:tc>
              </a:tr>
              <a:tr h="1314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도식명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편의점 물품 관리 </a:t>
                      </a:r>
                      <a:r>
                        <a:rPr lang="en-US" altLang="ko-KR" sz="1200" dirty="0" smtClean="0"/>
                        <a:t>Main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3786188" y="1285875"/>
            <a:ext cx="1571625" cy="714375"/>
          </a:xfrm>
          <a:prstGeom prst="roundRect">
            <a:avLst/>
          </a:prstGeom>
          <a:solidFill>
            <a:schemeClr val="l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/>
              <a:t>Main Module</a:t>
            </a:r>
            <a:endParaRPr kumimoji="0"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571500" y="5189538"/>
          <a:ext cx="807249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6247"/>
                <a:gridCol w="4036247"/>
              </a:tblGrid>
              <a:tr h="1765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smtClean="0"/>
                        <a:t>a :  </a:t>
                      </a:r>
                      <a:r>
                        <a:rPr lang="ko-KR" altLang="en-US" sz="1200" baseline="0" smtClean="0"/>
                        <a:t>물품판매</a:t>
                      </a:r>
                      <a:r>
                        <a:rPr lang="en-US" altLang="ko-KR" sz="1200" baseline="0" smtClean="0"/>
                        <a:t>/</a:t>
                      </a:r>
                      <a:r>
                        <a:rPr lang="ko-KR" altLang="en-US" sz="1200" baseline="0" smtClean="0"/>
                        <a:t>내역 </a:t>
                      </a:r>
                      <a:r>
                        <a:rPr lang="en-US" altLang="ko-KR" sz="1200" baseline="0" smtClean="0"/>
                        <a:t>- </a:t>
                      </a:r>
                      <a:r>
                        <a:rPr lang="ko-KR" altLang="en-US" sz="1200" baseline="0" smtClean="0"/>
                        <a:t>요구사항</a:t>
                      </a:r>
                      <a:endParaRPr lang="en-US" altLang="ko-KR" sz="1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/>
                        <a:t>b :  </a:t>
                      </a:r>
                      <a:r>
                        <a:rPr lang="ko-KR" altLang="en-US" sz="1200" smtClean="0"/>
                        <a:t>물품판매</a:t>
                      </a:r>
                      <a:r>
                        <a:rPr lang="en-US" altLang="ko-KR" sz="1200" smtClean="0"/>
                        <a:t>/</a:t>
                      </a:r>
                      <a:r>
                        <a:rPr lang="ko-KR" altLang="en-US" sz="1200" smtClean="0"/>
                        <a:t>내역 </a:t>
                      </a:r>
                      <a:r>
                        <a:rPr lang="en-US" altLang="ko-KR" sz="1200" smtClean="0"/>
                        <a:t>– </a:t>
                      </a:r>
                      <a:r>
                        <a:rPr lang="ko-KR" altLang="en-US" sz="1200" smtClean="0"/>
                        <a:t>처리결과</a:t>
                      </a:r>
                      <a:endParaRPr lang="ko-KR" altLang="en-US" sz="1200"/>
                    </a:p>
                  </a:txBody>
                  <a:tcPr/>
                </a:tc>
              </a:tr>
              <a:tr h="17659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/>
                        <a:t>c :  </a:t>
                      </a:r>
                      <a:r>
                        <a:rPr lang="ko-KR" altLang="en-US" sz="1200" smtClean="0"/>
                        <a:t>물품입고</a:t>
                      </a:r>
                      <a:r>
                        <a:rPr lang="en-US" altLang="ko-KR" sz="1200" smtClean="0"/>
                        <a:t>/</a:t>
                      </a:r>
                      <a:r>
                        <a:rPr lang="ko-KR" altLang="en-US" sz="1200" smtClean="0"/>
                        <a:t>내역 </a:t>
                      </a:r>
                      <a:r>
                        <a:rPr lang="en-US" altLang="ko-KR" sz="1200" smtClean="0"/>
                        <a:t>- </a:t>
                      </a:r>
                      <a:r>
                        <a:rPr lang="ko-KR" altLang="en-US" sz="1200" smtClean="0"/>
                        <a:t>요구사항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/>
                        <a:t>d : </a:t>
                      </a:r>
                      <a:r>
                        <a:rPr lang="ko-KR" altLang="en-US" sz="1200" smtClean="0"/>
                        <a:t>물품입고</a:t>
                      </a:r>
                      <a:r>
                        <a:rPr lang="en-US" altLang="ko-KR" sz="1200" smtClean="0"/>
                        <a:t>/</a:t>
                      </a:r>
                      <a:r>
                        <a:rPr lang="ko-KR" altLang="en-US" sz="1200" smtClean="0"/>
                        <a:t>내역 </a:t>
                      </a:r>
                      <a:r>
                        <a:rPr lang="en-US" altLang="ko-KR" sz="1200" smtClean="0"/>
                        <a:t>- </a:t>
                      </a:r>
                      <a:r>
                        <a:rPr lang="ko-KR" altLang="en-US" sz="1200" smtClean="0"/>
                        <a:t>처리결과</a:t>
                      </a:r>
                      <a:endParaRPr lang="ko-KR" altLang="en-US" sz="1200"/>
                    </a:p>
                  </a:txBody>
                  <a:tcPr/>
                </a:tc>
              </a:tr>
              <a:tr h="17659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/>
                        <a:t>e :  </a:t>
                      </a:r>
                      <a:r>
                        <a:rPr lang="ko-KR" altLang="en-US" sz="1200" smtClean="0"/>
                        <a:t>물품명 관리 </a:t>
                      </a:r>
                      <a:r>
                        <a:rPr lang="en-US" altLang="ko-KR" sz="1200" smtClean="0"/>
                        <a:t>- </a:t>
                      </a:r>
                      <a:r>
                        <a:rPr lang="ko-KR" altLang="en-US" sz="1200" smtClean="0"/>
                        <a:t>요구사항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/>
                        <a:t>f </a:t>
                      </a:r>
                      <a:r>
                        <a:rPr lang="en-US" altLang="ko-KR" sz="1200" baseline="0" smtClean="0"/>
                        <a:t> : </a:t>
                      </a:r>
                      <a:r>
                        <a:rPr lang="ko-KR" altLang="en-US" sz="1200" baseline="0" smtClean="0"/>
                        <a:t>물품명 관리 </a:t>
                      </a:r>
                      <a:r>
                        <a:rPr lang="en-US" altLang="ko-KR" sz="1200" baseline="0" smtClean="0"/>
                        <a:t>- </a:t>
                      </a:r>
                      <a:r>
                        <a:rPr lang="ko-KR" altLang="en-US" sz="1200" baseline="0" smtClean="0"/>
                        <a:t>처리결과</a:t>
                      </a:r>
                      <a:endParaRPr lang="ko-KR" altLang="en-US" sz="1200"/>
                    </a:p>
                  </a:txBody>
                  <a:tcPr/>
                </a:tc>
              </a:tr>
              <a:tr h="17659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/>
                        <a:t>g :  </a:t>
                      </a:r>
                      <a:r>
                        <a:rPr lang="ko-KR" altLang="en-US" sz="1200" smtClean="0"/>
                        <a:t>손실등록</a:t>
                      </a:r>
                      <a:r>
                        <a:rPr lang="en-US" altLang="ko-KR" sz="1200" smtClean="0"/>
                        <a:t>/</a:t>
                      </a:r>
                      <a:r>
                        <a:rPr lang="ko-KR" altLang="en-US" sz="1200" smtClean="0"/>
                        <a:t>내역 </a:t>
                      </a:r>
                      <a:r>
                        <a:rPr lang="en-US" altLang="ko-KR" sz="1200" smtClean="0"/>
                        <a:t>- </a:t>
                      </a:r>
                      <a:r>
                        <a:rPr lang="ko-KR" altLang="en-US" sz="1200" smtClean="0"/>
                        <a:t>요구사항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/>
                        <a:t>h : </a:t>
                      </a:r>
                      <a:r>
                        <a:rPr lang="ko-KR" altLang="en-US" sz="1200" smtClean="0"/>
                        <a:t>손실등록</a:t>
                      </a:r>
                      <a:r>
                        <a:rPr lang="en-US" altLang="ko-KR" sz="1200" smtClean="0"/>
                        <a:t>/</a:t>
                      </a:r>
                      <a:r>
                        <a:rPr lang="ko-KR" altLang="en-US" sz="1200" smtClean="0"/>
                        <a:t>내역 </a:t>
                      </a:r>
                      <a:r>
                        <a:rPr lang="en-US" altLang="ko-KR" sz="1200" smtClean="0"/>
                        <a:t>- </a:t>
                      </a:r>
                      <a:r>
                        <a:rPr lang="ko-KR" altLang="en-US" sz="1200" smtClean="0"/>
                        <a:t>처리결과</a:t>
                      </a:r>
                      <a:endParaRPr lang="ko-KR" altLang="en-US" sz="1200"/>
                    </a:p>
                  </a:txBody>
                  <a:tcPr/>
                </a:tc>
              </a:tr>
              <a:tr h="17659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/>
                        <a:t> I :  </a:t>
                      </a:r>
                      <a:r>
                        <a:rPr lang="ko-KR" altLang="en-US" sz="1200" smtClean="0"/>
                        <a:t>정산 </a:t>
                      </a:r>
                      <a:r>
                        <a:rPr lang="en-US" altLang="ko-KR" sz="1200" smtClean="0"/>
                        <a:t>-</a:t>
                      </a:r>
                      <a:r>
                        <a:rPr lang="en-US" altLang="ko-KR" sz="1200" baseline="0" smtClean="0"/>
                        <a:t> </a:t>
                      </a:r>
                      <a:r>
                        <a:rPr lang="ko-KR" altLang="en-US" sz="1200" smtClean="0"/>
                        <a:t>요구사항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/>
                        <a:t>j :  </a:t>
                      </a:r>
                      <a:r>
                        <a:rPr lang="ko-KR" altLang="en-US" sz="1200" smtClean="0"/>
                        <a:t>정산 </a:t>
                      </a:r>
                      <a:r>
                        <a:rPr lang="en-US" altLang="ko-KR" sz="1200" smtClean="0"/>
                        <a:t>- </a:t>
                      </a:r>
                      <a:r>
                        <a:rPr lang="ko-KR" altLang="en-US" sz="1200" smtClean="0"/>
                        <a:t>처리결과</a:t>
                      </a:r>
                      <a:endParaRPr lang="ko-KR" altLang="en-US" sz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모서리가 둥근 직사각형 6"/>
          <p:cNvSpPr/>
          <p:nvPr/>
        </p:nvSpPr>
        <p:spPr>
          <a:xfrm>
            <a:off x="285750" y="4214813"/>
            <a:ext cx="1500188" cy="714375"/>
          </a:xfrm>
          <a:prstGeom prst="roundRect">
            <a:avLst/>
          </a:prstGeom>
          <a:solidFill>
            <a:schemeClr val="l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/>
              <a:t>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/>
              <a:t>물품판매</a:t>
            </a:r>
            <a:r>
              <a:rPr kumimoji="0" lang="en-US" altLang="ko-KR" sz="1400"/>
              <a:t>/</a:t>
            </a:r>
            <a:r>
              <a:rPr kumimoji="0" lang="ko-KR" altLang="en-US" sz="1400"/>
              <a:t>내역</a:t>
            </a:r>
            <a:endParaRPr kumimoji="0" lang="en-US" altLang="ko-KR" sz="140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071688" y="4214813"/>
            <a:ext cx="1500187" cy="714375"/>
          </a:xfrm>
          <a:prstGeom prst="roundRect">
            <a:avLst/>
          </a:prstGeom>
          <a:solidFill>
            <a:schemeClr val="l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/>
              <a:t>B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/>
              <a:t>물품입고</a:t>
            </a:r>
            <a:r>
              <a:rPr kumimoji="0" lang="en-US" altLang="ko-KR" sz="1400"/>
              <a:t>/</a:t>
            </a:r>
            <a:r>
              <a:rPr kumimoji="0" lang="ko-KR" altLang="en-US" sz="1400"/>
              <a:t>내역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3786188" y="4214813"/>
            <a:ext cx="1571625" cy="714375"/>
          </a:xfrm>
          <a:prstGeom prst="roundRect">
            <a:avLst/>
          </a:prstGeom>
          <a:solidFill>
            <a:schemeClr val="l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/>
              <a:t>C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/>
              <a:t>물품명 관리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5572125" y="4214813"/>
            <a:ext cx="1500188" cy="714375"/>
          </a:xfrm>
          <a:prstGeom prst="roundRect">
            <a:avLst/>
          </a:prstGeom>
          <a:solidFill>
            <a:schemeClr val="l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/>
              <a:t>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/>
              <a:t>손실등록</a:t>
            </a:r>
            <a:r>
              <a:rPr kumimoji="0" lang="en-US" altLang="ko-KR" sz="1400"/>
              <a:t>/</a:t>
            </a:r>
            <a:r>
              <a:rPr kumimoji="0" lang="ko-KR" altLang="en-US" sz="1400"/>
              <a:t>내역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358063" y="4214813"/>
            <a:ext cx="1500187" cy="714375"/>
          </a:xfrm>
          <a:prstGeom prst="roundRect">
            <a:avLst/>
          </a:prstGeom>
          <a:solidFill>
            <a:schemeClr val="l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/>
              <a:t>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/>
              <a:t>정산</a:t>
            </a:r>
          </a:p>
        </p:txBody>
      </p:sp>
      <p:sp>
        <p:nvSpPr>
          <p:cNvPr id="12" name="순서도: 판단 11"/>
          <p:cNvSpPr/>
          <p:nvPr/>
        </p:nvSpPr>
        <p:spPr>
          <a:xfrm rot="5400000">
            <a:off x="4389437" y="1825626"/>
            <a:ext cx="365125" cy="28575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13" name="직선 화살표 연결선 12"/>
          <p:cNvCxnSpPr>
            <a:stCxn id="12" idx="3"/>
            <a:endCxn id="7" idx="0"/>
          </p:cNvCxnSpPr>
          <p:nvPr/>
        </p:nvCxnSpPr>
        <p:spPr>
          <a:xfrm rot="5400000">
            <a:off x="1771650" y="1414463"/>
            <a:ext cx="2063750" cy="3536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12" idx="3"/>
            <a:endCxn id="8" idx="0"/>
          </p:cNvCxnSpPr>
          <p:nvPr/>
        </p:nvCxnSpPr>
        <p:spPr>
          <a:xfrm rot="5400000">
            <a:off x="2664619" y="2307432"/>
            <a:ext cx="2063750" cy="1751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2" idx="3"/>
            <a:endCxn id="9" idx="0"/>
          </p:cNvCxnSpPr>
          <p:nvPr/>
        </p:nvCxnSpPr>
        <p:spPr>
          <a:xfrm rot="5400000">
            <a:off x="3540126" y="3182937"/>
            <a:ext cx="206375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2" idx="3"/>
            <a:endCxn id="10" idx="0"/>
          </p:cNvCxnSpPr>
          <p:nvPr/>
        </p:nvCxnSpPr>
        <p:spPr>
          <a:xfrm rot="16200000" flipH="1">
            <a:off x="4415632" y="2307431"/>
            <a:ext cx="2063750" cy="1751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2" idx="3"/>
            <a:endCxn id="11" idx="0"/>
          </p:cNvCxnSpPr>
          <p:nvPr/>
        </p:nvCxnSpPr>
        <p:spPr>
          <a:xfrm rot="16200000" flipH="1">
            <a:off x="5308600" y="1414463"/>
            <a:ext cx="2063750" cy="3536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2857500" y="2857500"/>
            <a:ext cx="142875" cy="142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19" name="직선 화살표 연결선 18"/>
          <p:cNvCxnSpPr>
            <a:stCxn id="18" idx="3"/>
          </p:cNvCxnSpPr>
          <p:nvPr/>
        </p:nvCxnSpPr>
        <p:spPr>
          <a:xfrm rot="5400000">
            <a:off x="2464594" y="2872582"/>
            <a:ext cx="306387" cy="520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3500438" y="3071813"/>
            <a:ext cx="142875" cy="1873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28" name="직선 화살표 연결선 27"/>
          <p:cNvCxnSpPr>
            <a:stCxn id="27" idx="3"/>
          </p:cNvCxnSpPr>
          <p:nvPr/>
        </p:nvCxnSpPr>
        <p:spPr>
          <a:xfrm rot="5400000">
            <a:off x="3126581" y="3248819"/>
            <a:ext cx="411163" cy="3778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4357688" y="3141663"/>
            <a:ext cx="142875" cy="1889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31" name="직선 화살표 연결선 30"/>
          <p:cNvCxnSpPr>
            <a:stCxn id="30" idx="4"/>
          </p:cNvCxnSpPr>
          <p:nvPr/>
        </p:nvCxnSpPr>
        <p:spPr>
          <a:xfrm rot="5400000">
            <a:off x="4200525" y="3557588"/>
            <a:ext cx="455613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/>
          <p:cNvSpPr/>
          <p:nvPr/>
        </p:nvSpPr>
        <p:spPr>
          <a:xfrm>
            <a:off x="5214938" y="3071813"/>
            <a:ext cx="142875" cy="142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46" name="직선 화살표 연결선 45"/>
          <p:cNvCxnSpPr>
            <a:stCxn id="45" idx="5"/>
          </p:cNvCxnSpPr>
          <p:nvPr/>
        </p:nvCxnSpPr>
        <p:spPr>
          <a:xfrm rot="16200000" flipH="1">
            <a:off x="5301456" y="3229769"/>
            <a:ext cx="449263" cy="3778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/>
          <p:cNvSpPr/>
          <p:nvPr/>
        </p:nvSpPr>
        <p:spPr>
          <a:xfrm>
            <a:off x="6000750" y="3071813"/>
            <a:ext cx="142875" cy="1158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50" name="직선 화살표 연결선 49"/>
          <p:cNvCxnSpPr>
            <a:stCxn id="49" idx="5"/>
          </p:cNvCxnSpPr>
          <p:nvPr/>
        </p:nvCxnSpPr>
        <p:spPr>
          <a:xfrm rot="16200000" flipH="1">
            <a:off x="6183312" y="3111501"/>
            <a:ext cx="328613" cy="4492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/>
          <p:cNvSpPr/>
          <p:nvPr/>
        </p:nvSpPr>
        <p:spPr>
          <a:xfrm>
            <a:off x="2571750" y="3357563"/>
            <a:ext cx="142875" cy="142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64" name="직선 화살표 연결선 63"/>
          <p:cNvCxnSpPr>
            <a:stCxn id="63" idx="7"/>
          </p:cNvCxnSpPr>
          <p:nvPr/>
        </p:nvCxnSpPr>
        <p:spPr>
          <a:xfrm rot="5400000" flipH="1" flipV="1">
            <a:off x="2801144" y="2964657"/>
            <a:ext cx="306387" cy="520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/>
          <p:cNvSpPr/>
          <p:nvPr/>
        </p:nvSpPr>
        <p:spPr>
          <a:xfrm>
            <a:off x="3429000" y="3571875"/>
            <a:ext cx="142875" cy="142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69" name="직선 화살표 연결선 68"/>
          <p:cNvCxnSpPr>
            <a:stCxn id="68" idx="7"/>
          </p:cNvCxnSpPr>
          <p:nvPr/>
        </p:nvCxnSpPr>
        <p:spPr>
          <a:xfrm rot="5400000" flipH="1" flipV="1">
            <a:off x="3515519" y="3178969"/>
            <a:ext cx="449263" cy="3778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/>
          <p:cNvSpPr/>
          <p:nvPr/>
        </p:nvSpPr>
        <p:spPr>
          <a:xfrm>
            <a:off x="4643438" y="3714750"/>
            <a:ext cx="142875" cy="142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72" name="직선 화살표 연결선 71"/>
          <p:cNvCxnSpPr>
            <a:stCxn id="71" idx="0"/>
          </p:cNvCxnSpPr>
          <p:nvPr/>
        </p:nvCxnSpPr>
        <p:spPr>
          <a:xfrm rot="5400000" flipH="1" flipV="1">
            <a:off x="4464844" y="3464719"/>
            <a:ext cx="5000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/>
          <p:cNvSpPr/>
          <p:nvPr/>
        </p:nvSpPr>
        <p:spPr>
          <a:xfrm>
            <a:off x="5786438" y="3438525"/>
            <a:ext cx="142875" cy="1333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76" name="직선 화살표 연결선 75"/>
          <p:cNvCxnSpPr>
            <a:stCxn id="75" idx="1"/>
          </p:cNvCxnSpPr>
          <p:nvPr/>
        </p:nvCxnSpPr>
        <p:spPr>
          <a:xfrm rot="16200000" flipV="1">
            <a:off x="5389563" y="3040062"/>
            <a:ext cx="457200" cy="3778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타원 82"/>
          <p:cNvSpPr/>
          <p:nvPr/>
        </p:nvSpPr>
        <p:spPr>
          <a:xfrm>
            <a:off x="6715125" y="3224213"/>
            <a:ext cx="142875" cy="142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84" name="직선 화살표 연결선 83"/>
          <p:cNvCxnSpPr>
            <a:stCxn id="83" idx="1"/>
          </p:cNvCxnSpPr>
          <p:nvPr/>
        </p:nvCxnSpPr>
        <p:spPr>
          <a:xfrm rot="16200000" flipV="1">
            <a:off x="6317457" y="2826544"/>
            <a:ext cx="315912" cy="520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2428875" y="2786063"/>
            <a:ext cx="2857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>
                <a:solidFill>
                  <a:schemeClr val="tx1"/>
                </a:solidFill>
              </a:rPr>
              <a:t>a</a:t>
            </a:r>
            <a:endParaRPr kumimoji="0"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2857500" y="3214688"/>
            <a:ext cx="2857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>
                <a:solidFill>
                  <a:schemeClr val="tx1"/>
                </a:solidFill>
              </a:rPr>
              <a:t>b</a:t>
            </a:r>
            <a:endParaRPr kumimoji="0"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3143250" y="3071813"/>
            <a:ext cx="2857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>
                <a:solidFill>
                  <a:schemeClr val="tx1"/>
                </a:solidFill>
              </a:rPr>
              <a:t>c</a:t>
            </a:r>
            <a:endParaRPr kumimoji="0"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3643313" y="3357563"/>
            <a:ext cx="2857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>
                <a:solidFill>
                  <a:schemeClr val="tx1"/>
                </a:solidFill>
              </a:rPr>
              <a:t>d</a:t>
            </a:r>
            <a:endParaRPr kumimoji="0"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4214813" y="3357563"/>
            <a:ext cx="2857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>
                <a:solidFill>
                  <a:schemeClr val="tx1"/>
                </a:solidFill>
              </a:rPr>
              <a:t>e</a:t>
            </a:r>
            <a:endParaRPr kumimoji="0"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4643438" y="3348038"/>
            <a:ext cx="2857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>
                <a:solidFill>
                  <a:schemeClr val="tx1"/>
                </a:solidFill>
              </a:rPr>
              <a:t>f</a:t>
            </a:r>
            <a:endParaRPr kumimoji="0"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5143500" y="3214688"/>
            <a:ext cx="2857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>
                <a:solidFill>
                  <a:schemeClr val="tx1"/>
                </a:solidFill>
              </a:rPr>
              <a:t>g</a:t>
            </a:r>
            <a:endParaRPr kumimoji="0"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5643563" y="3000375"/>
            <a:ext cx="2857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>
                <a:solidFill>
                  <a:schemeClr val="tx1"/>
                </a:solidFill>
              </a:rPr>
              <a:t>h</a:t>
            </a:r>
            <a:endParaRPr kumimoji="0"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6072188" y="3214688"/>
            <a:ext cx="2857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>
                <a:solidFill>
                  <a:schemeClr val="tx1"/>
                </a:solidFill>
              </a:rPr>
              <a:t>i</a:t>
            </a:r>
            <a:endParaRPr kumimoji="0"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6500813" y="2857500"/>
            <a:ext cx="2857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>
                <a:solidFill>
                  <a:schemeClr val="tx1"/>
                </a:solidFill>
              </a:rPr>
              <a:t>j</a:t>
            </a: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71500" y="177800"/>
          <a:ext cx="8072495" cy="8229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350108"/>
                <a:gridCol w="2686139"/>
                <a:gridCol w="1250165"/>
                <a:gridCol w="2786083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시스템 명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편의점 물품 관리 프로그램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도식구분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시스템 구조도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도식 번호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A</a:t>
                      </a:r>
                      <a:r>
                        <a:rPr lang="en-US" altLang="ko-KR" sz="1200" baseline="0" smtClean="0"/>
                        <a:t> - </a:t>
                      </a:r>
                      <a:r>
                        <a:rPr lang="en-US" altLang="ko-KR" sz="1200" smtClean="0"/>
                        <a:t>0000</a:t>
                      </a:r>
                      <a:endParaRPr lang="ko-KR" altLang="en-US" sz="1200"/>
                    </a:p>
                  </a:txBody>
                  <a:tcPr/>
                </a:tc>
              </a:tr>
              <a:tr h="1314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도식명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smtClean="0"/>
                        <a:t>물품 판매 </a:t>
                      </a:r>
                      <a:r>
                        <a:rPr lang="en-US" altLang="ko-KR" sz="1200" baseline="0" dirty="0" smtClean="0"/>
                        <a:t>/ </a:t>
                      </a:r>
                      <a:r>
                        <a:rPr lang="ko-KR" altLang="en-US" sz="1200" baseline="0" dirty="0" smtClean="0"/>
                        <a:t>내역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3714750" y="1785938"/>
            <a:ext cx="1571625" cy="714375"/>
          </a:xfrm>
          <a:prstGeom prst="roundRect">
            <a:avLst/>
          </a:prstGeom>
          <a:solidFill>
            <a:schemeClr val="l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>
                <a:latin typeface="휴먼모음T" pitchFamily="18" charset="-127"/>
                <a:ea typeface="휴먼모음T" pitchFamily="18" charset="-127"/>
              </a:rPr>
              <a:t>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>
                <a:latin typeface="휴먼모음T" pitchFamily="18" charset="-127"/>
                <a:ea typeface="휴먼모음T" pitchFamily="18" charset="-127"/>
              </a:rPr>
              <a:t>물품판매</a:t>
            </a:r>
            <a:r>
              <a:rPr kumimoji="0" lang="en-US" altLang="ko-KR" sz="1400">
                <a:latin typeface="휴먼모음T" pitchFamily="18" charset="-127"/>
                <a:ea typeface="휴먼모음T" pitchFamily="18" charset="-127"/>
              </a:rPr>
              <a:t>/</a:t>
            </a:r>
            <a:r>
              <a:rPr kumimoji="0" lang="ko-KR" altLang="en-US" sz="1400">
                <a:latin typeface="휴먼모음T" pitchFamily="18" charset="-127"/>
                <a:ea typeface="휴먼모음T" pitchFamily="18" charset="-127"/>
              </a:rPr>
              <a:t>내역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928688" y="3143250"/>
            <a:ext cx="1571625" cy="714375"/>
          </a:xfrm>
          <a:prstGeom prst="roundRect">
            <a:avLst/>
          </a:prstGeom>
          <a:solidFill>
            <a:schemeClr val="l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>
                <a:latin typeface="휴먼모음T" pitchFamily="18" charset="-127"/>
                <a:ea typeface="휴먼모음T" pitchFamily="18" charset="-127"/>
              </a:rPr>
              <a:t>A.1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>
                <a:latin typeface="휴먼모음T" pitchFamily="18" charset="-127"/>
                <a:ea typeface="휴먼모음T" pitchFamily="18" charset="-127"/>
              </a:rPr>
              <a:t>판매 물품 추가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3714750" y="3143250"/>
            <a:ext cx="1500188" cy="714375"/>
          </a:xfrm>
          <a:prstGeom prst="roundRect">
            <a:avLst/>
          </a:prstGeom>
          <a:solidFill>
            <a:schemeClr val="l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>
                <a:latin typeface="휴먼모음T" pitchFamily="18" charset="-127"/>
                <a:ea typeface="휴먼모음T" pitchFamily="18" charset="-127"/>
              </a:rPr>
              <a:t>A.2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>
                <a:latin typeface="휴먼모음T" pitchFamily="18" charset="-127"/>
                <a:ea typeface="휴먼모음T" pitchFamily="18" charset="-127"/>
              </a:rPr>
              <a:t>판매 물품 취소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6643688" y="3143250"/>
            <a:ext cx="1571625" cy="714375"/>
          </a:xfrm>
          <a:prstGeom prst="roundRect">
            <a:avLst/>
          </a:prstGeom>
          <a:solidFill>
            <a:schemeClr val="l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>
                <a:latin typeface="휴먼모음T" pitchFamily="18" charset="-127"/>
                <a:ea typeface="휴먼모음T" pitchFamily="18" charset="-127"/>
              </a:rPr>
              <a:t>A.3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>
                <a:latin typeface="휴먼모음T" pitchFamily="18" charset="-127"/>
                <a:ea typeface="휴먼모음T" pitchFamily="18" charset="-127"/>
              </a:rPr>
              <a:t>결제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6643688" y="4357688"/>
            <a:ext cx="1571625" cy="714375"/>
          </a:xfrm>
          <a:prstGeom prst="roundRect">
            <a:avLst/>
          </a:prstGeom>
          <a:solidFill>
            <a:schemeClr val="l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>
                <a:latin typeface="휴먼모음T" pitchFamily="18" charset="-127"/>
                <a:ea typeface="휴먼모음T" pitchFamily="18" charset="-127"/>
              </a:rPr>
              <a:t>A.3.1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>
                <a:latin typeface="휴먼모음T" pitchFamily="18" charset="-127"/>
                <a:ea typeface="휴먼모음T" pitchFamily="18" charset="-127"/>
              </a:rPr>
              <a:t>판매 내역</a:t>
            </a:r>
          </a:p>
        </p:txBody>
      </p:sp>
      <p:sp>
        <p:nvSpPr>
          <p:cNvPr id="10" name="다이아몬드 9"/>
          <p:cNvSpPr/>
          <p:nvPr/>
        </p:nvSpPr>
        <p:spPr>
          <a:xfrm>
            <a:off x="4357688" y="2357438"/>
            <a:ext cx="214312" cy="28575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400"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12" name="직선 화살표 연결선 11"/>
          <p:cNvCxnSpPr>
            <a:stCxn id="10" idx="2"/>
            <a:endCxn id="6" idx="0"/>
          </p:cNvCxnSpPr>
          <p:nvPr/>
        </p:nvCxnSpPr>
        <p:spPr>
          <a:xfrm rot="5400000">
            <a:off x="2839244" y="1518444"/>
            <a:ext cx="500062" cy="2749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0" idx="2"/>
            <a:endCxn id="7" idx="0"/>
          </p:cNvCxnSpPr>
          <p:nvPr/>
        </p:nvCxnSpPr>
        <p:spPr>
          <a:xfrm rot="5400000">
            <a:off x="4214813" y="2892425"/>
            <a:ext cx="50006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0" idx="2"/>
            <a:endCxn id="8" idx="0"/>
          </p:cNvCxnSpPr>
          <p:nvPr/>
        </p:nvCxnSpPr>
        <p:spPr>
          <a:xfrm rot="16200000" flipH="1">
            <a:off x="5696744" y="1410494"/>
            <a:ext cx="500062" cy="2965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8" idx="2"/>
            <a:endCxn id="9" idx="0"/>
          </p:cNvCxnSpPr>
          <p:nvPr/>
        </p:nvCxnSpPr>
        <p:spPr>
          <a:xfrm rot="5400000">
            <a:off x="7180263" y="4108450"/>
            <a:ext cx="50006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2763838" y="3000375"/>
            <a:ext cx="142875" cy="142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38" name="직선 화살표 연결선 37"/>
          <p:cNvCxnSpPr>
            <a:stCxn id="37" idx="6"/>
          </p:cNvCxnSpPr>
          <p:nvPr/>
        </p:nvCxnSpPr>
        <p:spPr>
          <a:xfrm flipV="1">
            <a:off x="2906713" y="3000375"/>
            <a:ext cx="450850" cy="714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928938" y="3000375"/>
            <a:ext cx="2857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c</a:t>
            </a:r>
            <a:endParaRPr kumimoji="0" lang="ko-KR" altLang="en-US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4500563" y="2928938"/>
            <a:ext cx="142875" cy="142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43" name="직선 화살표 연결선 42"/>
          <p:cNvCxnSpPr>
            <a:stCxn id="42" idx="0"/>
          </p:cNvCxnSpPr>
          <p:nvPr/>
        </p:nvCxnSpPr>
        <p:spPr>
          <a:xfrm rot="5400000" flipH="1" flipV="1">
            <a:off x="4469607" y="2824956"/>
            <a:ext cx="204788" cy="3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4572000" y="2714625"/>
            <a:ext cx="2857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e</a:t>
            </a:r>
            <a:endParaRPr kumimoji="0" lang="ko-KR" altLang="en-US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5500688" y="2857500"/>
            <a:ext cx="142875" cy="142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51" name="직선 화살표 연결선 50"/>
          <p:cNvCxnSpPr>
            <a:stCxn id="50" idx="6"/>
          </p:cNvCxnSpPr>
          <p:nvPr/>
        </p:nvCxnSpPr>
        <p:spPr>
          <a:xfrm>
            <a:off x="5643563" y="2928938"/>
            <a:ext cx="428625" cy="714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5643563" y="2928938"/>
            <a:ext cx="2857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d</a:t>
            </a:r>
            <a:endParaRPr kumimoji="0" lang="ko-KR" altLang="en-US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4286250" y="2714625"/>
            <a:ext cx="142875" cy="142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58" name="직선 화살표 연결선 57"/>
          <p:cNvCxnSpPr>
            <a:stCxn id="57" idx="4"/>
          </p:cNvCxnSpPr>
          <p:nvPr/>
        </p:nvCxnSpPr>
        <p:spPr>
          <a:xfrm rot="5400000">
            <a:off x="4248944" y="2964656"/>
            <a:ext cx="2159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4071938" y="2784475"/>
            <a:ext cx="2857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d</a:t>
            </a:r>
            <a:endParaRPr kumimoji="0" lang="ko-KR" altLang="en-US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7215188" y="3929063"/>
            <a:ext cx="142875" cy="142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66" name="직선 화살표 연결선 65"/>
          <p:cNvCxnSpPr>
            <a:stCxn id="65" idx="4"/>
          </p:cNvCxnSpPr>
          <p:nvPr/>
        </p:nvCxnSpPr>
        <p:spPr>
          <a:xfrm rot="5400000">
            <a:off x="7180262" y="4179888"/>
            <a:ext cx="214313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7000875" y="4000500"/>
            <a:ext cx="2857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f</a:t>
            </a:r>
            <a:endParaRPr kumimoji="0" lang="ko-KR" altLang="en-US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571500" y="5392738"/>
          <a:ext cx="807249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6247"/>
                <a:gridCol w="4036247"/>
              </a:tblGrid>
              <a:tr h="1765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smtClean="0"/>
                        <a:t>a :  </a:t>
                      </a:r>
                      <a:r>
                        <a:rPr lang="ko-KR" altLang="en-US" sz="1200" baseline="0" smtClean="0"/>
                        <a:t>물품 판매</a:t>
                      </a:r>
                      <a:r>
                        <a:rPr lang="en-US" altLang="ko-KR" sz="1200" baseline="0" smtClean="0"/>
                        <a:t> / </a:t>
                      </a:r>
                      <a:r>
                        <a:rPr lang="ko-KR" altLang="en-US" sz="1200" baseline="0" smtClean="0"/>
                        <a:t>내역 </a:t>
                      </a:r>
                      <a:r>
                        <a:rPr lang="en-US" altLang="ko-KR" sz="1200" baseline="0" smtClean="0"/>
                        <a:t>– </a:t>
                      </a:r>
                      <a:r>
                        <a:rPr lang="ko-KR" altLang="en-US" sz="1200" baseline="0" smtClean="0"/>
                        <a:t>요구사항</a:t>
                      </a:r>
                      <a:endParaRPr lang="en-US" altLang="ko-KR" sz="1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/>
                        <a:t>b :  </a:t>
                      </a:r>
                      <a:r>
                        <a:rPr lang="ko-KR" altLang="en-US" sz="1200" smtClean="0"/>
                        <a:t>물품판매</a:t>
                      </a:r>
                      <a:r>
                        <a:rPr lang="ko-KR" altLang="en-US" sz="1200" baseline="0" smtClean="0"/>
                        <a:t> </a:t>
                      </a:r>
                      <a:r>
                        <a:rPr lang="en-US" altLang="ko-KR" sz="1200" baseline="0" smtClean="0"/>
                        <a:t>/ </a:t>
                      </a:r>
                      <a:r>
                        <a:rPr lang="ko-KR" altLang="en-US" sz="1200" baseline="0" smtClean="0"/>
                        <a:t>내역</a:t>
                      </a:r>
                      <a:r>
                        <a:rPr lang="ko-KR" altLang="en-US" sz="1200" smtClean="0"/>
                        <a:t> </a:t>
                      </a:r>
                      <a:r>
                        <a:rPr lang="en-US" altLang="ko-KR" sz="1200" smtClean="0"/>
                        <a:t>– </a:t>
                      </a:r>
                      <a:r>
                        <a:rPr lang="ko-KR" altLang="en-US" sz="1200" smtClean="0"/>
                        <a:t>처리결과</a:t>
                      </a:r>
                      <a:endParaRPr lang="ko-KR" altLang="en-US" sz="1200"/>
                    </a:p>
                  </a:txBody>
                  <a:tcPr/>
                </a:tc>
              </a:tr>
              <a:tr h="17659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/>
                        <a:t>c :  </a:t>
                      </a:r>
                      <a:r>
                        <a:rPr lang="ko-KR" altLang="en-US" sz="1200" smtClean="0"/>
                        <a:t>물품추가</a:t>
                      </a:r>
                      <a:r>
                        <a:rPr lang="ko-KR" altLang="en-US" sz="1200" baseline="0" smtClean="0"/>
                        <a:t> </a:t>
                      </a:r>
                      <a:r>
                        <a:rPr lang="ko-KR" altLang="en-US" sz="1200" smtClean="0"/>
                        <a:t>결과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/>
                        <a:t>d : </a:t>
                      </a:r>
                      <a:r>
                        <a:rPr lang="ko-KR" altLang="en-US" sz="1200" baseline="0" smtClean="0"/>
                        <a:t> 물품코드 </a:t>
                      </a:r>
                      <a:endParaRPr lang="ko-KR" altLang="en-US" sz="1200"/>
                    </a:p>
                  </a:txBody>
                  <a:tcPr/>
                </a:tc>
              </a:tr>
              <a:tr h="17659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/>
                        <a:t>e :  </a:t>
                      </a:r>
                      <a:r>
                        <a:rPr lang="ko-KR" altLang="en-US" sz="1200" smtClean="0"/>
                        <a:t>물품취소 결과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/>
                        <a:t>f </a:t>
                      </a:r>
                      <a:r>
                        <a:rPr lang="en-US" altLang="ko-KR" sz="1200" baseline="0" smtClean="0"/>
                        <a:t> : </a:t>
                      </a:r>
                      <a:r>
                        <a:rPr lang="ko-KR" altLang="en-US" sz="1200" baseline="0" smtClean="0"/>
                        <a:t> 결제 결과</a:t>
                      </a:r>
                      <a:endParaRPr lang="ko-KR" altLang="en-US" sz="12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0" name="직선 화살표 연결선 79"/>
          <p:cNvCxnSpPr>
            <a:endCxn id="5" idx="0"/>
          </p:cNvCxnSpPr>
          <p:nvPr/>
        </p:nvCxnSpPr>
        <p:spPr>
          <a:xfrm rot="5400000">
            <a:off x="4214019" y="1499394"/>
            <a:ext cx="5715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/>
          <p:cNvSpPr/>
          <p:nvPr/>
        </p:nvSpPr>
        <p:spPr>
          <a:xfrm>
            <a:off x="4572000" y="1500188"/>
            <a:ext cx="142875" cy="142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83" name="직선 화살표 연결선 82"/>
          <p:cNvCxnSpPr>
            <a:stCxn id="82" idx="0"/>
          </p:cNvCxnSpPr>
          <p:nvPr/>
        </p:nvCxnSpPr>
        <p:spPr>
          <a:xfrm rot="5400000" flipH="1" flipV="1">
            <a:off x="4541838" y="1397000"/>
            <a:ext cx="204788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4643438" y="1285875"/>
            <a:ext cx="2857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b</a:t>
            </a:r>
            <a:endParaRPr kumimoji="0" lang="ko-KR" altLang="en-US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4286250" y="1285875"/>
            <a:ext cx="144463" cy="142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86" name="직선 화살표 연결선 85"/>
          <p:cNvCxnSpPr/>
          <p:nvPr/>
        </p:nvCxnSpPr>
        <p:spPr>
          <a:xfrm rot="5400000">
            <a:off x="4248944" y="1535906"/>
            <a:ext cx="2159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4071938" y="1355725"/>
            <a:ext cx="2857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a</a:t>
            </a:r>
            <a:endParaRPr kumimoji="0" lang="ko-KR" altLang="en-US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71500" y="177800"/>
          <a:ext cx="8072495" cy="8229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350108"/>
                <a:gridCol w="2686139"/>
                <a:gridCol w="1250165"/>
                <a:gridCol w="2786083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시스템 명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편의점 물품 관리 프로그램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도식구분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시스템 구조도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도식 번호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A</a:t>
                      </a:r>
                      <a:r>
                        <a:rPr lang="en-US" altLang="ko-KR" sz="1200" baseline="0" smtClean="0"/>
                        <a:t> - 1</a:t>
                      </a:r>
                      <a:r>
                        <a:rPr lang="en-US" altLang="ko-KR" sz="1200" smtClean="0"/>
                        <a:t>000</a:t>
                      </a:r>
                      <a:endParaRPr lang="ko-KR" altLang="en-US" sz="1200"/>
                    </a:p>
                  </a:txBody>
                  <a:tcPr/>
                </a:tc>
              </a:tr>
              <a:tr h="1314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도식명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smtClean="0"/>
                        <a:t>판매 물품 추가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3786188" y="1928813"/>
            <a:ext cx="1714500" cy="1071562"/>
          </a:xfrm>
          <a:prstGeom prst="roundRect">
            <a:avLst/>
          </a:prstGeom>
          <a:solidFill>
            <a:schemeClr val="l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>
                <a:latin typeface="휴먼모음T" pitchFamily="18" charset="-127"/>
                <a:ea typeface="휴먼모음T" pitchFamily="18" charset="-127"/>
              </a:rPr>
              <a:t>A.1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>
                <a:latin typeface="휴먼모음T" pitchFamily="18" charset="-127"/>
                <a:ea typeface="휴먼모음T" pitchFamily="18" charset="-127"/>
              </a:rPr>
              <a:t>판매 물품 추가</a:t>
            </a:r>
            <a:endParaRPr kumimoji="0" lang="en-US" altLang="ko-KR" sz="1400">
              <a:latin typeface="휴먼모음T" pitchFamily="18" charset="-127"/>
              <a:ea typeface="휴먼모음T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571500" y="5929313"/>
          <a:ext cx="8072494" cy="285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6247"/>
                <a:gridCol w="4036247"/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smtClean="0"/>
                        <a:t>a :  </a:t>
                      </a:r>
                      <a:r>
                        <a:rPr lang="ko-KR" altLang="en-US" sz="1200" baseline="0" smtClean="0"/>
                        <a:t>물품 추가 결과</a:t>
                      </a:r>
                      <a:endParaRPr lang="en-US" altLang="ko-KR" sz="1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/>
                        <a:t>b :  </a:t>
                      </a:r>
                      <a:r>
                        <a:rPr lang="ko-KR" altLang="en-US" sz="1200" smtClean="0"/>
                        <a:t>추가 물품 정보</a:t>
                      </a:r>
                      <a:endParaRPr lang="ko-KR" altLang="en-US" sz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모서리가 둥근 직사각형 8"/>
          <p:cNvSpPr/>
          <p:nvPr/>
        </p:nvSpPr>
        <p:spPr>
          <a:xfrm>
            <a:off x="1571625" y="4357688"/>
            <a:ext cx="1714500" cy="1071562"/>
          </a:xfrm>
          <a:prstGeom prst="roundRect">
            <a:avLst/>
          </a:prstGeom>
          <a:solidFill>
            <a:schemeClr val="l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>
                <a:latin typeface="휴먼모음T" pitchFamily="18" charset="-127"/>
                <a:ea typeface="휴먼모음T" pitchFamily="18" charset="-127"/>
              </a:rPr>
              <a:t>A.1.1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>
                <a:latin typeface="휴먼모음T" pitchFamily="18" charset="-127"/>
                <a:ea typeface="휴먼모음T" pitchFamily="18" charset="-127"/>
              </a:rPr>
              <a:t>물품 정보 입력</a:t>
            </a:r>
            <a:endParaRPr kumimoji="0" lang="en-US" altLang="ko-KR" sz="140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857875" y="4429125"/>
            <a:ext cx="1714500" cy="1071563"/>
          </a:xfrm>
          <a:prstGeom prst="roundRect">
            <a:avLst/>
          </a:prstGeom>
          <a:solidFill>
            <a:schemeClr val="l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>
                <a:latin typeface="휴먼모음T" pitchFamily="18" charset="-127"/>
                <a:ea typeface="휴먼모음T" pitchFamily="18" charset="-127"/>
              </a:rPr>
              <a:t>A.1.2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>
                <a:latin typeface="휴먼모음T" pitchFamily="18" charset="-127"/>
                <a:ea typeface="휴먼모음T" pitchFamily="18" charset="-127"/>
              </a:rPr>
              <a:t>물품 정보 저장</a:t>
            </a:r>
            <a:endParaRPr kumimoji="0" lang="en-US" altLang="ko-KR" sz="1400"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12" name="직선 화살표 연결선 11"/>
          <p:cNvCxnSpPr>
            <a:stCxn id="6" idx="2"/>
            <a:endCxn id="9" idx="0"/>
          </p:cNvCxnSpPr>
          <p:nvPr/>
        </p:nvCxnSpPr>
        <p:spPr>
          <a:xfrm rot="5400000">
            <a:off x="2857500" y="2571750"/>
            <a:ext cx="1357313" cy="22145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6" idx="2"/>
            <a:endCxn id="10" idx="0"/>
          </p:cNvCxnSpPr>
          <p:nvPr/>
        </p:nvCxnSpPr>
        <p:spPr>
          <a:xfrm rot="16200000" flipH="1">
            <a:off x="4964907" y="2678906"/>
            <a:ext cx="1428750" cy="20716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5214938" y="3500438"/>
            <a:ext cx="142875" cy="142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18" name="직선 화살표 연결선 17"/>
          <p:cNvCxnSpPr>
            <a:stCxn id="17" idx="5"/>
          </p:cNvCxnSpPr>
          <p:nvPr/>
        </p:nvCxnSpPr>
        <p:spPr>
          <a:xfrm rot="16200000" flipH="1">
            <a:off x="5408612" y="3551238"/>
            <a:ext cx="377825" cy="520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6000750" y="3714750"/>
            <a:ext cx="142875" cy="142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20" name="직선 화살표 연결선 19"/>
          <p:cNvCxnSpPr>
            <a:stCxn id="19" idx="1"/>
          </p:cNvCxnSpPr>
          <p:nvPr/>
        </p:nvCxnSpPr>
        <p:spPr>
          <a:xfrm rot="16200000" flipV="1">
            <a:off x="5643563" y="3357562"/>
            <a:ext cx="306388" cy="4492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5786438" y="3429000"/>
            <a:ext cx="2857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a</a:t>
            </a:r>
            <a:endParaRPr kumimoji="0" lang="ko-KR" altLang="en-US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357563" y="3857625"/>
            <a:ext cx="142875" cy="142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29" name="직선 화살표 연결선 28"/>
          <p:cNvCxnSpPr>
            <a:stCxn id="28" idx="7"/>
          </p:cNvCxnSpPr>
          <p:nvPr/>
        </p:nvCxnSpPr>
        <p:spPr>
          <a:xfrm rot="5400000" flipH="1" flipV="1">
            <a:off x="3551238" y="3500437"/>
            <a:ext cx="306388" cy="4492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5357813" y="3714750"/>
            <a:ext cx="2857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b</a:t>
            </a:r>
            <a:endParaRPr kumimoji="0" lang="ko-KR" altLang="en-US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571875" y="3714750"/>
            <a:ext cx="2857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b</a:t>
            </a:r>
            <a:endParaRPr kumimoji="0" lang="ko-KR" altLang="en-US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37" name="직선 화살표 연결선 36"/>
          <p:cNvCxnSpPr>
            <a:endCxn id="6" idx="0"/>
          </p:cNvCxnSpPr>
          <p:nvPr/>
        </p:nvCxnSpPr>
        <p:spPr>
          <a:xfrm rot="5400000">
            <a:off x="4287044" y="1570832"/>
            <a:ext cx="714375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4714875" y="1570038"/>
            <a:ext cx="142875" cy="142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41" name="직선 화살표 연결선 40"/>
          <p:cNvCxnSpPr>
            <a:stCxn id="40" idx="0"/>
          </p:cNvCxnSpPr>
          <p:nvPr/>
        </p:nvCxnSpPr>
        <p:spPr>
          <a:xfrm rot="5400000" flipH="1" flipV="1">
            <a:off x="4684713" y="1466850"/>
            <a:ext cx="204788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4786313" y="1355725"/>
            <a:ext cx="2857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a</a:t>
            </a:r>
            <a:endParaRPr kumimoji="0" lang="ko-KR" altLang="en-US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71500" y="177800"/>
          <a:ext cx="8072495" cy="8229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350108"/>
                <a:gridCol w="2686139"/>
                <a:gridCol w="1250165"/>
                <a:gridCol w="2786083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시스템 명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편의점 물품 관리 프로그램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도식구분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시스템 구조도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도식 번호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smtClean="0"/>
                        <a:t>B - 0</a:t>
                      </a:r>
                      <a:r>
                        <a:rPr lang="en-US" altLang="ko-KR" sz="1200" smtClean="0"/>
                        <a:t>000</a:t>
                      </a:r>
                      <a:endParaRPr lang="ko-KR" altLang="en-US" sz="1200"/>
                    </a:p>
                  </a:txBody>
                  <a:tcPr/>
                </a:tc>
              </a:tr>
              <a:tr h="1314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도식명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smtClean="0"/>
                        <a:t>물품 입고</a:t>
                      </a:r>
                      <a:r>
                        <a:rPr lang="en-US" altLang="ko-KR" sz="1200" baseline="0" dirty="0" smtClean="0"/>
                        <a:t> / </a:t>
                      </a:r>
                      <a:r>
                        <a:rPr lang="ko-KR" altLang="en-US" sz="1200" baseline="0" dirty="0" smtClean="0"/>
                        <a:t>내역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3714750" y="1785938"/>
            <a:ext cx="1571625" cy="714375"/>
          </a:xfrm>
          <a:prstGeom prst="roundRect">
            <a:avLst/>
          </a:prstGeom>
          <a:solidFill>
            <a:schemeClr val="l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>
                <a:latin typeface="휴먼모음T" pitchFamily="18" charset="-127"/>
                <a:ea typeface="휴먼모음T" pitchFamily="18" charset="-127"/>
              </a:rPr>
              <a:t>B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>
                <a:latin typeface="휴먼모음T" pitchFamily="18" charset="-127"/>
                <a:ea typeface="휴먼모음T" pitchFamily="18" charset="-127"/>
              </a:rPr>
              <a:t>물품입고</a:t>
            </a:r>
            <a:r>
              <a:rPr kumimoji="0" lang="en-US" altLang="ko-KR" sz="1400">
                <a:latin typeface="휴먼모음T" pitchFamily="18" charset="-127"/>
                <a:ea typeface="휴먼모음T" pitchFamily="18" charset="-127"/>
              </a:rPr>
              <a:t>/</a:t>
            </a:r>
            <a:r>
              <a:rPr kumimoji="0" lang="ko-KR" altLang="en-US" sz="1400">
                <a:latin typeface="휴먼모음T" pitchFamily="18" charset="-127"/>
                <a:ea typeface="휴먼모음T" pitchFamily="18" charset="-127"/>
              </a:rPr>
              <a:t>내역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928688" y="3143250"/>
            <a:ext cx="1571625" cy="714375"/>
          </a:xfrm>
          <a:prstGeom prst="roundRect">
            <a:avLst/>
          </a:prstGeom>
          <a:solidFill>
            <a:schemeClr val="l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>
                <a:latin typeface="휴먼모음T" pitchFamily="18" charset="-127"/>
                <a:ea typeface="휴먼모음T" pitchFamily="18" charset="-127"/>
              </a:rPr>
              <a:t>B.1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>
                <a:latin typeface="휴먼모음T" pitchFamily="18" charset="-127"/>
                <a:ea typeface="휴먼모음T" pitchFamily="18" charset="-127"/>
              </a:rPr>
              <a:t>입고 물품 추가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3714750" y="3143250"/>
            <a:ext cx="1500188" cy="714375"/>
          </a:xfrm>
          <a:prstGeom prst="roundRect">
            <a:avLst/>
          </a:prstGeom>
          <a:solidFill>
            <a:schemeClr val="l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>
                <a:latin typeface="휴먼모음T" pitchFamily="18" charset="-127"/>
                <a:ea typeface="휴먼모음T" pitchFamily="18" charset="-127"/>
              </a:rPr>
              <a:t>B.2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>
                <a:latin typeface="휴먼모음T" pitchFamily="18" charset="-127"/>
                <a:ea typeface="휴먼모음T" pitchFamily="18" charset="-127"/>
              </a:rPr>
              <a:t>입고 물품 취소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6643688" y="3143250"/>
            <a:ext cx="1571625" cy="714375"/>
          </a:xfrm>
          <a:prstGeom prst="roundRect">
            <a:avLst/>
          </a:prstGeom>
          <a:solidFill>
            <a:schemeClr val="l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>
                <a:latin typeface="휴먼모음T" pitchFamily="18" charset="-127"/>
                <a:ea typeface="휴먼모음T" pitchFamily="18" charset="-127"/>
              </a:rPr>
              <a:t>B.3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>
                <a:latin typeface="휴먼모음T" pitchFamily="18" charset="-127"/>
                <a:ea typeface="휴먼모음T" pitchFamily="18" charset="-127"/>
              </a:rPr>
              <a:t>입고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6643688" y="4357688"/>
            <a:ext cx="1571625" cy="714375"/>
          </a:xfrm>
          <a:prstGeom prst="roundRect">
            <a:avLst/>
          </a:prstGeom>
          <a:solidFill>
            <a:schemeClr val="l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>
                <a:latin typeface="휴먼모음T" pitchFamily="18" charset="-127"/>
                <a:ea typeface="휴먼모음T" pitchFamily="18" charset="-127"/>
              </a:rPr>
              <a:t>B.3.1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>
                <a:latin typeface="휴먼모음T" pitchFamily="18" charset="-127"/>
                <a:ea typeface="휴먼모음T" pitchFamily="18" charset="-127"/>
              </a:rPr>
              <a:t>입고 내역</a:t>
            </a:r>
          </a:p>
        </p:txBody>
      </p:sp>
      <p:sp>
        <p:nvSpPr>
          <p:cNvPr id="10" name="다이아몬드 9"/>
          <p:cNvSpPr/>
          <p:nvPr/>
        </p:nvSpPr>
        <p:spPr>
          <a:xfrm>
            <a:off x="4357688" y="2357438"/>
            <a:ext cx="214312" cy="28575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400"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11" name="직선 화살표 연결선 10"/>
          <p:cNvCxnSpPr>
            <a:stCxn id="10" idx="2"/>
            <a:endCxn id="6" idx="0"/>
          </p:cNvCxnSpPr>
          <p:nvPr/>
        </p:nvCxnSpPr>
        <p:spPr>
          <a:xfrm rot="5400000">
            <a:off x="2839244" y="1518444"/>
            <a:ext cx="500062" cy="2749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10" idx="2"/>
            <a:endCxn id="7" idx="0"/>
          </p:cNvCxnSpPr>
          <p:nvPr/>
        </p:nvCxnSpPr>
        <p:spPr>
          <a:xfrm rot="5400000">
            <a:off x="4214813" y="2892425"/>
            <a:ext cx="50006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10" idx="2"/>
            <a:endCxn id="8" idx="0"/>
          </p:cNvCxnSpPr>
          <p:nvPr/>
        </p:nvCxnSpPr>
        <p:spPr>
          <a:xfrm rot="16200000" flipH="1">
            <a:off x="5696744" y="1410494"/>
            <a:ext cx="500062" cy="2965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8" idx="2"/>
            <a:endCxn id="9" idx="0"/>
          </p:cNvCxnSpPr>
          <p:nvPr/>
        </p:nvCxnSpPr>
        <p:spPr>
          <a:xfrm rot="5400000">
            <a:off x="7180263" y="4108450"/>
            <a:ext cx="50006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2763838" y="3000375"/>
            <a:ext cx="142875" cy="142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16" name="직선 화살표 연결선 15"/>
          <p:cNvCxnSpPr>
            <a:stCxn id="15" idx="6"/>
          </p:cNvCxnSpPr>
          <p:nvPr/>
        </p:nvCxnSpPr>
        <p:spPr>
          <a:xfrm flipV="1">
            <a:off x="2906713" y="3000375"/>
            <a:ext cx="450850" cy="714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928938" y="3000375"/>
            <a:ext cx="2857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c</a:t>
            </a:r>
            <a:endParaRPr kumimoji="0" lang="ko-KR" altLang="en-US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500563" y="2928938"/>
            <a:ext cx="142875" cy="142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19" name="직선 화살표 연결선 18"/>
          <p:cNvCxnSpPr>
            <a:stCxn id="18" idx="0"/>
          </p:cNvCxnSpPr>
          <p:nvPr/>
        </p:nvCxnSpPr>
        <p:spPr>
          <a:xfrm rot="5400000" flipH="1" flipV="1">
            <a:off x="4469607" y="2824956"/>
            <a:ext cx="204788" cy="3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572000" y="2714625"/>
            <a:ext cx="2857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e</a:t>
            </a:r>
            <a:endParaRPr kumimoji="0" lang="ko-KR" altLang="en-US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500688" y="2857500"/>
            <a:ext cx="142875" cy="142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22" name="직선 화살표 연결선 21"/>
          <p:cNvCxnSpPr>
            <a:stCxn id="21" idx="6"/>
          </p:cNvCxnSpPr>
          <p:nvPr/>
        </p:nvCxnSpPr>
        <p:spPr>
          <a:xfrm>
            <a:off x="5643563" y="2928938"/>
            <a:ext cx="428625" cy="714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643563" y="2928938"/>
            <a:ext cx="2857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d</a:t>
            </a:r>
            <a:endParaRPr kumimoji="0" lang="ko-KR" altLang="en-US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286250" y="2714625"/>
            <a:ext cx="142875" cy="142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25" name="직선 화살표 연결선 24"/>
          <p:cNvCxnSpPr>
            <a:stCxn id="24" idx="4"/>
          </p:cNvCxnSpPr>
          <p:nvPr/>
        </p:nvCxnSpPr>
        <p:spPr>
          <a:xfrm rot="5400000">
            <a:off x="4248944" y="2964656"/>
            <a:ext cx="2159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4071938" y="2784475"/>
            <a:ext cx="2857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d</a:t>
            </a:r>
            <a:endParaRPr kumimoji="0" lang="ko-KR" altLang="en-US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7215188" y="3929063"/>
            <a:ext cx="142875" cy="142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28" name="직선 화살표 연결선 27"/>
          <p:cNvCxnSpPr>
            <a:stCxn id="27" idx="4"/>
          </p:cNvCxnSpPr>
          <p:nvPr/>
        </p:nvCxnSpPr>
        <p:spPr>
          <a:xfrm rot="5400000">
            <a:off x="7180262" y="4179888"/>
            <a:ext cx="214313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7000875" y="4000500"/>
            <a:ext cx="2857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f</a:t>
            </a:r>
            <a:endParaRPr kumimoji="0" lang="ko-KR" altLang="en-US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30" name="직선 화살표 연결선 29"/>
          <p:cNvCxnSpPr>
            <a:endCxn id="5" idx="0"/>
          </p:cNvCxnSpPr>
          <p:nvPr/>
        </p:nvCxnSpPr>
        <p:spPr>
          <a:xfrm rot="5400000">
            <a:off x="4214019" y="1499394"/>
            <a:ext cx="5715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4572000" y="1500188"/>
            <a:ext cx="142875" cy="142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32" name="직선 화살표 연결선 31"/>
          <p:cNvCxnSpPr>
            <a:stCxn id="31" idx="0"/>
          </p:cNvCxnSpPr>
          <p:nvPr/>
        </p:nvCxnSpPr>
        <p:spPr>
          <a:xfrm rot="5400000" flipH="1" flipV="1">
            <a:off x="4541838" y="1397000"/>
            <a:ext cx="204788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4643438" y="1285875"/>
            <a:ext cx="2857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b</a:t>
            </a:r>
            <a:endParaRPr kumimoji="0" lang="ko-KR" altLang="en-US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4286250" y="1285875"/>
            <a:ext cx="144463" cy="142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 rot="5400000">
            <a:off x="4248944" y="1535906"/>
            <a:ext cx="2159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4071938" y="1355725"/>
            <a:ext cx="2857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a</a:t>
            </a:r>
            <a:endParaRPr kumimoji="0" lang="ko-KR" altLang="en-US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571500" y="5392738"/>
          <a:ext cx="807249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6247"/>
                <a:gridCol w="4036247"/>
              </a:tblGrid>
              <a:tr h="1765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smtClean="0"/>
                        <a:t>a :  </a:t>
                      </a:r>
                      <a:r>
                        <a:rPr lang="ko-KR" altLang="en-US" sz="1200" baseline="0" smtClean="0"/>
                        <a:t>물품 입고 </a:t>
                      </a:r>
                      <a:r>
                        <a:rPr lang="en-US" altLang="ko-KR" sz="1200" baseline="0" smtClean="0"/>
                        <a:t>/ </a:t>
                      </a:r>
                      <a:r>
                        <a:rPr lang="ko-KR" altLang="en-US" sz="1200" baseline="0" smtClean="0"/>
                        <a:t>내역 </a:t>
                      </a:r>
                      <a:r>
                        <a:rPr lang="en-US" altLang="ko-KR" sz="1200" baseline="0" smtClean="0"/>
                        <a:t>– </a:t>
                      </a:r>
                      <a:r>
                        <a:rPr lang="ko-KR" altLang="en-US" sz="1200" baseline="0" smtClean="0"/>
                        <a:t>요구사항</a:t>
                      </a:r>
                      <a:endParaRPr lang="en-US" altLang="ko-KR" sz="1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/>
                        <a:t>b :  </a:t>
                      </a:r>
                      <a:r>
                        <a:rPr lang="ko-KR" altLang="en-US" sz="1200" smtClean="0"/>
                        <a:t>물품</a:t>
                      </a:r>
                      <a:r>
                        <a:rPr lang="ko-KR" altLang="en-US" sz="1200" baseline="0" smtClean="0"/>
                        <a:t> 입고 </a:t>
                      </a:r>
                      <a:r>
                        <a:rPr lang="en-US" altLang="ko-KR" sz="1200" baseline="0" smtClean="0"/>
                        <a:t>/ </a:t>
                      </a:r>
                      <a:r>
                        <a:rPr lang="ko-KR" altLang="en-US" sz="1200" baseline="0" smtClean="0"/>
                        <a:t>내역</a:t>
                      </a:r>
                      <a:r>
                        <a:rPr lang="ko-KR" altLang="en-US" sz="1200" smtClean="0"/>
                        <a:t> </a:t>
                      </a:r>
                      <a:r>
                        <a:rPr lang="en-US" altLang="ko-KR" sz="1200" smtClean="0"/>
                        <a:t>– </a:t>
                      </a:r>
                      <a:r>
                        <a:rPr lang="ko-KR" altLang="en-US" sz="1200" smtClean="0"/>
                        <a:t>처리결과</a:t>
                      </a:r>
                      <a:endParaRPr lang="ko-KR" altLang="en-US" sz="1200"/>
                    </a:p>
                  </a:txBody>
                  <a:tcPr/>
                </a:tc>
              </a:tr>
              <a:tr h="17659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/>
                        <a:t>c :  </a:t>
                      </a:r>
                      <a:r>
                        <a:rPr lang="ko-KR" altLang="en-US" sz="1200" smtClean="0"/>
                        <a:t>물품추가 결과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/>
                        <a:t>d : </a:t>
                      </a:r>
                      <a:r>
                        <a:rPr lang="ko-KR" altLang="en-US" sz="1200" baseline="0" smtClean="0"/>
                        <a:t> 물품코드 </a:t>
                      </a:r>
                      <a:endParaRPr lang="ko-KR" altLang="en-US" sz="1200"/>
                    </a:p>
                  </a:txBody>
                  <a:tcPr/>
                </a:tc>
              </a:tr>
              <a:tr h="17659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/>
                        <a:t>e :  </a:t>
                      </a:r>
                      <a:r>
                        <a:rPr lang="ko-KR" altLang="en-US" sz="1200" smtClean="0"/>
                        <a:t>물품취소 결과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/>
                        <a:t>f </a:t>
                      </a:r>
                      <a:r>
                        <a:rPr lang="en-US" altLang="ko-KR" sz="1200" baseline="0" smtClean="0"/>
                        <a:t> : </a:t>
                      </a:r>
                      <a:r>
                        <a:rPr lang="ko-KR" altLang="en-US" sz="1200" baseline="0" smtClean="0"/>
                        <a:t> 입고 결과</a:t>
                      </a:r>
                      <a:endParaRPr lang="ko-KR" altLang="en-US" sz="12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71500" y="177800"/>
          <a:ext cx="8072495" cy="8229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350108"/>
                <a:gridCol w="2686139"/>
                <a:gridCol w="1250165"/>
                <a:gridCol w="2786083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시스템 명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편의점 물품 관리 프로그램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도식구분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시스템 구조도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도식 번호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smtClean="0"/>
                        <a:t>B - 1</a:t>
                      </a:r>
                      <a:r>
                        <a:rPr lang="en-US" altLang="ko-KR" sz="1200" smtClean="0"/>
                        <a:t>000</a:t>
                      </a:r>
                      <a:endParaRPr lang="ko-KR" altLang="en-US" sz="1200"/>
                    </a:p>
                  </a:txBody>
                  <a:tcPr/>
                </a:tc>
              </a:tr>
              <a:tr h="1314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도식명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smtClean="0"/>
                        <a:t>입고 물품 추가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3786188" y="1928813"/>
            <a:ext cx="1714500" cy="1071562"/>
          </a:xfrm>
          <a:prstGeom prst="roundRect">
            <a:avLst/>
          </a:prstGeom>
          <a:solidFill>
            <a:schemeClr val="l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>
                <a:latin typeface="휴먼모음T" pitchFamily="18" charset="-127"/>
                <a:ea typeface="휴먼모음T" pitchFamily="18" charset="-127"/>
              </a:rPr>
              <a:t>B.1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>
                <a:latin typeface="휴먼모음T" pitchFamily="18" charset="-127"/>
                <a:ea typeface="휴먼모음T" pitchFamily="18" charset="-127"/>
              </a:rPr>
              <a:t>입고 물품 추가</a:t>
            </a:r>
            <a:endParaRPr kumimoji="0" lang="en-US" altLang="ko-KR" sz="140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571625" y="4357688"/>
            <a:ext cx="1714500" cy="1071562"/>
          </a:xfrm>
          <a:prstGeom prst="roundRect">
            <a:avLst/>
          </a:prstGeom>
          <a:solidFill>
            <a:schemeClr val="l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>
                <a:latin typeface="휴먼모음T" pitchFamily="18" charset="-127"/>
                <a:ea typeface="휴먼모음T" pitchFamily="18" charset="-127"/>
              </a:rPr>
              <a:t>B.1.1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>
                <a:latin typeface="휴먼모음T" pitchFamily="18" charset="-127"/>
                <a:ea typeface="휴먼모음T" pitchFamily="18" charset="-127"/>
              </a:rPr>
              <a:t>물품 정보 입력</a:t>
            </a:r>
            <a:endParaRPr kumimoji="0" lang="en-US" altLang="ko-KR" sz="140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857875" y="4429125"/>
            <a:ext cx="1714500" cy="1071563"/>
          </a:xfrm>
          <a:prstGeom prst="roundRect">
            <a:avLst/>
          </a:prstGeom>
          <a:solidFill>
            <a:schemeClr val="l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>
                <a:latin typeface="휴먼모음T" pitchFamily="18" charset="-127"/>
                <a:ea typeface="휴먼모음T" pitchFamily="18" charset="-127"/>
              </a:rPr>
              <a:t>B.1.2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>
                <a:latin typeface="휴먼모음T" pitchFamily="18" charset="-127"/>
                <a:ea typeface="휴먼모음T" pitchFamily="18" charset="-127"/>
              </a:rPr>
              <a:t>물품 정보 저장</a:t>
            </a:r>
            <a:endParaRPr kumimoji="0" lang="en-US" altLang="ko-KR" sz="1400"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8" name="직선 화살표 연결선 7"/>
          <p:cNvCxnSpPr>
            <a:stCxn id="5" idx="2"/>
            <a:endCxn id="6" idx="0"/>
          </p:cNvCxnSpPr>
          <p:nvPr/>
        </p:nvCxnSpPr>
        <p:spPr>
          <a:xfrm rot="5400000">
            <a:off x="2857500" y="2571750"/>
            <a:ext cx="1357313" cy="22145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5" idx="2"/>
            <a:endCxn id="7" idx="0"/>
          </p:cNvCxnSpPr>
          <p:nvPr/>
        </p:nvCxnSpPr>
        <p:spPr>
          <a:xfrm rot="16200000" flipH="1">
            <a:off x="4964907" y="2678906"/>
            <a:ext cx="1428750" cy="20716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5214938" y="3500438"/>
            <a:ext cx="142875" cy="142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11" name="직선 화살표 연결선 10"/>
          <p:cNvCxnSpPr>
            <a:stCxn id="10" idx="5"/>
          </p:cNvCxnSpPr>
          <p:nvPr/>
        </p:nvCxnSpPr>
        <p:spPr>
          <a:xfrm rot="16200000" flipH="1">
            <a:off x="5408612" y="3551238"/>
            <a:ext cx="377825" cy="520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6000750" y="3714750"/>
            <a:ext cx="142875" cy="142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13" name="직선 화살표 연결선 12"/>
          <p:cNvCxnSpPr>
            <a:stCxn id="12" idx="1"/>
          </p:cNvCxnSpPr>
          <p:nvPr/>
        </p:nvCxnSpPr>
        <p:spPr>
          <a:xfrm rot="16200000" flipV="1">
            <a:off x="5643563" y="3357562"/>
            <a:ext cx="306388" cy="4492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786438" y="3429000"/>
            <a:ext cx="2857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a</a:t>
            </a:r>
            <a:endParaRPr kumimoji="0" lang="ko-KR" altLang="en-US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357563" y="3857625"/>
            <a:ext cx="142875" cy="142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16" name="직선 화살표 연결선 15"/>
          <p:cNvCxnSpPr>
            <a:stCxn id="15" idx="7"/>
          </p:cNvCxnSpPr>
          <p:nvPr/>
        </p:nvCxnSpPr>
        <p:spPr>
          <a:xfrm rot="5400000" flipH="1" flipV="1">
            <a:off x="3551238" y="3500437"/>
            <a:ext cx="306388" cy="4492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357813" y="3714750"/>
            <a:ext cx="2857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b</a:t>
            </a:r>
            <a:endParaRPr kumimoji="0" lang="ko-KR" altLang="en-US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571875" y="3714750"/>
            <a:ext cx="2857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b</a:t>
            </a:r>
            <a:endParaRPr kumimoji="0" lang="ko-KR" altLang="en-US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19" name="직선 화살표 연결선 18"/>
          <p:cNvCxnSpPr>
            <a:endCxn id="5" idx="0"/>
          </p:cNvCxnSpPr>
          <p:nvPr/>
        </p:nvCxnSpPr>
        <p:spPr>
          <a:xfrm rot="5400000">
            <a:off x="4287044" y="1570832"/>
            <a:ext cx="714375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4714875" y="1570038"/>
            <a:ext cx="142875" cy="142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21" name="직선 화살표 연결선 20"/>
          <p:cNvCxnSpPr>
            <a:stCxn id="20" idx="0"/>
          </p:cNvCxnSpPr>
          <p:nvPr/>
        </p:nvCxnSpPr>
        <p:spPr>
          <a:xfrm rot="5400000" flipH="1" flipV="1">
            <a:off x="4684713" y="1466850"/>
            <a:ext cx="204788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4786313" y="1355725"/>
            <a:ext cx="2857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a</a:t>
            </a:r>
            <a:endParaRPr kumimoji="0" lang="ko-KR" altLang="en-US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571500" y="5929313"/>
          <a:ext cx="8072494" cy="285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6247"/>
                <a:gridCol w="4036247"/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smtClean="0"/>
                        <a:t>a :  </a:t>
                      </a:r>
                      <a:r>
                        <a:rPr lang="ko-KR" altLang="en-US" sz="1200" baseline="0" smtClean="0"/>
                        <a:t>물품 추가 결과</a:t>
                      </a:r>
                      <a:endParaRPr lang="en-US" altLang="ko-KR" sz="1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/>
                        <a:t>b :  </a:t>
                      </a:r>
                      <a:r>
                        <a:rPr lang="ko-KR" altLang="en-US" sz="1200" smtClean="0"/>
                        <a:t>추가 물품 정보</a:t>
                      </a:r>
                      <a:endParaRPr lang="ko-KR" altLang="en-US" sz="12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71500" y="177800"/>
          <a:ext cx="8072495" cy="8229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350108"/>
                <a:gridCol w="2686139"/>
                <a:gridCol w="1250165"/>
                <a:gridCol w="2786083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시스템 명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편의점 물품 관리 프로그램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도식구분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시스템 구조도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도식 번호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smtClean="0"/>
                        <a:t>C - 0</a:t>
                      </a:r>
                      <a:r>
                        <a:rPr lang="en-US" altLang="ko-KR" sz="1200" smtClean="0"/>
                        <a:t>000</a:t>
                      </a:r>
                      <a:endParaRPr lang="ko-KR" altLang="en-US" sz="1200"/>
                    </a:p>
                  </a:txBody>
                  <a:tcPr/>
                </a:tc>
              </a:tr>
              <a:tr h="1314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도식명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smtClean="0"/>
                        <a:t>물품명 관리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3714750" y="1928813"/>
            <a:ext cx="1571625" cy="714375"/>
          </a:xfrm>
          <a:prstGeom prst="roundRect">
            <a:avLst/>
          </a:prstGeom>
          <a:solidFill>
            <a:schemeClr val="l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>
                <a:latin typeface="휴먼모음T" pitchFamily="18" charset="-127"/>
                <a:ea typeface="휴먼모음T" pitchFamily="18" charset="-127"/>
              </a:rPr>
              <a:t>C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>
                <a:latin typeface="휴먼모음T" pitchFamily="18" charset="-127"/>
                <a:ea typeface="휴먼모음T" pitchFamily="18" charset="-127"/>
              </a:rPr>
              <a:t>물품명 관리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928688" y="3786188"/>
            <a:ext cx="1571625" cy="714375"/>
          </a:xfrm>
          <a:prstGeom prst="roundRect">
            <a:avLst/>
          </a:prstGeom>
          <a:solidFill>
            <a:schemeClr val="l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>
                <a:latin typeface="휴먼모음T" pitchFamily="18" charset="-127"/>
                <a:ea typeface="휴먼모음T" pitchFamily="18" charset="-127"/>
              </a:rPr>
              <a:t>C.1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>
                <a:latin typeface="휴먼모음T" pitchFamily="18" charset="-127"/>
                <a:ea typeface="휴먼모음T" pitchFamily="18" charset="-127"/>
              </a:rPr>
              <a:t>물품명 추가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3714750" y="3786188"/>
            <a:ext cx="1500188" cy="714375"/>
          </a:xfrm>
          <a:prstGeom prst="roundRect">
            <a:avLst/>
          </a:prstGeom>
          <a:solidFill>
            <a:schemeClr val="l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>
                <a:latin typeface="휴먼모음T" pitchFamily="18" charset="-127"/>
                <a:ea typeface="휴먼모음T" pitchFamily="18" charset="-127"/>
              </a:rPr>
              <a:t>C.2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>
                <a:latin typeface="휴먼모음T" pitchFamily="18" charset="-127"/>
                <a:ea typeface="휴먼모음T" pitchFamily="18" charset="-127"/>
              </a:rPr>
              <a:t>물품명 수정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6500813" y="3786188"/>
            <a:ext cx="1571625" cy="714375"/>
          </a:xfrm>
          <a:prstGeom prst="roundRect">
            <a:avLst/>
          </a:prstGeom>
          <a:solidFill>
            <a:schemeClr val="l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>
                <a:latin typeface="휴먼모음T" pitchFamily="18" charset="-127"/>
                <a:ea typeface="휴먼모음T" pitchFamily="18" charset="-127"/>
              </a:rPr>
              <a:t>C.3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>
                <a:latin typeface="휴먼모음T" pitchFamily="18" charset="-127"/>
                <a:ea typeface="휴먼모음T" pitchFamily="18" charset="-127"/>
              </a:rPr>
              <a:t>물품명 삭제</a:t>
            </a:r>
          </a:p>
        </p:txBody>
      </p:sp>
      <p:sp>
        <p:nvSpPr>
          <p:cNvPr id="10" name="다이아몬드 9"/>
          <p:cNvSpPr/>
          <p:nvPr/>
        </p:nvSpPr>
        <p:spPr>
          <a:xfrm>
            <a:off x="4357688" y="2500313"/>
            <a:ext cx="214312" cy="28575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400"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11" name="직선 화살표 연결선 10"/>
          <p:cNvCxnSpPr>
            <a:stCxn id="10" idx="2"/>
            <a:endCxn id="6" idx="0"/>
          </p:cNvCxnSpPr>
          <p:nvPr/>
        </p:nvCxnSpPr>
        <p:spPr>
          <a:xfrm rot="5400000">
            <a:off x="2589212" y="1911351"/>
            <a:ext cx="1000125" cy="2749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10" idx="2"/>
            <a:endCxn id="7" idx="0"/>
          </p:cNvCxnSpPr>
          <p:nvPr/>
        </p:nvCxnSpPr>
        <p:spPr>
          <a:xfrm rot="5400000">
            <a:off x="3963988" y="3286125"/>
            <a:ext cx="10017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10" idx="2"/>
            <a:endCxn id="8" idx="0"/>
          </p:cNvCxnSpPr>
          <p:nvPr/>
        </p:nvCxnSpPr>
        <p:spPr>
          <a:xfrm rot="16200000" flipH="1">
            <a:off x="5375275" y="1874838"/>
            <a:ext cx="1000125" cy="2822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2763838" y="3429000"/>
            <a:ext cx="142875" cy="142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16" name="직선 화살표 연결선 15"/>
          <p:cNvCxnSpPr>
            <a:stCxn id="15" idx="7"/>
          </p:cNvCxnSpPr>
          <p:nvPr/>
        </p:nvCxnSpPr>
        <p:spPr>
          <a:xfrm rot="5400000" flipH="1" flipV="1">
            <a:off x="3050381" y="3120232"/>
            <a:ext cx="163513" cy="495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000375" y="3357563"/>
            <a:ext cx="2857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c</a:t>
            </a:r>
            <a:endParaRPr kumimoji="0" lang="ko-KR" altLang="en-US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500563" y="3500438"/>
            <a:ext cx="142875" cy="142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19" name="직선 화살표 연결선 18"/>
          <p:cNvCxnSpPr>
            <a:stCxn id="18" idx="0"/>
          </p:cNvCxnSpPr>
          <p:nvPr/>
        </p:nvCxnSpPr>
        <p:spPr>
          <a:xfrm rot="5400000" flipH="1" flipV="1">
            <a:off x="4357687" y="3286126"/>
            <a:ext cx="42862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572000" y="3214688"/>
            <a:ext cx="2857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e</a:t>
            </a:r>
            <a:endParaRPr kumimoji="0" lang="ko-KR" altLang="en-US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643563" y="3286125"/>
            <a:ext cx="142875" cy="142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22" name="직선 화살표 연결선 21"/>
          <p:cNvCxnSpPr>
            <a:stCxn id="21" idx="6"/>
          </p:cNvCxnSpPr>
          <p:nvPr/>
        </p:nvCxnSpPr>
        <p:spPr>
          <a:xfrm>
            <a:off x="5786438" y="3357563"/>
            <a:ext cx="428625" cy="1428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715000" y="3429000"/>
            <a:ext cx="2857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d</a:t>
            </a:r>
            <a:endParaRPr kumimoji="0" lang="ko-KR" altLang="en-US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286250" y="3071813"/>
            <a:ext cx="142875" cy="142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25" name="직선 화살표 연결선 24"/>
          <p:cNvCxnSpPr>
            <a:stCxn id="24" idx="4"/>
          </p:cNvCxnSpPr>
          <p:nvPr/>
        </p:nvCxnSpPr>
        <p:spPr>
          <a:xfrm rot="5400000">
            <a:off x="4141788" y="3429000"/>
            <a:ext cx="43021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4071938" y="3282950"/>
            <a:ext cx="2857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d</a:t>
            </a:r>
            <a:endParaRPr kumimoji="0" lang="ko-KR" altLang="en-US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30" name="직선 화살표 연결선 29"/>
          <p:cNvCxnSpPr>
            <a:endCxn id="5" idx="0"/>
          </p:cNvCxnSpPr>
          <p:nvPr/>
        </p:nvCxnSpPr>
        <p:spPr>
          <a:xfrm rot="5400000">
            <a:off x="4214019" y="1642269"/>
            <a:ext cx="5715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4572000" y="1643063"/>
            <a:ext cx="142875" cy="142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32" name="직선 화살표 연결선 31"/>
          <p:cNvCxnSpPr>
            <a:stCxn id="31" idx="0"/>
          </p:cNvCxnSpPr>
          <p:nvPr/>
        </p:nvCxnSpPr>
        <p:spPr>
          <a:xfrm rot="5400000" flipH="1" flipV="1">
            <a:off x="4541838" y="1539875"/>
            <a:ext cx="204788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4643438" y="1428750"/>
            <a:ext cx="2857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b</a:t>
            </a:r>
            <a:endParaRPr kumimoji="0" lang="ko-KR" altLang="en-US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4286250" y="1428750"/>
            <a:ext cx="144463" cy="142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 rot="5400000">
            <a:off x="4248944" y="1678781"/>
            <a:ext cx="2159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4071938" y="1498600"/>
            <a:ext cx="2857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a</a:t>
            </a:r>
            <a:endParaRPr kumimoji="0" lang="ko-KR" altLang="en-US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571500" y="5392738"/>
          <a:ext cx="807249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6247"/>
                <a:gridCol w="4036247"/>
              </a:tblGrid>
              <a:tr h="1765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smtClean="0"/>
                        <a:t>a :  </a:t>
                      </a:r>
                      <a:r>
                        <a:rPr lang="ko-KR" altLang="en-US" sz="1200" baseline="0" smtClean="0"/>
                        <a:t>물품명 관리 </a:t>
                      </a:r>
                      <a:r>
                        <a:rPr lang="en-US" altLang="ko-KR" sz="1200" baseline="0" smtClean="0"/>
                        <a:t>- </a:t>
                      </a:r>
                      <a:r>
                        <a:rPr lang="ko-KR" altLang="en-US" sz="1200" baseline="0" smtClean="0"/>
                        <a:t>요구사항</a:t>
                      </a:r>
                      <a:endParaRPr lang="en-US" altLang="ko-KR" sz="1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/>
                        <a:t>b :  </a:t>
                      </a:r>
                      <a:r>
                        <a:rPr lang="ko-KR" altLang="en-US" sz="1200" smtClean="0"/>
                        <a:t>물품명 관리 </a:t>
                      </a:r>
                      <a:r>
                        <a:rPr lang="en-US" altLang="ko-KR" sz="1200" smtClean="0"/>
                        <a:t>– </a:t>
                      </a:r>
                      <a:r>
                        <a:rPr lang="ko-KR" altLang="en-US" sz="1200" smtClean="0"/>
                        <a:t>처리결과</a:t>
                      </a:r>
                      <a:endParaRPr lang="ko-KR" altLang="en-US" sz="1200"/>
                    </a:p>
                  </a:txBody>
                  <a:tcPr/>
                </a:tc>
              </a:tr>
              <a:tr h="17659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/>
                        <a:t>c :  </a:t>
                      </a:r>
                      <a:r>
                        <a:rPr lang="ko-KR" altLang="en-US" sz="1200" smtClean="0"/>
                        <a:t>물품추가</a:t>
                      </a:r>
                      <a:r>
                        <a:rPr lang="ko-KR" altLang="en-US" sz="1200" baseline="0" smtClean="0"/>
                        <a:t> 결과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/>
                        <a:t>d : </a:t>
                      </a:r>
                      <a:r>
                        <a:rPr lang="ko-KR" altLang="en-US" sz="1200" baseline="0" smtClean="0"/>
                        <a:t> 물품코드 </a:t>
                      </a:r>
                      <a:endParaRPr lang="ko-KR" altLang="en-US" sz="1200"/>
                    </a:p>
                  </a:txBody>
                  <a:tcPr/>
                </a:tc>
              </a:tr>
              <a:tr h="17659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/>
                        <a:t>e :  </a:t>
                      </a:r>
                      <a:r>
                        <a:rPr lang="ko-KR" altLang="en-US" sz="1200" smtClean="0"/>
                        <a:t>물품</a:t>
                      </a:r>
                      <a:r>
                        <a:rPr lang="ko-KR" altLang="en-US" sz="1200" baseline="0" smtClean="0"/>
                        <a:t> 수정 결과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/>
                        <a:t>f </a:t>
                      </a:r>
                      <a:r>
                        <a:rPr lang="en-US" altLang="ko-KR" sz="1200" baseline="0" smtClean="0"/>
                        <a:t> : </a:t>
                      </a:r>
                      <a:r>
                        <a:rPr lang="ko-KR" altLang="en-US" sz="1200" baseline="0" smtClean="0"/>
                        <a:t> 물품 삭제 결과</a:t>
                      </a:r>
                      <a:endParaRPr lang="ko-KR" altLang="en-US" sz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7" name="타원 46"/>
          <p:cNvSpPr/>
          <p:nvPr/>
        </p:nvSpPr>
        <p:spPr>
          <a:xfrm>
            <a:off x="6357938" y="3286125"/>
            <a:ext cx="142875" cy="142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48" name="직선 화살표 연결선 47"/>
          <p:cNvCxnSpPr>
            <a:stCxn id="47" idx="1"/>
          </p:cNvCxnSpPr>
          <p:nvPr/>
        </p:nvCxnSpPr>
        <p:spPr>
          <a:xfrm rot="16200000" flipV="1">
            <a:off x="6072187" y="3000376"/>
            <a:ext cx="163513" cy="4492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6072188" y="3000375"/>
            <a:ext cx="2857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f</a:t>
            </a:r>
            <a:endParaRPr kumimoji="0" lang="ko-KR" altLang="en-US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71500" y="177800"/>
          <a:ext cx="8072495" cy="8229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350108"/>
                <a:gridCol w="2686139"/>
                <a:gridCol w="1250165"/>
                <a:gridCol w="2786083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시스템 명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편의점 물품 관리 프로그램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도식구분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시스템 구조도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도식 번호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smtClean="0"/>
                        <a:t>C - 1</a:t>
                      </a:r>
                      <a:r>
                        <a:rPr lang="en-US" altLang="ko-KR" sz="1200" smtClean="0"/>
                        <a:t>000</a:t>
                      </a:r>
                      <a:endParaRPr lang="ko-KR" altLang="en-US" sz="1200"/>
                    </a:p>
                  </a:txBody>
                  <a:tcPr/>
                </a:tc>
              </a:tr>
              <a:tr h="1314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도식명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smtClean="0"/>
                        <a:t>물품명 추가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3786188" y="1928813"/>
            <a:ext cx="1714500" cy="1071562"/>
          </a:xfrm>
          <a:prstGeom prst="roundRect">
            <a:avLst/>
          </a:prstGeom>
          <a:solidFill>
            <a:schemeClr val="l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>
                <a:latin typeface="휴먼모음T" pitchFamily="18" charset="-127"/>
                <a:ea typeface="휴먼모음T" pitchFamily="18" charset="-127"/>
              </a:rPr>
              <a:t>C.1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>
                <a:latin typeface="휴먼모음T" pitchFamily="18" charset="-127"/>
                <a:ea typeface="휴먼모음T" pitchFamily="18" charset="-127"/>
              </a:rPr>
              <a:t>물품명 추가</a:t>
            </a:r>
            <a:endParaRPr kumimoji="0" lang="en-US" altLang="ko-KR" sz="140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571625" y="4357688"/>
            <a:ext cx="1714500" cy="1071562"/>
          </a:xfrm>
          <a:prstGeom prst="roundRect">
            <a:avLst/>
          </a:prstGeom>
          <a:solidFill>
            <a:schemeClr val="l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>
                <a:latin typeface="휴먼모음T" pitchFamily="18" charset="-127"/>
                <a:ea typeface="휴먼모음T" pitchFamily="18" charset="-127"/>
              </a:rPr>
              <a:t>C.1.1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>
                <a:latin typeface="휴먼모음T" pitchFamily="18" charset="-127"/>
                <a:ea typeface="휴먼모음T" pitchFamily="18" charset="-127"/>
              </a:rPr>
              <a:t>물품 항목 </a:t>
            </a:r>
            <a:endParaRPr kumimoji="0" lang="en-US" altLang="ko-KR" sz="1400">
              <a:latin typeface="휴먼모음T" pitchFamily="18" charset="-127"/>
              <a:ea typeface="휴먼모음T" pitchFamily="18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>
                <a:latin typeface="휴먼모음T" pitchFamily="18" charset="-127"/>
                <a:ea typeface="휴먼모음T" pitchFamily="18" charset="-127"/>
              </a:rPr>
              <a:t>추가 정보 입력</a:t>
            </a:r>
            <a:endParaRPr kumimoji="0" lang="en-US" altLang="ko-KR" sz="140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857875" y="4429125"/>
            <a:ext cx="1714500" cy="1071563"/>
          </a:xfrm>
          <a:prstGeom prst="roundRect">
            <a:avLst/>
          </a:prstGeom>
          <a:solidFill>
            <a:schemeClr val="l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>
                <a:latin typeface="휴먼모음T" pitchFamily="18" charset="-127"/>
                <a:ea typeface="휴먼모음T" pitchFamily="18" charset="-127"/>
              </a:rPr>
              <a:t>C.1.2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>
                <a:latin typeface="휴먼모음T" pitchFamily="18" charset="-127"/>
                <a:ea typeface="휴먼모음T" pitchFamily="18" charset="-127"/>
              </a:rPr>
              <a:t>물품 항목 추가</a:t>
            </a:r>
            <a:endParaRPr kumimoji="0" lang="en-US" altLang="ko-KR" sz="1400"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8" name="직선 화살표 연결선 7"/>
          <p:cNvCxnSpPr>
            <a:stCxn id="5" idx="2"/>
            <a:endCxn id="6" idx="0"/>
          </p:cNvCxnSpPr>
          <p:nvPr/>
        </p:nvCxnSpPr>
        <p:spPr>
          <a:xfrm rot="5400000">
            <a:off x="2857500" y="2571750"/>
            <a:ext cx="1357313" cy="22145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5" idx="2"/>
            <a:endCxn id="7" idx="0"/>
          </p:cNvCxnSpPr>
          <p:nvPr/>
        </p:nvCxnSpPr>
        <p:spPr>
          <a:xfrm rot="16200000" flipH="1">
            <a:off x="4964907" y="2678906"/>
            <a:ext cx="1428750" cy="20716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5214938" y="3500438"/>
            <a:ext cx="142875" cy="142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11" name="직선 화살표 연결선 10"/>
          <p:cNvCxnSpPr>
            <a:stCxn id="10" idx="5"/>
          </p:cNvCxnSpPr>
          <p:nvPr/>
        </p:nvCxnSpPr>
        <p:spPr>
          <a:xfrm rot="16200000" flipH="1">
            <a:off x="5408612" y="3551238"/>
            <a:ext cx="377825" cy="520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6000750" y="3714750"/>
            <a:ext cx="142875" cy="142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13" name="직선 화살표 연결선 12"/>
          <p:cNvCxnSpPr>
            <a:stCxn id="12" idx="1"/>
          </p:cNvCxnSpPr>
          <p:nvPr/>
        </p:nvCxnSpPr>
        <p:spPr>
          <a:xfrm rot="16200000" flipV="1">
            <a:off x="5643563" y="3357562"/>
            <a:ext cx="306388" cy="4492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786438" y="3429000"/>
            <a:ext cx="2857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a</a:t>
            </a:r>
            <a:endParaRPr kumimoji="0" lang="ko-KR" altLang="en-US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357563" y="3857625"/>
            <a:ext cx="142875" cy="142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16" name="직선 화살표 연결선 15"/>
          <p:cNvCxnSpPr>
            <a:stCxn id="15" idx="7"/>
          </p:cNvCxnSpPr>
          <p:nvPr/>
        </p:nvCxnSpPr>
        <p:spPr>
          <a:xfrm rot="5400000" flipH="1" flipV="1">
            <a:off x="3551238" y="3500437"/>
            <a:ext cx="306388" cy="4492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357813" y="3714750"/>
            <a:ext cx="2857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b</a:t>
            </a:r>
            <a:endParaRPr kumimoji="0" lang="ko-KR" altLang="en-US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571875" y="3714750"/>
            <a:ext cx="2857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b</a:t>
            </a:r>
            <a:endParaRPr kumimoji="0" lang="ko-KR" altLang="en-US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19" name="직선 화살표 연결선 18"/>
          <p:cNvCxnSpPr>
            <a:endCxn id="5" idx="0"/>
          </p:cNvCxnSpPr>
          <p:nvPr/>
        </p:nvCxnSpPr>
        <p:spPr>
          <a:xfrm rot="5400000">
            <a:off x="4287044" y="1570832"/>
            <a:ext cx="714375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4714875" y="1570038"/>
            <a:ext cx="142875" cy="142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21" name="직선 화살표 연결선 20"/>
          <p:cNvCxnSpPr>
            <a:stCxn id="20" idx="0"/>
          </p:cNvCxnSpPr>
          <p:nvPr/>
        </p:nvCxnSpPr>
        <p:spPr>
          <a:xfrm rot="5400000" flipH="1" flipV="1">
            <a:off x="4684713" y="1466850"/>
            <a:ext cx="204788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4786313" y="1355725"/>
            <a:ext cx="2857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a</a:t>
            </a:r>
            <a:endParaRPr kumimoji="0" lang="ko-KR" altLang="en-US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571500" y="5929313"/>
          <a:ext cx="8072494" cy="285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6247"/>
                <a:gridCol w="4036247"/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smtClean="0"/>
                        <a:t>a :  </a:t>
                      </a:r>
                      <a:r>
                        <a:rPr lang="ko-KR" altLang="en-US" sz="1200" baseline="0" smtClean="0"/>
                        <a:t>물품 추가 결과</a:t>
                      </a:r>
                      <a:endParaRPr lang="en-US" altLang="ko-KR" sz="1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/>
                        <a:t>b :  </a:t>
                      </a:r>
                      <a:r>
                        <a:rPr lang="ko-KR" altLang="en-US" sz="1200" smtClean="0"/>
                        <a:t>추가 물품 정보</a:t>
                      </a:r>
                      <a:endParaRPr lang="ko-KR" altLang="en-US" sz="12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71500" y="177800"/>
          <a:ext cx="8072495" cy="8229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350108"/>
                <a:gridCol w="2686139"/>
                <a:gridCol w="1250165"/>
                <a:gridCol w="2786083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시스템 명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편의점 물품 관리 프로그램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도식구분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시스템 구조도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도식 번호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smtClean="0"/>
                        <a:t>C - 2</a:t>
                      </a:r>
                      <a:r>
                        <a:rPr lang="en-US" altLang="ko-KR" sz="1200" smtClean="0"/>
                        <a:t>000</a:t>
                      </a:r>
                      <a:endParaRPr lang="ko-KR" altLang="en-US" sz="1200"/>
                    </a:p>
                  </a:txBody>
                  <a:tcPr/>
                </a:tc>
              </a:tr>
              <a:tr h="1314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도식명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smtClean="0"/>
                        <a:t>물품명 수정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3786188" y="1928813"/>
            <a:ext cx="1714500" cy="1071562"/>
          </a:xfrm>
          <a:prstGeom prst="roundRect">
            <a:avLst/>
          </a:prstGeom>
          <a:solidFill>
            <a:schemeClr val="l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>
                <a:latin typeface="휴먼모음T" pitchFamily="18" charset="-127"/>
                <a:ea typeface="휴먼모음T" pitchFamily="18" charset="-127"/>
              </a:rPr>
              <a:t>C.2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>
                <a:latin typeface="휴먼모음T" pitchFamily="18" charset="-127"/>
                <a:ea typeface="휴먼모음T" pitchFamily="18" charset="-127"/>
              </a:rPr>
              <a:t>물품명 수정</a:t>
            </a:r>
            <a:endParaRPr kumimoji="0" lang="en-US" altLang="ko-KR" sz="140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571625" y="4357688"/>
            <a:ext cx="1714500" cy="1071562"/>
          </a:xfrm>
          <a:prstGeom prst="roundRect">
            <a:avLst/>
          </a:prstGeom>
          <a:solidFill>
            <a:schemeClr val="l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>
                <a:latin typeface="휴먼모음T" pitchFamily="18" charset="-127"/>
                <a:ea typeface="휴먼모음T" pitchFamily="18" charset="-127"/>
              </a:rPr>
              <a:t>C.2.1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>
                <a:latin typeface="휴먼모음T" pitchFamily="18" charset="-127"/>
                <a:ea typeface="휴먼모음T" pitchFamily="18" charset="-127"/>
              </a:rPr>
              <a:t>물품 항목</a:t>
            </a:r>
            <a:endParaRPr kumimoji="0" lang="en-US" altLang="ko-KR" sz="1400">
              <a:latin typeface="휴먼모음T" pitchFamily="18" charset="-127"/>
              <a:ea typeface="휴먼모음T" pitchFamily="18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>
                <a:latin typeface="휴먼모음T" pitchFamily="18" charset="-127"/>
                <a:ea typeface="휴먼모음T" pitchFamily="18" charset="-127"/>
              </a:rPr>
              <a:t>수정 정보 입력</a:t>
            </a:r>
            <a:endParaRPr kumimoji="0" lang="en-US" altLang="ko-KR" sz="140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5857875" y="4429125"/>
            <a:ext cx="1714500" cy="1071563"/>
          </a:xfrm>
          <a:prstGeom prst="roundRect">
            <a:avLst/>
          </a:prstGeom>
          <a:solidFill>
            <a:schemeClr val="l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>
                <a:latin typeface="휴먼모음T" pitchFamily="18" charset="-127"/>
                <a:ea typeface="휴먼모음T" pitchFamily="18" charset="-127"/>
              </a:rPr>
              <a:t>C.2.2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>
                <a:latin typeface="휴먼모음T" pitchFamily="18" charset="-127"/>
                <a:ea typeface="휴먼모음T" pitchFamily="18" charset="-127"/>
              </a:rPr>
              <a:t>물품 항목 수정</a:t>
            </a:r>
            <a:endParaRPr kumimoji="0" lang="en-US" altLang="ko-KR" sz="1400"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6" name="직선 화살표 연결선 5"/>
          <p:cNvCxnSpPr>
            <a:stCxn id="3" idx="2"/>
            <a:endCxn id="4" idx="0"/>
          </p:cNvCxnSpPr>
          <p:nvPr/>
        </p:nvCxnSpPr>
        <p:spPr>
          <a:xfrm rot="5400000">
            <a:off x="2857500" y="2571750"/>
            <a:ext cx="1357313" cy="22145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stCxn id="3" idx="2"/>
            <a:endCxn id="5" idx="0"/>
          </p:cNvCxnSpPr>
          <p:nvPr/>
        </p:nvCxnSpPr>
        <p:spPr>
          <a:xfrm rot="16200000" flipH="1">
            <a:off x="4964907" y="2678906"/>
            <a:ext cx="1428750" cy="20716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5214938" y="3500438"/>
            <a:ext cx="142875" cy="142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9" name="직선 화살표 연결선 8"/>
          <p:cNvCxnSpPr>
            <a:stCxn id="8" idx="5"/>
          </p:cNvCxnSpPr>
          <p:nvPr/>
        </p:nvCxnSpPr>
        <p:spPr>
          <a:xfrm rot="16200000" flipH="1">
            <a:off x="5408612" y="3551238"/>
            <a:ext cx="377825" cy="520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6000750" y="3714750"/>
            <a:ext cx="142875" cy="142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11" name="직선 화살표 연결선 10"/>
          <p:cNvCxnSpPr>
            <a:stCxn id="10" idx="1"/>
          </p:cNvCxnSpPr>
          <p:nvPr/>
        </p:nvCxnSpPr>
        <p:spPr>
          <a:xfrm rot="16200000" flipV="1">
            <a:off x="5643563" y="3357562"/>
            <a:ext cx="306388" cy="4492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786438" y="3429000"/>
            <a:ext cx="2857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b</a:t>
            </a:r>
            <a:endParaRPr kumimoji="0" lang="ko-KR" altLang="en-US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357563" y="3857625"/>
            <a:ext cx="142875" cy="142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14" name="직선 화살표 연결선 13"/>
          <p:cNvCxnSpPr>
            <a:stCxn id="13" idx="7"/>
          </p:cNvCxnSpPr>
          <p:nvPr/>
        </p:nvCxnSpPr>
        <p:spPr>
          <a:xfrm rot="5400000" flipH="1" flipV="1">
            <a:off x="3551238" y="3500437"/>
            <a:ext cx="306388" cy="4492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357813" y="3714750"/>
            <a:ext cx="2857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c</a:t>
            </a:r>
            <a:endParaRPr kumimoji="0" lang="ko-KR" altLang="en-US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571875" y="3714750"/>
            <a:ext cx="2857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c</a:t>
            </a:r>
            <a:endParaRPr kumimoji="0" lang="ko-KR" altLang="en-US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17" name="직선 화살표 연결선 16"/>
          <p:cNvCxnSpPr>
            <a:endCxn id="3" idx="0"/>
          </p:cNvCxnSpPr>
          <p:nvPr/>
        </p:nvCxnSpPr>
        <p:spPr>
          <a:xfrm rot="5400000">
            <a:off x="4287044" y="1570832"/>
            <a:ext cx="714375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4714875" y="1571625"/>
            <a:ext cx="142875" cy="142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22" name="직선 화살표 연결선 21"/>
          <p:cNvCxnSpPr>
            <a:stCxn id="21" idx="0"/>
          </p:cNvCxnSpPr>
          <p:nvPr/>
        </p:nvCxnSpPr>
        <p:spPr>
          <a:xfrm rot="5400000" flipH="1" flipV="1">
            <a:off x="4684713" y="1468438"/>
            <a:ext cx="204787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786313" y="1357313"/>
            <a:ext cx="2857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b</a:t>
            </a:r>
            <a:endParaRPr kumimoji="0" lang="ko-KR" altLang="en-US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430713" y="1357313"/>
            <a:ext cx="142875" cy="142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rot="5400000">
            <a:off x="4393407" y="1607344"/>
            <a:ext cx="215900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4214813" y="1427163"/>
            <a:ext cx="2857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a</a:t>
            </a:r>
            <a:endParaRPr kumimoji="0" lang="ko-KR" altLang="en-US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571500" y="5786438"/>
          <a:ext cx="8072494" cy="5715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6247"/>
                <a:gridCol w="4036247"/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smtClean="0"/>
                        <a:t>a :  </a:t>
                      </a:r>
                      <a:r>
                        <a:rPr lang="ko-KR" altLang="en-US" sz="1200" baseline="0" smtClean="0"/>
                        <a:t>물품 코드</a:t>
                      </a:r>
                      <a:endParaRPr lang="en-US" altLang="ko-KR" sz="1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/>
                        <a:t>b :  </a:t>
                      </a:r>
                      <a:r>
                        <a:rPr lang="ko-KR" altLang="en-US" sz="1200" smtClean="0"/>
                        <a:t>물품 항목 수정 결과</a:t>
                      </a:r>
                      <a:endParaRPr lang="ko-KR" altLang="en-US" sz="120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c :  </a:t>
                      </a:r>
                      <a:r>
                        <a:rPr lang="ko-KR" altLang="en-US" sz="1200" smtClean="0"/>
                        <a:t>물품 항목 수정 정보</a:t>
                      </a:r>
                      <a:endParaRPr lang="en-US" altLang="ko-KR" sz="1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71500" y="177800"/>
          <a:ext cx="8072495" cy="8229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350108"/>
                <a:gridCol w="2686139"/>
                <a:gridCol w="1250165"/>
                <a:gridCol w="2786083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시스템 명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편의점 물품 관리 프로그램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도식구분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시스템 구조도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도식 번호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smtClean="0"/>
                        <a:t>D – 0</a:t>
                      </a:r>
                      <a:r>
                        <a:rPr lang="en-US" altLang="ko-KR" sz="1200" smtClean="0"/>
                        <a:t>000</a:t>
                      </a:r>
                      <a:endParaRPr lang="ko-KR" altLang="en-US" sz="1200"/>
                    </a:p>
                  </a:txBody>
                  <a:tcPr/>
                </a:tc>
              </a:tr>
              <a:tr h="1314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도식명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smtClean="0"/>
                        <a:t>손실 등록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3714750" y="1785938"/>
            <a:ext cx="1571625" cy="714375"/>
          </a:xfrm>
          <a:prstGeom prst="roundRect">
            <a:avLst/>
          </a:prstGeom>
          <a:solidFill>
            <a:schemeClr val="l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>
                <a:latin typeface="휴먼모음T" pitchFamily="18" charset="-127"/>
                <a:ea typeface="휴먼모음T" pitchFamily="18" charset="-127"/>
              </a:rPr>
              <a:t>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>
                <a:latin typeface="휴먼모음T" pitchFamily="18" charset="-127"/>
                <a:ea typeface="휴먼모음T" pitchFamily="18" charset="-127"/>
              </a:rPr>
              <a:t>손실 등록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928688" y="3143250"/>
            <a:ext cx="1571625" cy="714375"/>
          </a:xfrm>
          <a:prstGeom prst="roundRect">
            <a:avLst/>
          </a:prstGeom>
          <a:solidFill>
            <a:schemeClr val="l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>
                <a:latin typeface="휴먼모음T" pitchFamily="18" charset="-127"/>
                <a:ea typeface="휴먼모음T" pitchFamily="18" charset="-127"/>
              </a:rPr>
              <a:t>D.1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>
                <a:latin typeface="휴먼모음T" pitchFamily="18" charset="-127"/>
                <a:ea typeface="휴먼모음T" pitchFamily="18" charset="-127"/>
              </a:rPr>
              <a:t>손실 물품 추가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3714750" y="3143250"/>
            <a:ext cx="1500188" cy="714375"/>
          </a:xfrm>
          <a:prstGeom prst="roundRect">
            <a:avLst/>
          </a:prstGeom>
          <a:solidFill>
            <a:schemeClr val="l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>
                <a:latin typeface="휴먼모음T" pitchFamily="18" charset="-127"/>
                <a:ea typeface="휴먼모음T" pitchFamily="18" charset="-127"/>
              </a:rPr>
              <a:t>D.2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>
                <a:latin typeface="휴먼모음T" pitchFamily="18" charset="-127"/>
                <a:ea typeface="휴먼모음T" pitchFamily="18" charset="-127"/>
              </a:rPr>
              <a:t>손실 물품 취소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6643688" y="3143250"/>
            <a:ext cx="1571625" cy="714375"/>
          </a:xfrm>
          <a:prstGeom prst="roundRect">
            <a:avLst/>
          </a:prstGeom>
          <a:solidFill>
            <a:schemeClr val="l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>
                <a:latin typeface="휴먼모음T" pitchFamily="18" charset="-127"/>
                <a:ea typeface="휴먼모음T" pitchFamily="18" charset="-127"/>
              </a:rPr>
              <a:t>D.3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>
                <a:latin typeface="휴먼모음T" pitchFamily="18" charset="-127"/>
                <a:ea typeface="휴먼모음T" pitchFamily="18" charset="-127"/>
              </a:rPr>
              <a:t>손실 처리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6643688" y="4357688"/>
            <a:ext cx="1571625" cy="714375"/>
          </a:xfrm>
          <a:prstGeom prst="roundRect">
            <a:avLst/>
          </a:prstGeom>
          <a:solidFill>
            <a:schemeClr val="l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>
                <a:latin typeface="휴먼모음T" pitchFamily="18" charset="-127"/>
                <a:ea typeface="휴먼모음T" pitchFamily="18" charset="-127"/>
              </a:rPr>
              <a:t>D.3.1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>
                <a:latin typeface="휴먼모음T" pitchFamily="18" charset="-127"/>
                <a:ea typeface="휴먼모음T" pitchFamily="18" charset="-127"/>
              </a:rPr>
              <a:t>손실 내역</a:t>
            </a:r>
          </a:p>
        </p:txBody>
      </p:sp>
      <p:sp>
        <p:nvSpPr>
          <p:cNvPr id="8" name="다이아몬드 7"/>
          <p:cNvSpPr/>
          <p:nvPr/>
        </p:nvSpPr>
        <p:spPr>
          <a:xfrm>
            <a:off x="4357688" y="2357438"/>
            <a:ext cx="214312" cy="28575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400"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9" name="직선 화살표 연결선 8"/>
          <p:cNvCxnSpPr>
            <a:stCxn id="8" idx="2"/>
            <a:endCxn id="4" idx="0"/>
          </p:cNvCxnSpPr>
          <p:nvPr/>
        </p:nvCxnSpPr>
        <p:spPr>
          <a:xfrm rot="5400000">
            <a:off x="2839244" y="1518444"/>
            <a:ext cx="500062" cy="2749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8" idx="2"/>
            <a:endCxn id="5" idx="0"/>
          </p:cNvCxnSpPr>
          <p:nvPr/>
        </p:nvCxnSpPr>
        <p:spPr>
          <a:xfrm rot="5400000">
            <a:off x="4214813" y="2892425"/>
            <a:ext cx="50006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8" idx="2"/>
            <a:endCxn id="6" idx="0"/>
          </p:cNvCxnSpPr>
          <p:nvPr/>
        </p:nvCxnSpPr>
        <p:spPr>
          <a:xfrm rot="16200000" flipH="1">
            <a:off x="5696744" y="1410494"/>
            <a:ext cx="500062" cy="2965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6" idx="2"/>
            <a:endCxn id="7" idx="0"/>
          </p:cNvCxnSpPr>
          <p:nvPr/>
        </p:nvCxnSpPr>
        <p:spPr>
          <a:xfrm rot="5400000">
            <a:off x="7180263" y="4108450"/>
            <a:ext cx="50006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2763838" y="3000375"/>
            <a:ext cx="142875" cy="142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14" name="직선 화살표 연결선 13"/>
          <p:cNvCxnSpPr>
            <a:stCxn id="13" idx="6"/>
          </p:cNvCxnSpPr>
          <p:nvPr/>
        </p:nvCxnSpPr>
        <p:spPr>
          <a:xfrm flipV="1">
            <a:off x="2906713" y="3000375"/>
            <a:ext cx="450850" cy="714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928938" y="3000375"/>
            <a:ext cx="2857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c</a:t>
            </a:r>
            <a:endParaRPr kumimoji="0" lang="ko-KR" altLang="en-US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500563" y="2928938"/>
            <a:ext cx="142875" cy="142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17" name="직선 화살표 연결선 16"/>
          <p:cNvCxnSpPr>
            <a:stCxn id="16" idx="0"/>
          </p:cNvCxnSpPr>
          <p:nvPr/>
        </p:nvCxnSpPr>
        <p:spPr>
          <a:xfrm rot="5400000" flipH="1" flipV="1">
            <a:off x="4469607" y="2824956"/>
            <a:ext cx="204788" cy="3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572000" y="2714625"/>
            <a:ext cx="2857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e</a:t>
            </a:r>
            <a:endParaRPr kumimoji="0" lang="ko-KR" altLang="en-US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500688" y="2857500"/>
            <a:ext cx="142875" cy="142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20" name="직선 화살표 연결선 19"/>
          <p:cNvCxnSpPr>
            <a:stCxn id="19" idx="6"/>
          </p:cNvCxnSpPr>
          <p:nvPr/>
        </p:nvCxnSpPr>
        <p:spPr>
          <a:xfrm>
            <a:off x="5643563" y="2928938"/>
            <a:ext cx="428625" cy="714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5643563" y="2928938"/>
            <a:ext cx="2857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d</a:t>
            </a:r>
            <a:endParaRPr kumimoji="0" lang="ko-KR" altLang="en-US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4286250" y="2714625"/>
            <a:ext cx="142875" cy="142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23" name="직선 화살표 연결선 22"/>
          <p:cNvCxnSpPr>
            <a:stCxn id="22" idx="4"/>
          </p:cNvCxnSpPr>
          <p:nvPr/>
        </p:nvCxnSpPr>
        <p:spPr>
          <a:xfrm rot="5400000">
            <a:off x="4248944" y="2964656"/>
            <a:ext cx="2159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071938" y="2784475"/>
            <a:ext cx="2857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d</a:t>
            </a:r>
            <a:endParaRPr kumimoji="0" lang="ko-KR" altLang="en-US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7215188" y="3929063"/>
            <a:ext cx="142875" cy="142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26" name="직선 화살표 연결선 25"/>
          <p:cNvCxnSpPr>
            <a:stCxn id="25" idx="4"/>
          </p:cNvCxnSpPr>
          <p:nvPr/>
        </p:nvCxnSpPr>
        <p:spPr>
          <a:xfrm rot="5400000">
            <a:off x="7180262" y="4179888"/>
            <a:ext cx="214313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000875" y="4000500"/>
            <a:ext cx="2857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f</a:t>
            </a:r>
            <a:endParaRPr kumimoji="0" lang="ko-KR" altLang="en-US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28" name="직선 화살표 연결선 27"/>
          <p:cNvCxnSpPr>
            <a:endCxn id="3" idx="0"/>
          </p:cNvCxnSpPr>
          <p:nvPr/>
        </p:nvCxnSpPr>
        <p:spPr>
          <a:xfrm rot="5400000">
            <a:off x="4214019" y="1499394"/>
            <a:ext cx="5715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4572000" y="1500188"/>
            <a:ext cx="142875" cy="142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30" name="직선 화살표 연결선 29"/>
          <p:cNvCxnSpPr>
            <a:stCxn id="29" idx="0"/>
          </p:cNvCxnSpPr>
          <p:nvPr/>
        </p:nvCxnSpPr>
        <p:spPr>
          <a:xfrm rot="5400000" flipH="1" flipV="1">
            <a:off x="4541838" y="1397000"/>
            <a:ext cx="204788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4643438" y="1285875"/>
            <a:ext cx="2857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b</a:t>
            </a:r>
            <a:endParaRPr kumimoji="0" lang="ko-KR" altLang="en-US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4286250" y="1285875"/>
            <a:ext cx="144463" cy="142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 rot="5400000">
            <a:off x="4248944" y="1535906"/>
            <a:ext cx="2159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4071938" y="1355725"/>
            <a:ext cx="2857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a</a:t>
            </a:r>
            <a:endParaRPr kumimoji="0" lang="ko-KR" altLang="en-US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571500" y="5392738"/>
          <a:ext cx="807249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6247"/>
                <a:gridCol w="4036247"/>
              </a:tblGrid>
              <a:tr h="1765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smtClean="0"/>
                        <a:t>a :  </a:t>
                      </a:r>
                      <a:r>
                        <a:rPr lang="ko-KR" altLang="en-US" sz="1200" baseline="0" smtClean="0"/>
                        <a:t>손실등록 </a:t>
                      </a:r>
                      <a:r>
                        <a:rPr lang="en-US" altLang="ko-KR" sz="1200" baseline="0" smtClean="0"/>
                        <a:t>- </a:t>
                      </a:r>
                      <a:r>
                        <a:rPr lang="ko-KR" altLang="en-US" sz="1200" baseline="0" smtClean="0"/>
                        <a:t>요구사항</a:t>
                      </a:r>
                      <a:endParaRPr lang="en-US" altLang="ko-KR" sz="1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/>
                        <a:t>b :  </a:t>
                      </a:r>
                      <a:r>
                        <a:rPr lang="ko-KR" altLang="en-US" sz="1200" smtClean="0"/>
                        <a:t>손실등록 </a:t>
                      </a:r>
                      <a:r>
                        <a:rPr lang="en-US" altLang="ko-KR" sz="1200" smtClean="0"/>
                        <a:t>– </a:t>
                      </a:r>
                      <a:r>
                        <a:rPr lang="ko-KR" altLang="en-US" sz="1200" smtClean="0"/>
                        <a:t>처리결과</a:t>
                      </a:r>
                      <a:endParaRPr lang="ko-KR" altLang="en-US" sz="1200"/>
                    </a:p>
                  </a:txBody>
                  <a:tcPr/>
                </a:tc>
              </a:tr>
              <a:tr h="17659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/>
                        <a:t>c :  </a:t>
                      </a:r>
                      <a:r>
                        <a:rPr lang="ko-KR" altLang="en-US" sz="1200" smtClean="0"/>
                        <a:t>물품 추가</a:t>
                      </a:r>
                      <a:r>
                        <a:rPr lang="ko-KR" altLang="en-US" sz="1200" baseline="0" smtClean="0"/>
                        <a:t> 결과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/>
                        <a:t>d : </a:t>
                      </a:r>
                      <a:r>
                        <a:rPr lang="ko-KR" altLang="en-US" sz="1200" baseline="0" smtClean="0"/>
                        <a:t> 물품코드 </a:t>
                      </a:r>
                      <a:endParaRPr lang="ko-KR" altLang="en-US" sz="1200"/>
                    </a:p>
                  </a:txBody>
                  <a:tcPr/>
                </a:tc>
              </a:tr>
              <a:tr h="17659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/>
                        <a:t>e :  </a:t>
                      </a:r>
                      <a:r>
                        <a:rPr lang="ko-KR" altLang="en-US" sz="1200" smtClean="0"/>
                        <a:t>물품</a:t>
                      </a:r>
                      <a:r>
                        <a:rPr lang="ko-KR" altLang="en-US" sz="1200" baseline="0" smtClean="0"/>
                        <a:t> 취소 결과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/>
                        <a:t>f </a:t>
                      </a:r>
                      <a:r>
                        <a:rPr lang="en-US" altLang="ko-KR" sz="1200" baseline="0" smtClean="0"/>
                        <a:t> : </a:t>
                      </a:r>
                      <a:r>
                        <a:rPr lang="ko-KR" altLang="en-US" sz="1200" baseline="0" smtClean="0"/>
                        <a:t> 손실 처리 결과</a:t>
                      </a:r>
                      <a:endParaRPr lang="ko-KR" altLang="en-US" sz="12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71500" y="177800"/>
          <a:ext cx="8072495" cy="8229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350108"/>
                <a:gridCol w="2686139"/>
                <a:gridCol w="1250165"/>
                <a:gridCol w="2786083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시스템 명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편의점 물품 관리 프로그램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도식구분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시스템 구조도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도식 번호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smtClean="0"/>
                        <a:t>D – 1</a:t>
                      </a:r>
                      <a:r>
                        <a:rPr lang="en-US" altLang="ko-KR" sz="1200" smtClean="0"/>
                        <a:t>000</a:t>
                      </a:r>
                      <a:endParaRPr lang="ko-KR" altLang="en-US" sz="1200"/>
                    </a:p>
                  </a:txBody>
                  <a:tcPr/>
                </a:tc>
              </a:tr>
              <a:tr h="1314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도식명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smtClean="0"/>
                        <a:t>손실 물품 추가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3786188" y="1928813"/>
            <a:ext cx="1714500" cy="1071562"/>
          </a:xfrm>
          <a:prstGeom prst="roundRect">
            <a:avLst/>
          </a:prstGeom>
          <a:solidFill>
            <a:schemeClr val="l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>
                <a:latin typeface="휴먼모음T" pitchFamily="18" charset="-127"/>
                <a:ea typeface="휴먼모음T" pitchFamily="18" charset="-127"/>
              </a:rPr>
              <a:t>D.1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>
                <a:latin typeface="휴먼모음T" pitchFamily="18" charset="-127"/>
                <a:ea typeface="휴먼모음T" pitchFamily="18" charset="-127"/>
              </a:rPr>
              <a:t>손실 물품 추가</a:t>
            </a:r>
            <a:endParaRPr kumimoji="0" lang="en-US" altLang="ko-KR" sz="140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571625" y="4357688"/>
            <a:ext cx="1714500" cy="1071562"/>
          </a:xfrm>
          <a:prstGeom prst="roundRect">
            <a:avLst/>
          </a:prstGeom>
          <a:solidFill>
            <a:schemeClr val="l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>
                <a:latin typeface="휴먼모음T" pitchFamily="18" charset="-127"/>
                <a:ea typeface="휴먼모음T" pitchFamily="18" charset="-127"/>
              </a:rPr>
              <a:t>D.1.1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>
                <a:latin typeface="휴먼모음T" pitchFamily="18" charset="-127"/>
                <a:ea typeface="휴먼모음T" pitchFamily="18" charset="-127"/>
              </a:rPr>
              <a:t>물품 항목</a:t>
            </a:r>
            <a:endParaRPr kumimoji="0" lang="en-US" altLang="ko-KR" sz="1400">
              <a:latin typeface="휴먼모음T" pitchFamily="18" charset="-127"/>
              <a:ea typeface="휴먼모음T" pitchFamily="18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>
                <a:latin typeface="휴먼모음T" pitchFamily="18" charset="-127"/>
                <a:ea typeface="휴먼모음T" pitchFamily="18" charset="-127"/>
              </a:rPr>
              <a:t>수정 정보 입력</a:t>
            </a:r>
            <a:endParaRPr kumimoji="0" lang="en-US" altLang="ko-KR" sz="140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5857875" y="4429125"/>
            <a:ext cx="1714500" cy="1071563"/>
          </a:xfrm>
          <a:prstGeom prst="roundRect">
            <a:avLst/>
          </a:prstGeom>
          <a:solidFill>
            <a:schemeClr val="l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>
                <a:latin typeface="휴먼모음T" pitchFamily="18" charset="-127"/>
                <a:ea typeface="휴먼모음T" pitchFamily="18" charset="-127"/>
              </a:rPr>
              <a:t>D.1.2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>
                <a:latin typeface="휴먼모음T" pitchFamily="18" charset="-127"/>
                <a:ea typeface="휴먼모음T" pitchFamily="18" charset="-127"/>
              </a:rPr>
              <a:t>물품 항목 수정</a:t>
            </a:r>
            <a:endParaRPr kumimoji="0" lang="en-US" altLang="ko-KR" sz="1400"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6" name="직선 화살표 연결선 5"/>
          <p:cNvCxnSpPr>
            <a:stCxn id="3" idx="2"/>
            <a:endCxn id="4" idx="0"/>
          </p:cNvCxnSpPr>
          <p:nvPr/>
        </p:nvCxnSpPr>
        <p:spPr>
          <a:xfrm rot="5400000">
            <a:off x="2857500" y="2571750"/>
            <a:ext cx="1357313" cy="22145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stCxn id="3" idx="2"/>
            <a:endCxn id="5" idx="0"/>
          </p:cNvCxnSpPr>
          <p:nvPr/>
        </p:nvCxnSpPr>
        <p:spPr>
          <a:xfrm rot="16200000" flipH="1">
            <a:off x="4964907" y="2678906"/>
            <a:ext cx="1428750" cy="20716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5214938" y="3500438"/>
            <a:ext cx="142875" cy="142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9" name="직선 화살표 연결선 8"/>
          <p:cNvCxnSpPr>
            <a:stCxn id="8" idx="5"/>
          </p:cNvCxnSpPr>
          <p:nvPr/>
        </p:nvCxnSpPr>
        <p:spPr>
          <a:xfrm rot="16200000" flipH="1">
            <a:off x="5408612" y="3551238"/>
            <a:ext cx="377825" cy="520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6000750" y="3714750"/>
            <a:ext cx="142875" cy="142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11" name="직선 화살표 연결선 10"/>
          <p:cNvCxnSpPr>
            <a:stCxn id="10" idx="1"/>
          </p:cNvCxnSpPr>
          <p:nvPr/>
        </p:nvCxnSpPr>
        <p:spPr>
          <a:xfrm rot="16200000" flipV="1">
            <a:off x="5643563" y="3357562"/>
            <a:ext cx="306388" cy="4492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786438" y="3429000"/>
            <a:ext cx="2857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a</a:t>
            </a:r>
            <a:endParaRPr kumimoji="0" lang="ko-KR" altLang="en-US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357563" y="3857625"/>
            <a:ext cx="142875" cy="142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14" name="직선 화살표 연결선 13"/>
          <p:cNvCxnSpPr>
            <a:stCxn id="13" idx="7"/>
          </p:cNvCxnSpPr>
          <p:nvPr/>
        </p:nvCxnSpPr>
        <p:spPr>
          <a:xfrm rot="5400000" flipH="1" flipV="1">
            <a:off x="3551238" y="3500437"/>
            <a:ext cx="306388" cy="4492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357813" y="3714750"/>
            <a:ext cx="2857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b</a:t>
            </a:r>
            <a:endParaRPr kumimoji="0" lang="ko-KR" altLang="en-US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571875" y="3714750"/>
            <a:ext cx="2857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b</a:t>
            </a:r>
            <a:endParaRPr kumimoji="0" lang="ko-KR" altLang="en-US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17" name="직선 화살표 연결선 16"/>
          <p:cNvCxnSpPr>
            <a:endCxn id="3" idx="0"/>
          </p:cNvCxnSpPr>
          <p:nvPr/>
        </p:nvCxnSpPr>
        <p:spPr>
          <a:xfrm rot="5400000">
            <a:off x="4287044" y="1570832"/>
            <a:ext cx="714375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4714875" y="1571625"/>
            <a:ext cx="142875" cy="142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19" name="직선 화살표 연결선 18"/>
          <p:cNvCxnSpPr>
            <a:stCxn id="18" idx="0"/>
          </p:cNvCxnSpPr>
          <p:nvPr/>
        </p:nvCxnSpPr>
        <p:spPr>
          <a:xfrm rot="5400000" flipH="1" flipV="1">
            <a:off x="4684713" y="1468438"/>
            <a:ext cx="204787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786313" y="1357313"/>
            <a:ext cx="2857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a</a:t>
            </a:r>
            <a:endParaRPr kumimoji="0" lang="ko-KR" altLang="en-US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571500" y="5929313"/>
          <a:ext cx="8072494" cy="285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6247"/>
                <a:gridCol w="4036247"/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smtClean="0"/>
                        <a:t>a :  </a:t>
                      </a:r>
                      <a:r>
                        <a:rPr lang="ko-KR" altLang="en-US" sz="1200" baseline="0" smtClean="0"/>
                        <a:t>손실 물품 추가 결과</a:t>
                      </a:r>
                      <a:endParaRPr lang="en-US" altLang="ko-KR" sz="1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/>
                        <a:t>b :  </a:t>
                      </a:r>
                      <a:r>
                        <a:rPr lang="ko-KR" altLang="en-US" sz="1200" smtClean="0"/>
                        <a:t>손실 추가 물품 정보</a:t>
                      </a:r>
                      <a:endParaRPr lang="ko-KR" altLang="en-US" sz="12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시스템 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시스템 목표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sz="2400" dirty="0" smtClean="0"/>
              <a:t>매일 입고 및 판매되는 물품에 대한 관리 업무를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소프트웨어로 개발하는 것이 이 프로젝트의 목표이다</a:t>
            </a:r>
            <a:r>
              <a:rPr lang="en-US" altLang="ko-KR" sz="2400" dirty="0" smtClean="0"/>
              <a:t>.</a:t>
            </a:r>
          </a:p>
          <a:p>
            <a:pPr lvl="1">
              <a:lnSpc>
                <a:spcPct val="120000"/>
              </a:lnSpc>
            </a:pPr>
            <a:endParaRPr lang="en-US" altLang="ko-KR" sz="2400" dirty="0" smtClean="0"/>
          </a:p>
          <a:p>
            <a:pPr lvl="1">
              <a:lnSpc>
                <a:spcPct val="120000"/>
              </a:lnSpc>
            </a:pPr>
            <a:r>
              <a:rPr lang="ko-KR" altLang="en-US" sz="2400" dirty="0" smtClean="0"/>
              <a:t>물품관리에는 판매 내역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입고 내역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재고 현황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손실 등록을 관리한다</a:t>
            </a:r>
            <a:r>
              <a:rPr lang="en-US" altLang="ko-KR" sz="2400" dirty="0" smtClean="0"/>
              <a:t>.</a:t>
            </a:r>
          </a:p>
          <a:p>
            <a:pPr lvl="1">
              <a:lnSpc>
                <a:spcPct val="120000"/>
              </a:lnSpc>
            </a:pPr>
            <a:endParaRPr lang="en-US" altLang="ko-KR" sz="2400" dirty="0" smtClean="0"/>
          </a:p>
          <a:p>
            <a:pPr lvl="1">
              <a:lnSpc>
                <a:spcPct val="120000"/>
              </a:lnSpc>
            </a:pPr>
            <a:r>
              <a:rPr lang="ko-KR" altLang="en-US" sz="2400" dirty="0" smtClean="0"/>
              <a:t>물품 판매 관련 업무는 관리자의 선택에 따라 입력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수정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삭제를 할 수 있다</a:t>
            </a:r>
            <a:r>
              <a:rPr lang="en-US" altLang="ko-KR" sz="2400" dirty="0" smtClean="0"/>
              <a:t>.</a:t>
            </a:r>
          </a:p>
          <a:p>
            <a:pPr lvl="1">
              <a:lnSpc>
                <a:spcPct val="120000"/>
              </a:lnSpc>
            </a:pPr>
            <a:endParaRPr lang="en-US" altLang="ko-KR" sz="2400" dirty="0" smtClean="0"/>
          </a:p>
          <a:p>
            <a:pPr lvl="1">
              <a:lnSpc>
                <a:spcPct val="120000"/>
              </a:lnSpc>
            </a:pPr>
            <a:r>
              <a:rPr lang="ko-KR" altLang="en-US" sz="2400" dirty="0" smtClean="0"/>
              <a:t>판매 내역 관련 업무는 입고 물품에 관해 물품명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입고시간</a:t>
            </a:r>
            <a:r>
              <a:rPr lang="en-US" altLang="ko-KR" sz="2400" dirty="0" smtClean="0"/>
              <a:t>,  </a:t>
            </a:r>
            <a:r>
              <a:rPr lang="ko-KR" altLang="en-US" sz="2400" dirty="0" smtClean="0"/>
              <a:t>날짜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재고 현황 관련 업무는 재고 물품에 관해 재고 물품명</a:t>
            </a:r>
            <a:r>
              <a:rPr lang="en-US" altLang="ko-KR" sz="2400" dirty="0" smtClean="0"/>
              <a:t>,  </a:t>
            </a:r>
            <a:r>
              <a:rPr lang="ko-KR" altLang="en-US" sz="2400" dirty="0" smtClean="0"/>
              <a:t>단가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수량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종류를 선택 입력하며 업무 내용을 저장하고 재고 현황을 화면으로 출력한다</a:t>
            </a:r>
            <a:r>
              <a:rPr lang="en-US" altLang="ko-KR" sz="2400" dirty="0" smtClean="0"/>
              <a:t>.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71500" y="177800"/>
          <a:ext cx="8072495" cy="8229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350108"/>
                <a:gridCol w="2686139"/>
                <a:gridCol w="1250165"/>
                <a:gridCol w="2786083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시스템 명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편의점 물품 관리 프로그램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도식구분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시스템 구조도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도식 번호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smtClean="0"/>
                        <a:t>E – 0</a:t>
                      </a:r>
                      <a:r>
                        <a:rPr lang="en-US" altLang="ko-KR" sz="1200" smtClean="0"/>
                        <a:t>000</a:t>
                      </a:r>
                      <a:endParaRPr lang="ko-KR" altLang="en-US" sz="1200"/>
                    </a:p>
                  </a:txBody>
                  <a:tcPr/>
                </a:tc>
              </a:tr>
              <a:tr h="1314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도식명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정산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3786188" y="1928813"/>
            <a:ext cx="1714500" cy="1071562"/>
          </a:xfrm>
          <a:prstGeom prst="roundRect">
            <a:avLst/>
          </a:prstGeom>
          <a:solidFill>
            <a:schemeClr val="l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>
                <a:latin typeface="휴먼모음T" pitchFamily="18" charset="-127"/>
                <a:ea typeface="휴먼모음T" pitchFamily="18" charset="-127"/>
              </a:rPr>
              <a:t>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>
                <a:latin typeface="휴먼모음T" pitchFamily="18" charset="-127"/>
                <a:ea typeface="휴먼모음T" pitchFamily="18" charset="-127"/>
              </a:rPr>
              <a:t>정산</a:t>
            </a:r>
            <a:endParaRPr kumimoji="0" lang="en-US" altLang="ko-KR" sz="140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786188" y="4429125"/>
            <a:ext cx="1714500" cy="1071563"/>
          </a:xfrm>
          <a:prstGeom prst="roundRect">
            <a:avLst/>
          </a:prstGeom>
          <a:solidFill>
            <a:schemeClr val="l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>
                <a:latin typeface="휴먼모음T" pitchFamily="18" charset="-127"/>
                <a:ea typeface="휴먼모음T" pitchFamily="18" charset="-127"/>
              </a:rPr>
              <a:t>E.1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>
                <a:latin typeface="휴먼모음T" pitchFamily="18" charset="-127"/>
                <a:ea typeface="휴먼모음T" pitchFamily="18" charset="-127"/>
              </a:rPr>
              <a:t>정산 처리</a:t>
            </a:r>
            <a:endParaRPr kumimoji="0" lang="en-US" altLang="ko-KR" sz="1400"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7" name="직선 화살표 연결선 6"/>
          <p:cNvCxnSpPr>
            <a:stCxn id="3" idx="2"/>
            <a:endCxn id="5" idx="0"/>
          </p:cNvCxnSpPr>
          <p:nvPr/>
        </p:nvCxnSpPr>
        <p:spPr>
          <a:xfrm rot="5400000">
            <a:off x="3929063" y="3714750"/>
            <a:ext cx="1430338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4786313" y="4000500"/>
            <a:ext cx="142875" cy="142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11" name="직선 화살표 연결선 10"/>
          <p:cNvCxnSpPr>
            <a:stCxn id="10" idx="0"/>
          </p:cNvCxnSpPr>
          <p:nvPr/>
        </p:nvCxnSpPr>
        <p:spPr>
          <a:xfrm rot="5400000" flipH="1" flipV="1">
            <a:off x="4536281" y="3679032"/>
            <a:ext cx="64452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857750" y="3571875"/>
            <a:ext cx="2857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c</a:t>
            </a:r>
            <a:endParaRPr kumimoji="0" lang="ko-KR" altLang="en-US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17" name="직선 화살표 연결선 16"/>
          <p:cNvCxnSpPr>
            <a:endCxn id="3" idx="0"/>
          </p:cNvCxnSpPr>
          <p:nvPr/>
        </p:nvCxnSpPr>
        <p:spPr>
          <a:xfrm rot="5400000">
            <a:off x="4287044" y="1570832"/>
            <a:ext cx="714375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4714875" y="1571625"/>
            <a:ext cx="142875" cy="142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19" name="직선 화살표 연결선 18"/>
          <p:cNvCxnSpPr>
            <a:stCxn id="18" idx="0"/>
          </p:cNvCxnSpPr>
          <p:nvPr/>
        </p:nvCxnSpPr>
        <p:spPr>
          <a:xfrm rot="5400000" flipH="1" flipV="1">
            <a:off x="4684713" y="1468438"/>
            <a:ext cx="204787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786313" y="1357313"/>
            <a:ext cx="2857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b</a:t>
            </a:r>
            <a:endParaRPr kumimoji="0" lang="ko-KR" altLang="en-US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429125" y="1355725"/>
            <a:ext cx="142875" cy="142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 rot="5400000">
            <a:off x="4391819" y="1605756"/>
            <a:ext cx="2159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4213225" y="1425575"/>
            <a:ext cx="2857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a</a:t>
            </a:r>
            <a:endParaRPr kumimoji="0" lang="ko-KR" altLang="en-US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571500" y="5786438"/>
          <a:ext cx="8072494" cy="5715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6247"/>
                <a:gridCol w="4036247"/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smtClean="0"/>
                        <a:t>a :  </a:t>
                      </a:r>
                      <a:r>
                        <a:rPr lang="ko-KR" altLang="en-US" sz="1200" baseline="0" smtClean="0"/>
                        <a:t>정산 </a:t>
                      </a:r>
                      <a:r>
                        <a:rPr lang="en-US" altLang="ko-KR" sz="1200" baseline="0" smtClean="0"/>
                        <a:t>– </a:t>
                      </a:r>
                      <a:r>
                        <a:rPr lang="ko-KR" altLang="en-US" sz="1200" baseline="0" smtClean="0"/>
                        <a:t>요구사항</a:t>
                      </a:r>
                      <a:endParaRPr lang="en-US" altLang="ko-KR" sz="1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/>
                        <a:t>b :  </a:t>
                      </a:r>
                      <a:r>
                        <a:rPr lang="ko-KR" altLang="en-US" sz="1200" smtClean="0"/>
                        <a:t>정산 </a:t>
                      </a:r>
                      <a:r>
                        <a:rPr lang="en-US" altLang="ko-KR" sz="1200" smtClean="0"/>
                        <a:t>– </a:t>
                      </a:r>
                      <a:r>
                        <a:rPr lang="ko-KR" altLang="en-US" sz="1200" smtClean="0"/>
                        <a:t>처리결과</a:t>
                      </a:r>
                      <a:endParaRPr lang="ko-KR" altLang="en-US" sz="120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c :  </a:t>
                      </a:r>
                      <a:r>
                        <a:rPr lang="ko-KR" altLang="en-US" sz="1200" smtClean="0"/>
                        <a:t>정산 처리 결과</a:t>
                      </a:r>
                      <a:endParaRPr lang="en-US" altLang="ko-KR" sz="1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4800" dirty="0" smtClean="0">
                <a:latin typeface="휴먼모음T" pitchFamily="18" charset="-127"/>
                <a:ea typeface="휴먼모음T" pitchFamily="18" charset="-127"/>
              </a:rPr>
              <a:t>4. </a:t>
            </a:r>
            <a:r>
              <a:rPr lang="ko-KR" altLang="en-US" sz="4800" dirty="0" smtClean="0">
                <a:latin typeface="휴먼모음T" pitchFamily="18" charset="-127"/>
                <a:ea typeface="휴먼모음T" pitchFamily="18" charset="-127"/>
              </a:rPr>
              <a:t>시스템 설계 </a:t>
            </a:r>
            <a:r>
              <a:rPr lang="en-US" altLang="ko-KR" sz="4800" dirty="0" smtClean="0">
                <a:latin typeface="휴먼모음T" pitchFamily="18" charset="-127"/>
                <a:ea typeface="휴먼모음T" pitchFamily="18" charset="-127"/>
              </a:rPr>
              <a:t>– </a:t>
            </a:r>
            <a:r>
              <a:rPr lang="ko-KR" altLang="en-US" sz="4800" dirty="0" smtClean="0">
                <a:latin typeface="휴먼모음T" pitchFamily="18" charset="-127"/>
                <a:ea typeface="휴먼모음T" pitchFamily="18" charset="-127"/>
              </a:rPr>
              <a:t>모듈 설계</a:t>
            </a:r>
          </a:p>
        </p:txBody>
      </p:sp>
      <p:sp>
        <p:nvSpPr>
          <p:cNvPr id="36867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/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 lvl="1"/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메인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(Main)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 모듈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71500" y="2395538"/>
          <a:ext cx="7929617" cy="3033238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742773"/>
                <a:gridCol w="3043572"/>
                <a:gridCol w="3143272"/>
              </a:tblGrid>
              <a:tr h="4193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모듈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프로시저 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시스템 구조도</a:t>
                      </a:r>
                      <a:endParaRPr lang="ko-KR" altLang="en-US" dirty="0"/>
                    </a:p>
                  </a:txBody>
                  <a:tcPr/>
                </a:tc>
              </a:tr>
              <a:tr h="152165">
                <a:tc rowSpan="7">
                  <a:txBody>
                    <a:bodyPr/>
                    <a:lstStyle/>
                    <a:p>
                      <a:pPr algn="ctr"/>
                      <a:r>
                        <a:rPr lang="en-US" altLang="ko-KR" dirty="0" err="1" smtClean="0"/>
                        <a:t>MainForm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 err="1" smtClean="0"/>
                        <a:t>MainForm_Load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메뉴선택  </a:t>
                      </a:r>
                      <a:r>
                        <a:rPr lang="en-US" altLang="ko-KR" sz="1800" dirty="0" smtClean="0"/>
                        <a:t>{Main Module }</a:t>
                      </a:r>
                      <a:endParaRPr lang="ko-KR" altLang="en-US" sz="1800" dirty="0" smtClean="0"/>
                    </a:p>
                  </a:txBody>
                  <a:tcPr/>
                </a:tc>
              </a:tr>
              <a:tr h="3043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S_Selling_Click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물품판매</a:t>
                      </a:r>
                      <a:r>
                        <a:rPr lang="en-US" altLang="ko-KR" dirty="0" smtClean="0"/>
                        <a:t>-</a:t>
                      </a:r>
                      <a:r>
                        <a:rPr lang="ko-KR" altLang="en-US" dirty="0" smtClean="0"/>
                        <a:t>작업선택 </a:t>
                      </a:r>
                      <a:r>
                        <a:rPr lang="en-US" altLang="ko-KR" dirty="0" smtClean="0"/>
                        <a:t>{A}</a:t>
                      </a:r>
                      <a:endParaRPr lang="ko-KR" altLang="en-US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S_Storage_Click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물품입고</a:t>
                      </a:r>
                      <a:r>
                        <a:rPr lang="en-US" altLang="ko-KR" dirty="0" smtClean="0"/>
                        <a:t>-</a:t>
                      </a:r>
                      <a:r>
                        <a:rPr lang="ko-KR" altLang="en-US" dirty="0" smtClean="0"/>
                        <a:t>작업선택 </a:t>
                      </a:r>
                      <a:r>
                        <a:rPr lang="en-US" altLang="ko-KR" dirty="0" smtClean="0"/>
                        <a:t>{B}</a:t>
                      </a:r>
                      <a:endParaRPr lang="ko-KR" altLang="en-US" dirty="0"/>
                    </a:p>
                  </a:txBody>
                  <a:tcPr/>
                </a:tc>
              </a:tr>
              <a:tr h="25147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S_ItemList_Click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물품명 관리</a:t>
                      </a:r>
                      <a:r>
                        <a:rPr lang="en-US" altLang="ko-KR" dirty="0" smtClean="0"/>
                        <a:t>-</a:t>
                      </a:r>
                      <a:r>
                        <a:rPr lang="ko-KR" altLang="en-US" dirty="0" smtClean="0"/>
                        <a:t>작업 선택 </a:t>
                      </a:r>
                      <a:r>
                        <a:rPr lang="en-US" altLang="ko-KR" dirty="0" smtClean="0"/>
                        <a:t>{C}</a:t>
                      </a:r>
                      <a:endParaRPr lang="ko-KR" altLang="en-US" dirty="0"/>
                    </a:p>
                  </a:txBody>
                  <a:tcPr/>
                </a:tc>
              </a:tr>
              <a:tr h="1178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S_Loss_Click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손실등록</a:t>
                      </a:r>
                      <a:r>
                        <a:rPr lang="en-US" altLang="ko-KR" dirty="0" smtClean="0"/>
                        <a:t>-</a:t>
                      </a:r>
                      <a:r>
                        <a:rPr lang="ko-KR" altLang="en-US" dirty="0" smtClean="0"/>
                        <a:t>작업선택 </a:t>
                      </a:r>
                      <a:r>
                        <a:rPr lang="en-US" altLang="ko-KR" dirty="0" smtClean="0"/>
                        <a:t>{D}</a:t>
                      </a:r>
                      <a:endParaRPr lang="ko-KR" altLang="en-US" dirty="0"/>
                    </a:p>
                  </a:txBody>
                  <a:tcPr/>
                </a:tc>
              </a:tr>
              <a:tr h="12717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3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S_ExactCalculation_Click</a:t>
                      </a:r>
                      <a:r>
                        <a:rPr lang="en-US" altLang="ko-KR" dirty="0" smtClean="0"/>
                        <a:t>()</a:t>
                      </a:r>
                      <a:endParaRPr lang="en-US" altLang="ko-KR" dirty="0" smtClean="0">
                        <a:latin typeface="+mn-lt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정산</a:t>
                      </a:r>
                      <a:r>
                        <a:rPr lang="en-US" altLang="ko-KR" dirty="0" smtClean="0"/>
                        <a:t>-</a:t>
                      </a:r>
                      <a:r>
                        <a:rPr lang="ko-KR" altLang="en-US" baseline="0" dirty="0" smtClean="0"/>
                        <a:t>작업선택 </a:t>
                      </a:r>
                      <a:r>
                        <a:rPr lang="en-US" altLang="ko-KR" baseline="0" dirty="0" smtClean="0"/>
                        <a:t>{E}</a:t>
                      </a:r>
                      <a:endParaRPr lang="ko-KR" altLang="en-US" dirty="0"/>
                    </a:p>
                  </a:txBody>
                  <a:tcPr/>
                </a:tc>
              </a:tr>
              <a:tr h="41933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S_Exit_Click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dirty="0" smtClean="0"/>
                        <a:t>프로그램 종료 </a:t>
                      </a:r>
                      <a:r>
                        <a:rPr lang="en-US" altLang="ko-KR" sz="1700" dirty="0" smtClean="0"/>
                        <a:t>{Main Module}</a:t>
                      </a:r>
                      <a:endParaRPr lang="ko-KR" altLang="en-US" sz="17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4800" dirty="0" smtClean="0">
                <a:latin typeface="휴먼모음T" pitchFamily="18" charset="-127"/>
                <a:ea typeface="휴먼모음T" pitchFamily="18" charset="-127"/>
              </a:rPr>
              <a:t>4. </a:t>
            </a:r>
            <a:r>
              <a:rPr lang="ko-KR" altLang="en-US" sz="4800" dirty="0" smtClean="0">
                <a:latin typeface="휴먼모음T" pitchFamily="18" charset="-127"/>
                <a:ea typeface="휴먼모음T" pitchFamily="18" charset="-127"/>
              </a:rPr>
              <a:t>시스템 설계 </a:t>
            </a:r>
            <a:r>
              <a:rPr lang="en-US" altLang="ko-KR" sz="4800" dirty="0" smtClean="0">
                <a:latin typeface="휴먼모음T" pitchFamily="18" charset="-127"/>
                <a:ea typeface="휴먼모음T" pitchFamily="18" charset="-127"/>
              </a:rPr>
              <a:t>– </a:t>
            </a:r>
            <a:r>
              <a:rPr lang="ko-KR" altLang="en-US" sz="4800" dirty="0" smtClean="0">
                <a:latin typeface="휴먼모음T" pitchFamily="18" charset="-127"/>
                <a:ea typeface="휴먼모음T" pitchFamily="18" charset="-127"/>
              </a:rPr>
              <a:t>모듈 설계</a:t>
            </a:r>
          </a:p>
        </p:txBody>
      </p:sp>
      <p:sp>
        <p:nvSpPr>
          <p:cNvPr id="37891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/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 lvl="1"/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물품판매 및 판매물품선택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판매내역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71500" y="2360613"/>
          <a:ext cx="7929617" cy="371117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742773"/>
                <a:gridCol w="3043572"/>
                <a:gridCol w="3143272"/>
              </a:tblGrid>
              <a:tr h="4193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모듈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프로시저 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시스템 구조도</a:t>
                      </a:r>
                      <a:endParaRPr lang="ko-KR" altLang="en-US" dirty="0"/>
                    </a:p>
                  </a:txBody>
                  <a:tcPr/>
                </a:tc>
              </a:tr>
              <a:tr h="152165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ko-KR" dirty="0" err="1" smtClean="0"/>
                        <a:t>FrmSell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 err="1" smtClean="0"/>
                        <a:t>FrmSell_Load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물품판매 </a:t>
                      </a:r>
                      <a:r>
                        <a:rPr lang="en-US" altLang="ko-KR" dirty="0" smtClean="0"/>
                        <a:t>{A}</a:t>
                      </a:r>
                      <a:endParaRPr lang="ko-KR" altLang="en-US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err="1" smtClean="0"/>
                        <a:t>B_Add_Click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판매물품추가 </a:t>
                      </a:r>
                      <a:r>
                        <a:rPr lang="en-US" altLang="ko-KR" dirty="0" smtClean="0"/>
                        <a:t>{A.1}</a:t>
                      </a:r>
                      <a:endParaRPr lang="ko-KR" altLang="en-US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3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B_Del_Click</a:t>
                      </a:r>
                      <a:r>
                        <a:rPr lang="en-US" altLang="ko-KR" dirty="0" smtClean="0"/>
                        <a:t>()</a:t>
                      </a:r>
                      <a:endParaRPr lang="en-US" altLang="ko-KR" dirty="0" smtClean="0">
                        <a:latin typeface="+mn-lt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판매물품취소 </a:t>
                      </a:r>
                      <a:r>
                        <a:rPr lang="en-US" altLang="ko-KR" dirty="0" smtClean="0"/>
                        <a:t>{A.2}</a:t>
                      </a:r>
                      <a:endParaRPr lang="ko-KR" altLang="en-US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B_Sell_Click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결제 </a:t>
                      </a:r>
                      <a:r>
                        <a:rPr lang="en-US" altLang="ko-KR" dirty="0" smtClean="0"/>
                        <a:t>{A.3}</a:t>
                      </a:r>
                      <a:endParaRPr lang="ko-KR" altLang="en-US" dirty="0"/>
                    </a:p>
                  </a:txBody>
                  <a:tcPr/>
                </a:tc>
              </a:tr>
              <a:tr h="117883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FrmSelectSell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FrmSelectSell_Load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판매물품추가 </a:t>
                      </a:r>
                      <a:r>
                        <a:rPr lang="en-US" altLang="ko-KR" dirty="0" smtClean="0"/>
                        <a:t>{A.1} 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1986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ItemList_Click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물품정보입력 </a:t>
                      </a:r>
                      <a:r>
                        <a:rPr lang="en-US" altLang="ko-KR" dirty="0" smtClean="0"/>
                        <a:t>{A.1.1} </a:t>
                      </a:r>
                      <a:endParaRPr lang="ko-KR" altLang="en-US" dirty="0"/>
                    </a:p>
                  </a:txBody>
                  <a:tcPr/>
                </a:tc>
              </a:tr>
              <a:tr h="13646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B_Submit_Click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물품정보저장 </a:t>
                      </a:r>
                      <a:r>
                        <a:rPr lang="en-US" altLang="ko-KR" dirty="0" smtClean="0"/>
                        <a:t>{A.1.2} </a:t>
                      </a:r>
                      <a:endParaRPr lang="ko-KR" altLang="en-US" dirty="0"/>
                    </a:p>
                  </a:txBody>
                  <a:tcPr/>
                </a:tc>
              </a:tr>
              <a:tr h="127891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dirty="0" err="1" smtClean="0"/>
                        <a:t>FrmSellList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 err="1" smtClean="0"/>
                        <a:t>FrmSellList_Load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판매내역 </a:t>
                      </a:r>
                      <a:r>
                        <a:rPr lang="en-US" altLang="ko-KR" dirty="0" smtClean="0"/>
                        <a:t>{A.3.1}</a:t>
                      </a:r>
                      <a:endParaRPr lang="ko-KR" altLang="en-US" dirty="0"/>
                    </a:p>
                  </a:txBody>
                  <a:tcPr/>
                </a:tc>
              </a:tr>
              <a:tr h="1397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err="1" smtClean="0"/>
                        <a:t>B_Close_Click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4800" dirty="0" smtClean="0">
                <a:latin typeface="휴먼모음T" pitchFamily="18" charset="-127"/>
                <a:ea typeface="휴먼모음T" pitchFamily="18" charset="-127"/>
              </a:rPr>
              <a:t>4. </a:t>
            </a:r>
            <a:r>
              <a:rPr lang="ko-KR" altLang="en-US" sz="4800" dirty="0" smtClean="0">
                <a:latin typeface="휴먼모음T" pitchFamily="18" charset="-127"/>
                <a:ea typeface="휴먼모음T" pitchFamily="18" charset="-127"/>
              </a:rPr>
              <a:t>시스템 설계 </a:t>
            </a:r>
            <a:r>
              <a:rPr lang="en-US" altLang="ko-KR" sz="4800" dirty="0" smtClean="0">
                <a:latin typeface="휴먼모음T" pitchFamily="18" charset="-127"/>
                <a:ea typeface="휴먼모음T" pitchFamily="18" charset="-127"/>
              </a:rPr>
              <a:t>– </a:t>
            </a:r>
            <a:r>
              <a:rPr lang="ko-KR" altLang="en-US" sz="4800" dirty="0" smtClean="0">
                <a:latin typeface="휴먼모음T" pitchFamily="18" charset="-127"/>
                <a:ea typeface="휴먼모음T" pitchFamily="18" charset="-127"/>
              </a:rPr>
              <a:t>모듈 설계</a:t>
            </a:r>
          </a:p>
        </p:txBody>
      </p:sp>
      <p:sp>
        <p:nvSpPr>
          <p:cNvPr id="3891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buNone/>
            </a:pP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 lvl="1"/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물품입고 및 물품입고선택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입고내역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71500" y="2360613"/>
          <a:ext cx="7929617" cy="371117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742773"/>
                <a:gridCol w="3043572"/>
                <a:gridCol w="3143272"/>
              </a:tblGrid>
              <a:tr h="4193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모듈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프로시저 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시스템 구조도</a:t>
                      </a:r>
                      <a:endParaRPr lang="ko-KR" altLang="en-US" dirty="0"/>
                    </a:p>
                  </a:txBody>
                  <a:tcPr/>
                </a:tc>
              </a:tr>
              <a:tr h="152165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ko-KR" dirty="0" err="1" smtClean="0"/>
                        <a:t>FrmStorage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 err="1" smtClean="0"/>
                        <a:t>FrmStorage_Load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물품입고 </a:t>
                      </a:r>
                      <a:r>
                        <a:rPr lang="en-US" altLang="ko-KR" dirty="0" smtClean="0"/>
                        <a:t>{B}</a:t>
                      </a:r>
                      <a:endParaRPr lang="ko-KR" altLang="en-US" dirty="0"/>
                    </a:p>
                  </a:txBody>
                  <a:tcPr/>
                </a:tc>
              </a:tr>
              <a:tr h="21503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err="1" smtClean="0"/>
                        <a:t>B_Add_Click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입고물품추가 </a:t>
                      </a:r>
                      <a:r>
                        <a:rPr lang="en-US" altLang="ko-KR" dirty="0" smtClean="0"/>
                        <a:t>{B.1}</a:t>
                      </a:r>
                      <a:endParaRPr lang="ko-KR" altLang="en-US" dirty="0"/>
                    </a:p>
                  </a:txBody>
                  <a:tcPr/>
                </a:tc>
              </a:tr>
              <a:tr h="1528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3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B_Del_Click</a:t>
                      </a:r>
                      <a:r>
                        <a:rPr lang="en-US" altLang="ko-KR" dirty="0" smtClean="0"/>
                        <a:t>()</a:t>
                      </a:r>
                      <a:endParaRPr lang="en-US" altLang="ko-KR" dirty="0" smtClean="0">
                        <a:latin typeface="+mn-lt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입고물품취소 </a:t>
                      </a:r>
                      <a:r>
                        <a:rPr lang="en-US" altLang="ko-KR" dirty="0" smtClean="0"/>
                        <a:t>{B.2}</a:t>
                      </a:r>
                      <a:endParaRPr lang="ko-KR" altLang="en-US" dirty="0"/>
                    </a:p>
                  </a:txBody>
                  <a:tcPr/>
                </a:tc>
              </a:tr>
              <a:tr h="16217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B_Storage_Click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입고 </a:t>
                      </a:r>
                      <a:r>
                        <a:rPr lang="en-US" altLang="ko-KR" dirty="0" smtClean="0"/>
                        <a:t>{B.3}</a:t>
                      </a:r>
                      <a:endParaRPr lang="ko-KR" altLang="en-US" dirty="0"/>
                    </a:p>
                  </a:txBody>
                  <a:tcPr/>
                </a:tc>
              </a:tr>
              <a:tr h="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err="1" smtClean="0"/>
                        <a:t>FrmSelectStorage</a:t>
                      </a:r>
                      <a:endParaRPr lang="ko-KR" alt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FrmSelectStorage_Load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입고물품추가 </a:t>
                      </a:r>
                      <a:r>
                        <a:rPr lang="en-US" altLang="ko-KR" dirty="0" smtClean="0"/>
                        <a:t>{B.1} 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ItemList_Click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물품정보입력 </a:t>
                      </a:r>
                      <a:r>
                        <a:rPr lang="en-US" altLang="ko-KR" dirty="0" smtClean="0"/>
                        <a:t>{B.1.1} </a:t>
                      </a:r>
                      <a:endParaRPr lang="ko-KR" altLang="en-US" dirty="0"/>
                    </a:p>
                  </a:txBody>
                  <a:tcPr/>
                </a:tc>
              </a:tr>
              <a:tr h="1900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B_Submit_Click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물품정보저장 </a:t>
                      </a:r>
                      <a:r>
                        <a:rPr lang="en-US" altLang="ko-KR" dirty="0" smtClean="0"/>
                        <a:t>{B.1.2} </a:t>
                      </a:r>
                      <a:endParaRPr lang="ko-KR" altLang="en-US" dirty="0"/>
                    </a:p>
                  </a:txBody>
                  <a:tcPr/>
                </a:tc>
              </a:tr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dirty="0" err="1" smtClean="0"/>
                        <a:t>FrmStorageList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 err="1" smtClean="0"/>
                        <a:t>FrmStorageList_Load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입고내역 </a:t>
                      </a:r>
                      <a:r>
                        <a:rPr lang="en-US" altLang="ko-KR" dirty="0" smtClean="0"/>
                        <a:t>{B.3.1}</a:t>
                      </a:r>
                      <a:endParaRPr lang="ko-KR" altLang="en-US" dirty="0"/>
                    </a:p>
                  </a:txBody>
                  <a:tcPr/>
                </a:tc>
              </a:tr>
              <a:tr h="1397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err="1" smtClean="0"/>
                        <a:t>B_Close_Click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4800" dirty="0" smtClean="0">
                <a:latin typeface="휴먼모음T" pitchFamily="18" charset="-127"/>
                <a:ea typeface="휴먼모음T" pitchFamily="18" charset="-127"/>
              </a:rPr>
              <a:t>4. </a:t>
            </a:r>
            <a:r>
              <a:rPr lang="ko-KR" altLang="en-US" sz="4800" dirty="0" smtClean="0">
                <a:latin typeface="휴먼모음T" pitchFamily="18" charset="-127"/>
                <a:ea typeface="휴먼모음T" pitchFamily="18" charset="-127"/>
              </a:rPr>
              <a:t>시스템 설계 </a:t>
            </a:r>
            <a:r>
              <a:rPr lang="en-US" altLang="ko-KR" sz="4800" dirty="0" smtClean="0">
                <a:latin typeface="휴먼모음T" pitchFamily="18" charset="-127"/>
                <a:ea typeface="휴먼모음T" pitchFamily="18" charset="-127"/>
              </a:rPr>
              <a:t>– </a:t>
            </a:r>
            <a:r>
              <a:rPr lang="ko-KR" altLang="en-US" sz="4800" dirty="0" smtClean="0">
                <a:latin typeface="휴먼모음T" pitchFamily="18" charset="-127"/>
                <a:ea typeface="휴먼모음T" pitchFamily="18" charset="-127"/>
              </a:rPr>
              <a:t>모듈 설계</a:t>
            </a:r>
          </a:p>
        </p:txBody>
      </p:sp>
      <p:sp>
        <p:nvSpPr>
          <p:cNvPr id="39939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buNone/>
            </a:pP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 lvl="1"/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손실등록 및 손실물품선택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손실내역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71500" y="2360613"/>
          <a:ext cx="7929617" cy="371117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742773"/>
                <a:gridCol w="3043572"/>
                <a:gridCol w="3143272"/>
              </a:tblGrid>
              <a:tr h="4193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모듈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프로시저 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시스템 구조도</a:t>
                      </a:r>
                      <a:endParaRPr lang="ko-KR" altLang="en-US" dirty="0"/>
                    </a:p>
                  </a:txBody>
                  <a:tcPr/>
                </a:tc>
              </a:tr>
              <a:tr h="295041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ko-KR" dirty="0" err="1" smtClean="0"/>
                        <a:t>FrmLoss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 err="1" smtClean="0"/>
                        <a:t>FrmLoss_Load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손실등록 </a:t>
                      </a:r>
                      <a:r>
                        <a:rPr lang="en-US" altLang="ko-KR" dirty="0" smtClean="0"/>
                        <a:t>{D}</a:t>
                      </a:r>
                      <a:endParaRPr lang="ko-KR" altLang="en-US" dirty="0"/>
                    </a:p>
                  </a:txBody>
                  <a:tcPr/>
                </a:tc>
              </a:tr>
              <a:tr h="14359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err="1" smtClean="0"/>
                        <a:t>B_Add_Click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손실물품추가 </a:t>
                      </a:r>
                      <a:r>
                        <a:rPr lang="en-US" altLang="ko-KR" dirty="0" smtClean="0"/>
                        <a:t>{D.1}</a:t>
                      </a:r>
                      <a:endParaRPr lang="ko-KR" altLang="en-US" dirty="0"/>
                    </a:p>
                  </a:txBody>
                  <a:tcPr/>
                </a:tc>
              </a:tr>
              <a:tr h="13502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3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B_Del_Click</a:t>
                      </a:r>
                      <a:r>
                        <a:rPr lang="en-US" altLang="ko-KR" dirty="0" smtClean="0"/>
                        <a:t>()</a:t>
                      </a:r>
                      <a:endParaRPr lang="en-US" altLang="ko-KR" dirty="0" smtClean="0">
                        <a:latin typeface="+mn-lt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손실물품취소 </a:t>
                      </a:r>
                      <a:r>
                        <a:rPr lang="en-US" altLang="ko-KR" dirty="0" smtClean="0"/>
                        <a:t>{D.2}</a:t>
                      </a:r>
                      <a:endParaRPr lang="ko-KR" altLang="en-US" dirty="0"/>
                    </a:p>
                  </a:txBody>
                  <a:tcPr/>
                </a:tc>
              </a:tr>
              <a:tr h="19789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B_Loss_Click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손실처리 </a:t>
                      </a:r>
                      <a:r>
                        <a:rPr lang="en-US" altLang="ko-KR" dirty="0" smtClean="0"/>
                        <a:t>{D.3}</a:t>
                      </a:r>
                      <a:endParaRPr lang="ko-KR" altLang="en-US" dirty="0"/>
                    </a:p>
                  </a:txBody>
                  <a:tcPr/>
                </a:tc>
              </a:tr>
              <a:tr h="117885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FrmSelectLoss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FrmSelectLoss_Load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손실물품추가 </a:t>
                      </a:r>
                      <a:r>
                        <a:rPr lang="en-US" altLang="ko-KR" dirty="0" smtClean="0"/>
                        <a:t>{D.1} 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18075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ItemList_Click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물품정보입력 </a:t>
                      </a:r>
                      <a:r>
                        <a:rPr lang="en-US" altLang="ko-KR" dirty="0" smtClean="0"/>
                        <a:t>{D.1.1} </a:t>
                      </a:r>
                      <a:endParaRPr lang="ko-KR" altLang="en-US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B_Submit_Click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물품정보저장 </a:t>
                      </a:r>
                      <a:r>
                        <a:rPr lang="en-US" altLang="ko-KR" dirty="0" smtClean="0"/>
                        <a:t>{D.1.2} </a:t>
                      </a:r>
                      <a:endParaRPr lang="ko-KR" altLang="en-US" dirty="0"/>
                    </a:p>
                  </a:txBody>
                  <a:tcPr/>
                </a:tc>
              </a:tr>
              <a:tr h="163613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dirty="0" err="1" smtClean="0"/>
                        <a:t>FrmLossList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 err="1" smtClean="0"/>
                        <a:t>FrmLossList_Load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손실내역 </a:t>
                      </a:r>
                      <a:r>
                        <a:rPr lang="en-US" altLang="ko-KR" dirty="0" smtClean="0"/>
                        <a:t>{D.3.1}</a:t>
                      </a:r>
                      <a:endParaRPr lang="ko-KR" altLang="en-US" dirty="0"/>
                    </a:p>
                  </a:txBody>
                  <a:tcPr/>
                </a:tc>
              </a:tr>
              <a:tr h="1397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err="1" smtClean="0"/>
                        <a:t>B_Close_Click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4800" dirty="0" smtClean="0">
                <a:latin typeface="휴먼모음T" pitchFamily="18" charset="-127"/>
                <a:ea typeface="휴먼모음T" pitchFamily="18" charset="-127"/>
              </a:rPr>
              <a:t>4. </a:t>
            </a:r>
            <a:r>
              <a:rPr lang="ko-KR" altLang="en-US" sz="4800" dirty="0" smtClean="0">
                <a:latin typeface="휴먼모음T" pitchFamily="18" charset="-127"/>
                <a:ea typeface="휴먼모음T" pitchFamily="18" charset="-127"/>
              </a:rPr>
              <a:t>시스템 설계 </a:t>
            </a:r>
            <a:r>
              <a:rPr lang="en-US" altLang="ko-KR" sz="4800" dirty="0" smtClean="0">
                <a:latin typeface="휴먼모음T" pitchFamily="18" charset="-127"/>
                <a:ea typeface="휴먼모음T" pitchFamily="18" charset="-127"/>
              </a:rPr>
              <a:t>– </a:t>
            </a:r>
            <a:r>
              <a:rPr lang="ko-KR" altLang="en-US" sz="4800" dirty="0" smtClean="0">
                <a:latin typeface="휴먼모음T" pitchFamily="18" charset="-127"/>
                <a:ea typeface="휴먼모음T" pitchFamily="18" charset="-127"/>
              </a:rPr>
              <a:t>모듈 설계</a:t>
            </a:r>
          </a:p>
        </p:txBody>
      </p:sp>
      <p:sp>
        <p:nvSpPr>
          <p:cNvPr id="4096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buNone/>
            </a:pP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 lvl="1"/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물품관리 및 물품추가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71500" y="2370138"/>
          <a:ext cx="7929617" cy="334541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742773"/>
                <a:gridCol w="3043572"/>
                <a:gridCol w="3143272"/>
              </a:tblGrid>
              <a:tr h="4193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모듈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프로시저 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시스템 구조도</a:t>
                      </a:r>
                      <a:endParaRPr lang="ko-KR" altLang="en-US" dirty="0"/>
                    </a:p>
                  </a:txBody>
                  <a:tcPr/>
                </a:tc>
              </a:tr>
              <a:tr h="295041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ko-KR" dirty="0" err="1" smtClean="0"/>
                        <a:t>FrmItemList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 err="1" smtClean="0"/>
                        <a:t>FrmItemList_Load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물품명 관리 </a:t>
                      </a:r>
                      <a:r>
                        <a:rPr lang="en-US" altLang="ko-KR" dirty="0" smtClean="0"/>
                        <a:t>{C}</a:t>
                      </a:r>
                      <a:endParaRPr lang="ko-KR" altLang="en-US" dirty="0"/>
                    </a:p>
                  </a:txBody>
                  <a:tcPr/>
                </a:tc>
              </a:tr>
              <a:tr h="143595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err="1" smtClean="0"/>
                        <a:t>B_Add_Click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물품명 추가 </a:t>
                      </a:r>
                      <a:r>
                        <a:rPr lang="en-US" altLang="ko-KR" dirty="0" smtClean="0"/>
                        <a:t>{C.1}</a:t>
                      </a:r>
                      <a:endParaRPr lang="ko-KR" altLang="en-US" dirty="0"/>
                    </a:p>
                  </a:txBody>
                  <a:tcPr/>
                </a:tc>
              </a:tr>
              <a:tr h="135025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3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B_Edit_Click</a:t>
                      </a:r>
                      <a:r>
                        <a:rPr lang="en-US" altLang="ko-KR" dirty="0" smtClean="0"/>
                        <a:t>()</a:t>
                      </a:r>
                      <a:endParaRPr lang="en-US" altLang="ko-KR" dirty="0" smtClean="0">
                        <a:latin typeface="+mn-lt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물품명 수정 </a:t>
                      </a:r>
                      <a:r>
                        <a:rPr lang="en-US" altLang="ko-KR" dirty="0" smtClean="0"/>
                        <a:t>{C.2}</a:t>
                      </a:r>
                      <a:endParaRPr lang="ko-KR" altLang="en-US" dirty="0"/>
                    </a:p>
                  </a:txBody>
                  <a:tcPr/>
                </a:tc>
              </a:tr>
              <a:tr h="197893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B_Del_Click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물품명 삭제 </a:t>
                      </a:r>
                      <a:r>
                        <a:rPr lang="en-US" altLang="ko-KR" dirty="0" smtClean="0"/>
                        <a:t>{C.3}</a:t>
                      </a:r>
                      <a:endParaRPr lang="ko-KR" altLang="en-US" dirty="0"/>
                    </a:p>
                  </a:txBody>
                  <a:tcPr/>
                </a:tc>
              </a:tr>
              <a:tr h="1178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B_Close_Click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80753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FrmAddItem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FrmAddItem_Load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 smtClean="0"/>
                        <a:t>물품항목 추가정보 입력 </a:t>
                      </a:r>
                      <a:r>
                        <a:rPr lang="en-US" altLang="ko-KR" sz="1700" dirty="0" smtClean="0"/>
                        <a:t>{C.1.1}</a:t>
                      </a: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B_Submit_Click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물품 항목 추가 </a:t>
                      </a:r>
                      <a:r>
                        <a:rPr lang="en-US" altLang="ko-KR" dirty="0" smtClean="0"/>
                        <a:t>{C.1.2}</a:t>
                      </a:r>
                      <a:endParaRPr lang="ko-KR" altLang="en-US" dirty="0"/>
                    </a:p>
                  </a:txBody>
                  <a:tcPr/>
                </a:tc>
              </a:tr>
              <a:tr h="163613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err="1" smtClean="0"/>
                        <a:t>B_Cancel_Click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4800" dirty="0" smtClean="0">
                <a:latin typeface="휴먼모음T" pitchFamily="18" charset="-127"/>
                <a:ea typeface="휴먼모음T" pitchFamily="18" charset="-127"/>
              </a:rPr>
              <a:t>4. </a:t>
            </a:r>
            <a:r>
              <a:rPr lang="ko-KR" altLang="en-US" sz="4800" dirty="0" smtClean="0">
                <a:latin typeface="휴먼모음T" pitchFamily="18" charset="-127"/>
                <a:ea typeface="휴먼모음T" pitchFamily="18" charset="-127"/>
              </a:rPr>
              <a:t>시스템 설계 </a:t>
            </a:r>
            <a:r>
              <a:rPr lang="en-US" altLang="ko-KR" sz="4800" dirty="0" smtClean="0">
                <a:latin typeface="휴먼모음T" pitchFamily="18" charset="-127"/>
                <a:ea typeface="휴먼모음T" pitchFamily="18" charset="-127"/>
              </a:rPr>
              <a:t>– </a:t>
            </a:r>
            <a:r>
              <a:rPr lang="ko-KR" altLang="en-US" sz="4800" dirty="0" smtClean="0">
                <a:latin typeface="휴먼모음T" pitchFamily="18" charset="-127"/>
                <a:ea typeface="휴먼모음T" pitchFamily="18" charset="-127"/>
              </a:rPr>
              <a:t>모듈 설계</a:t>
            </a:r>
          </a:p>
        </p:txBody>
      </p:sp>
      <p:sp>
        <p:nvSpPr>
          <p:cNvPr id="41987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buNone/>
            </a:pP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 lvl="1"/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물품수정 및 정산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71500" y="2324100"/>
          <a:ext cx="7929617" cy="224813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742773"/>
                <a:gridCol w="3043572"/>
                <a:gridCol w="3143272"/>
              </a:tblGrid>
              <a:tr h="4193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모듈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프로시저 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시스템 구조도</a:t>
                      </a:r>
                      <a:endParaRPr lang="ko-KR" altLang="en-US" dirty="0"/>
                    </a:p>
                  </a:txBody>
                  <a:tcPr/>
                </a:tc>
              </a:tr>
              <a:tr h="295041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R" dirty="0" err="1" smtClean="0"/>
                        <a:t>FrmEditItem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 err="1" smtClean="0"/>
                        <a:t>FrmEditItem_Load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 smtClean="0"/>
                        <a:t>물품항목 수정정보 입력 </a:t>
                      </a:r>
                      <a:r>
                        <a:rPr lang="en-US" altLang="ko-KR" sz="1700" dirty="0" smtClean="0"/>
                        <a:t>{C.2.1}</a:t>
                      </a:r>
                    </a:p>
                  </a:txBody>
                  <a:tcPr/>
                </a:tc>
              </a:tr>
              <a:tr h="143595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err="1" smtClean="0"/>
                        <a:t>B_Submit_Click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물품 항목 수정 </a:t>
                      </a:r>
                      <a:r>
                        <a:rPr lang="en-US" altLang="ko-KR" dirty="0" smtClean="0"/>
                        <a:t>{C.2.2}</a:t>
                      </a:r>
                      <a:endParaRPr lang="ko-KR" altLang="en-US" dirty="0"/>
                    </a:p>
                  </a:txBody>
                  <a:tcPr/>
                </a:tc>
              </a:tr>
              <a:tr h="135025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3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B_Cancel_Click</a:t>
                      </a:r>
                      <a:r>
                        <a:rPr lang="en-US" altLang="ko-KR" dirty="0" smtClean="0"/>
                        <a:t>()</a:t>
                      </a:r>
                      <a:endParaRPr lang="en-US" altLang="ko-KR" dirty="0" smtClean="0">
                        <a:latin typeface="+mn-lt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97893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 smtClean="0"/>
                        <a:t>FrmExactCalculation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FrmExactCalculation_Load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정산처리 </a:t>
                      </a:r>
                      <a:r>
                        <a:rPr lang="en-US" altLang="ko-KR" dirty="0" smtClean="0"/>
                        <a:t>{E.1}</a:t>
                      </a:r>
                      <a:endParaRPr lang="ko-KR" altLang="en-US" dirty="0"/>
                    </a:p>
                  </a:txBody>
                  <a:tcPr/>
                </a:tc>
              </a:tr>
              <a:tr h="1178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B_Cancel_Close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dirty="0" smtClean="0"/>
              <a:t>4. </a:t>
            </a:r>
            <a:r>
              <a:rPr lang="ko-KR" altLang="en-US" sz="4800" dirty="0" smtClean="0"/>
              <a:t>시스템 설계 </a:t>
            </a:r>
            <a:r>
              <a:rPr lang="en-US" altLang="ko-KR" sz="4800" dirty="0" smtClean="0"/>
              <a:t>– </a:t>
            </a:r>
            <a:r>
              <a:rPr lang="ko-KR" altLang="en-US" sz="4800" dirty="0" smtClean="0"/>
              <a:t>알고리즘</a:t>
            </a:r>
            <a:endParaRPr lang="ko-KR" altLang="en-US" sz="4800" dirty="0" smtClean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3012" name="TextBox 5"/>
          <p:cNvSpPr txBox="1">
            <a:spLocks noChangeArrowheads="1"/>
          </p:cNvSpPr>
          <p:nvPr/>
        </p:nvSpPr>
        <p:spPr bwMode="auto">
          <a:xfrm>
            <a:off x="571500" y="1812925"/>
            <a:ext cx="2071688" cy="461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kumimoji="0" lang="en-US" altLang="ko-KR" sz="1400">
                <a:latin typeface="휴먼모음T" pitchFamily="18" charset="-127"/>
                <a:ea typeface="휴먼모음T" pitchFamily="18" charset="-127"/>
              </a:rPr>
              <a:t>Main</a:t>
            </a:r>
          </a:p>
          <a:p>
            <a:pPr algn="r"/>
            <a:r>
              <a:rPr kumimoji="0" lang="en-US" altLang="ko-KR" sz="1400">
                <a:latin typeface="휴먼모음T" pitchFamily="18" charset="-127"/>
                <a:ea typeface="휴먼모음T" pitchFamily="18" charset="-127"/>
              </a:rPr>
              <a:t> </a:t>
            </a:r>
          </a:p>
          <a:p>
            <a:pPr algn="r"/>
            <a:r>
              <a:rPr kumimoji="0" lang="en-US" altLang="ko-KR" sz="1400">
                <a:latin typeface="휴먼모음T" pitchFamily="18" charset="-127"/>
                <a:ea typeface="휴먼모음T" pitchFamily="18" charset="-127"/>
              </a:rPr>
              <a:t>A </a:t>
            </a:r>
            <a:r>
              <a:rPr kumimoji="0" lang="ko-KR" altLang="en-US" sz="1400">
                <a:latin typeface="휴먼모음T" pitchFamily="18" charset="-127"/>
                <a:ea typeface="휴먼모음T" pitchFamily="18" charset="-127"/>
              </a:rPr>
              <a:t>물품판매 </a:t>
            </a:r>
            <a:r>
              <a:rPr kumimoji="0" lang="en-US" altLang="ko-KR" sz="1400">
                <a:latin typeface="휴먼모음T" pitchFamily="18" charset="-127"/>
                <a:ea typeface="휴먼모음T" pitchFamily="18" charset="-127"/>
              </a:rPr>
              <a:t>/ </a:t>
            </a:r>
            <a:r>
              <a:rPr kumimoji="0" lang="ko-KR" altLang="en-US" sz="1400">
                <a:latin typeface="휴먼모음T" pitchFamily="18" charset="-127"/>
                <a:ea typeface="휴먼모음T" pitchFamily="18" charset="-127"/>
              </a:rPr>
              <a:t>내역</a:t>
            </a:r>
            <a:endParaRPr kumimoji="0" lang="en-US" altLang="ko-KR" sz="1400">
              <a:latin typeface="휴먼모음T" pitchFamily="18" charset="-127"/>
              <a:ea typeface="휴먼모음T" pitchFamily="18" charset="-127"/>
            </a:endParaRPr>
          </a:p>
          <a:p>
            <a:pPr algn="r"/>
            <a:endParaRPr kumimoji="0" lang="en-US" altLang="ko-KR" sz="1400">
              <a:latin typeface="휴먼모음T" pitchFamily="18" charset="-127"/>
              <a:ea typeface="휴먼모음T" pitchFamily="18" charset="-127"/>
            </a:endParaRPr>
          </a:p>
          <a:p>
            <a:pPr algn="r"/>
            <a:r>
              <a:rPr kumimoji="0" lang="en-US" altLang="ko-KR" sz="1400">
                <a:latin typeface="휴먼모음T" pitchFamily="18" charset="-127"/>
                <a:ea typeface="휴먼모음T" pitchFamily="18" charset="-127"/>
              </a:rPr>
              <a:t>A.1 </a:t>
            </a:r>
            <a:r>
              <a:rPr kumimoji="0" lang="ko-KR" altLang="en-US" sz="1400">
                <a:latin typeface="휴먼모음T" pitchFamily="18" charset="-127"/>
                <a:ea typeface="휴먼모음T" pitchFamily="18" charset="-127"/>
              </a:rPr>
              <a:t>판매물품추가</a:t>
            </a:r>
            <a:endParaRPr kumimoji="0" lang="en-US" altLang="ko-KR" sz="1400">
              <a:latin typeface="휴먼모음T" pitchFamily="18" charset="-127"/>
              <a:ea typeface="휴먼모음T" pitchFamily="18" charset="-127"/>
            </a:endParaRPr>
          </a:p>
          <a:p>
            <a:pPr algn="r"/>
            <a:endParaRPr kumimoji="0" lang="en-US" altLang="ko-KR" sz="1400">
              <a:latin typeface="휴먼모음T" pitchFamily="18" charset="-127"/>
              <a:ea typeface="휴먼모음T" pitchFamily="18" charset="-127"/>
            </a:endParaRPr>
          </a:p>
          <a:p>
            <a:pPr algn="r"/>
            <a:r>
              <a:rPr kumimoji="0" lang="en-US" altLang="ko-KR" sz="1400">
                <a:latin typeface="휴먼모음T" pitchFamily="18" charset="-127"/>
                <a:ea typeface="휴먼모음T" pitchFamily="18" charset="-127"/>
              </a:rPr>
              <a:t>B </a:t>
            </a:r>
            <a:r>
              <a:rPr kumimoji="0" lang="ko-KR" altLang="en-US" sz="1400">
                <a:latin typeface="휴먼모음T" pitchFamily="18" charset="-127"/>
                <a:ea typeface="휴먼모음T" pitchFamily="18" charset="-127"/>
              </a:rPr>
              <a:t>물품입고 </a:t>
            </a:r>
            <a:r>
              <a:rPr kumimoji="0" lang="en-US" altLang="ko-KR" sz="1400">
                <a:latin typeface="휴먼모음T" pitchFamily="18" charset="-127"/>
                <a:ea typeface="휴먼모음T" pitchFamily="18" charset="-127"/>
              </a:rPr>
              <a:t>/ </a:t>
            </a:r>
            <a:r>
              <a:rPr kumimoji="0" lang="ko-KR" altLang="en-US" sz="1400">
                <a:latin typeface="휴먼모음T" pitchFamily="18" charset="-127"/>
                <a:ea typeface="휴먼모음T" pitchFamily="18" charset="-127"/>
              </a:rPr>
              <a:t>내역</a:t>
            </a:r>
            <a:endParaRPr kumimoji="0" lang="en-US" altLang="ko-KR" sz="1400">
              <a:latin typeface="휴먼모음T" pitchFamily="18" charset="-127"/>
              <a:ea typeface="휴먼모음T" pitchFamily="18" charset="-127"/>
            </a:endParaRPr>
          </a:p>
          <a:p>
            <a:pPr algn="r"/>
            <a:endParaRPr kumimoji="0" lang="en-US" altLang="ko-KR" sz="1400">
              <a:latin typeface="휴먼모음T" pitchFamily="18" charset="-127"/>
              <a:ea typeface="휴먼모음T" pitchFamily="18" charset="-127"/>
            </a:endParaRPr>
          </a:p>
          <a:p>
            <a:pPr algn="r"/>
            <a:r>
              <a:rPr kumimoji="0" lang="en-US" altLang="ko-KR" sz="1400">
                <a:latin typeface="휴먼모음T" pitchFamily="18" charset="-127"/>
                <a:ea typeface="휴먼모음T" pitchFamily="18" charset="-127"/>
              </a:rPr>
              <a:t>B.1 </a:t>
            </a:r>
            <a:r>
              <a:rPr kumimoji="0" lang="ko-KR" altLang="en-US" sz="1400">
                <a:latin typeface="휴먼모음T" pitchFamily="18" charset="-127"/>
                <a:ea typeface="휴먼모음T" pitchFamily="18" charset="-127"/>
              </a:rPr>
              <a:t>입고물품추가</a:t>
            </a:r>
            <a:endParaRPr kumimoji="0" lang="en-US" altLang="ko-KR" sz="1400">
              <a:latin typeface="휴먼모음T" pitchFamily="18" charset="-127"/>
              <a:ea typeface="휴먼모음T" pitchFamily="18" charset="-127"/>
            </a:endParaRPr>
          </a:p>
          <a:p>
            <a:pPr algn="r"/>
            <a:endParaRPr kumimoji="0" lang="en-US" altLang="ko-KR" sz="1400">
              <a:latin typeface="휴먼모음T" pitchFamily="18" charset="-127"/>
              <a:ea typeface="휴먼모음T" pitchFamily="18" charset="-127"/>
            </a:endParaRPr>
          </a:p>
          <a:p>
            <a:pPr algn="r"/>
            <a:r>
              <a:rPr kumimoji="0" lang="en-US" altLang="ko-KR" sz="1400">
                <a:latin typeface="휴먼모음T" pitchFamily="18" charset="-127"/>
                <a:ea typeface="휴먼모음T" pitchFamily="18" charset="-127"/>
              </a:rPr>
              <a:t>C </a:t>
            </a:r>
            <a:r>
              <a:rPr kumimoji="0" lang="ko-KR" altLang="en-US" sz="1400">
                <a:latin typeface="휴먼모음T" pitchFamily="18" charset="-127"/>
                <a:ea typeface="휴먼모음T" pitchFamily="18" charset="-127"/>
              </a:rPr>
              <a:t>물품명 관리</a:t>
            </a:r>
            <a:endParaRPr kumimoji="0" lang="en-US" altLang="ko-KR" sz="1400">
              <a:latin typeface="휴먼모음T" pitchFamily="18" charset="-127"/>
              <a:ea typeface="휴먼모음T" pitchFamily="18" charset="-127"/>
            </a:endParaRPr>
          </a:p>
          <a:p>
            <a:pPr algn="r"/>
            <a:endParaRPr kumimoji="0" lang="en-US" altLang="ko-KR" sz="1400">
              <a:latin typeface="휴먼모음T" pitchFamily="18" charset="-127"/>
              <a:ea typeface="휴먼모음T" pitchFamily="18" charset="-127"/>
            </a:endParaRPr>
          </a:p>
          <a:p>
            <a:pPr algn="r"/>
            <a:r>
              <a:rPr kumimoji="0" lang="en-US" altLang="ko-KR" sz="1400">
                <a:latin typeface="휴먼모음T" pitchFamily="18" charset="-127"/>
                <a:ea typeface="휴먼모음T" pitchFamily="18" charset="-127"/>
              </a:rPr>
              <a:t>C.1 </a:t>
            </a:r>
            <a:r>
              <a:rPr kumimoji="0" lang="ko-KR" altLang="en-US" sz="1400">
                <a:latin typeface="휴먼모음T" pitchFamily="18" charset="-127"/>
                <a:ea typeface="휴먼모음T" pitchFamily="18" charset="-127"/>
              </a:rPr>
              <a:t>물품명 추가</a:t>
            </a:r>
            <a:endParaRPr kumimoji="0" lang="en-US" altLang="ko-KR" sz="1400">
              <a:latin typeface="휴먼모음T" pitchFamily="18" charset="-127"/>
              <a:ea typeface="휴먼모음T" pitchFamily="18" charset="-127"/>
            </a:endParaRPr>
          </a:p>
          <a:p>
            <a:pPr algn="r"/>
            <a:endParaRPr kumimoji="0" lang="en-US" altLang="ko-KR" sz="1400">
              <a:latin typeface="휴먼모음T" pitchFamily="18" charset="-127"/>
              <a:ea typeface="휴먼모음T" pitchFamily="18" charset="-127"/>
            </a:endParaRPr>
          </a:p>
          <a:p>
            <a:pPr algn="r"/>
            <a:r>
              <a:rPr kumimoji="0" lang="en-US" altLang="ko-KR" sz="1400">
                <a:latin typeface="휴먼모음T" pitchFamily="18" charset="-127"/>
                <a:ea typeface="휴먼모음T" pitchFamily="18" charset="-127"/>
              </a:rPr>
              <a:t>D </a:t>
            </a:r>
            <a:r>
              <a:rPr kumimoji="0" lang="ko-KR" altLang="en-US" sz="1400">
                <a:latin typeface="휴먼모음T" pitchFamily="18" charset="-127"/>
                <a:ea typeface="휴먼모음T" pitchFamily="18" charset="-127"/>
              </a:rPr>
              <a:t>손실등록</a:t>
            </a:r>
            <a:endParaRPr kumimoji="0" lang="en-US" altLang="ko-KR" sz="1400">
              <a:latin typeface="휴먼모음T" pitchFamily="18" charset="-127"/>
              <a:ea typeface="휴먼모음T" pitchFamily="18" charset="-127"/>
            </a:endParaRPr>
          </a:p>
          <a:p>
            <a:pPr algn="r"/>
            <a:endParaRPr kumimoji="0" lang="en-US" altLang="ko-KR" sz="1400">
              <a:latin typeface="휴먼모음T" pitchFamily="18" charset="-127"/>
              <a:ea typeface="휴먼모음T" pitchFamily="18" charset="-127"/>
            </a:endParaRPr>
          </a:p>
          <a:p>
            <a:pPr algn="r"/>
            <a:r>
              <a:rPr kumimoji="0" lang="en-US" altLang="ko-KR" sz="1400">
                <a:latin typeface="휴먼모음T" pitchFamily="18" charset="-127"/>
                <a:ea typeface="휴먼모음T" pitchFamily="18" charset="-127"/>
              </a:rPr>
              <a:t>D.1 </a:t>
            </a:r>
            <a:r>
              <a:rPr kumimoji="0" lang="ko-KR" altLang="en-US" sz="1400">
                <a:latin typeface="휴먼모음T" pitchFamily="18" charset="-127"/>
                <a:ea typeface="휴먼모음T" pitchFamily="18" charset="-127"/>
              </a:rPr>
              <a:t>손실 물품 추가</a:t>
            </a:r>
            <a:endParaRPr kumimoji="0" lang="en-US" altLang="ko-KR" sz="1400">
              <a:latin typeface="휴먼모음T" pitchFamily="18" charset="-127"/>
              <a:ea typeface="휴먼모음T" pitchFamily="18" charset="-127"/>
            </a:endParaRPr>
          </a:p>
          <a:p>
            <a:pPr algn="r"/>
            <a:endParaRPr kumimoji="0" lang="en-US" altLang="ko-KR" sz="1400">
              <a:latin typeface="휴먼모음T" pitchFamily="18" charset="-127"/>
              <a:ea typeface="휴먼모음T" pitchFamily="18" charset="-127"/>
            </a:endParaRPr>
          </a:p>
          <a:p>
            <a:pPr algn="r"/>
            <a:r>
              <a:rPr kumimoji="0" lang="en-US" altLang="ko-KR" sz="1400">
                <a:latin typeface="휴먼모음T" pitchFamily="18" charset="-127"/>
                <a:ea typeface="휴먼모음T" pitchFamily="18" charset="-127"/>
              </a:rPr>
              <a:t>D.2 </a:t>
            </a:r>
            <a:r>
              <a:rPr kumimoji="0" lang="ko-KR" altLang="en-US" sz="1400">
                <a:latin typeface="휴먼모음T" pitchFamily="18" charset="-127"/>
                <a:ea typeface="휴먼모음T" pitchFamily="18" charset="-127"/>
              </a:rPr>
              <a:t>손실 물품 수정</a:t>
            </a:r>
            <a:endParaRPr kumimoji="0" lang="en-US" altLang="ko-KR" sz="1400">
              <a:latin typeface="휴먼모음T" pitchFamily="18" charset="-127"/>
              <a:ea typeface="휴먼모음T" pitchFamily="18" charset="-127"/>
            </a:endParaRPr>
          </a:p>
          <a:p>
            <a:pPr algn="r"/>
            <a:endParaRPr kumimoji="0" lang="en-US" altLang="ko-KR" sz="1400">
              <a:latin typeface="휴먼모음T" pitchFamily="18" charset="-127"/>
              <a:ea typeface="휴먼모음T" pitchFamily="18" charset="-127"/>
            </a:endParaRPr>
          </a:p>
          <a:p>
            <a:pPr algn="r"/>
            <a:r>
              <a:rPr kumimoji="0" lang="en-US" altLang="ko-KR" sz="1400">
                <a:latin typeface="휴먼모음T" pitchFamily="18" charset="-127"/>
                <a:ea typeface="휴먼모음T" pitchFamily="18" charset="-127"/>
              </a:rPr>
              <a:t>E </a:t>
            </a:r>
            <a:r>
              <a:rPr kumimoji="0" lang="ko-KR" altLang="en-US" sz="1400">
                <a:latin typeface="휴먼모음T" pitchFamily="18" charset="-127"/>
                <a:ea typeface="휴먼모음T" pitchFamily="18" charset="-127"/>
              </a:rPr>
              <a:t>정산</a:t>
            </a:r>
            <a:endParaRPr kumimoji="0" lang="en-US" altLang="ko-KR" sz="140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3013" name="TextBox 6"/>
          <p:cNvSpPr txBox="1">
            <a:spLocks noChangeArrowheads="1"/>
          </p:cNvSpPr>
          <p:nvPr/>
        </p:nvSpPr>
        <p:spPr bwMode="auto">
          <a:xfrm>
            <a:off x="2786063" y="1785938"/>
            <a:ext cx="4429125" cy="461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400">
                <a:latin typeface="휴먼모음T" pitchFamily="18" charset="-127"/>
                <a:ea typeface="휴먼모음T" pitchFamily="18" charset="-127"/>
              </a:rPr>
              <a:t>------------------------------------------------------------------</a:t>
            </a:r>
          </a:p>
          <a:p>
            <a:endParaRPr kumimoji="0" lang="en-US" altLang="ko-KR" sz="1400">
              <a:latin typeface="휴먼모음T" pitchFamily="18" charset="-127"/>
              <a:ea typeface="휴먼모음T" pitchFamily="18" charset="-127"/>
            </a:endParaRPr>
          </a:p>
          <a:p>
            <a:r>
              <a:rPr kumimoji="0" lang="en-US" altLang="ko-KR" sz="1400">
                <a:latin typeface="휴먼모음T" pitchFamily="18" charset="-127"/>
                <a:ea typeface="휴먼모음T" pitchFamily="18" charset="-127"/>
              </a:rPr>
              <a:t>------------------------------------------------------------------</a:t>
            </a:r>
          </a:p>
          <a:p>
            <a:endParaRPr kumimoji="0" lang="en-US" altLang="ko-KR" sz="1400">
              <a:latin typeface="휴먼모음T" pitchFamily="18" charset="-127"/>
              <a:ea typeface="휴먼모음T" pitchFamily="18" charset="-127"/>
            </a:endParaRPr>
          </a:p>
          <a:p>
            <a:r>
              <a:rPr kumimoji="0" lang="en-US" altLang="ko-KR" sz="1400">
                <a:latin typeface="휴먼모음T" pitchFamily="18" charset="-127"/>
                <a:ea typeface="휴먼모음T" pitchFamily="18" charset="-127"/>
              </a:rPr>
              <a:t>------------------------------------------------------------------</a:t>
            </a:r>
          </a:p>
          <a:p>
            <a:endParaRPr kumimoji="0" lang="en-US" altLang="ko-KR" sz="1400">
              <a:latin typeface="휴먼모음T" pitchFamily="18" charset="-127"/>
              <a:ea typeface="휴먼모음T" pitchFamily="18" charset="-127"/>
            </a:endParaRPr>
          </a:p>
          <a:p>
            <a:r>
              <a:rPr kumimoji="0" lang="en-US" altLang="ko-KR" sz="1400">
                <a:latin typeface="휴먼모음T" pitchFamily="18" charset="-127"/>
                <a:ea typeface="휴먼모음T" pitchFamily="18" charset="-127"/>
              </a:rPr>
              <a:t>------------------------------------------------------------------</a:t>
            </a:r>
          </a:p>
          <a:p>
            <a:endParaRPr kumimoji="0" lang="en-US" altLang="ko-KR" sz="1400">
              <a:latin typeface="휴먼모음T" pitchFamily="18" charset="-127"/>
              <a:ea typeface="휴먼모음T" pitchFamily="18" charset="-127"/>
            </a:endParaRPr>
          </a:p>
          <a:p>
            <a:r>
              <a:rPr kumimoji="0" lang="en-US" altLang="ko-KR" sz="1400">
                <a:latin typeface="휴먼모음T" pitchFamily="18" charset="-127"/>
                <a:ea typeface="휴먼모음T" pitchFamily="18" charset="-127"/>
              </a:rPr>
              <a:t>------------------------------------------------------------------</a:t>
            </a:r>
          </a:p>
          <a:p>
            <a:endParaRPr kumimoji="0" lang="en-US" altLang="ko-KR" sz="1400">
              <a:latin typeface="휴먼모음T" pitchFamily="18" charset="-127"/>
              <a:ea typeface="휴먼모음T" pitchFamily="18" charset="-127"/>
            </a:endParaRPr>
          </a:p>
          <a:p>
            <a:r>
              <a:rPr kumimoji="0" lang="en-US" altLang="ko-KR" sz="1400">
                <a:latin typeface="휴먼모음T" pitchFamily="18" charset="-127"/>
                <a:ea typeface="휴먼모음T" pitchFamily="18" charset="-127"/>
              </a:rPr>
              <a:t>------------------------------------------------------------------</a:t>
            </a:r>
          </a:p>
          <a:p>
            <a:endParaRPr kumimoji="0" lang="en-US" altLang="ko-KR" sz="1400">
              <a:latin typeface="휴먼모음T" pitchFamily="18" charset="-127"/>
              <a:ea typeface="휴먼모음T" pitchFamily="18" charset="-127"/>
            </a:endParaRPr>
          </a:p>
          <a:p>
            <a:r>
              <a:rPr kumimoji="0" lang="en-US" altLang="ko-KR" sz="1400">
                <a:latin typeface="휴먼모음T" pitchFamily="18" charset="-127"/>
                <a:ea typeface="휴먼모음T" pitchFamily="18" charset="-127"/>
              </a:rPr>
              <a:t>------------------------------------------------------------------</a:t>
            </a:r>
          </a:p>
          <a:p>
            <a:endParaRPr kumimoji="0" lang="en-US" altLang="ko-KR" sz="1400">
              <a:latin typeface="휴먼모음T" pitchFamily="18" charset="-127"/>
              <a:ea typeface="휴먼모음T" pitchFamily="18" charset="-127"/>
            </a:endParaRPr>
          </a:p>
          <a:p>
            <a:r>
              <a:rPr kumimoji="0" lang="en-US" altLang="ko-KR" sz="1400">
                <a:latin typeface="휴먼모음T" pitchFamily="18" charset="-127"/>
                <a:ea typeface="휴먼모음T" pitchFamily="18" charset="-127"/>
              </a:rPr>
              <a:t>------------------------------------------------------------------</a:t>
            </a:r>
          </a:p>
          <a:p>
            <a:endParaRPr kumimoji="0" lang="en-US" altLang="ko-KR" sz="1400">
              <a:latin typeface="휴먼모음T" pitchFamily="18" charset="-127"/>
              <a:ea typeface="휴먼모음T" pitchFamily="18" charset="-127"/>
            </a:endParaRPr>
          </a:p>
          <a:p>
            <a:r>
              <a:rPr kumimoji="0" lang="en-US" altLang="ko-KR" sz="1400">
                <a:latin typeface="휴먼모음T" pitchFamily="18" charset="-127"/>
                <a:ea typeface="휴먼모음T" pitchFamily="18" charset="-127"/>
              </a:rPr>
              <a:t>------------------------------------------------------------------</a:t>
            </a:r>
          </a:p>
          <a:p>
            <a:endParaRPr kumimoji="0" lang="en-US" altLang="ko-KR" sz="1400">
              <a:latin typeface="휴먼모음T" pitchFamily="18" charset="-127"/>
              <a:ea typeface="휴먼모음T" pitchFamily="18" charset="-127"/>
            </a:endParaRPr>
          </a:p>
          <a:p>
            <a:r>
              <a:rPr kumimoji="0" lang="en-US" altLang="ko-KR" sz="1400">
                <a:latin typeface="휴먼모음T" pitchFamily="18" charset="-127"/>
                <a:ea typeface="휴먼모음T" pitchFamily="18" charset="-127"/>
              </a:rPr>
              <a:t>------------------------------------------------------------------</a:t>
            </a:r>
          </a:p>
          <a:p>
            <a:endParaRPr kumimoji="0" lang="en-US" altLang="ko-KR" sz="1400">
              <a:latin typeface="휴먼모음T" pitchFamily="18" charset="-127"/>
              <a:ea typeface="휴먼모음T" pitchFamily="18" charset="-127"/>
            </a:endParaRPr>
          </a:p>
          <a:p>
            <a:r>
              <a:rPr kumimoji="0" lang="en-US" altLang="ko-KR" sz="1400">
                <a:latin typeface="휴먼모음T" pitchFamily="18" charset="-127"/>
                <a:ea typeface="휴먼모음T" pitchFamily="18" charset="-127"/>
              </a:rPr>
              <a:t>------------------------------------------------------------------</a:t>
            </a:r>
          </a:p>
        </p:txBody>
      </p:sp>
      <p:sp>
        <p:nvSpPr>
          <p:cNvPr id="43014" name="TextBox 7"/>
          <p:cNvSpPr txBox="1">
            <a:spLocks noChangeArrowheads="1"/>
          </p:cNvSpPr>
          <p:nvPr/>
        </p:nvSpPr>
        <p:spPr bwMode="auto">
          <a:xfrm>
            <a:off x="7215188" y="1812925"/>
            <a:ext cx="1000125" cy="461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400" dirty="0" smtClean="0">
                <a:latin typeface="휴먼모음T" pitchFamily="18" charset="-127"/>
                <a:ea typeface="휴먼모음T" pitchFamily="18" charset="-127"/>
              </a:rPr>
              <a:t>Ppt.48~51</a:t>
            </a:r>
            <a:endParaRPr kumimoji="0" lang="en-US" altLang="ko-KR" sz="1400" dirty="0">
              <a:latin typeface="휴먼모음T" pitchFamily="18" charset="-127"/>
              <a:ea typeface="휴먼모음T" pitchFamily="18" charset="-127"/>
            </a:endParaRPr>
          </a:p>
          <a:p>
            <a:endParaRPr kumimoji="0" lang="en-US" altLang="ko-KR" sz="1400" dirty="0">
              <a:latin typeface="휴먼모음T" pitchFamily="18" charset="-127"/>
              <a:ea typeface="휴먼모음T" pitchFamily="18" charset="-127"/>
            </a:endParaRPr>
          </a:p>
          <a:p>
            <a:r>
              <a:rPr kumimoji="0" lang="en-US" altLang="ko-KR" sz="1400" dirty="0" smtClean="0">
                <a:latin typeface="휴먼모음T" pitchFamily="18" charset="-127"/>
                <a:ea typeface="휴먼모음T" pitchFamily="18" charset="-127"/>
              </a:rPr>
              <a:t>Ppt.52</a:t>
            </a:r>
            <a:endParaRPr kumimoji="0" lang="en-US" altLang="ko-KR" sz="1400" dirty="0">
              <a:latin typeface="휴먼모음T" pitchFamily="18" charset="-127"/>
              <a:ea typeface="휴먼모음T" pitchFamily="18" charset="-127"/>
            </a:endParaRPr>
          </a:p>
          <a:p>
            <a:endParaRPr kumimoji="0" lang="en-US" altLang="ko-KR" sz="1400" dirty="0">
              <a:latin typeface="휴먼모음T" pitchFamily="18" charset="-127"/>
              <a:ea typeface="휴먼모음T" pitchFamily="18" charset="-127"/>
            </a:endParaRPr>
          </a:p>
          <a:p>
            <a:r>
              <a:rPr kumimoji="0" lang="en-US" altLang="ko-KR" sz="1400" dirty="0" smtClean="0">
                <a:latin typeface="휴먼모음T" pitchFamily="18" charset="-127"/>
                <a:ea typeface="휴먼모음T" pitchFamily="18" charset="-127"/>
              </a:rPr>
              <a:t>Ppt.53~55</a:t>
            </a:r>
            <a:endParaRPr kumimoji="0" lang="en-US" altLang="ko-KR" sz="1400" dirty="0">
              <a:latin typeface="휴먼모음T" pitchFamily="18" charset="-127"/>
              <a:ea typeface="휴먼모음T" pitchFamily="18" charset="-127"/>
            </a:endParaRPr>
          </a:p>
          <a:p>
            <a:endParaRPr kumimoji="0" lang="en-US" altLang="ko-KR" sz="1400" dirty="0">
              <a:latin typeface="휴먼모음T" pitchFamily="18" charset="-127"/>
              <a:ea typeface="휴먼모음T" pitchFamily="18" charset="-127"/>
            </a:endParaRPr>
          </a:p>
          <a:p>
            <a:r>
              <a:rPr kumimoji="0" lang="en-US" altLang="ko-KR" sz="1400" dirty="0" smtClean="0">
                <a:latin typeface="휴먼모음T" pitchFamily="18" charset="-127"/>
                <a:ea typeface="휴먼모음T" pitchFamily="18" charset="-127"/>
              </a:rPr>
              <a:t>Ppt.56</a:t>
            </a:r>
            <a:endParaRPr kumimoji="0" lang="en-US" altLang="ko-KR" sz="1400" dirty="0">
              <a:latin typeface="휴먼모음T" pitchFamily="18" charset="-127"/>
              <a:ea typeface="휴먼모음T" pitchFamily="18" charset="-127"/>
            </a:endParaRPr>
          </a:p>
          <a:p>
            <a:endParaRPr kumimoji="0" lang="en-US" altLang="ko-KR" sz="1400" dirty="0">
              <a:latin typeface="휴먼모음T" pitchFamily="18" charset="-127"/>
              <a:ea typeface="휴먼모음T" pitchFamily="18" charset="-127"/>
            </a:endParaRPr>
          </a:p>
          <a:p>
            <a:r>
              <a:rPr kumimoji="0" lang="en-US" altLang="ko-KR" sz="1400" dirty="0" smtClean="0">
                <a:latin typeface="휴먼모음T" pitchFamily="18" charset="-127"/>
                <a:ea typeface="휴먼모음T" pitchFamily="18" charset="-127"/>
              </a:rPr>
              <a:t>Ppt.57~59</a:t>
            </a:r>
            <a:endParaRPr kumimoji="0" lang="en-US" altLang="ko-KR" sz="1400" dirty="0">
              <a:latin typeface="휴먼모음T" pitchFamily="18" charset="-127"/>
              <a:ea typeface="휴먼모음T" pitchFamily="18" charset="-127"/>
            </a:endParaRPr>
          </a:p>
          <a:p>
            <a:endParaRPr kumimoji="0" lang="en-US" altLang="ko-KR" sz="1400" dirty="0">
              <a:latin typeface="휴먼모음T" pitchFamily="18" charset="-127"/>
              <a:ea typeface="휴먼모음T" pitchFamily="18" charset="-127"/>
            </a:endParaRPr>
          </a:p>
          <a:p>
            <a:r>
              <a:rPr kumimoji="0" lang="en-US" altLang="ko-KR" sz="1400" dirty="0" smtClean="0">
                <a:latin typeface="휴먼모음T" pitchFamily="18" charset="-127"/>
                <a:ea typeface="휴먼모음T" pitchFamily="18" charset="-127"/>
              </a:rPr>
              <a:t>ppt.60</a:t>
            </a:r>
            <a:endParaRPr kumimoji="0" lang="en-US" altLang="ko-KR" sz="1400" dirty="0">
              <a:latin typeface="휴먼모음T" pitchFamily="18" charset="-127"/>
              <a:ea typeface="휴먼모음T" pitchFamily="18" charset="-127"/>
            </a:endParaRPr>
          </a:p>
          <a:p>
            <a:endParaRPr kumimoji="0" lang="en-US" altLang="ko-KR" sz="1400" dirty="0">
              <a:latin typeface="휴먼모음T" pitchFamily="18" charset="-127"/>
              <a:ea typeface="휴먼모음T" pitchFamily="18" charset="-127"/>
            </a:endParaRPr>
          </a:p>
          <a:p>
            <a:r>
              <a:rPr kumimoji="0" lang="en-US" altLang="ko-KR" sz="1400" dirty="0" smtClean="0">
                <a:latin typeface="휴먼모음T" pitchFamily="18" charset="-127"/>
                <a:ea typeface="휴먼모음T" pitchFamily="18" charset="-127"/>
              </a:rPr>
              <a:t>Ppt.61~63</a:t>
            </a:r>
            <a:endParaRPr kumimoji="0" lang="en-US" altLang="ko-KR" sz="1400" dirty="0">
              <a:latin typeface="휴먼모음T" pitchFamily="18" charset="-127"/>
              <a:ea typeface="휴먼모음T" pitchFamily="18" charset="-127"/>
            </a:endParaRPr>
          </a:p>
          <a:p>
            <a:endParaRPr kumimoji="0" lang="en-US" altLang="ko-KR" sz="1400" dirty="0">
              <a:latin typeface="휴먼모음T" pitchFamily="18" charset="-127"/>
              <a:ea typeface="휴먼모음T" pitchFamily="18" charset="-127"/>
            </a:endParaRPr>
          </a:p>
          <a:p>
            <a:r>
              <a:rPr kumimoji="0" lang="en-US" altLang="ko-KR" sz="1400" dirty="0" smtClean="0">
                <a:latin typeface="휴먼모음T" pitchFamily="18" charset="-127"/>
                <a:ea typeface="휴먼모음T" pitchFamily="18" charset="-127"/>
              </a:rPr>
              <a:t>ppt.64</a:t>
            </a:r>
            <a:endParaRPr kumimoji="0" lang="en-US" altLang="ko-KR" sz="1400" dirty="0">
              <a:latin typeface="휴먼모음T" pitchFamily="18" charset="-127"/>
              <a:ea typeface="휴먼모음T" pitchFamily="18" charset="-127"/>
            </a:endParaRPr>
          </a:p>
          <a:p>
            <a:endParaRPr kumimoji="0" lang="en-US" altLang="ko-KR" sz="1400" dirty="0">
              <a:latin typeface="휴먼모음T" pitchFamily="18" charset="-127"/>
              <a:ea typeface="휴먼모음T" pitchFamily="18" charset="-127"/>
            </a:endParaRPr>
          </a:p>
          <a:p>
            <a:r>
              <a:rPr kumimoji="0" lang="en-US" altLang="ko-KR" sz="1400" dirty="0" smtClean="0">
                <a:latin typeface="휴먼모음T" pitchFamily="18" charset="-127"/>
                <a:ea typeface="휴먼모음T" pitchFamily="18" charset="-127"/>
              </a:rPr>
              <a:t>ppt.65</a:t>
            </a:r>
            <a:endParaRPr kumimoji="0" lang="en-US" altLang="ko-KR" sz="1400" dirty="0">
              <a:latin typeface="휴먼모음T" pitchFamily="18" charset="-127"/>
              <a:ea typeface="휴먼모음T" pitchFamily="18" charset="-127"/>
            </a:endParaRPr>
          </a:p>
          <a:p>
            <a:endParaRPr kumimoji="0" lang="en-US" altLang="ko-KR" sz="1400" dirty="0">
              <a:latin typeface="휴먼모음T" pitchFamily="18" charset="-127"/>
              <a:ea typeface="휴먼모음T" pitchFamily="18" charset="-127"/>
            </a:endParaRPr>
          </a:p>
          <a:p>
            <a:r>
              <a:rPr kumimoji="0" lang="en-US" altLang="ko-KR" sz="1400" dirty="0" smtClean="0">
                <a:latin typeface="휴먼모음T" pitchFamily="18" charset="-127"/>
                <a:ea typeface="휴먼모음T" pitchFamily="18" charset="-127"/>
              </a:rPr>
              <a:t>ppt.66~67</a:t>
            </a:r>
            <a:endParaRPr kumimoji="0" lang="en-US" altLang="ko-KR" sz="1400" dirty="0">
              <a:latin typeface="휴먼모음T" pitchFamily="18" charset="-127"/>
              <a:ea typeface="휴먼모음T" pitchFamily="18" charset="-127"/>
            </a:endParaRPr>
          </a:p>
          <a:p>
            <a:endParaRPr kumimoji="0" lang="en-US" altLang="ko-KR" sz="1400" dirty="0">
              <a:latin typeface="휴먼모음T" pitchFamily="18" charset="-127"/>
              <a:ea typeface="휴먼모음T" pitchFamily="18" charset="-127"/>
            </a:endParaRPr>
          </a:p>
          <a:p>
            <a:r>
              <a:rPr kumimoji="0" lang="en-US" altLang="ko-KR" sz="1400" dirty="0" smtClean="0">
                <a:latin typeface="휴먼모음T" pitchFamily="18" charset="-127"/>
                <a:ea typeface="휴먼모음T" pitchFamily="18" charset="-127"/>
              </a:rPr>
              <a:t>ppt.68</a:t>
            </a:r>
            <a:endParaRPr kumimoji="0" lang="en-US" altLang="ko-KR" sz="14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14375" y="1785938"/>
            <a:ext cx="7643813" cy="457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28625" y="285750"/>
          <a:ext cx="8286809" cy="10972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53349"/>
                <a:gridCol w="2928758"/>
                <a:gridCol w="1119839"/>
                <a:gridCol w="3284863"/>
              </a:tblGrid>
              <a:tr h="202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시스템명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 </a:t>
                      </a:r>
                      <a:r>
                        <a:rPr lang="ko-KR" altLang="en-US" sz="1200" smtClean="0"/>
                        <a:t>편의점 물품 관리 프로그램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</a:tr>
              <a:tr h="202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도식구분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NS</a:t>
                      </a:r>
                      <a:r>
                        <a:rPr lang="en-US" altLang="ko-KR" sz="1200" baseline="0" smtClean="0"/>
                        <a:t> - Chart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도식번호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NS</a:t>
                      </a:r>
                      <a:r>
                        <a:rPr lang="en-US" altLang="ko-KR" sz="1200" baseline="0" smtClean="0"/>
                        <a:t> – M - 0000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</a:tr>
              <a:tr h="202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처리이름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Main</a:t>
                      </a:r>
                      <a:r>
                        <a:rPr lang="en-US" altLang="ko-KR" sz="1200" baseline="0" smtClean="0"/>
                        <a:t>Form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처리번호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M.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</a:tr>
              <a:tr h="202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모듈이름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MainForm_Load()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모듈구분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Menu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05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Gill Sans MT" pitchFamily="34" charset="0"/>
              <a:ea typeface="맑은 고딕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428625" y="2911475"/>
          <a:ext cx="8286806" cy="2602992"/>
        </p:xfrm>
        <a:graphic>
          <a:graphicData uri="http://schemas.openxmlformats.org/drawingml/2006/table">
            <a:tbl>
              <a:tblPr/>
              <a:tblGrid>
                <a:gridCol w="1214058"/>
                <a:gridCol w="1214058"/>
                <a:gridCol w="1135301"/>
                <a:gridCol w="1170568"/>
                <a:gridCol w="1129455"/>
                <a:gridCol w="1211683"/>
                <a:gridCol w="1211683"/>
              </a:tblGrid>
              <a:tr h="270637">
                <a:tc gridSpan="7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Profit = 0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63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Selected Menu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2581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정산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프로그램종료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물품명관리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물품판매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물품입고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손실등록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24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Call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S_Exact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Calculation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_Click()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Call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S_Exit_Click()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ShowForm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(FrmItemList)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ShowForm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(FrmSell)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ShowForm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(FrmStorage)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ShowForm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(FrmLoss)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6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Loop Infinity</a:t>
                      </a: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09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Gill Sans MT" pitchFamily="34" charset="0"/>
              <a:ea typeface="맑은 고딕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428625" y="6000750"/>
          <a:ext cx="8286808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680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latin typeface="휴먼모음T" pitchFamily="18" charset="-127"/>
                          <a:ea typeface="휴먼모음T" pitchFamily="18" charset="-127"/>
                        </a:rPr>
                        <a:t>Profit : </a:t>
                      </a:r>
                      <a:r>
                        <a:rPr lang="en-US" altLang="ko-KR" sz="1400" baseline="0" smtClean="0">
                          <a:latin typeface="휴먼모음T" pitchFamily="18" charset="-127"/>
                          <a:ea typeface="휴먼모음T" pitchFamily="18" charset="-127"/>
                        </a:rPr>
                        <a:t> </a:t>
                      </a:r>
                      <a:r>
                        <a:rPr lang="ko-KR" altLang="en-US" sz="1400" baseline="0" smtClean="0">
                          <a:latin typeface="휴먼모음T" pitchFamily="18" charset="-127"/>
                          <a:ea typeface="휴먼모음T" pitchFamily="18" charset="-127"/>
                        </a:rPr>
                        <a:t>총수익</a:t>
                      </a:r>
                      <a:endParaRPr lang="en-US" altLang="ko-KR" sz="1400" baseline="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latinLnBrk="1"/>
                      <a:r>
                        <a:rPr lang="en-US" altLang="ko-KR" sz="1400" baseline="0" smtClean="0">
                          <a:latin typeface="휴먼모음T" pitchFamily="18" charset="-127"/>
                          <a:ea typeface="휴먼모음T" pitchFamily="18" charset="-127"/>
                        </a:rPr>
                        <a:t>Call : </a:t>
                      </a:r>
                      <a:r>
                        <a:rPr lang="ko-KR" altLang="en-US" sz="1400" baseline="0" smtClean="0">
                          <a:latin typeface="휴먼모음T" pitchFamily="18" charset="-127"/>
                          <a:ea typeface="휴먼모음T" pitchFamily="18" charset="-127"/>
                        </a:rPr>
                        <a:t>프로시저 호출</a:t>
                      </a:r>
                      <a:endParaRPr lang="ko-KR" altLang="en-US" sz="14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428625" y="1911350"/>
          <a:ext cx="8286808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680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smtClean="0">
                          <a:latin typeface="휴먼모음T" pitchFamily="18" charset="-127"/>
                          <a:ea typeface="휴먼모음T" pitchFamily="18" charset="-127"/>
                        </a:rPr>
                        <a:t>MainForm.MainForm_Load() – </a:t>
                      </a:r>
                      <a:r>
                        <a:rPr lang="ko-KR" altLang="en-US" sz="1400" baseline="0" smtClean="0">
                          <a:latin typeface="휴먼모음T" pitchFamily="18" charset="-127"/>
                          <a:ea typeface="휴먼모음T" pitchFamily="18" charset="-127"/>
                        </a:rPr>
                        <a:t>메뉴선택 </a:t>
                      </a:r>
                      <a:r>
                        <a:rPr lang="en-US" altLang="ko-KR" sz="1400" baseline="0" smtClean="0">
                          <a:latin typeface="휴먼모음T" pitchFamily="18" charset="-127"/>
                          <a:ea typeface="휴먼모음T" pitchFamily="18" charset="-127"/>
                        </a:rPr>
                        <a:t>{MainMenu}, </a:t>
                      </a:r>
                      <a:r>
                        <a:rPr lang="ko-KR" altLang="en-US" sz="1400" baseline="0" smtClean="0">
                          <a:latin typeface="휴먼모음T" pitchFamily="18" charset="-127"/>
                          <a:ea typeface="휴먼모음T" pitchFamily="18" charset="-127"/>
                        </a:rPr>
                        <a:t>물품명 관리 선택 </a:t>
                      </a:r>
                      <a:r>
                        <a:rPr lang="en-US" altLang="ko-KR" sz="1400" baseline="0" smtClean="0">
                          <a:latin typeface="휴먼모음T" pitchFamily="18" charset="-127"/>
                          <a:ea typeface="휴먼모음T" pitchFamily="18" charset="-127"/>
                        </a:rPr>
                        <a:t>{C}</a:t>
                      </a:r>
                    </a:p>
                    <a:p>
                      <a:pPr latinLnBrk="1"/>
                      <a:r>
                        <a:rPr lang="en-US" altLang="ko-KR" sz="1400" baseline="0" smtClean="0">
                          <a:latin typeface="휴먼모음T" pitchFamily="18" charset="-127"/>
                          <a:ea typeface="휴먼모음T" pitchFamily="18" charset="-127"/>
                        </a:rPr>
                        <a:t>                         </a:t>
                      </a:r>
                      <a:r>
                        <a:rPr lang="ko-KR" altLang="en-US" sz="1400" baseline="0" smtClean="0">
                          <a:latin typeface="휴먼모음T" pitchFamily="18" charset="-127"/>
                          <a:ea typeface="휴먼모음T" pitchFamily="18" charset="-127"/>
                        </a:rPr>
                        <a:t>물품판매 선택 </a:t>
                      </a:r>
                      <a:r>
                        <a:rPr lang="en-US" altLang="ko-KR" sz="1400" baseline="0" smtClean="0">
                          <a:latin typeface="휴먼모음T" pitchFamily="18" charset="-127"/>
                          <a:ea typeface="휴먼모음T" pitchFamily="18" charset="-127"/>
                        </a:rPr>
                        <a:t>{A}, </a:t>
                      </a:r>
                      <a:r>
                        <a:rPr lang="ko-KR" altLang="en-US" sz="1400" baseline="0" smtClean="0">
                          <a:latin typeface="휴먼모음T" pitchFamily="18" charset="-127"/>
                          <a:ea typeface="휴먼모음T" pitchFamily="18" charset="-127"/>
                        </a:rPr>
                        <a:t>물품입고 선택 </a:t>
                      </a:r>
                      <a:r>
                        <a:rPr lang="en-US" altLang="ko-KR" sz="1400" baseline="0" smtClean="0">
                          <a:latin typeface="휴먼모음T" pitchFamily="18" charset="-127"/>
                          <a:ea typeface="휴먼모음T" pitchFamily="18" charset="-127"/>
                        </a:rPr>
                        <a:t>{B}, </a:t>
                      </a:r>
                      <a:r>
                        <a:rPr lang="ko-KR" altLang="en-US" sz="1400" baseline="0" smtClean="0">
                          <a:latin typeface="휴먼모음T" pitchFamily="18" charset="-127"/>
                          <a:ea typeface="휴먼모음T" pitchFamily="18" charset="-127"/>
                        </a:rPr>
                        <a:t>손실등록 선택 </a:t>
                      </a:r>
                      <a:r>
                        <a:rPr lang="en-US" altLang="ko-KR" sz="1400" baseline="0" smtClean="0">
                          <a:latin typeface="휴먼모음T" pitchFamily="18" charset="-127"/>
                          <a:ea typeface="휴먼모음T" pitchFamily="18" charset="-127"/>
                        </a:rPr>
                        <a:t>{D}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28625" y="285750"/>
          <a:ext cx="8286809" cy="10972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53349"/>
                <a:gridCol w="2928758"/>
                <a:gridCol w="1119839"/>
                <a:gridCol w="3284863"/>
              </a:tblGrid>
              <a:tr h="202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시스템명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편의점 물품 관리 프로그램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</a:tr>
              <a:tr h="202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도식구분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NS</a:t>
                      </a:r>
                      <a:r>
                        <a:rPr lang="en-US" altLang="ko-KR" sz="1200" baseline="0" smtClean="0"/>
                        <a:t> - Chart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도식번호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NS</a:t>
                      </a:r>
                      <a:r>
                        <a:rPr lang="en-US" altLang="ko-KR" sz="1200" baseline="0" smtClean="0"/>
                        <a:t> – X - 0000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</a:tr>
              <a:tr h="202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처리이름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MainForm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처리번호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X.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</a:tr>
              <a:tr h="202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모듈이름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S_ExactCalculation_Click()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모듈구분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Procedure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08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Gill Sans MT" pitchFamily="34" charset="0"/>
              <a:ea typeface="맑은 고딕" pitchFamily="50" charset="-127"/>
            </a:endParaRPr>
          </a:p>
        </p:txBody>
      </p:sp>
      <p:sp>
        <p:nvSpPr>
          <p:cNvPr id="4508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Gill Sans MT" pitchFamily="34" charset="0"/>
              <a:ea typeface="맑은 고딕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428625" y="5572125"/>
          <a:ext cx="8286808" cy="94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680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latin typeface="휴먼모음T" pitchFamily="18" charset="-127"/>
                          <a:ea typeface="휴먼모음T" pitchFamily="18" charset="-127"/>
                        </a:rPr>
                        <a:t>MsgBox()</a:t>
                      </a:r>
                      <a:r>
                        <a:rPr lang="en-US" altLang="ko-KR" sz="1400" baseline="0" smtClean="0">
                          <a:latin typeface="휴먼모음T" pitchFamily="18" charset="-127"/>
                          <a:ea typeface="휴먼모음T" pitchFamily="18" charset="-127"/>
                        </a:rPr>
                        <a:t> : </a:t>
                      </a:r>
                      <a:r>
                        <a:rPr lang="ko-KR" altLang="en-US" sz="1400" baseline="0" smtClean="0">
                          <a:latin typeface="휴먼모음T" pitchFamily="18" charset="-127"/>
                          <a:ea typeface="휴먼모음T" pitchFamily="18" charset="-127"/>
                        </a:rPr>
                        <a:t>메시지를 표시하는 선택 창표시</a:t>
                      </a:r>
                      <a:endParaRPr lang="en-US" altLang="ko-KR" sz="1400" baseline="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latinLnBrk="1"/>
                      <a:r>
                        <a:rPr lang="en-US" altLang="ko-KR" sz="1400" baseline="0" smtClean="0">
                          <a:latin typeface="휴먼모음T" pitchFamily="18" charset="-127"/>
                          <a:ea typeface="휴먼모음T" pitchFamily="18" charset="-127"/>
                        </a:rPr>
                        <a:t>Selected : </a:t>
                      </a:r>
                      <a:r>
                        <a:rPr lang="ko-KR" altLang="en-US" sz="1400" baseline="0" smtClean="0">
                          <a:latin typeface="휴먼모음T" pitchFamily="18" charset="-127"/>
                          <a:ea typeface="휴먼모음T" pitchFamily="18" charset="-127"/>
                        </a:rPr>
                        <a:t>메시지창에서 선택한 버튼</a:t>
                      </a:r>
                      <a:endParaRPr lang="en-US" altLang="ko-KR" sz="1400" baseline="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latinLnBrk="1"/>
                      <a:r>
                        <a:rPr lang="en-US" altLang="ko-KR" sz="1400" baseline="0" smtClean="0">
                          <a:latin typeface="휴먼모음T" pitchFamily="18" charset="-127"/>
                          <a:ea typeface="휴먼모음T" pitchFamily="18" charset="-127"/>
                        </a:rPr>
                        <a:t>ShowForm() : </a:t>
                      </a:r>
                      <a:r>
                        <a:rPr lang="ko-KR" altLang="en-US" sz="1400" baseline="0" smtClean="0">
                          <a:latin typeface="휴먼모음T" pitchFamily="18" charset="-127"/>
                          <a:ea typeface="휴먼모음T" pitchFamily="18" charset="-127"/>
                        </a:rPr>
                        <a:t>창</a:t>
                      </a:r>
                      <a:r>
                        <a:rPr lang="en-US" altLang="ko-KR" sz="1400" baseline="0" smtClean="0">
                          <a:latin typeface="휴먼모음T" pitchFamily="18" charset="-127"/>
                          <a:ea typeface="휴먼모음T" pitchFamily="18" charset="-127"/>
                        </a:rPr>
                        <a:t>(Window), </a:t>
                      </a:r>
                      <a:r>
                        <a:rPr lang="ko-KR" altLang="en-US" sz="1400" baseline="0" smtClean="0">
                          <a:latin typeface="휴먼모음T" pitchFamily="18" charset="-127"/>
                          <a:ea typeface="휴먼모음T" pitchFamily="18" charset="-127"/>
                        </a:rPr>
                        <a:t>혹은 폼</a:t>
                      </a:r>
                      <a:r>
                        <a:rPr lang="en-US" altLang="ko-KR" sz="1400" baseline="0" smtClean="0">
                          <a:latin typeface="휴먼모음T" pitchFamily="18" charset="-127"/>
                          <a:ea typeface="휴먼모음T" pitchFamily="18" charset="-127"/>
                        </a:rPr>
                        <a:t>(Form)</a:t>
                      </a:r>
                      <a:r>
                        <a:rPr lang="ko-KR" altLang="en-US" sz="1400" baseline="0" smtClean="0">
                          <a:latin typeface="휴먼모음T" pitchFamily="18" charset="-127"/>
                          <a:ea typeface="휴먼모음T" pitchFamily="18" charset="-127"/>
                        </a:rPr>
                        <a:t>을 표시</a:t>
                      </a:r>
                      <a:endParaRPr lang="en-US" altLang="ko-KR" sz="1400" baseline="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latinLnBrk="1"/>
                      <a:r>
                        <a:rPr lang="en-US" altLang="ko-KR" sz="1400" baseline="0" smtClean="0">
                          <a:latin typeface="휴먼모음T" pitchFamily="18" charset="-127"/>
                          <a:ea typeface="휴먼모음T" pitchFamily="18" charset="-127"/>
                        </a:rPr>
                        <a:t>End Subroutine : </a:t>
                      </a:r>
                      <a:r>
                        <a:rPr lang="ko-KR" altLang="en-US" sz="1400" baseline="0" smtClean="0">
                          <a:latin typeface="휴먼모음T" pitchFamily="18" charset="-127"/>
                          <a:ea typeface="휴먼모음T" pitchFamily="18" charset="-127"/>
                        </a:rPr>
                        <a:t>프로시저 종료</a:t>
                      </a:r>
                      <a:endParaRPr lang="ko-KR" altLang="en-US" sz="14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428625" y="2000250"/>
          <a:ext cx="82868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680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smtClean="0">
                          <a:latin typeface="휴먼모음T" pitchFamily="18" charset="-127"/>
                          <a:ea typeface="휴먼모음T" pitchFamily="18" charset="-127"/>
                        </a:rPr>
                        <a:t>MainForm.S_ExactCalculation_Click() – </a:t>
                      </a:r>
                      <a:r>
                        <a:rPr lang="ko-KR" altLang="en-US" sz="1400" baseline="0" smtClean="0">
                          <a:latin typeface="휴먼모음T" pitchFamily="18" charset="-127"/>
                          <a:ea typeface="휴먼모음T" pitchFamily="18" charset="-127"/>
                        </a:rPr>
                        <a:t>정산 작업 선택 </a:t>
                      </a:r>
                      <a:r>
                        <a:rPr lang="en-US" altLang="ko-KR" sz="1400" baseline="0" smtClean="0">
                          <a:latin typeface="휴먼모음T" pitchFamily="18" charset="-127"/>
                          <a:ea typeface="휴먼모음T" pitchFamily="18" charset="-127"/>
                        </a:rPr>
                        <a:t>{E}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428625" y="2909888"/>
          <a:ext cx="8286809" cy="2164080"/>
        </p:xfrm>
        <a:graphic>
          <a:graphicData uri="http://schemas.openxmlformats.org/drawingml/2006/table">
            <a:tbl>
              <a:tblPr/>
              <a:tblGrid>
                <a:gridCol w="3450023"/>
                <a:gridCol w="3450023"/>
                <a:gridCol w="693283"/>
                <a:gridCol w="693480"/>
              </a:tblGrid>
              <a:tr h="325690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MsgBox (“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정산하겠습니까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?”)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555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Selected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3555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Yes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582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ShowForm (FrmExactCalculation)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5690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End Subroutine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12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Gill Sans MT" pitchFamily="34" charset="0"/>
              <a:ea typeface="맑은 고딕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계획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인력 조직도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5043494" cy="452596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조직 구성 및 인력 배치</a:t>
            </a:r>
            <a:endParaRPr lang="en-US" altLang="ko-KR" dirty="0" smtClean="0"/>
          </a:p>
          <a:p>
            <a:pPr lvl="1"/>
            <a:r>
              <a:rPr lang="ko-KR" altLang="en-US" sz="2000" dirty="0" smtClean="0"/>
              <a:t>이 프로젝트는 약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개월간의 단기 프로젝트이며</a:t>
            </a:r>
            <a:r>
              <a:rPr lang="en-US" altLang="ko-KR" sz="2000" dirty="0" smtClean="0"/>
              <a:t>,  </a:t>
            </a:r>
            <a:r>
              <a:rPr lang="ko-KR" altLang="en-US" sz="2000" dirty="0" smtClean="0"/>
              <a:t>소규모 프로젝트</a:t>
            </a: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r>
              <a:rPr lang="ko-KR" altLang="en-US" sz="2000" dirty="0" smtClean="0"/>
              <a:t>팀 리더인 유지성은 </a:t>
            </a:r>
            <a:r>
              <a:rPr lang="en-US" altLang="ko-KR" sz="2000" dirty="0" smtClean="0"/>
              <a:t>4</a:t>
            </a:r>
            <a:r>
              <a:rPr lang="ko-KR" altLang="en-US" sz="2000" dirty="0" smtClean="0"/>
              <a:t>학년이고 취업준비로 활발한 팀 활동에 어느 정도 제약이 예상</a:t>
            </a: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r>
              <a:rPr lang="ko-KR" altLang="en-US" sz="2000" dirty="0" smtClean="0"/>
              <a:t>팀원인 최영재와 트리 구조로 구성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최영재와 다른 팀원들은 </a:t>
            </a:r>
            <a:r>
              <a:rPr lang="ko-KR" altLang="en-US" sz="2000" dirty="0" err="1" smtClean="0"/>
              <a:t>그물형으로</a:t>
            </a:r>
            <a:r>
              <a:rPr lang="ko-KR" altLang="en-US" sz="2000" dirty="0" smtClean="0"/>
              <a:t> 구성되는 혼합형 팀으로 구성</a:t>
            </a:r>
            <a:endParaRPr lang="ko-KR" altLang="en-US" dirty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_x58290208" descr="EMB0000080834d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6" y="2714620"/>
            <a:ext cx="3167063" cy="25003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28625" y="285750"/>
          <a:ext cx="8286809" cy="10972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53349"/>
                <a:gridCol w="2928758"/>
                <a:gridCol w="1119839"/>
                <a:gridCol w="3284863"/>
              </a:tblGrid>
              <a:tr h="202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시스템명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 </a:t>
                      </a:r>
                      <a:r>
                        <a:rPr lang="ko-KR" altLang="en-US" sz="1200" smtClean="0"/>
                        <a:t>편의점 물품 관리 프로그램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</a:tr>
              <a:tr h="202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도식구분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NS</a:t>
                      </a:r>
                      <a:r>
                        <a:rPr lang="en-US" altLang="ko-KR" sz="1200" baseline="0" dirty="0" smtClean="0"/>
                        <a:t> - Chart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도식번호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NS</a:t>
                      </a:r>
                      <a:r>
                        <a:rPr lang="en-US" altLang="ko-KR" sz="1200" baseline="0" smtClean="0"/>
                        <a:t> – M – 1000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</a:tr>
              <a:tr h="202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처리이름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MainForm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처리번호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M.1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</a:tr>
              <a:tr h="202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모듈이름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S_Exit_Click()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모듈구분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Menu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10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Gill Sans MT" pitchFamily="34" charset="0"/>
              <a:ea typeface="맑은 고딕" pitchFamily="50" charset="-127"/>
            </a:endParaRPr>
          </a:p>
        </p:txBody>
      </p:sp>
      <p:sp>
        <p:nvSpPr>
          <p:cNvPr id="4610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Gill Sans MT" pitchFamily="34" charset="0"/>
              <a:ea typeface="맑은 고딕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428625" y="6057900"/>
          <a:ext cx="82868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6808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End Program : </a:t>
                      </a:r>
                      <a:r>
                        <a:rPr kumimoji="0" lang="ko-KR" altLang="en-US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프로그램 종료</a:t>
                      </a:r>
                      <a:endParaRPr kumimoji="0" lang="ko-KR" altLang="en-US" sz="1400" kern="120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428625" y="2000250"/>
          <a:ext cx="82868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6808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MainForm.S_Exit_Click() - </a:t>
                      </a:r>
                      <a:r>
                        <a:rPr kumimoji="0" lang="ko-KR" altLang="en-US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프로그램종료 선택 </a:t>
                      </a:r>
                      <a:r>
                        <a:rPr kumimoji="0" lang="en-US" altLang="ko-KR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{</a:t>
                      </a:r>
                      <a:r>
                        <a:rPr kumimoji="0" lang="en-US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MainMenu}</a:t>
                      </a:r>
                      <a:endParaRPr kumimoji="0" lang="en-US" sz="1400" kern="120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12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Gill Sans MT" pitchFamily="34" charset="0"/>
              <a:ea typeface="맑은 고딕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428625" y="3071813"/>
          <a:ext cx="8286807" cy="2071704"/>
        </p:xfrm>
        <a:graphic>
          <a:graphicData uri="http://schemas.openxmlformats.org/drawingml/2006/table">
            <a:tbl>
              <a:tblPr/>
              <a:tblGrid>
                <a:gridCol w="3450022"/>
                <a:gridCol w="3450022"/>
                <a:gridCol w="693283"/>
                <a:gridCol w="693480"/>
              </a:tblGrid>
              <a:tr h="517926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MsgBox (“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프로그램을 종료하시겠습니까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?”)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179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Selected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5179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Yes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7926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End Program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End Subroutine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14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Gill Sans MT" pitchFamily="34" charset="0"/>
              <a:ea typeface="맑은 고딕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28625" y="285750"/>
          <a:ext cx="8286809" cy="10972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53349"/>
                <a:gridCol w="2928758"/>
                <a:gridCol w="1119839"/>
                <a:gridCol w="3284863"/>
              </a:tblGrid>
              <a:tr h="202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시스템명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편의점 물품 관리 프로그램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</a:tr>
              <a:tr h="202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도식구분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NS</a:t>
                      </a:r>
                      <a:r>
                        <a:rPr lang="en-US" altLang="ko-KR" sz="1200" baseline="0" smtClean="0"/>
                        <a:t> - Chart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도식번호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NS</a:t>
                      </a:r>
                      <a:r>
                        <a:rPr lang="en-US" altLang="ko-KR" sz="1200" baseline="0" smtClean="0"/>
                        <a:t> – A – 0000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</a:tr>
              <a:tr h="202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처리이름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FrmSell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처리번호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A.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</a:tr>
              <a:tr h="202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모듈이름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FrmSell_Load()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모듈구분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Procedure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713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Gill Sans MT" pitchFamily="34" charset="0"/>
              <a:ea typeface="맑은 고딕" pitchFamily="50" charset="-127"/>
            </a:endParaRPr>
          </a:p>
        </p:txBody>
      </p:sp>
      <p:sp>
        <p:nvSpPr>
          <p:cNvPr id="4713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Gill Sans MT" pitchFamily="34" charset="0"/>
              <a:ea typeface="맑은 고딕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428625" y="5643563"/>
          <a:ext cx="8286808" cy="94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3404"/>
                <a:gridCol w="4143404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altLang="ko-KR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TotalSellCost : </a:t>
                      </a:r>
                      <a:r>
                        <a:rPr kumimoji="0" lang="ko-KR" altLang="en-US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선택한 물품의 총 판매금액</a:t>
                      </a:r>
                    </a:p>
                    <a:p>
                      <a:r>
                        <a:rPr kumimoji="0" lang="en-US" altLang="ko-KR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Selected Button : </a:t>
                      </a:r>
                      <a:r>
                        <a:rPr kumimoji="0" lang="ko-KR" altLang="en-US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사용자가 클릭한 버튼</a:t>
                      </a:r>
                    </a:p>
                    <a:p>
                      <a:r>
                        <a:rPr kumimoji="0" lang="en-US" altLang="ko-KR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SelectedItem : </a:t>
                      </a:r>
                      <a:r>
                        <a:rPr kumimoji="0" lang="ko-KR" altLang="en-US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선택된 물품</a:t>
                      </a:r>
                    </a:p>
                    <a:p>
                      <a:r>
                        <a:rPr kumimoji="0" lang="en-US" altLang="ko-KR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SellCost : </a:t>
                      </a:r>
                      <a:r>
                        <a:rPr kumimoji="0" lang="ko-KR" altLang="en-US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한 물품의 판매금액</a:t>
                      </a:r>
                      <a:endParaRPr kumimoji="0" lang="ko-KR" altLang="en-US" sz="1400" kern="120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ko-KR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UnloadForm : </a:t>
                      </a:r>
                      <a:r>
                        <a:rPr kumimoji="0" lang="ko-KR" altLang="en-US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창</a:t>
                      </a:r>
                      <a:r>
                        <a:rPr kumimoji="0" lang="en-US" altLang="ko-KR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(Window), </a:t>
                      </a:r>
                      <a:r>
                        <a:rPr kumimoji="0" lang="ko-KR" altLang="en-US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혹은 폼</a:t>
                      </a:r>
                      <a:r>
                        <a:rPr kumimoji="0" lang="en-US" altLang="ko-KR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(Form)</a:t>
                      </a:r>
                      <a:r>
                        <a:rPr kumimoji="0" lang="ko-KR" altLang="en-US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을 종료</a:t>
                      </a:r>
                    </a:p>
                    <a:p>
                      <a:r>
                        <a:rPr kumimoji="0" lang="en-US" altLang="ko-KR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SelectedList : </a:t>
                      </a:r>
                      <a:r>
                        <a:rPr kumimoji="0" lang="ko-KR" altLang="en-US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선택된 물품들의 목록</a:t>
                      </a:r>
                    </a:p>
                    <a:p>
                      <a:r>
                        <a:rPr kumimoji="0" lang="en-US" altLang="ko-KR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Clear : </a:t>
                      </a:r>
                      <a:r>
                        <a:rPr kumimoji="0" lang="ko-KR" altLang="en-US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한 목록에서 모든 항목을 지움</a:t>
                      </a:r>
                    </a:p>
                    <a:p>
                      <a:r>
                        <a:rPr kumimoji="0" lang="en-US" altLang="ko-KR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Select : </a:t>
                      </a:r>
                      <a:r>
                        <a:rPr kumimoji="0" lang="ko-KR" altLang="en-US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목록이나 데이터베이스에서 항목을 선택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428625" y="1628775"/>
          <a:ext cx="82868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6808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FrmSell.FrmSell_Load() - </a:t>
                      </a:r>
                      <a:r>
                        <a:rPr kumimoji="0" lang="ko-KR" altLang="en-US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물품판매 </a:t>
                      </a:r>
                      <a:r>
                        <a:rPr kumimoji="0" lang="en-US" altLang="ko-KR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{</a:t>
                      </a:r>
                      <a:r>
                        <a:rPr kumimoji="0" lang="en-US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A}</a:t>
                      </a:r>
                      <a:endParaRPr kumimoji="0" lang="en-US" sz="1400" kern="120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714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Gill Sans MT" pitchFamily="34" charset="0"/>
              <a:ea typeface="맑은 고딕" pitchFamily="50" charset="-127"/>
            </a:endParaRPr>
          </a:p>
        </p:txBody>
      </p:sp>
      <p:sp>
        <p:nvSpPr>
          <p:cNvPr id="4714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Gill Sans MT" pitchFamily="34" charset="0"/>
              <a:ea typeface="맑은 고딕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428625" y="2159000"/>
          <a:ext cx="8286809" cy="3270990"/>
        </p:xfrm>
        <a:graphic>
          <a:graphicData uri="http://schemas.openxmlformats.org/drawingml/2006/table">
            <a:tbl>
              <a:tblPr/>
              <a:tblGrid>
                <a:gridCol w="1677721"/>
                <a:gridCol w="1677721"/>
                <a:gridCol w="1677721"/>
                <a:gridCol w="1626823"/>
                <a:gridCol w="1626823"/>
              </a:tblGrid>
              <a:tr h="285365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TotalSellCost = 0</a:t>
                      </a:r>
                    </a:p>
                  </a:txBody>
                  <a:tcPr marL="91074" marR="91074" marT="45537" marB="455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3937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074" marR="91074" marT="45537" marB="455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074" marR="91074" marT="45537" marB="455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Selected Button</a:t>
                      </a:r>
                    </a:p>
                  </a:txBody>
                  <a:tcPr marL="91074" marR="91074" marT="45537" marB="4553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074" marR="91074" marT="45537" marB="4553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2853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물품추가</a:t>
                      </a:r>
                    </a:p>
                  </a:txBody>
                  <a:tcPr marL="91074" marR="91074" marT="45537" marB="455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물품취소</a:t>
                      </a:r>
                    </a:p>
                  </a:txBody>
                  <a:tcPr marL="91074" marR="91074" marT="45537" marB="455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결제</a:t>
                      </a:r>
                    </a:p>
                  </a:txBody>
                  <a:tcPr marL="91074" marR="91074" marT="45537" marB="455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닫기</a:t>
                      </a:r>
                    </a:p>
                  </a:txBody>
                  <a:tcPr marL="91074" marR="91074" marT="45537" marB="455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6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ShowForm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(FrmSelectItem)</a:t>
                      </a:r>
                    </a:p>
                  </a:txBody>
                  <a:tcPr marL="91074" marR="91074" marT="45537" marB="455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Call B_Del_Click()</a:t>
                      </a:r>
                    </a:p>
                  </a:txBody>
                  <a:tcPr marL="91074" marR="91074" marT="45537" marB="455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Call B_Sell_Click()</a:t>
                      </a:r>
                    </a:p>
                  </a:txBody>
                  <a:tcPr marL="91074" marR="91074" marT="45537" marB="455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SelectedList.Clear</a:t>
                      </a:r>
                    </a:p>
                  </a:txBody>
                  <a:tcPr marL="91074" marR="91074" marT="45537" marB="455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39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TotalSellCost += 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SelectedItem.SellCost</a:t>
                      </a:r>
                    </a:p>
                  </a:txBody>
                  <a:tcPr marL="91074" marR="91074" marT="45537" marB="455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UnloadForm(FrmSell)</a:t>
                      </a:r>
                    </a:p>
                  </a:txBody>
                  <a:tcPr marL="91074" marR="91074" marT="45537" marB="455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3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Select SelectedList.Item</a:t>
                      </a:r>
                    </a:p>
                  </a:txBody>
                  <a:tcPr marL="91074" marR="91074" marT="45537" marB="455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3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074" marR="91074" marT="45537" marB="455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Loop Infinity</a:t>
                      </a:r>
                    </a:p>
                  </a:txBody>
                  <a:tcPr marL="91074" marR="91074" marT="45537" marB="4553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718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Gill Sans MT" pitchFamily="34" charset="0"/>
              <a:ea typeface="맑은 고딕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28625" y="285750"/>
          <a:ext cx="8286809" cy="18288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53349"/>
                <a:gridCol w="2928758"/>
                <a:gridCol w="1119839"/>
                <a:gridCol w="3284863"/>
              </a:tblGrid>
              <a:tr h="202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시스템명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편의점 물품 관리 프로그램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</a:tr>
              <a:tr h="202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도식구분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NS</a:t>
                      </a:r>
                      <a:r>
                        <a:rPr lang="en-US" altLang="ko-KR" sz="1200" baseline="0" dirty="0" smtClean="0"/>
                        <a:t> – Chart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도식번호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NS</a:t>
                      </a:r>
                      <a:r>
                        <a:rPr lang="en-US" altLang="ko-KR" sz="1200" baseline="0" dirty="0" smtClean="0"/>
                        <a:t> – A – 1000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NS</a:t>
                      </a:r>
                      <a:r>
                        <a:rPr lang="en-US" altLang="ko-KR" sz="1200" baseline="0" dirty="0" smtClean="0"/>
                        <a:t> – A – 1100</a:t>
                      </a:r>
                      <a:endParaRPr lang="ko-KR" altLang="en-US" sz="12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NS</a:t>
                      </a:r>
                      <a:r>
                        <a:rPr lang="en-US" altLang="ko-KR" sz="1200" baseline="0" dirty="0" smtClean="0"/>
                        <a:t> – A – 1200</a:t>
                      </a:r>
                      <a:endParaRPr lang="ko-KR" altLang="en-US" sz="1200" dirty="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</a:tr>
              <a:tr h="202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처리이름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kern="1200" dirty="0" err="1" smtClean="0"/>
                        <a:t>FrmSelectItem</a:t>
                      </a:r>
                      <a:r>
                        <a:rPr kumimoji="0" lang="en-US" sz="1200" kern="1200" dirty="0" smtClean="0"/>
                        <a:t> 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처리번호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A.1</a:t>
                      </a:r>
                    </a:p>
                    <a:p>
                      <a:pPr algn="ctr" latinLnBrk="1"/>
                      <a:r>
                        <a:rPr lang="en-US" altLang="ko-KR" sz="1200" smtClean="0"/>
                        <a:t>A.1.1</a:t>
                      </a:r>
                    </a:p>
                    <a:p>
                      <a:pPr algn="ctr" latinLnBrk="1"/>
                      <a:r>
                        <a:rPr lang="en-US" altLang="ko-KR" sz="1200" smtClean="0"/>
                        <a:t>A.1.2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</a:tr>
              <a:tr h="202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모듈이름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kern="1200" dirty="0" err="1" smtClean="0"/>
                        <a:t>FrmSelectItem_Load</a:t>
                      </a:r>
                      <a:r>
                        <a:rPr kumimoji="0" lang="en-US" sz="1200" kern="1200" dirty="0" smtClean="0"/>
                        <a:t>() 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모듈구분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Procedure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815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Gill Sans MT" pitchFamily="34" charset="0"/>
              <a:ea typeface="맑은 고딕" pitchFamily="50" charset="-127"/>
            </a:endParaRPr>
          </a:p>
        </p:txBody>
      </p:sp>
      <p:sp>
        <p:nvSpPr>
          <p:cNvPr id="4815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Gill Sans MT" pitchFamily="34" charset="0"/>
              <a:ea typeface="맑은 고딕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428625" y="6143625"/>
          <a:ext cx="82868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6808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altLang="ko-KR" sz="1400" kern="1200" dirty="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Quantity : </a:t>
                      </a:r>
                      <a:r>
                        <a:rPr kumimoji="0" lang="ko-KR" altLang="en-US" sz="1400" kern="1200" dirty="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입력한 물품의 수량 </a:t>
                      </a:r>
                      <a:endParaRPr kumimoji="0" lang="ko-KR" altLang="en-US" sz="1400" kern="12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428625" y="2357438"/>
          <a:ext cx="82868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6808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altLang="ko-KR" sz="1400" kern="1200" dirty="0" err="1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FrmSelectItem.FrmSelectItem_Load</a:t>
                      </a:r>
                      <a:r>
                        <a:rPr kumimoji="0" lang="en-US" altLang="ko-KR" sz="1400" kern="1200" dirty="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() - </a:t>
                      </a:r>
                      <a:r>
                        <a:rPr kumimoji="0" lang="ko-KR" altLang="en-US" sz="1400" kern="1200" dirty="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판매물품추가 </a:t>
                      </a:r>
                      <a:r>
                        <a:rPr kumimoji="0" lang="en-US" altLang="ko-KR" sz="1400" kern="1200" dirty="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{A.1}, </a:t>
                      </a:r>
                      <a:r>
                        <a:rPr kumimoji="0" lang="ko-KR" altLang="en-US" sz="1400" kern="1200" dirty="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물품정보입력 </a:t>
                      </a:r>
                      <a:r>
                        <a:rPr kumimoji="0" lang="en-US" altLang="ko-KR" sz="1400" kern="1200" dirty="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{A.1.1}, </a:t>
                      </a:r>
                      <a:r>
                        <a:rPr kumimoji="0" lang="ko-KR" altLang="en-US" sz="1400" kern="1200" dirty="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물품정보저장 </a:t>
                      </a:r>
                      <a:r>
                        <a:rPr kumimoji="0" lang="en-US" altLang="ko-KR" sz="1400" kern="1200" dirty="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{A.1.2} </a:t>
                      </a:r>
                      <a:endParaRPr kumimoji="0" lang="en-US" altLang="ko-KR" sz="1400" kern="12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16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Gill Sans MT" pitchFamily="34" charset="0"/>
              <a:ea typeface="맑은 고딕" pitchFamily="50" charset="-127"/>
            </a:endParaRPr>
          </a:p>
        </p:txBody>
      </p:sp>
      <p:sp>
        <p:nvSpPr>
          <p:cNvPr id="4817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Gill Sans MT" pitchFamily="34" charset="0"/>
              <a:ea typeface="맑은 고딕" pitchFamily="50" charset="-127"/>
            </a:endParaRPr>
          </a:p>
        </p:txBody>
      </p:sp>
      <p:sp>
        <p:nvSpPr>
          <p:cNvPr id="4817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Gill Sans MT" pitchFamily="34" charset="0"/>
              <a:ea typeface="맑은 고딕" pitchFamily="50" charset="-127"/>
            </a:endParaRPr>
          </a:p>
        </p:txBody>
      </p:sp>
      <p:sp>
        <p:nvSpPr>
          <p:cNvPr id="48172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ko-KR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428625" y="2928938"/>
          <a:ext cx="8286807" cy="3000396"/>
        </p:xfrm>
        <a:graphic>
          <a:graphicData uri="http://schemas.openxmlformats.org/drawingml/2006/table">
            <a:tbl>
              <a:tblPr/>
              <a:tblGrid>
                <a:gridCol w="2779448"/>
                <a:gridCol w="2779448"/>
                <a:gridCol w="1341149"/>
                <a:gridCol w="1386762"/>
              </a:tblGrid>
              <a:tr h="416051">
                <a:tc gridSpan="4"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Load </a:t>
                      </a:r>
                      <a:r>
                        <a:rPr lang="en-US" sz="1300" dirty="0" err="1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ItemList</a:t>
                      </a:r>
                      <a:endParaRPr lang="en-US" sz="1300" dirty="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6051">
                <a:tc gridSpan="4"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Select Item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6051">
                <a:tc gridSpan="4"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Input Quantity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4375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60000"/>
                        </a:lnSpc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SelectedButton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3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324375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3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물품추가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3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취소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7442">
                <a:tc gridSpan="2"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SelectedList.Add (ItemName.ItemCost * Quantity)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UnloadForm</a:t>
                      </a:r>
                    </a:p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(FrmAddItem)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6051">
                <a:tc gridSpan="4"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End Subroutine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28625" y="285750"/>
          <a:ext cx="8286809" cy="10972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53349"/>
                <a:gridCol w="2928758"/>
                <a:gridCol w="1119839"/>
                <a:gridCol w="3284863"/>
              </a:tblGrid>
              <a:tr h="202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시스템명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편의점 물품 관리 프로그램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</a:tr>
              <a:tr h="202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도식구분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NS</a:t>
                      </a:r>
                      <a:r>
                        <a:rPr lang="en-US" altLang="ko-KR" sz="1200" baseline="0" smtClean="0"/>
                        <a:t> - Chart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도식번호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NS</a:t>
                      </a:r>
                      <a:r>
                        <a:rPr lang="en-US" altLang="ko-KR" sz="1200" baseline="0" smtClean="0"/>
                        <a:t> – A – 2000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</a:tr>
              <a:tr h="202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처리이름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FrmSell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처리번호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A.2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</a:tr>
              <a:tr h="202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모듈이름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B_Del_Click()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모듈구분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Procedure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917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Gill Sans MT" pitchFamily="34" charset="0"/>
              <a:ea typeface="맑은 고딕" pitchFamily="50" charset="-127"/>
            </a:endParaRPr>
          </a:p>
        </p:txBody>
      </p:sp>
      <p:sp>
        <p:nvSpPr>
          <p:cNvPr id="4918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Gill Sans MT" pitchFamily="34" charset="0"/>
              <a:ea typeface="맑은 고딕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428625" y="6000750"/>
          <a:ext cx="82868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6808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altLang="ko-KR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Delete</a:t>
                      </a:r>
                      <a:r>
                        <a:rPr kumimoji="0" lang="en-US" altLang="ko-KR" sz="1400" kern="1200" baseline="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 : </a:t>
                      </a:r>
                      <a:r>
                        <a:rPr kumimoji="0" lang="ko-KR" altLang="en-US" sz="1400" kern="1200" baseline="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한 목록에서 한 개의 항목을 지움</a:t>
                      </a:r>
                      <a:endParaRPr kumimoji="0" lang="ko-KR" altLang="en-US" sz="1400" kern="1200" smtClean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428625" y="2000250"/>
          <a:ext cx="82868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6808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FrmSell.B_Del_Click()</a:t>
                      </a:r>
                      <a:r>
                        <a:rPr kumimoji="0" lang="en-US" sz="1400" kern="1200" baseline="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 – </a:t>
                      </a:r>
                      <a:r>
                        <a:rPr kumimoji="0" lang="ko-KR" altLang="en-US" sz="1400" kern="1200" baseline="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판매물품취소 </a:t>
                      </a:r>
                      <a:r>
                        <a:rPr kumimoji="0" lang="en-US" altLang="ko-KR" sz="1400" kern="1200" baseline="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{A.2}</a:t>
                      </a:r>
                      <a:endParaRPr kumimoji="0" lang="en-US" sz="1400" kern="120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919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Gill Sans MT" pitchFamily="34" charset="0"/>
              <a:ea typeface="맑은 고딕" pitchFamily="50" charset="-127"/>
            </a:endParaRPr>
          </a:p>
        </p:txBody>
      </p:sp>
      <p:sp>
        <p:nvSpPr>
          <p:cNvPr id="4919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Gill Sans MT" pitchFamily="34" charset="0"/>
              <a:ea typeface="맑은 고딕" pitchFamily="50" charset="-127"/>
            </a:endParaRPr>
          </a:p>
        </p:txBody>
      </p:sp>
      <p:sp>
        <p:nvSpPr>
          <p:cNvPr id="4919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Gill Sans MT" pitchFamily="34" charset="0"/>
              <a:ea typeface="맑은 고딕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500063" y="2928938"/>
          <a:ext cx="8143930" cy="2500330"/>
        </p:xfrm>
        <a:graphic>
          <a:graphicData uri="http://schemas.openxmlformats.org/drawingml/2006/table">
            <a:tbl>
              <a:tblPr/>
              <a:tblGrid>
                <a:gridCol w="2731526"/>
                <a:gridCol w="2731526"/>
                <a:gridCol w="1318025"/>
                <a:gridCol w="1362853"/>
              </a:tblGrid>
              <a:tr h="5000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SelectedList.Selected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Yes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066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TotalSellCost -= SelectedList.SelectedItem.SellCost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MsgBox</a:t>
                      </a:r>
                      <a:endParaRPr lang="ko-KR" altLang="en-US" sz="130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("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물품을 선택하지 않았습니다“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)</a:t>
                      </a:r>
                      <a:endParaRPr lang="ko-KR" altLang="en-US" sz="130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0066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SelectedList.Delete (SelectedList.SelectedItem)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0066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End Subroutine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922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Gill Sans MT" pitchFamily="34" charset="0"/>
              <a:ea typeface="맑은 고딕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28625" y="285750"/>
          <a:ext cx="8286809" cy="10972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53349"/>
                <a:gridCol w="2928758"/>
                <a:gridCol w="1119839"/>
                <a:gridCol w="3284863"/>
              </a:tblGrid>
              <a:tr h="202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시스템명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 </a:t>
                      </a:r>
                      <a:r>
                        <a:rPr lang="ko-KR" altLang="en-US" sz="1200" smtClean="0"/>
                        <a:t>편의점 물품 관리 프로그램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</a:tr>
              <a:tr h="202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도식구분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NS</a:t>
                      </a:r>
                      <a:r>
                        <a:rPr lang="en-US" altLang="ko-KR" sz="1200" baseline="0" dirty="0" smtClean="0"/>
                        <a:t> - Chart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도식번호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NS</a:t>
                      </a:r>
                      <a:r>
                        <a:rPr lang="en-US" altLang="ko-KR" sz="1200" baseline="0" smtClean="0"/>
                        <a:t> – A – 3100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</a:tr>
              <a:tr h="202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처리이름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FrmSell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처리번호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A.3.1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</a:tr>
              <a:tr h="202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모듈이름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B_Sell_Click()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모듈구분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Procedure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020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Gill Sans MT" pitchFamily="34" charset="0"/>
              <a:ea typeface="맑은 고딕" pitchFamily="50" charset="-127"/>
            </a:endParaRPr>
          </a:p>
        </p:txBody>
      </p:sp>
      <p:sp>
        <p:nvSpPr>
          <p:cNvPr id="5020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Gill Sans MT" pitchFamily="34" charset="0"/>
              <a:ea typeface="맑은 고딕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428625" y="5556250"/>
          <a:ext cx="8286808" cy="115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6808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altLang="ko-KR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Count : </a:t>
                      </a:r>
                      <a:r>
                        <a:rPr kumimoji="0" lang="ko-KR" altLang="en-US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한 목록에서 항목들의 개수</a:t>
                      </a:r>
                    </a:p>
                    <a:p>
                      <a:r>
                        <a:rPr kumimoji="0" lang="en-US" altLang="ko-KR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ItemRecord : </a:t>
                      </a:r>
                      <a:r>
                        <a:rPr kumimoji="0" lang="ko-KR" altLang="en-US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물품목록에 대한 데이터베이스</a:t>
                      </a:r>
                    </a:p>
                    <a:p>
                      <a:r>
                        <a:rPr kumimoji="0" lang="en-US" altLang="ko-KR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ItemQuantity : </a:t>
                      </a:r>
                      <a:r>
                        <a:rPr kumimoji="0" lang="ko-KR" altLang="en-US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한 물품에 대한 수량</a:t>
                      </a:r>
                    </a:p>
                    <a:p>
                      <a:r>
                        <a:rPr kumimoji="0" lang="en-US" altLang="ko-KR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Add : </a:t>
                      </a:r>
                      <a:r>
                        <a:rPr kumimoji="0" lang="ko-KR" altLang="en-US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한 데이터베이스에 정보를 추가</a:t>
                      </a:r>
                    </a:p>
                    <a:p>
                      <a:r>
                        <a:rPr kumimoji="0" lang="en-US" altLang="ko-KR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Item : </a:t>
                      </a:r>
                      <a:r>
                        <a:rPr kumimoji="0" lang="ko-KR" altLang="en-US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물품에 대한 정보로 물품코드 </a:t>
                      </a:r>
                      <a:r>
                        <a:rPr kumimoji="0" lang="en-US" altLang="ko-KR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+ </a:t>
                      </a:r>
                      <a:r>
                        <a:rPr kumimoji="0" lang="ko-KR" altLang="en-US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물품이름 </a:t>
                      </a:r>
                      <a:r>
                        <a:rPr kumimoji="0" lang="en-US" altLang="ko-KR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+ </a:t>
                      </a:r>
                      <a:r>
                        <a:rPr kumimoji="0" lang="ko-KR" altLang="en-US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물품단가 </a:t>
                      </a:r>
                      <a:r>
                        <a:rPr kumimoji="0" lang="en-US" altLang="ko-KR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+ </a:t>
                      </a:r>
                      <a:r>
                        <a:rPr kumimoji="0" lang="ko-KR" altLang="en-US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물품수량으로 구성</a:t>
                      </a:r>
                      <a:endParaRPr kumimoji="0" lang="ko-KR" altLang="en-US" sz="1400" kern="120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428625" y="1557338"/>
          <a:ext cx="82868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6808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FrmSell.B_Sell_Click() - </a:t>
                      </a:r>
                      <a:r>
                        <a:rPr kumimoji="0" lang="ko-KR" altLang="en-US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결제 </a:t>
                      </a:r>
                      <a:r>
                        <a:rPr kumimoji="0" lang="en-US" altLang="ko-KR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{</a:t>
                      </a:r>
                      <a:r>
                        <a:rPr kumimoji="0" lang="en-US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A.3}, </a:t>
                      </a:r>
                      <a:r>
                        <a:rPr kumimoji="0" lang="ko-KR" altLang="en-US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판매내역 </a:t>
                      </a:r>
                      <a:r>
                        <a:rPr kumimoji="0" lang="en-US" altLang="ko-KR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{</a:t>
                      </a:r>
                      <a:r>
                        <a:rPr kumimoji="0" lang="en-US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A.3.1}</a:t>
                      </a:r>
                      <a:endParaRPr kumimoji="0" lang="en-US" sz="1400" kern="120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021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Gill Sans MT" pitchFamily="34" charset="0"/>
              <a:ea typeface="맑은 고딕" pitchFamily="50" charset="-127"/>
            </a:endParaRPr>
          </a:p>
        </p:txBody>
      </p:sp>
      <p:sp>
        <p:nvSpPr>
          <p:cNvPr id="5021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Gill Sans MT" pitchFamily="34" charset="0"/>
              <a:ea typeface="맑은 고딕" pitchFamily="50" charset="-127"/>
            </a:endParaRPr>
          </a:p>
        </p:txBody>
      </p:sp>
      <p:sp>
        <p:nvSpPr>
          <p:cNvPr id="5021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Gill Sans MT" pitchFamily="34" charset="0"/>
              <a:ea typeface="맑은 고딕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428625" y="2044700"/>
          <a:ext cx="8286807" cy="3456432"/>
        </p:xfrm>
        <a:graphic>
          <a:graphicData uri="http://schemas.openxmlformats.org/drawingml/2006/table">
            <a:tbl>
              <a:tblPr/>
              <a:tblGrid>
                <a:gridCol w="2779448"/>
                <a:gridCol w="2779448"/>
                <a:gridCol w="1341148"/>
                <a:gridCol w="1386763"/>
              </a:tblGrid>
              <a:tr h="1375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SelectedList.Count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1375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&gt;= 1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01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ItemRecord.ItemQuantity -= SelectedList.ItemQuantity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MsgBox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("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선택한 물품이 없습니다“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)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0101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SellRecord.Add (SelectedList.Item)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0101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Profit += TotalSellCost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7246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SelectedList.Clear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6324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TotalSellCost = 0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637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ShowForm (FrmSellList)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637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End Subroutine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025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Gill Sans MT" pitchFamily="34" charset="0"/>
              <a:ea typeface="맑은 고딕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28625" y="285750"/>
          <a:ext cx="8286809" cy="10972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53349"/>
                <a:gridCol w="2928758"/>
                <a:gridCol w="1119839"/>
                <a:gridCol w="3284863"/>
              </a:tblGrid>
              <a:tr h="202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시스템명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편의점 물품 관리 프로그램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</a:tr>
              <a:tr h="202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도식구분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NS</a:t>
                      </a:r>
                      <a:r>
                        <a:rPr lang="en-US" altLang="ko-KR" sz="1200" baseline="0" smtClean="0"/>
                        <a:t> - Chart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도식번호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NS</a:t>
                      </a:r>
                      <a:r>
                        <a:rPr lang="en-US" altLang="ko-KR" sz="1200" baseline="0" smtClean="0"/>
                        <a:t> – B – 0000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</a:tr>
              <a:tr h="202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처리이름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FrmStorage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처리번호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B.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</a:tr>
              <a:tr h="202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모듈이름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FrmStorage_Load()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모듈구분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Procedure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22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Gill Sans MT" pitchFamily="34" charset="0"/>
              <a:ea typeface="맑은 고딕" pitchFamily="50" charset="-127"/>
            </a:endParaRPr>
          </a:p>
        </p:txBody>
      </p:sp>
      <p:sp>
        <p:nvSpPr>
          <p:cNvPr id="5122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Gill Sans MT" pitchFamily="34" charset="0"/>
              <a:ea typeface="맑은 고딕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428625" y="6000750"/>
          <a:ext cx="8286808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6808"/>
              </a:tblGrid>
              <a:tr h="285752">
                <a:tc>
                  <a:txBody>
                    <a:bodyPr/>
                    <a:lstStyle/>
                    <a:p>
                      <a:r>
                        <a:rPr kumimoji="0" lang="en-US" altLang="ko-KR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TotalStorageCost : </a:t>
                      </a:r>
                      <a:r>
                        <a:rPr kumimoji="0" lang="ko-KR" altLang="en-US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선택한 물품의 총 입고금액</a:t>
                      </a:r>
                    </a:p>
                    <a:p>
                      <a:r>
                        <a:rPr kumimoji="0" lang="en-US" altLang="ko-KR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StorageCost : </a:t>
                      </a:r>
                      <a:r>
                        <a:rPr kumimoji="0" lang="ko-KR" altLang="en-US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한 물품의 입고금액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428625" y="1643063"/>
          <a:ext cx="8286808" cy="3571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6808"/>
              </a:tblGrid>
              <a:tr h="357190">
                <a:tc>
                  <a:txBody>
                    <a:bodyPr/>
                    <a:lstStyle/>
                    <a:p>
                      <a:r>
                        <a:rPr kumimoji="0" lang="en-US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FrmStorage.FrmStorage_Load() - </a:t>
                      </a:r>
                      <a:r>
                        <a:rPr kumimoji="0" lang="ko-KR" altLang="en-US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물품입고 </a:t>
                      </a:r>
                      <a:r>
                        <a:rPr kumimoji="0" lang="en-US" altLang="ko-KR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{</a:t>
                      </a:r>
                      <a:r>
                        <a:rPr kumimoji="0" lang="en-US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B}</a:t>
                      </a:r>
                      <a:endParaRPr kumimoji="0" lang="en-US" sz="1400" kern="120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24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Gill Sans MT" pitchFamily="34" charset="0"/>
              <a:ea typeface="맑은 고딕" pitchFamily="50" charset="-127"/>
            </a:endParaRPr>
          </a:p>
        </p:txBody>
      </p:sp>
      <p:sp>
        <p:nvSpPr>
          <p:cNvPr id="5124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Gill Sans MT" pitchFamily="34" charset="0"/>
              <a:ea typeface="맑은 고딕" pitchFamily="50" charset="-127"/>
            </a:endParaRPr>
          </a:p>
        </p:txBody>
      </p:sp>
      <p:sp>
        <p:nvSpPr>
          <p:cNvPr id="5124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Gill Sans MT" pitchFamily="34" charset="0"/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28625" y="2214563"/>
          <a:ext cx="8286809" cy="3563598"/>
        </p:xfrm>
        <a:graphic>
          <a:graphicData uri="http://schemas.openxmlformats.org/drawingml/2006/table">
            <a:tbl>
              <a:tblPr/>
              <a:tblGrid>
                <a:gridCol w="1677721"/>
                <a:gridCol w="1677721"/>
                <a:gridCol w="1677721"/>
                <a:gridCol w="1626823"/>
                <a:gridCol w="1626823"/>
              </a:tblGrid>
              <a:tr h="285365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TotalStorageCost = 0</a:t>
                      </a:r>
                    </a:p>
                  </a:txBody>
                  <a:tcPr marL="91074" marR="91074" marT="45537" marB="455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3937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074" marR="91074" marT="45537" marB="455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074" marR="91074" marT="45537" marB="455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Selected Button</a:t>
                      </a:r>
                    </a:p>
                  </a:txBody>
                  <a:tcPr marL="91074" marR="91074" marT="45537" marB="4553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074" marR="91074" marT="45537" marB="4553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2853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물품추가</a:t>
                      </a:r>
                    </a:p>
                  </a:txBody>
                  <a:tcPr marL="91074" marR="91074" marT="45537" marB="455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물품취소</a:t>
                      </a:r>
                    </a:p>
                  </a:txBody>
                  <a:tcPr marL="91074" marR="91074" marT="45537" marB="455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결제</a:t>
                      </a:r>
                    </a:p>
                  </a:txBody>
                  <a:tcPr marL="91074" marR="91074" marT="45537" marB="455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닫기</a:t>
                      </a:r>
                    </a:p>
                  </a:txBody>
                  <a:tcPr marL="91074" marR="91074" marT="45537" marB="455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6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ShowForm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(FrmSelectItem)</a:t>
                      </a:r>
                    </a:p>
                  </a:txBody>
                  <a:tcPr marL="91074" marR="91074" marT="45537" marB="455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Call B_Del_Click()</a:t>
                      </a:r>
                    </a:p>
                  </a:txBody>
                  <a:tcPr marL="91074" marR="91074" marT="45537" marB="455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Call B_Sell_Click()</a:t>
                      </a:r>
                    </a:p>
                  </a:txBody>
                  <a:tcPr marL="91074" marR="91074" marT="45537" marB="455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SelectedList.Clear</a:t>
                      </a:r>
                    </a:p>
                  </a:txBody>
                  <a:tcPr marL="91074" marR="91074" marT="45537" marB="455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39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TotalStorageCost += 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SelectedItem.StorageCost</a:t>
                      </a:r>
                    </a:p>
                  </a:txBody>
                  <a:tcPr marL="91074" marR="91074" marT="45537" marB="455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UnloadForm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(FrmStorage)</a:t>
                      </a:r>
                    </a:p>
                  </a:txBody>
                  <a:tcPr marL="91074" marR="91074" marT="45537" marB="455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3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Select SelectedList.Item</a:t>
                      </a:r>
                    </a:p>
                  </a:txBody>
                  <a:tcPr marL="91074" marR="91074" marT="45537" marB="455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3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074" marR="91074" marT="45537" marB="455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Loop Infinity</a:t>
                      </a:r>
                    </a:p>
                  </a:txBody>
                  <a:tcPr marL="91074" marR="91074" marT="45537" marB="4553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28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Gill Sans MT" pitchFamily="34" charset="0"/>
              <a:ea typeface="맑은 고딕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28625" y="285750"/>
          <a:ext cx="8286809" cy="18288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53349"/>
                <a:gridCol w="2928758"/>
                <a:gridCol w="1119839"/>
                <a:gridCol w="3284863"/>
              </a:tblGrid>
              <a:tr h="202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시스템명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편의점 물품 관리 프로그램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</a:tr>
              <a:tr h="202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도식구분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NS</a:t>
                      </a:r>
                      <a:r>
                        <a:rPr lang="en-US" altLang="ko-KR" sz="1200" baseline="0" dirty="0" smtClean="0"/>
                        <a:t> – Chart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도식번호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NS</a:t>
                      </a:r>
                      <a:r>
                        <a:rPr lang="en-US" altLang="ko-KR" sz="1200" baseline="0" dirty="0" smtClean="0"/>
                        <a:t> – B – 1000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NS</a:t>
                      </a:r>
                      <a:r>
                        <a:rPr lang="en-US" altLang="ko-KR" sz="1200" baseline="0" dirty="0" smtClean="0"/>
                        <a:t> – B – 1100</a:t>
                      </a:r>
                      <a:endParaRPr lang="ko-KR" altLang="en-US" sz="12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NS</a:t>
                      </a:r>
                      <a:r>
                        <a:rPr lang="en-US" altLang="ko-KR" sz="1200" baseline="0" dirty="0" smtClean="0"/>
                        <a:t> – B – 1200</a:t>
                      </a:r>
                      <a:endParaRPr lang="ko-KR" altLang="en-US" sz="1200" dirty="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</a:tr>
              <a:tr h="202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처리이름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kern="1200" dirty="0" err="1" smtClean="0"/>
                        <a:t>FrmSelectItem</a:t>
                      </a:r>
                      <a:r>
                        <a:rPr kumimoji="0" lang="en-US" sz="1200" kern="1200" dirty="0" smtClean="0"/>
                        <a:t> 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처리번호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B.1</a:t>
                      </a:r>
                    </a:p>
                    <a:p>
                      <a:pPr algn="ctr" latinLnBrk="1"/>
                      <a:r>
                        <a:rPr lang="en-US" altLang="ko-KR" sz="1200" smtClean="0"/>
                        <a:t>B.1.1</a:t>
                      </a:r>
                    </a:p>
                    <a:p>
                      <a:pPr algn="ctr" latinLnBrk="1"/>
                      <a:r>
                        <a:rPr lang="en-US" altLang="ko-KR" sz="1200" smtClean="0"/>
                        <a:t>B.1.2</a:t>
                      </a:r>
                      <a:endParaRPr lang="en-US" altLang="ko-KR" sz="120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</a:tr>
              <a:tr h="202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모듈이름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kern="1200" dirty="0" err="1" smtClean="0"/>
                        <a:t>FrmSelectItem_Load</a:t>
                      </a:r>
                      <a:r>
                        <a:rPr kumimoji="0" lang="en-US" sz="1200" kern="1200" dirty="0" smtClean="0"/>
                        <a:t>() 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모듈구분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Procedure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225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Gill Sans MT" pitchFamily="34" charset="0"/>
              <a:ea typeface="맑은 고딕" pitchFamily="50" charset="-127"/>
            </a:endParaRPr>
          </a:p>
        </p:txBody>
      </p:sp>
      <p:sp>
        <p:nvSpPr>
          <p:cNvPr id="5225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Gill Sans MT" pitchFamily="34" charset="0"/>
              <a:ea typeface="맑은 고딕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428625" y="6129338"/>
          <a:ext cx="82868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6808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altLang="ko-KR" sz="1400" kern="1200" dirty="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Quantity : </a:t>
                      </a:r>
                      <a:r>
                        <a:rPr kumimoji="0" lang="ko-KR" altLang="en-US" sz="1400" kern="1200" dirty="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입력한 물품의 수량 </a:t>
                      </a:r>
                      <a:endParaRPr kumimoji="0" lang="ko-KR" altLang="en-US" sz="1400" kern="12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428625" y="2357438"/>
          <a:ext cx="82868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6808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altLang="ko-KR" sz="1400" kern="1200" dirty="0" err="1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FrmSelectItem.FrmSelectItem_Load</a:t>
                      </a:r>
                      <a:r>
                        <a:rPr kumimoji="0" lang="en-US" altLang="ko-KR" sz="1400" kern="1200" dirty="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() – </a:t>
                      </a:r>
                      <a:r>
                        <a:rPr kumimoji="0" lang="ko-KR" altLang="en-US" sz="1400" kern="1200" dirty="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입고물품추가 </a:t>
                      </a:r>
                      <a:r>
                        <a:rPr kumimoji="0" lang="en-US" altLang="ko-KR" sz="1400" kern="1200" dirty="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{B.1}, </a:t>
                      </a:r>
                      <a:r>
                        <a:rPr kumimoji="0" lang="ko-KR" altLang="en-US" sz="1400" kern="1200" dirty="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물품정보입력 </a:t>
                      </a:r>
                      <a:r>
                        <a:rPr kumimoji="0" lang="en-US" altLang="ko-KR" sz="1400" kern="1200" dirty="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{B.1.1}, </a:t>
                      </a:r>
                      <a:r>
                        <a:rPr kumimoji="0" lang="ko-KR" altLang="en-US" sz="1400" kern="1200" dirty="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물품정보저장 </a:t>
                      </a:r>
                      <a:r>
                        <a:rPr kumimoji="0" lang="en-US" altLang="ko-KR" sz="1400" kern="1200" dirty="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{B.1.2} </a:t>
                      </a:r>
                      <a:endParaRPr kumimoji="0" lang="en-US" altLang="ko-KR" sz="1400" kern="12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26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Gill Sans MT" pitchFamily="34" charset="0"/>
              <a:ea typeface="맑은 고딕" pitchFamily="50" charset="-127"/>
            </a:endParaRPr>
          </a:p>
        </p:txBody>
      </p:sp>
      <p:sp>
        <p:nvSpPr>
          <p:cNvPr id="5226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Gill Sans MT" pitchFamily="34" charset="0"/>
              <a:ea typeface="맑은 고딕" pitchFamily="50" charset="-127"/>
            </a:endParaRPr>
          </a:p>
        </p:txBody>
      </p:sp>
      <p:sp>
        <p:nvSpPr>
          <p:cNvPr id="5226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Gill Sans MT" pitchFamily="34" charset="0"/>
              <a:ea typeface="맑은 고딕" pitchFamily="50" charset="-127"/>
            </a:endParaRPr>
          </a:p>
        </p:txBody>
      </p:sp>
      <p:sp>
        <p:nvSpPr>
          <p:cNvPr id="52268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ko-KR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428625" y="2928938"/>
          <a:ext cx="8286807" cy="3000396"/>
        </p:xfrm>
        <a:graphic>
          <a:graphicData uri="http://schemas.openxmlformats.org/drawingml/2006/table">
            <a:tbl>
              <a:tblPr/>
              <a:tblGrid>
                <a:gridCol w="2779448"/>
                <a:gridCol w="2779448"/>
                <a:gridCol w="1341149"/>
                <a:gridCol w="1386762"/>
              </a:tblGrid>
              <a:tr h="416051">
                <a:tc gridSpan="4"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Load </a:t>
                      </a:r>
                      <a:r>
                        <a:rPr lang="en-US" sz="1300" dirty="0" err="1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ItemList</a:t>
                      </a:r>
                      <a:endParaRPr lang="en-US" sz="1300" dirty="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6051">
                <a:tc gridSpan="4"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Select Item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6051">
                <a:tc gridSpan="4"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Input Quantity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4375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60000"/>
                        </a:lnSpc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SelectedButton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3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324375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3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물품추가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3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취소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7442">
                <a:tc gridSpan="2"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SelectedList.Add (ItemName.ItemCost * Quantity)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UnloadForm</a:t>
                      </a:r>
                    </a:p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(FrmAddItem)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6051">
                <a:tc gridSpan="4"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End Subroutine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2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28625" y="285750"/>
          <a:ext cx="8286809" cy="10972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53349"/>
                <a:gridCol w="2928758"/>
                <a:gridCol w="1119839"/>
                <a:gridCol w="3284863"/>
              </a:tblGrid>
              <a:tr h="202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시스템명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 </a:t>
                      </a:r>
                      <a:r>
                        <a:rPr lang="ko-KR" altLang="en-US" sz="1200" smtClean="0"/>
                        <a:t>편의점 물품 관리 프로그램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</a:tr>
              <a:tr h="202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도식구분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NS</a:t>
                      </a:r>
                      <a:r>
                        <a:rPr lang="en-US" altLang="ko-KR" sz="1200" baseline="0" dirty="0" smtClean="0"/>
                        <a:t> - Chart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도식번호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NS</a:t>
                      </a:r>
                      <a:r>
                        <a:rPr lang="en-US" altLang="ko-KR" sz="1200" baseline="0" smtClean="0"/>
                        <a:t> – B – 2000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</a:tr>
              <a:tr h="202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처리이름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FrmStorage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처리번호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B.2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</a:tr>
              <a:tr h="202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모듈이름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B_Del_Click()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모듈구분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Procedure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327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Gill Sans MT" pitchFamily="34" charset="0"/>
              <a:ea typeface="맑은 고딕" pitchFamily="50" charset="-127"/>
            </a:endParaRPr>
          </a:p>
        </p:txBody>
      </p:sp>
      <p:sp>
        <p:nvSpPr>
          <p:cNvPr id="5327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Gill Sans MT" pitchFamily="34" charset="0"/>
              <a:ea typeface="맑은 고딕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428625" y="2071688"/>
          <a:ext cx="82868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6808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FrmStorage.B_Del_Click() - </a:t>
                      </a:r>
                      <a:r>
                        <a:rPr kumimoji="0" lang="ko-KR" altLang="en-US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입고물품취소 </a:t>
                      </a:r>
                      <a:r>
                        <a:rPr kumimoji="0" lang="en-US" altLang="ko-KR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{</a:t>
                      </a:r>
                      <a:r>
                        <a:rPr kumimoji="0" lang="en-US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B.2}</a:t>
                      </a:r>
                      <a:endParaRPr kumimoji="0" lang="en-US" sz="1400" kern="120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328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Gill Sans MT" pitchFamily="34" charset="0"/>
              <a:ea typeface="맑은 고딕" pitchFamily="50" charset="-127"/>
            </a:endParaRPr>
          </a:p>
        </p:txBody>
      </p:sp>
      <p:sp>
        <p:nvSpPr>
          <p:cNvPr id="5328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Gill Sans MT" pitchFamily="34" charset="0"/>
              <a:ea typeface="맑은 고딕" pitchFamily="50" charset="-127"/>
            </a:endParaRPr>
          </a:p>
        </p:txBody>
      </p:sp>
      <p:sp>
        <p:nvSpPr>
          <p:cNvPr id="5328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Gill Sans MT" pitchFamily="34" charset="0"/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28625" y="3151188"/>
          <a:ext cx="8286807" cy="2850340"/>
        </p:xfrm>
        <a:graphic>
          <a:graphicData uri="http://schemas.openxmlformats.org/drawingml/2006/table">
            <a:tbl>
              <a:tblPr/>
              <a:tblGrid>
                <a:gridCol w="2779448"/>
                <a:gridCol w="2779448"/>
                <a:gridCol w="1341148"/>
                <a:gridCol w="1386763"/>
              </a:tblGrid>
              <a:tr h="5700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SelectedList.Selected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5700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Yes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0068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TotalStorageCost -= SelectedList.SelectedItem.StorageCost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MsgBox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("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물품을 선택하지 않았습니다“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)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70068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SelectedList.Delete (SelectedList.SelectedItem)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70068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End Subroutine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331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Gill Sans MT" pitchFamily="34" charset="0"/>
              <a:ea typeface="맑은 고딕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28625" y="285750"/>
          <a:ext cx="8286809" cy="14630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53349"/>
                <a:gridCol w="2928758"/>
                <a:gridCol w="1119839"/>
                <a:gridCol w="3284863"/>
              </a:tblGrid>
              <a:tr h="202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시스템명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 </a:t>
                      </a:r>
                      <a:r>
                        <a:rPr lang="ko-KR" altLang="en-US" sz="1200" smtClean="0"/>
                        <a:t>편의점 물품 관리 프로그램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</a:tr>
              <a:tr h="202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도식구분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NS</a:t>
                      </a:r>
                      <a:r>
                        <a:rPr lang="en-US" altLang="ko-KR" sz="1200" baseline="0" dirty="0" smtClean="0"/>
                        <a:t> - Chart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도식번호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NS</a:t>
                      </a:r>
                      <a:r>
                        <a:rPr lang="en-US" altLang="ko-KR" sz="1200" baseline="0" smtClean="0"/>
                        <a:t> – B – 3000</a:t>
                      </a:r>
                    </a:p>
                    <a:p>
                      <a:pPr algn="ctr" latinLnBrk="1"/>
                      <a:r>
                        <a:rPr lang="en-US" altLang="ko-KR" sz="1200" baseline="0" smtClean="0"/>
                        <a:t>NS – B – 3100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</a:tr>
              <a:tr h="202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처리이름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FrmStorage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처리번호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B.3</a:t>
                      </a:r>
                    </a:p>
                    <a:p>
                      <a:pPr algn="ctr" latinLnBrk="1"/>
                      <a:r>
                        <a:rPr lang="en-US" altLang="ko-KR" sz="1200" smtClean="0"/>
                        <a:t>B.3.1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</a:tr>
              <a:tr h="202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모듈이름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B_Storage_Click()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모듈구분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Procedure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429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Gill Sans MT" pitchFamily="34" charset="0"/>
              <a:ea typeface="맑은 고딕" pitchFamily="50" charset="-127"/>
            </a:endParaRPr>
          </a:p>
        </p:txBody>
      </p:sp>
      <p:sp>
        <p:nvSpPr>
          <p:cNvPr id="5430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Gill Sans MT" pitchFamily="34" charset="0"/>
              <a:ea typeface="맑은 고딕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428625" y="5911850"/>
          <a:ext cx="8286808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6808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altLang="ko-KR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StorageRecord : </a:t>
                      </a:r>
                      <a:r>
                        <a:rPr kumimoji="0" lang="ko-KR" altLang="en-US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입고내역에 대한 데이터베이스</a:t>
                      </a:r>
                    </a:p>
                    <a:p>
                      <a:r>
                        <a:rPr kumimoji="0" lang="en-US" altLang="ko-KR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StorageQuantity : </a:t>
                      </a:r>
                      <a:r>
                        <a:rPr kumimoji="0" lang="ko-KR" altLang="en-US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입고할 물품에 대한 수량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428625" y="1985963"/>
          <a:ext cx="82868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6808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FrmStorage.B_Storage_Click() - </a:t>
                      </a:r>
                      <a:r>
                        <a:rPr kumimoji="0" lang="ko-KR" altLang="en-US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입고 </a:t>
                      </a:r>
                      <a:r>
                        <a:rPr kumimoji="0" lang="en-US" altLang="ko-KR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{</a:t>
                      </a:r>
                      <a:r>
                        <a:rPr kumimoji="0" lang="en-US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B.3}, </a:t>
                      </a:r>
                      <a:r>
                        <a:rPr kumimoji="0" lang="ko-KR" altLang="en-US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입고내역 </a:t>
                      </a:r>
                      <a:r>
                        <a:rPr kumimoji="0" lang="en-US" altLang="ko-KR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{</a:t>
                      </a:r>
                      <a:r>
                        <a:rPr kumimoji="0" lang="en-US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B.3.1}</a:t>
                      </a:r>
                      <a:endParaRPr kumimoji="0" lang="en-US" sz="1400" kern="120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431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Gill Sans MT" pitchFamily="34" charset="0"/>
              <a:ea typeface="맑은 고딕" pitchFamily="50" charset="-127"/>
            </a:endParaRPr>
          </a:p>
        </p:txBody>
      </p:sp>
      <p:sp>
        <p:nvSpPr>
          <p:cNvPr id="5431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Gill Sans MT" pitchFamily="34" charset="0"/>
              <a:ea typeface="맑은 고딕" pitchFamily="50" charset="-127"/>
            </a:endParaRPr>
          </a:p>
        </p:txBody>
      </p:sp>
      <p:sp>
        <p:nvSpPr>
          <p:cNvPr id="5431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Gill Sans MT" pitchFamily="34" charset="0"/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28625" y="2643188"/>
          <a:ext cx="8286807" cy="3072384"/>
        </p:xfrm>
        <a:graphic>
          <a:graphicData uri="http://schemas.openxmlformats.org/drawingml/2006/table">
            <a:tbl>
              <a:tblPr/>
              <a:tblGrid>
                <a:gridCol w="2779448"/>
                <a:gridCol w="2779448"/>
                <a:gridCol w="1341148"/>
                <a:gridCol w="1386763"/>
              </a:tblGrid>
              <a:tr h="1375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SelectedList.Count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1375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&gt;= 1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01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ItemRecord.ItemQuantity += SelectedList.ItemQuantity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MsgBox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("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선택한 물품이 없습니다“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)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0101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StorageRecord.Add (SelectedList.Item)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8897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SelectedList.Clear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7246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TotalStorageCost = 0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637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ShowForm (FrmStorageList)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637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End Subroutine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434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Gill Sans MT" pitchFamily="34" charset="0"/>
              <a:ea typeface="맑은 고딕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28625" y="285750"/>
          <a:ext cx="8286809" cy="18288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53349"/>
                <a:gridCol w="2928758"/>
                <a:gridCol w="1119839"/>
                <a:gridCol w="3284863"/>
              </a:tblGrid>
              <a:tr h="202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시스템명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편의점 물품 관리 프로그램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</a:tr>
              <a:tr h="202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도식구분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NS</a:t>
                      </a:r>
                      <a:r>
                        <a:rPr lang="en-US" altLang="ko-KR" sz="1200" baseline="0" smtClean="0"/>
                        <a:t> - Chart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도식번호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NS</a:t>
                      </a:r>
                      <a:r>
                        <a:rPr lang="en-US" altLang="ko-KR" sz="1200" baseline="0" smtClean="0"/>
                        <a:t> – C – 0000</a:t>
                      </a:r>
                    </a:p>
                    <a:p>
                      <a:pPr algn="ctr" latinLnBrk="1"/>
                      <a:r>
                        <a:rPr lang="en-US" altLang="ko-KR" sz="1200" baseline="0" smtClean="0"/>
                        <a:t>NS – C – 1000</a:t>
                      </a:r>
                    </a:p>
                    <a:p>
                      <a:pPr algn="ctr" latinLnBrk="1"/>
                      <a:r>
                        <a:rPr lang="en-US" altLang="ko-KR" sz="1200" baseline="0" smtClean="0"/>
                        <a:t>NS – C – 2000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</a:tr>
              <a:tr h="202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처리이름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FrmItemList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처리번호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C.</a:t>
                      </a:r>
                    </a:p>
                    <a:p>
                      <a:pPr algn="ctr" latinLnBrk="1"/>
                      <a:r>
                        <a:rPr lang="en-US" altLang="ko-KR" sz="1200" smtClean="0"/>
                        <a:t>C.1</a:t>
                      </a:r>
                    </a:p>
                    <a:p>
                      <a:pPr algn="ctr" latinLnBrk="1"/>
                      <a:r>
                        <a:rPr lang="en-US" altLang="ko-KR" sz="1200" smtClean="0"/>
                        <a:t>C.2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</a:tr>
              <a:tr h="202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모듈이름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FrmItemList_Load()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모듈구분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Procedure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532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Gill Sans MT" pitchFamily="34" charset="0"/>
              <a:ea typeface="맑은 고딕" pitchFamily="50" charset="-127"/>
            </a:endParaRPr>
          </a:p>
        </p:txBody>
      </p:sp>
      <p:sp>
        <p:nvSpPr>
          <p:cNvPr id="5532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Gill Sans MT" pitchFamily="34" charset="0"/>
              <a:ea typeface="맑은 고딕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428625" y="6129338"/>
          <a:ext cx="82868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6808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Load : </a:t>
                      </a:r>
                      <a:r>
                        <a:rPr kumimoji="0" lang="ko-KR" altLang="en-US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데이터베이스를 로딩하여 폼이나 창에 표시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428625" y="2343150"/>
          <a:ext cx="82868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6808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altLang="ko-KR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FrmItemList.FrmItemList_Load() - </a:t>
                      </a:r>
                      <a:r>
                        <a:rPr kumimoji="0" lang="ko-KR" altLang="en-US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물품명관리 </a:t>
                      </a:r>
                      <a:r>
                        <a:rPr kumimoji="0" lang="en-US" altLang="ko-KR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{C}, </a:t>
                      </a:r>
                      <a:r>
                        <a:rPr kumimoji="0" lang="ko-KR" altLang="en-US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물품추가 </a:t>
                      </a:r>
                      <a:r>
                        <a:rPr kumimoji="0" lang="en-US" altLang="ko-KR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{C.1}, </a:t>
                      </a:r>
                      <a:r>
                        <a:rPr kumimoji="0" lang="ko-KR" altLang="en-US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물품수정 </a:t>
                      </a:r>
                      <a:r>
                        <a:rPr kumimoji="0" lang="en-US" altLang="ko-KR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{C.2}</a:t>
                      </a:r>
                      <a:endParaRPr kumimoji="0" lang="en-US" altLang="ko-KR" sz="1400" kern="120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533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Gill Sans MT" pitchFamily="34" charset="0"/>
              <a:ea typeface="맑은 고딕" pitchFamily="50" charset="-127"/>
            </a:endParaRPr>
          </a:p>
        </p:txBody>
      </p:sp>
      <p:sp>
        <p:nvSpPr>
          <p:cNvPr id="5533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Gill Sans MT" pitchFamily="34" charset="0"/>
              <a:ea typeface="맑은 고딕" pitchFamily="50" charset="-127"/>
            </a:endParaRPr>
          </a:p>
        </p:txBody>
      </p:sp>
      <p:sp>
        <p:nvSpPr>
          <p:cNvPr id="5533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Gill Sans MT" pitchFamily="34" charset="0"/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28625" y="2906713"/>
          <a:ext cx="8286809" cy="3023329"/>
        </p:xfrm>
        <a:graphic>
          <a:graphicData uri="http://schemas.openxmlformats.org/drawingml/2006/table">
            <a:tbl>
              <a:tblPr/>
              <a:tblGrid>
                <a:gridCol w="1677721"/>
                <a:gridCol w="1677721"/>
                <a:gridCol w="1677721"/>
                <a:gridCol w="1626823"/>
                <a:gridCol w="1626823"/>
              </a:tblGrid>
              <a:tr h="447064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Load </a:t>
                      </a:r>
                      <a:r>
                        <a:rPr lang="en-US" sz="1200" smtClean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ItemRecord</a:t>
                      </a:r>
                      <a:endParaRPr lang="en-US" sz="120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074" marR="91074" marT="45537" marB="455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7064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074" marR="91074" marT="45537" marB="455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074" marR="91074" marT="45537" marB="455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Selected Button</a:t>
                      </a:r>
                    </a:p>
                  </a:txBody>
                  <a:tcPr marL="91074" marR="91074" marT="45537" marB="4553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074" marR="91074" marT="45537" marB="4553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4470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물품추가</a:t>
                      </a:r>
                    </a:p>
                  </a:txBody>
                  <a:tcPr marL="91074" marR="91074" marT="45537" marB="455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물품수정</a:t>
                      </a:r>
                    </a:p>
                  </a:txBody>
                  <a:tcPr marL="91074" marR="91074" marT="45537" marB="455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물품삭제</a:t>
                      </a:r>
                    </a:p>
                  </a:txBody>
                  <a:tcPr marL="91074" marR="91074" marT="45537" marB="455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닫기</a:t>
                      </a:r>
                    </a:p>
                  </a:txBody>
                  <a:tcPr marL="91074" marR="91074" marT="45537" marB="455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80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ShowForm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(FrmAddItem)</a:t>
                      </a:r>
                    </a:p>
                  </a:txBody>
                  <a:tcPr marL="91074" marR="91074" marT="45537" marB="455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ShowForm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(FrmEditItem)</a:t>
                      </a:r>
                    </a:p>
                  </a:txBody>
                  <a:tcPr marL="91074" marR="91074" marT="45537" marB="455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Call B_Del_Click()</a:t>
                      </a:r>
                    </a:p>
                  </a:txBody>
                  <a:tcPr marL="91074" marR="91074" marT="45537" marB="455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UnloadForm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(FrmItemList)</a:t>
                      </a:r>
                    </a:p>
                  </a:txBody>
                  <a:tcPr marL="91074" marR="91074" marT="45537" marB="455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0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Select SelectedList.Item</a:t>
                      </a:r>
                    </a:p>
                  </a:txBody>
                  <a:tcPr marL="91074" marR="91074" marT="45537" marB="455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70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074" marR="91074" marT="45537" marB="455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Loop Infinity</a:t>
                      </a:r>
                    </a:p>
                  </a:txBody>
                  <a:tcPr marL="91074" marR="91074" marT="45537" marB="4553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537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Gill Sans MT" pitchFamily="34" charset="0"/>
              <a:ea typeface="맑은 고딕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계획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인력 조직도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5043494" cy="452596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직무 구성</a:t>
            </a:r>
            <a:endParaRPr lang="ko-KR" altLang="en-US" dirty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785786" y="2643182"/>
          <a:ext cx="7715304" cy="4061572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128370"/>
                <a:gridCol w="6586934"/>
              </a:tblGrid>
              <a:tr h="6904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성 명</a:t>
                      </a:r>
                      <a:endParaRPr lang="ko-KR" altLang="en-US" sz="2000" dirty="0">
                        <a:solidFill>
                          <a:srgbClr val="000000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담 당 </a:t>
                      </a:r>
                      <a:r>
                        <a:rPr lang="ko-KR" altLang="en-US" sz="2000" dirty="0" smtClean="0"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 직 </a:t>
                      </a:r>
                      <a:r>
                        <a:rPr lang="ko-KR" altLang="en-US" sz="2000" dirty="0"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무</a:t>
                      </a:r>
                      <a:endParaRPr lang="ko-KR" altLang="en-US" sz="2000" dirty="0">
                        <a:solidFill>
                          <a:srgbClr val="000000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</a:tr>
              <a:tr h="3810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유지성</a:t>
                      </a:r>
                      <a:endParaRPr lang="ko-KR" altLang="en-US" sz="1600" dirty="0">
                        <a:solidFill>
                          <a:srgbClr val="000000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5400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시스템 분석</a:t>
                      </a:r>
                      <a:r>
                        <a:rPr lang="en-US" altLang="ko-KR" sz="1600" dirty="0"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, </a:t>
                      </a:r>
                      <a:r>
                        <a:rPr lang="ko-KR" altLang="en-US" sz="1600" dirty="0"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프로그램 설계</a:t>
                      </a:r>
                      <a:endParaRPr lang="ko-KR" altLang="en-US" sz="1600" dirty="0">
                        <a:solidFill>
                          <a:srgbClr val="000000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</a:tr>
              <a:tr h="3810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최영재</a:t>
                      </a:r>
                      <a:endParaRPr lang="ko-KR" altLang="en-US" sz="1600" dirty="0">
                        <a:solidFill>
                          <a:srgbClr val="000000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5400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시스템 분석</a:t>
                      </a:r>
                      <a:r>
                        <a:rPr lang="en-US" altLang="ko-KR" sz="1600" dirty="0"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, </a:t>
                      </a:r>
                      <a:r>
                        <a:rPr lang="ko-KR" altLang="en-US" sz="1600" dirty="0"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자료수집</a:t>
                      </a:r>
                      <a:r>
                        <a:rPr lang="en-US" altLang="ko-KR" sz="1600" dirty="0"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, DB </a:t>
                      </a:r>
                      <a:r>
                        <a:rPr lang="ko-KR" altLang="en-US" sz="1600" dirty="0"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설계</a:t>
                      </a:r>
                      <a:endParaRPr lang="ko-KR" altLang="en-US" sz="1600" dirty="0">
                        <a:solidFill>
                          <a:srgbClr val="000000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</a:tr>
              <a:tr h="3810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이준하</a:t>
                      </a:r>
                      <a:endParaRPr lang="ko-KR" altLang="en-US" sz="1600">
                        <a:solidFill>
                          <a:srgbClr val="000000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5400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프로그램 설계</a:t>
                      </a:r>
                      <a:r>
                        <a:rPr lang="en-US" altLang="ko-KR" sz="1600" dirty="0"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, </a:t>
                      </a:r>
                      <a:r>
                        <a:rPr lang="ko-KR" altLang="en-US" sz="1600" dirty="0"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프로그램 코딩 및 디버깅</a:t>
                      </a:r>
                      <a:r>
                        <a:rPr lang="en-US" altLang="ko-KR" sz="1600" dirty="0"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, </a:t>
                      </a:r>
                      <a:r>
                        <a:rPr lang="ko-KR" altLang="en-US" sz="1600" dirty="0"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프로그램 테스트</a:t>
                      </a:r>
                      <a:endParaRPr lang="ko-KR" altLang="en-US" sz="1600" dirty="0">
                        <a:solidFill>
                          <a:srgbClr val="000000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</a:tr>
              <a:tr h="3810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고수열</a:t>
                      </a:r>
                      <a:endParaRPr lang="ko-KR" altLang="en-US" sz="1600">
                        <a:solidFill>
                          <a:srgbClr val="000000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5400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DB </a:t>
                      </a:r>
                      <a:r>
                        <a:rPr lang="ko-KR" altLang="en-US" sz="1600" dirty="0"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설계</a:t>
                      </a:r>
                      <a:r>
                        <a:rPr lang="en-US" altLang="ko-KR" sz="1600" dirty="0"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, </a:t>
                      </a:r>
                      <a:r>
                        <a:rPr lang="ko-KR" altLang="en-US" sz="1600" dirty="0"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프로그램 코딩 및 디버깅</a:t>
                      </a:r>
                      <a:r>
                        <a:rPr lang="en-US" altLang="ko-KR" sz="1600" dirty="0"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, </a:t>
                      </a:r>
                      <a:r>
                        <a:rPr lang="ko-KR" altLang="en-US" sz="1600" dirty="0"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프로그램 테스트</a:t>
                      </a:r>
                      <a:endParaRPr lang="ko-KR" altLang="en-US" sz="1600" dirty="0">
                        <a:solidFill>
                          <a:srgbClr val="000000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</a:tr>
              <a:tr h="3810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곽용환</a:t>
                      </a:r>
                      <a:endParaRPr lang="ko-KR" altLang="en-US" sz="1600" dirty="0">
                        <a:solidFill>
                          <a:srgbClr val="000000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5400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자료수집</a:t>
                      </a:r>
                      <a:r>
                        <a:rPr lang="en-US" altLang="ko-KR" sz="1600" dirty="0"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, </a:t>
                      </a:r>
                      <a:r>
                        <a:rPr lang="ko-KR" altLang="en-US" sz="1600" dirty="0"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프로그램 설계</a:t>
                      </a:r>
                      <a:r>
                        <a:rPr lang="en-US" altLang="ko-KR" sz="1600" dirty="0"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, </a:t>
                      </a:r>
                      <a:r>
                        <a:rPr lang="ko-KR" altLang="en-US" sz="1600" dirty="0"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프로그램 테스트</a:t>
                      </a:r>
                      <a:endParaRPr lang="ko-KR" altLang="en-US" sz="1600" dirty="0">
                        <a:solidFill>
                          <a:srgbClr val="000000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</a:tr>
              <a:tr h="3810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 err="1"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가충항</a:t>
                      </a:r>
                      <a:endParaRPr lang="ko-KR" altLang="en-US" sz="1600" dirty="0">
                        <a:solidFill>
                          <a:srgbClr val="000000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5400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프로그램 테스트</a:t>
                      </a:r>
                      <a:r>
                        <a:rPr lang="en-US" altLang="ko-KR" sz="1600" dirty="0"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, </a:t>
                      </a:r>
                      <a:r>
                        <a:rPr lang="ko-KR" altLang="en-US" sz="1600" dirty="0"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매뉴얼 및 기타 문서 작성</a:t>
                      </a:r>
                      <a:endParaRPr lang="ko-KR" altLang="en-US" sz="1600" dirty="0">
                        <a:solidFill>
                          <a:srgbClr val="000000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</a:tr>
              <a:tr h="3810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양설</a:t>
                      </a:r>
                      <a:endParaRPr lang="ko-KR" altLang="en-US" sz="1600" dirty="0">
                        <a:solidFill>
                          <a:srgbClr val="000000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5400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프로그램 테스트</a:t>
                      </a:r>
                      <a:r>
                        <a:rPr lang="en-US" altLang="ko-KR" sz="1600" dirty="0"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, </a:t>
                      </a:r>
                      <a:r>
                        <a:rPr lang="ko-KR" altLang="en-US" sz="1600" dirty="0"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매뉴얼 및 기타 문서 작성</a:t>
                      </a:r>
                      <a:endParaRPr lang="ko-KR" altLang="en-US" sz="1600" dirty="0">
                        <a:solidFill>
                          <a:srgbClr val="000000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28625" y="285750"/>
          <a:ext cx="8286809" cy="14630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53349"/>
                <a:gridCol w="2928758"/>
                <a:gridCol w="1119839"/>
                <a:gridCol w="3284863"/>
              </a:tblGrid>
              <a:tr h="202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시스템명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 </a:t>
                      </a:r>
                      <a:r>
                        <a:rPr lang="ko-KR" altLang="en-US" sz="1200" smtClean="0"/>
                        <a:t>편의점 물품 관리 프로그램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</a:tr>
              <a:tr h="202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도식구분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NS</a:t>
                      </a:r>
                      <a:r>
                        <a:rPr lang="en-US" altLang="ko-KR" sz="1200" baseline="0" dirty="0" smtClean="0"/>
                        <a:t> - Chart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도식번호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NS</a:t>
                      </a:r>
                      <a:r>
                        <a:rPr lang="en-US" altLang="ko-KR" sz="1200" baseline="0" dirty="0" smtClean="0"/>
                        <a:t> – C – 1100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NS</a:t>
                      </a:r>
                      <a:r>
                        <a:rPr lang="en-US" altLang="ko-KR" sz="1200" baseline="0" dirty="0" smtClean="0"/>
                        <a:t> – C – 1200</a:t>
                      </a:r>
                      <a:endParaRPr lang="ko-KR" altLang="en-US" sz="1200" dirty="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</a:tr>
              <a:tr h="202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처리이름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kern="1200" dirty="0" err="1" smtClean="0"/>
                        <a:t>FrmAdd</a:t>
                      </a:r>
                      <a:r>
                        <a:rPr kumimoji="0" lang="en-US" sz="1200" kern="1200" dirty="0" smtClean="0"/>
                        <a:t> 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처리번호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C.1.1</a:t>
                      </a:r>
                    </a:p>
                    <a:p>
                      <a:pPr algn="ctr" latinLnBrk="1"/>
                      <a:r>
                        <a:rPr lang="en-US" altLang="ko-KR" sz="1200" smtClean="0"/>
                        <a:t>c.1.2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</a:tr>
              <a:tr h="202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모듈이름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kern="1200" dirty="0" err="1" smtClean="0"/>
                        <a:t>FrmAdd_Load</a:t>
                      </a:r>
                      <a:r>
                        <a:rPr kumimoji="0" lang="en-US" sz="1200" kern="1200" dirty="0" smtClean="0"/>
                        <a:t>() 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모듈구분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Procedure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634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Gill Sans MT" pitchFamily="34" charset="0"/>
              <a:ea typeface="맑은 고딕" pitchFamily="50" charset="-127"/>
            </a:endParaRPr>
          </a:p>
        </p:txBody>
      </p:sp>
      <p:sp>
        <p:nvSpPr>
          <p:cNvPr id="5634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Gill Sans MT" pitchFamily="34" charset="0"/>
              <a:ea typeface="맑은 고딕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428625" y="6129338"/>
          <a:ext cx="82868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6808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altLang="ko-KR" sz="1400" kern="1200" dirty="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Input : </a:t>
                      </a:r>
                      <a:r>
                        <a:rPr kumimoji="0" lang="ko-KR" altLang="en-US" sz="1400" kern="1200" dirty="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사용자로부터 값을 </a:t>
                      </a:r>
                      <a:r>
                        <a:rPr kumimoji="0" lang="ko-KR" altLang="en-US" sz="1400" kern="1200" dirty="0" err="1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입력받음</a:t>
                      </a:r>
                      <a:endParaRPr kumimoji="0" lang="ko-KR" altLang="en-US" sz="1400" kern="12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428625" y="1985963"/>
          <a:ext cx="82868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6808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altLang="ko-KR" sz="1400" kern="1200" dirty="0" err="1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FrmAdd.FrmAdd_Load</a:t>
                      </a:r>
                      <a:r>
                        <a:rPr kumimoji="0" lang="en-US" altLang="ko-KR" sz="1400" kern="1200" dirty="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() - </a:t>
                      </a:r>
                      <a:r>
                        <a:rPr kumimoji="0" lang="ko-KR" altLang="en-US" sz="1400" kern="1200" dirty="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물품항목 추가정보 입력 </a:t>
                      </a:r>
                      <a:r>
                        <a:rPr kumimoji="0" lang="en-US" altLang="ko-KR" sz="1400" kern="1200" dirty="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{C.1.1}, </a:t>
                      </a:r>
                      <a:r>
                        <a:rPr kumimoji="0" lang="ko-KR" altLang="en-US" sz="1400" kern="1200" dirty="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물품항목 추가 </a:t>
                      </a:r>
                      <a:r>
                        <a:rPr kumimoji="0" lang="en-US" altLang="ko-KR" sz="1400" kern="1200" dirty="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{C.1.2} </a:t>
                      </a:r>
                      <a:endParaRPr kumimoji="0" lang="en-US" altLang="ko-KR" sz="1400" kern="12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36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Gill Sans MT" pitchFamily="34" charset="0"/>
              <a:ea typeface="맑은 고딕" pitchFamily="50" charset="-127"/>
            </a:endParaRPr>
          </a:p>
        </p:txBody>
      </p:sp>
      <p:sp>
        <p:nvSpPr>
          <p:cNvPr id="5636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Gill Sans MT" pitchFamily="34" charset="0"/>
              <a:ea typeface="맑은 고딕" pitchFamily="50" charset="-127"/>
            </a:endParaRPr>
          </a:p>
        </p:txBody>
      </p:sp>
      <p:sp>
        <p:nvSpPr>
          <p:cNvPr id="5636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Gill Sans MT" pitchFamily="34" charset="0"/>
              <a:ea typeface="맑은 고딕" pitchFamily="50" charset="-127"/>
            </a:endParaRPr>
          </a:p>
        </p:txBody>
      </p:sp>
      <p:sp>
        <p:nvSpPr>
          <p:cNvPr id="56364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ko-KR"/>
          </a:p>
        </p:txBody>
      </p:sp>
      <p:sp>
        <p:nvSpPr>
          <p:cNvPr id="5636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ko-KR"/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428625" y="2643188"/>
          <a:ext cx="8286807" cy="3143274"/>
        </p:xfrm>
        <a:graphic>
          <a:graphicData uri="http://schemas.openxmlformats.org/drawingml/2006/table">
            <a:tbl>
              <a:tblPr/>
              <a:tblGrid>
                <a:gridCol w="2779448"/>
                <a:gridCol w="2779448"/>
                <a:gridCol w="1341149"/>
                <a:gridCol w="1386762"/>
              </a:tblGrid>
              <a:tr h="534281">
                <a:tc gridSpan="4"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Input </a:t>
                      </a:r>
                      <a:r>
                        <a:rPr lang="en-US" sz="1300" dirty="0" err="1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ItemName</a:t>
                      </a:r>
                      <a:endParaRPr lang="en-US" sz="1300" dirty="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4281">
                <a:tc gridSpan="4"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Input </a:t>
                      </a:r>
                      <a:r>
                        <a:rPr lang="en-US" sz="1300" dirty="0" err="1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ItemCost</a:t>
                      </a:r>
                      <a:endParaRPr lang="en-US" sz="1300" dirty="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5108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60000"/>
                        </a:lnSpc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SelectedButton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3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385108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3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물품추가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3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취소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0215">
                <a:tc gridSpan="2"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ItemRecord.Add (ItemName.ItemCost)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UnloadForm</a:t>
                      </a:r>
                    </a:p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(FrmAddItem)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4281">
                <a:tc gridSpan="4"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End Subroutine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39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28625" y="285750"/>
          <a:ext cx="8286809" cy="14630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53349"/>
                <a:gridCol w="2928758"/>
                <a:gridCol w="1119839"/>
                <a:gridCol w="3284863"/>
              </a:tblGrid>
              <a:tr h="202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시스템명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편의점 물품 관리 프로그램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</a:tr>
              <a:tr h="202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도식구분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NS</a:t>
                      </a:r>
                      <a:r>
                        <a:rPr lang="en-US" altLang="ko-KR" sz="1200" baseline="0" dirty="0" smtClean="0"/>
                        <a:t> - Chart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도식번호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NS</a:t>
                      </a:r>
                      <a:r>
                        <a:rPr lang="en-US" altLang="ko-KR" sz="1200" baseline="0" dirty="0" smtClean="0"/>
                        <a:t> – C – 2100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NS</a:t>
                      </a:r>
                      <a:r>
                        <a:rPr lang="en-US" altLang="ko-KR" sz="1200" baseline="0" dirty="0" smtClean="0"/>
                        <a:t> – C – 2200</a:t>
                      </a:r>
                      <a:endParaRPr lang="ko-KR" altLang="en-US" sz="1200" dirty="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</a:tr>
              <a:tr h="202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처리이름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kern="1200" dirty="0" err="1" smtClean="0"/>
                        <a:t>FrmEdit</a:t>
                      </a:r>
                      <a:r>
                        <a:rPr kumimoji="0" lang="en-US" sz="1200" kern="1200" dirty="0" smtClean="0"/>
                        <a:t> 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처리번호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C.2.1</a:t>
                      </a:r>
                    </a:p>
                    <a:p>
                      <a:pPr algn="ctr" latinLnBrk="1"/>
                      <a:r>
                        <a:rPr lang="en-US" altLang="ko-KR" sz="1200" smtClean="0"/>
                        <a:t>c.2.2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</a:tr>
              <a:tr h="202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모듈이름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kern="1200" dirty="0" err="1" smtClean="0"/>
                        <a:t>FrmEdit_Load</a:t>
                      </a:r>
                      <a:r>
                        <a:rPr kumimoji="0" lang="en-US" sz="1200" kern="1200" dirty="0" smtClean="0"/>
                        <a:t>() 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모듈구분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Procedure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737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Gill Sans MT" pitchFamily="34" charset="0"/>
              <a:ea typeface="맑은 고딕" pitchFamily="50" charset="-127"/>
            </a:endParaRPr>
          </a:p>
        </p:txBody>
      </p:sp>
      <p:sp>
        <p:nvSpPr>
          <p:cNvPr id="5737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Gill Sans MT" pitchFamily="34" charset="0"/>
              <a:ea typeface="맑은 고딕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428625" y="6129338"/>
          <a:ext cx="82868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6808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altLang="ko-KR" sz="1400" kern="1200" dirty="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Update : </a:t>
                      </a:r>
                      <a:r>
                        <a:rPr kumimoji="0" lang="ko-KR" altLang="en-US" sz="1400" kern="1200" dirty="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데이터베이스에서 한 항목에 대해 값을 변경함 </a:t>
                      </a:r>
                      <a:endParaRPr kumimoji="0" lang="ko-KR" altLang="en-US" sz="1400" kern="12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428625" y="2057400"/>
          <a:ext cx="82868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6808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altLang="ko-KR" sz="1400" kern="1200" dirty="0" err="1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FrmEdit.FrmEdit_Load</a:t>
                      </a:r>
                      <a:r>
                        <a:rPr kumimoji="0" lang="en-US" altLang="ko-KR" sz="1400" kern="1200" dirty="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() – </a:t>
                      </a:r>
                      <a:r>
                        <a:rPr kumimoji="0" lang="ko-KR" altLang="en-US" sz="1400" kern="1200" dirty="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물품항목 추가정보 입력 </a:t>
                      </a:r>
                      <a:r>
                        <a:rPr kumimoji="0" lang="en-US" altLang="ko-KR" sz="1400" kern="1200" dirty="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{C.2.1}, </a:t>
                      </a:r>
                      <a:r>
                        <a:rPr kumimoji="0" lang="ko-KR" altLang="en-US" sz="1400" kern="1200" dirty="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물품항목 추가 </a:t>
                      </a:r>
                      <a:r>
                        <a:rPr kumimoji="0" lang="en-US" altLang="ko-KR" sz="1400" kern="1200" dirty="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{C.2.2} </a:t>
                      </a:r>
                      <a:endParaRPr kumimoji="0" lang="en-US" altLang="ko-KR" sz="1400" kern="12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738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Gill Sans MT" pitchFamily="34" charset="0"/>
              <a:ea typeface="맑은 고딕" pitchFamily="50" charset="-127"/>
            </a:endParaRPr>
          </a:p>
        </p:txBody>
      </p:sp>
      <p:sp>
        <p:nvSpPr>
          <p:cNvPr id="5738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Gill Sans MT" pitchFamily="34" charset="0"/>
              <a:ea typeface="맑은 고딕" pitchFamily="50" charset="-127"/>
            </a:endParaRPr>
          </a:p>
        </p:txBody>
      </p:sp>
      <p:sp>
        <p:nvSpPr>
          <p:cNvPr id="5738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Gill Sans MT" pitchFamily="34" charset="0"/>
              <a:ea typeface="맑은 고딕" pitchFamily="50" charset="-127"/>
            </a:endParaRPr>
          </a:p>
        </p:txBody>
      </p:sp>
      <p:sp>
        <p:nvSpPr>
          <p:cNvPr id="57388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ko-KR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428625" y="2714625"/>
          <a:ext cx="8286807" cy="3143273"/>
        </p:xfrm>
        <a:graphic>
          <a:graphicData uri="http://schemas.openxmlformats.org/drawingml/2006/table">
            <a:tbl>
              <a:tblPr/>
              <a:tblGrid>
                <a:gridCol w="2779448"/>
                <a:gridCol w="2779448"/>
                <a:gridCol w="1341149"/>
                <a:gridCol w="1386762"/>
              </a:tblGrid>
              <a:tr h="593578">
                <a:tc gridSpan="4"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Input </a:t>
                      </a:r>
                      <a:r>
                        <a:rPr lang="en-US" sz="1300" dirty="0" err="1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ItemName</a:t>
                      </a:r>
                      <a:endParaRPr lang="en-US" sz="1300" dirty="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22138">
                <a:tc gridSpan="4"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Input ItemCost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6355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60000"/>
                        </a:lnSpc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SelectedButton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3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376355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3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물품수정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3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취소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2709">
                <a:tc gridSpan="2"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ItemRecord.Update (ItemName.ItemCost)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UnloadForm</a:t>
                      </a:r>
                    </a:p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(FrmEditItem)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22138">
                <a:tc gridSpan="4"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End Subroutine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7416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28625" y="285750"/>
          <a:ext cx="8286809" cy="10972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53349"/>
                <a:gridCol w="2928758"/>
                <a:gridCol w="1119839"/>
                <a:gridCol w="3284863"/>
              </a:tblGrid>
              <a:tr h="202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시스템명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편의점 물품 관리 프로그램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</a:tr>
              <a:tr h="202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도식구분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NS</a:t>
                      </a:r>
                      <a:r>
                        <a:rPr lang="en-US" altLang="ko-KR" sz="1200" baseline="0" smtClean="0"/>
                        <a:t> - Chart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도식번호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NS</a:t>
                      </a:r>
                      <a:r>
                        <a:rPr lang="en-US" altLang="ko-KR" sz="1200" baseline="0" smtClean="0"/>
                        <a:t> – C – 3000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</a:tr>
              <a:tr h="202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처리이름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FrmItemList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처리번호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C.3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</a:tr>
              <a:tr h="202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모듈이름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B_Del()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모듈구분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Procedure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39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Gill Sans MT" pitchFamily="34" charset="0"/>
              <a:ea typeface="맑은 고딕" pitchFamily="50" charset="-127"/>
            </a:endParaRPr>
          </a:p>
        </p:txBody>
      </p:sp>
      <p:sp>
        <p:nvSpPr>
          <p:cNvPr id="5839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Gill Sans MT" pitchFamily="34" charset="0"/>
              <a:ea typeface="맑은 고딕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428625" y="1914525"/>
          <a:ext cx="82868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6808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FrmItemList.B_Del() - </a:t>
                      </a:r>
                      <a:r>
                        <a:rPr kumimoji="0" lang="ko-KR" altLang="en-US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물품삭제 </a:t>
                      </a:r>
                      <a:r>
                        <a:rPr kumimoji="0" lang="en-US" altLang="ko-KR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{</a:t>
                      </a:r>
                      <a:r>
                        <a:rPr kumimoji="0" lang="en-US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C.3}</a:t>
                      </a:r>
                      <a:endParaRPr kumimoji="0" lang="en-US" sz="1400" kern="120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40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Gill Sans MT" pitchFamily="34" charset="0"/>
              <a:ea typeface="맑은 고딕" pitchFamily="50" charset="-127"/>
            </a:endParaRPr>
          </a:p>
        </p:txBody>
      </p:sp>
      <p:sp>
        <p:nvSpPr>
          <p:cNvPr id="5840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Gill Sans MT" pitchFamily="34" charset="0"/>
              <a:ea typeface="맑은 고딕" pitchFamily="50" charset="-127"/>
            </a:endParaRPr>
          </a:p>
        </p:txBody>
      </p:sp>
      <p:sp>
        <p:nvSpPr>
          <p:cNvPr id="5840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Gill Sans MT" pitchFamily="34" charset="0"/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28625" y="2816225"/>
          <a:ext cx="8286808" cy="3470392"/>
        </p:xfrm>
        <a:graphic>
          <a:graphicData uri="http://schemas.openxmlformats.org/drawingml/2006/table">
            <a:tbl>
              <a:tblPr/>
              <a:tblGrid>
                <a:gridCol w="1714512"/>
                <a:gridCol w="714380"/>
                <a:gridCol w="821696"/>
                <a:gridCol w="783731"/>
                <a:gridCol w="774416"/>
                <a:gridCol w="1709958"/>
                <a:gridCol w="1768115"/>
              </a:tblGrid>
              <a:tr h="456374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ItemRecord.Selected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456374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Yes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6374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MsgBox ("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물품을 삭제하시겠습니까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?“)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MsgBox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("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물품을 선택하지 않았습니다“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)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882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Selected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563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Yes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00256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ItemRecord.Delete (ItemRecord.SelectedItem)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56374">
                <a:tc gridSpan="7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End Subroutine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44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Gill Sans MT" pitchFamily="34" charset="0"/>
              <a:ea typeface="맑은 고딕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28625" y="285750"/>
          <a:ext cx="8286809" cy="10972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53349"/>
                <a:gridCol w="2928758"/>
                <a:gridCol w="1119839"/>
                <a:gridCol w="3284863"/>
              </a:tblGrid>
              <a:tr h="202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시스템명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편의점 물품 관리 프로그램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</a:tr>
              <a:tr h="202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도식구분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NS</a:t>
                      </a:r>
                      <a:r>
                        <a:rPr lang="en-US" altLang="ko-KR" sz="1200" baseline="0" smtClean="0"/>
                        <a:t> - Chart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도식번호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NS</a:t>
                      </a:r>
                      <a:r>
                        <a:rPr lang="en-US" altLang="ko-KR" sz="1200" baseline="0" smtClean="0"/>
                        <a:t> – D – 0000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</a:tr>
              <a:tr h="202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처리이름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FrmLoss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처리번호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D.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</a:tr>
              <a:tr h="202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모듈이름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FrmLoss_Load()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모듈구분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Procedure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41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Gill Sans MT" pitchFamily="34" charset="0"/>
              <a:ea typeface="맑은 고딕" pitchFamily="50" charset="-127"/>
            </a:endParaRPr>
          </a:p>
        </p:txBody>
      </p:sp>
      <p:sp>
        <p:nvSpPr>
          <p:cNvPr id="5942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Gill Sans MT" pitchFamily="34" charset="0"/>
              <a:ea typeface="맑은 고딕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428625" y="5911850"/>
          <a:ext cx="8286808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6808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altLang="ko-KR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TotalLossCost : </a:t>
                      </a:r>
                      <a:r>
                        <a:rPr kumimoji="0" lang="ko-KR" altLang="en-US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선택한 물품의 총손실금액</a:t>
                      </a:r>
                    </a:p>
                    <a:p>
                      <a:r>
                        <a:rPr kumimoji="0" lang="en-US" altLang="ko-KR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LossCost : </a:t>
                      </a:r>
                      <a:r>
                        <a:rPr kumimoji="0" lang="ko-KR" altLang="en-US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한 물품의 손실금액</a:t>
                      </a:r>
                      <a:endParaRPr kumimoji="0" lang="ko-KR" altLang="en-US" sz="1400" kern="120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428625" y="1700213"/>
          <a:ext cx="82868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6808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FrmLoss.FrmLoss_Load() - </a:t>
                      </a:r>
                      <a:r>
                        <a:rPr kumimoji="0" lang="ko-KR" altLang="en-US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손실등록 </a:t>
                      </a:r>
                      <a:r>
                        <a:rPr kumimoji="0" lang="en-US" altLang="ko-KR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{</a:t>
                      </a:r>
                      <a:r>
                        <a:rPr kumimoji="0" lang="en-US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D}</a:t>
                      </a:r>
                      <a:endParaRPr kumimoji="0" lang="en-US" sz="1400" kern="120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43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Gill Sans MT" pitchFamily="34" charset="0"/>
              <a:ea typeface="맑은 고딕" pitchFamily="50" charset="-127"/>
            </a:endParaRPr>
          </a:p>
        </p:txBody>
      </p:sp>
      <p:sp>
        <p:nvSpPr>
          <p:cNvPr id="5943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Gill Sans MT" pitchFamily="34" charset="0"/>
              <a:ea typeface="맑은 고딕" pitchFamily="50" charset="-127"/>
            </a:endParaRPr>
          </a:p>
        </p:txBody>
      </p:sp>
      <p:sp>
        <p:nvSpPr>
          <p:cNvPr id="5943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Gill Sans MT" pitchFamily="34" charset="0"/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28625" y="2373313"/>
          <a:ext cx="8286809" cy="3270990"/>
        </p:xfrm>
        <a:graphic>
          <a:graphicData uri="http://schemas.openxmlformats.org/drawingml/2006/table">
            <a:tbl>
              <a:tblPr/>
              <a:tblGrid>
                <a:gridCol w="1677721"/>
                <a:gridCol w="1677721"/>
                <a:gridCol w="1677721"/>
                <a:gridCol w="1626823"/>
                <a:gridCol w="1626823"/>
              </a:tblGrid>
              <a:tr h="285365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TotalLossCost = 0</a:t>
                      </a:r>
                    </a:p>
                  </a:txBody>
                  <a:tcPr marL="91074" marR="91074" marT="45537" marB="455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3937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074" marR="91074" marT="45537" marB="455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074" marR="91074" marT="45537" marB="455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Selected Button</a:t>
                      </a:r>
                    </a:p>
                  </a:txBody>
                  <a:tcPr marL="91074" marR="91074" marT="45537" marB="4553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074" marR="91074" marT="45537" marB="4553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2853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물품추가</a:t>
                      </a:r>
                    </a:p>
                  </a:txBody>
                  <a:tcPr marL="91074" marR="91074" marT="45537" marB="455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물품취소</a:t>
                      </a:r>
                    </a:p>
                  </a:txBody>
                  <a:tcPr marL="91074" marR="91074" marT="45537" marB="455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결제</a:t>
                      </a:r>
                    </a:p>
                  </a:txBody>
                  <a:tcPr marL="91074" marR="91074" marT="45537" marB="455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닫기</a:t>
                      </a:r>
                    </a:p>
                  </a:txBody>
                  <a:tcPr marL="91074" marR="91074" marT="45537" marB="455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6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ShowForm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(FrmSelectItem)</a:t>
                      </a:r>
                    </a:p>
                  </a:txBody>
                  <a:tcPr marL="91074" marR="91074" marT="45537" marB="455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Call B_Del_Click()</a:t>
                      </a:r>
                    </a:p>
                  </a:txBody>
                  <a:tcPr marL="91074" marR="91074" marT="45537" marB="455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Call B_Sell_Click()</a:t>
                      </a:r>
                    </a:p>
                  </a:txBody>
                  <a:tcPr marL="91074" marR="91074" marT="45537" marB="455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SelectedList.Clear</a:t>
                      </a:r>
                    </a:p>
                  </a:txBody>
                  <a:tcPr marL="91074" marR="91074" marT="45537" marB="455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39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TotalLossCost += 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SelectedItem.LossCost</a:t>
                      </a:r>
                    </a:p>
                  </a:txBody>
                  <a:tcPr marL="91074" marR="91074" marT="45537" marB="455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UnloadForm(FrmLoss)</a:t>
                      </a:r>
                    </a:p>
                  </a:txBody>
                  <a:tcPr marL="91074" marR="91074" marT="45537" marB="455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3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Select SelectedList.Item</a:t>
                      </a:r>
                    </a:p>
                  </a:txBody>
                  <a:tcPr marL="91074" marR="91074" marT="45537" marB="455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3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074" marR="91074" marT="45537" marB="455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Loop Infinity</a:t>
                      </a:r>
                    </a:p>
                  </a:txBody>
                  <a:tcPr marL="91074" marR="91074" marT="45537" marB="4553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47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Gill Sans MT" pitchFamily="34" charset="0"/>
              <a:ea typeface="맑은 고딕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28625" y="285750"/>
          <a:ext cx="8286809" cy="18288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53349"/>
                <a:gridCol w="2928758"/>
                <a:gridCol w="1119839"/>
                <a:gridCol w="3284863"/>
              </a:tblGrid>
              <a:tr h="202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시스템명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편의점 물품 관리 프로그램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</a:tr>
              <a:tr h="202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도식구분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NS</a:t>
                      </a:r>
                      <a:r>
                        <a:rPr lang="en-US" altLang="ko-KR" sz="1200" baseline="0" dirty="0" smtClean="0"/>
                        <a:t> – Chart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도식번호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NS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smtClean="0"/>
                        <a:t>– D </a:t>
                      </a:r>
                      <a:r>
                        <a:rPr lang="en-US" altLang="ko-KR" sz="1200" baseline="0" dirty="0" smtClean="0"/>
                        <a:t>– 1000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NS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smtClean="0"/>
                        <a:t>– D </a:t>
                      </a:r>
                      <a:r>
                        <a:rPr lang="en-US" altLang="ko-KR" sz="1200" baseline="0" dirty="0" smtClean="0"/>
                        <a:t>– 1100</a:t>
                      </a:r>
                      <a:endParaRPr lang="ko-KR" altLang="en-US" sz="12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NS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smtClean="0"/>
                        <a:t>– D </a:t>
                      </a:r>
                      <a:r>
                        <a:rPr lang="en-US" altLang="ko-KR" sz="1200" baseline="0" dirty="0" smtClean="0"/>
                        <a:t>– 1200</a:t>
                      </a:r>
                      <a:endParaRPr lang="ko-KR" altLang="en-US" sz="1200" dirty="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</a:tr>
              <a:tr h="202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처리이름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kern="1200" dirty="0" err="1" smtClean="0"/>
                        <a:t>FrmSelectItem</a:t>
                      </a:r>
                      <a:r>
                        <a:rPr kumimoji="0" lang="en-US" sz="1200" kern="1200" dirty="0" smtClean="0"/>
                        <a:t> 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처리번호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D.1</a:t>
                      </a:r>
                    </a:p>
                    <a:p>
                      <a:pPr algn="ctr" latinLnBrk="1"/>
                      <a:r>
                        <a:rPr lang="en-US" altLang="ko-KR" sz="1200" smtClean="0"/>
                        <a:t>D.1.1</a:t>
                      </a:r>
                    </a:p>
                    <a:p>
                      <a:pPr algn="ctr" latinLnBrk="1"/>
                      <a:r>
                        <a:rPr lang="en-US" altLang="ko-KR" sz="1200" smtClean="0"/>
                        <a:t>D.1.2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</a:tr>
              <a:tr h="202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모듈이름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kern="1200" dirty="0" err="1" smtClean="0"/>
                        <a:t>FrmSelectItem_Load</a:t>
                      </a:r>
                      <a:r>
                        <a:rPr kumimoji="0" lang="en-US" sz="1200" kern="1200" dirty="0" smtClean="0"/>
                        <a:t>() 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모듈구분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Procedure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044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Gill Sans MT" pitchFamily="34" charset="0"/>
              <a:ea typeface="맑은 고딕" pitchFamily="50" charset="-127"/>
            </a:endParaRPr>
          </a:p>
        </p:txBody>
      </p:sp>
      <p:sp>
        <p:nvSpPr>
          <p:cNvPr id="6044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Gill Sans MT" pitchFamily="34" charset="0"/>
              <a:ea typeface="맑은 고딕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428625" y="6129338"/>
          <a:ext cx="82868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6808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altLang="ko-KR" sz="1400" kern="1200" dirty="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Quantity : </a:t>
                      </a:r>
                      <a:r>
                        <a:rPr kumimoji="0" lang="ko-KR" altLang="en-US" sz="1400" kern="1200" dirty="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입력한 물품의 수량 </a:t>
                      </a:r>
                      <a:endParaRPr kumimoji="0" lang="ko-KR" altLang="en-US" sz="1400" kern="12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428625" y="2343150"/>
          <a:ext cx="82868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6808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altLang="ko-KR" sz="1400" kern="1200" dirty="0" err="1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FrmSelectItem.FrmSelectItem_Load</a:t>
                      </a:r>
                      <a:r>
                        <a:rPr kumimoji="0" lang="en-US" altLang="ko-KR" sz="1400" kern="1200" dirty="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() – </a:t>
                      </a:r>
                      <a:r>
                        <a:rPr kumimoji="0" lang="ko-KR" altLang="en-US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손실물품추가 </a:t>
                      </a:r>
                      <a:r>
                        <a:rPr kumimoji="0" lang="en-US" altLang="ko-KR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{D.1</a:t>
                      </a:r>
                      <a:r>
                        <a:rPr kumimoji="0" lang="en-US" altLang="ko-KR" sz="1400" kern="1200" dirty="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}, </a:t>
                      </a:r>
                      <a:r>
                        <a:rPr kumimoji="0" lang="ko-KR" altLang="en-US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물품정보입력 </a:t>
                      </a:r>
                      <a:r>
                        <a:rPr kumimoji="0" lang="en-US" altLang="ko-KR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{D.1.1</a:t>
                      </a:r>
                      <a:r>
                        <a:rPr kumimoji="0" lang="en-US" altLang="ko-KR" sz="1400" kern="1200" dirty="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}, </a:t>
                      </a:r>
                      <a:r>
                        <a:rPr kumimoji="0" lang="ko-KR" altLang="en-US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물품정보저장 </a:t>
                      </a:r>
                      <a:r>
                        <a:rPr kumimoji="0" lang="en-US" altLang="ko-KR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{D.1.2</a:t>
                      </a:r>
                      <a:r>
                        <a:rPr kumimoji="0" lang="en-US" altLang="ko-KR" sz="1400" kern="1200" dirty="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} </a:t>
                      </a:r>
                      <a:endParaRPr kumimoji="0" lang="en-US" altLang="ko-KR" sz="1400" kern="12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045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Gill Sans MT" pitchFamily="34" charset="0"/>
              <a:ea typeface="맑은 고딕" pitchFamily="50" charset="-127"/>
            </a:endParaRPr>
          </a:p>
        </p:txBody>
      </p:sp>
      <p:sp>
        <p:nvSpPr>
          <p:cNvPr id="6045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Gill Sans MT" pitchFamily="34" charset="0"/>
              <a:ea typeface="맑은 고딕" pitchFamily="50" charset="-127"/>
            </a:endParaRPr>
          </a:p>
        </p:txBody>
      </p:sp>
      <p:sp>
        <p:nvSpPr>
          <p:cNvPr id="6045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Gill Sans MT" pitchFamily="34" charset="0"/>
              <a:ea typeface="맑은 고딕" pitchFamily="50" charset="-127"/>
            </a:endParaRPr>
          </a:p>
        </p:txBody>
      </p:sp>
      <p:sp>
        <p:nvSpPr>
          <p:cNvPr id="60460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ko-KR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428625" y="2928938"/>
          <a:ext cx="8286807" cy="3000396"/>
        </p:xfrm>
        <a:graphic>
          <a:graphicData uri="http://schemas.openxmlformats.org/drawingml/2006/table">
            <a:tbl>
              <a:tblPr/>
              <a:tblGrid>
                <a:gridCol w="2779448"/>
                <a:gridCol w="2779448"/>
                <a:gridCol w="1341149"/>
                <a:gridCol w="1386762"/>
              </a:tblGrid>
              <a:tr h="416051">
                <a:tc gridSpan="4"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Load </a:t>
                      </a:r>
                      <a:r>
                        <a:rPr lang="en-US" sz="1300" dirty="0" err="1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ItemList</a:t>
                      </a:r>
                      <a:endParaRPr lang="en-US" sz="1300" dirty="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6051">
                <a:tc gridSpan="4"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Select Item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6051">
                <a:tc gridSpan="4"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Input Quantity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4375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60000"/>
                        </a:lnSpc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SelectedButton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3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324375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3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물품추가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3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취소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7442">
                <a:tc gridSpan="2"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SelectedList.Add (ItemName.ItemCost * Quantity)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UnloadForm</a:t>
                      </a:r>
                    </a:p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(FrmAddItem)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6051">
                <a:tc gridSpan="4"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End Subroutine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04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28625" y="285750"/>
          <a:ext cx="8286809" cy="10972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53349"/>
                <a:gridCol w="2928758"/>
                <a:gridCol w="1119839"/>
                <a:gridCol w="3284863"/>
              </a:tblGrid>
              <a:tr h="202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시스템명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편의점 물품 관리 프로그램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</a:tr>
              <a:tr h="202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도식구분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NS</a:t>
                      </a:r>
                      <a:r>
                        <a:rPr lang="en-US" altLang="ko-KR" sz="1200" baseline="0" smtClean="0"/>
                        <a:t> - Chart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도식번호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NS</a:t>
                      </a:r>
                      <a:r>
                        <a:rPr lang="en-US" altLang="ko-KR" sz="1200" baseline="0" smtClean="0"/>
                        <a:t> – D – 2000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</a:tr>
              <a:tr h="202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처리이름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FrmLoss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처리번호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D.2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</a:tr>
              <a:tr h="202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모듈이름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B_Del_Click()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모듈구분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Procedure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46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Gill Sans MT" pitchFamily="34" charset="0"/>
              <a:ea typeface="맑은 고딕" pitchFamily="50" charset="-127"/>
            </a:endParaRPr>
          </a:p>
        </p:txBody>
      </p:sp>
      <p:sp>
        <p:nvSpPr>
          <p:cNvPr id="6146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Gill Sans MT" pitchFamily="34" charset="0"/>
              <a:ea typeface="맑은 고딕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428625" y="2057400"/>
          <a:ext cx="82868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6808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FrmLoss.B_Del_Click() - </a:t>
                      </a:r>
                      <a:r>
                        <a:rPr kumimoji="0" lang="ko-KR" altLang="en-US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손실물품취소 </a:t>
                      </a:r>
                      <a:r>
                        <a:rPr kumimoji="0" lang="en-US" altLang="ko-KR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{</a:t>
                      </a:r>
                      <a:r>
                        <a:rPr kumimoji="0" lang="en-US" sz="1400" kern="120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D.2}</a:t>
                      </a:r>
                      <a:endParaRPr kumimoji="0" lang="en-US" sz="1400" kern="120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47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Gill Sans MT" pitchFamily="34" charset="0"/>
              <a:ea typeface="맑은 고딕" pitchFamily="50" charset="-127"/>
            </a:endParaRPr>
          </a:p>
        </p:txBody>
      </p:sp>
      <p:sp>
        <p:nvSpPr>
          <p:cNvPr id="6147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Gill Sans MT" pitchFamily="34" charset="0"/>
              <a:ea typeface="맑은 고딕" pitchFamily="50" charset="-127"/>
            </a:endParaRPr>
          </a:p>
        </p:txBody>
      </p:sp>
      <p:sp>
        <p:nvSpPr>
          <p:cNvPr id="6147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Gill Sans MT" pitchFamily="34" charset="0"/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28625" y="3079750"/>
          <a:ext cx="8286807" cy="2778900"/>
        </p:xfrm>
        <a:graphic>
          <a:graphicData uri="http://schemas.openxmlformats.org/drawingml/2006/table">
            <a:tbl>
              <a:tblPr/>
              <a:tblGrid>
                <a:gridCol w="2779448"/>
                <a:gridCol w="2779448"/>
                <a:gridCol w="1341148"/>
                <a:gridCol w="1386763"/>
              </a:tblGrid>
              <a:tr h="555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SelectedList.Selected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555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Yes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578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TotalLossCost -= SelectedList.SelectedItem.LossCost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MsgBox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("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물품을 선택하지 않았습니다“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)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5578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SelectedList.Delete (SelectedList.SelectedItem)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55780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End Subroutine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50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Gill Sans MT" pitchFamily="34" charset="0"/>
              <a:ea typeface="맑은 고딕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28625" y="285750"/>
          <a:ext cx="8286809" cy="14630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53349"/>
                <a:gridCol w="2928758"/>
                <a:gridCol w="1119839"/>
                <a:gridCol w="3284863"/>
              </a:tblGrid>
              <a:tr h="202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시스템명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편의점 물품 관리 프로그램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</a:tr>
              <a:tr h="202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도식구분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NS</a:t>
                      </a:r>
                      <a:r>
                        <a:rPr lang="en-US" altLang="ko-KR" sz="1200" baseline="0" smtClean="0"/>
                        <a:t> - Chart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도식번호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NS</a:t>
                      </a:r>
                      <a:r>
                        <a:rPr lang="en-US" altLang="ko-KR" sz="1200" baseline="0" smtClean="0"/>
                        <a:t> – D – 3000</a:t>
                      </a:r>
                    </a:p>
                    <a:p>
                      <a:pPr algn="ctr" latinLnBrk="1"/>
                      <a:r>
                        <a:rPr lang="en-US" altLang="ko-KR" sz="1200" baseline="0" smtClean="0"/>
                        <a:t>NS – D - 3100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</a:tr>
              <a:tr h="202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처리이름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FrmLoss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처리번호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D.3</a:t>
                      </a:r>
                    </a:p>
                    <a:p>
                      <a:pPr algn="ctr" latinLnBrk="1"/>
                      <a:r>
                        <a:rPr lang="en-US" altLang="ko-KR" sz="1200" smtClean="0"/>
                        <a:t>D.3.1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</a:tr>
              <a:tr h="202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모듈이름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B_Loss_Click()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모듈구분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Procedure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249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Gill Sans MT" pitchFamily="34" charset="0"/>
              <a:ea typeface="맑은 고딕" pitchFamily="50" charset="-127"/>
            </a:endParaRPr>
          </a:p>
        </p:txBody>
      </p:sp>
      <p:sp>
        <p:nvSpPr>
          <p:cNvPr id="624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Gill Sans MT" pitchFamily="34" charset="0"/>
              <a:ea typeface="맑은 고딕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428625" y="5983288"/>
          <a:ext cx="8286808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6808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altLang="ko-KR" sz="1400" kern="1200" dirty="0" err="1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LossRecord</a:t>
                      </a:r>
                      <a:r>
                        <a:rPr kumimoji="0" lang="en-US" altLang="ko-KR" sz="1400" kern="1200" dirty="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 : </a:t>
                      </a:r>
                      <a:r>
                        <a:rPr kumimoji="0" lang="ko-KR" altLang="en-US" sz="1400" kern="1200" dirty="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손실내역에 대한 데이터베이스</a:t>
                      </a:r>
                    </a:p>
                    <a:p>
                      <a:r>
                        <a:rPr kumimoji="0" lang="en-US" altLang="ko-KR" sz="1400" kern="1200" dirty="0" err="1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LossQuantity</a:t>
                      </a:r>
                      <a:r>
                        <a:rPr kumimoji="0" lang="en-US" altLang="ko-KR" sz="1400" kern="1200" dirty="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 : </a:t>
                      </a:r>
                      <a:r>
                        <a:rPr kumimoji="0" lang="ko-KR" altLang="en-US" sz="1400" kern="1200" dirty="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손실된 물품에 대한 수량</a:t>
                      </a:r>
                      <a:endParaRPr kumimoji="0" lang="ko-KR" altLang="en-US" sz="1400" kern="12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428625" y="2057400"/>
          <a:ext cx="82868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6808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altLang="ko-KR" sz="1400" kern="1200" dirty="0" err="1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FrmLoss.B_Loss_Click</a:t>
                      </a:r>
                      <a:r>
                        <a:rPr kumimoji="0" lang="en-US" altLang="ko-KR" sz="1400" kern="1200" dirty="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() - </a:t>
                      </a:r>
                      <a:r>
                        <a:rPr kumimoji="0" lang="ko-KR" altLang="en-US" sz="1400" kern="1200" dirty="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손실처리 </a:t>
                      </a:r>
                      <a:r>
                        <a:rPr kumimoji="0" lang="en-US" altLang="ko-KR" sz="1400" kern="1200" dirty="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{D.3}, </a:t>
                      </a:r>
                      <a:r>
                        <a:rPr kumimoji="0" lang="ko-KR" altLang="en-US" sz="1400" kern="1200" dirty="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손실내역 </a:t>
                      </a:r>
                      <a:r>
                        <a:rPr kumimoji="0" lang="en-US" altLang="ko-KR" sz="1400" kern="1200" dirty="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{D.3.1}</a:t>
                      </a:r>
                      <a:endParaRPr kumimoji="0" lang="en-US" altLang="ko-KR" sz="1400" kern="12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250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Gill Sans MT" pitchFamily="34" charset="0"/>
              <a:ea typeface="맑은 고딕" pitchFamily="50" charset="-127"/>
            </a:endParaRPr>
          </a:p>
        </p:txBody>
      </p:sp>
      <p:sp>
        <p:nvSpPr>
          <p:cNvPr id="6250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Gill Sans MT" pitchFamily="34" charset="0"/>
              <a:ea typeface="맑은 고딕" pitchFamily="50" charset="-127"/>
            </a:endParaRPr>
          </a:p>
        </p:txBody>
      </p:sp>
      <p:sp>
        <p:nvSpPr>
          <p:cNvPr id="6250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Gill Sans MT" pitchFamily="34" charset="0"/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28625" y="2714625"/>
          <a:ext cx="8286807" cy="3072384"/>
        </p:xfrm>
        <a:graphic>
          <a:graphicData uri="http://schemas.openxmlformats.org/drawingml/2006/table">
            <a:tbl>
              <a:tblPr/>
              <a:tblGrid>
                <a:gridCol w="2779448"/>
                <a:gridCol w="2779448"/>
                <a:gridCol w="1341148"/>
                <a:gridCol w="1386763"/>
              </a:tblGrid>
              <a:tr h="1375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SelectedList.Count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1375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&gt;= 1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01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ItemRecord.ItemQuantity -= SelectedList.ItemQuantity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MsgBox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("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선택한 물품이 없습니다“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)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0101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LossRecord.Add (SelectedList.Item)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8897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SelectedList.Clear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7246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TotalLossCost = 0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637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ShowForm (FrmLossList)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637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End Subroutine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253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Gill Sans MT" pitchFamily="34" charset="0"/>
              <a:ea typeface="맑은 고딕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28625" y="285750"/>
          <a:ext cx="8286809" cy="10972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53349"/>
                <a:gridCol w="2928758"/>
                <a:gridCol w="1119839"/>
                <a:gridCol w="3284863"/>
              </a:tblGrid>
              <a:tr h="202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시스템명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편의점 물품 관리 프로그램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</a:tr>
              <a:tr h="202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도식구분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NS</a:t>
                      </a:r>
                      <a:r>
                        <a:rPr lang="en-US" altLang="ko-KR" sz="1200" baseline="0" dirty="0" smtClean="0"/>
                        <a:t> - Chart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도식번호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NS</a:t>
                      </a:r>
                      <a:r>
                        <a:rPr lang="en-US" altLang="ko-KR" sz="1200" baseline="0" dirty="0" smtClean="0"/>
                        <a:t> – E </a:t>
                      </a:r>
                      <a:r>
                        <a:rPr lang="en-US" altLang="ko-KR" sz="1200" baseline="0" smtClean="0"/>
                        <a:t>– 0000</a:t>
                      </a:r>
                      <a:endParaRPr lang="en-US" altLang="ko-KR" sz="1200" baseline="0" dirty="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</a:tr>
              <a:tr h="202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처리이름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kern="1200" dirty="0" err="1" smtClean="0"/>
                        <a:t>FrmExactCalculation</a:t>
                      </a:r>
                      <a:r>
                        <a:rPr kumimoji="0" lang="en-US" sz="1200" kern="1200" dirty="0" smtClean="0"/>
                        <a:t> 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처리번호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E.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</a:tr>
              <a:tr h="202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모듈이름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kern="1200" dirty="0" err="1" smtClean="0"/>
                        <a:t>FrmExactCalculation_Load</a:t>
                      </a:r>
                      <a:r>
                        <a:rPr kumimoji="0" lang="en-US" sz="1200" kern="1200" dirty="0" smtClean="0"/>
                        <a:t>() 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모듈구분</a:t>
                      </a:r>
                      <a:endParaRPr lang="ko-KR" altLang="en-US" sz="12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Procedure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351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Gill Sans MT" pitchFamily="34" charset="0"/>
              <a:ea typeface="맑은 고딕" pitchFamily="50" charset="-127"/>
            </a:endParaRPr>
          </a:p>
        </p:txBody>
      </p:sp>
      <p:sp>
        <p:nvSpPr>
          <p:cNvPr id="6351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Gill Sans MT" pitchFamily="34" charset="0"/>
              <a:ea typeface="맑은 고딕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428625" y="6057900"/>
          <a:ext cx="82868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6808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altLang="ko-KR" sz="1400" kern="1200" dirty="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Print : </a:t>
                      </a:r>
                      <a:r>
                        <a:rPr kumimoji="0" lang="ko-KR" altLang="en-US" sz="1400" kern="1200" dirty="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값을 출력</a:t>
                      </a:r>
                      <a:r>
                        <a:rPr kumimoji="0" lang="en-US" altLang="ko-KR" sz="1400" kern="1200" dirty="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1400" kern="1200" dirty="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폼이나 창에 표시 </a:t>
                      </a:r>
                      <a:endParaRPr kumimoji="0" lang="ko-KR" altLang="en-US" sz="1400" kern="12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428625" y="1914525"/>
          <a:ext cx="82868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6808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sz="1400" kern="1200" dirty="0" err="1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FrmExactCalculation_Load</a:t>
                      </a: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() - </a:t>
                      </a:r>
                      <a:r>
                        <a:rPr kumimoji="0" lang="ko-KR" altLang="en-US" sz="1400" kern="1200" dirty="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정산 </a:t>
                      </a:r>
                      <a:r>
                        <a:rPr kumimoji="0" lang="en-US" altLang="ko-KR" sz="1400" kern="1200" dirty="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{</a:t>
                      </a: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E} </a:t>
                      </a:r>
                      <a:endParaRPr kumimoji="0" lang="en-US" sz="1400" kern="12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352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Gill Sans MT" pitchFamily="34" charset="0"/>
              <a:ea typeface="맑은 고딕" pitchFamily="50" charset="-127"/>
            </a:endParaRPr>
          </a:p>
        </p:txBody>
      </p:sp>
      <p:sp>
        <p:nvSpPr>
          <p:cNvPr id="6353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Gill Sans MT" pitchFamily="34" charset="0"/>
              <a:ea typeface="맑은 고딕" pitchFamily="50" charset="-127"/>
            </a:endParaRPr>
          </a:p>
        </p:txBody>
      </p:sp>
      <p:sp>
        <p:nvSpPr>
          <p:cNvPr id="6353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Gill Sans MT" pitchFamily="34" charset="0"/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28625" y="2928938"/>
          <a:ext cx="8286808" cy="2643208"/>
        </p:xfrm>
        <a:graphic>
          <a:graphicData uri="http://schemas.openxmlformats.org/drawingml/2006/table">
            <a:tbl>
              <a:tblPr/>
              <a:tblGrid>
                <a:gridCol w="8286808"/>
              </a:tblGrid>
              <a:tr h="660802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Print Profit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0802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Profit = 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0802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300" dirty="0" err="1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SellRecord.Clear</a:t>
                      </a:r>
                      <a:endParaRPr lang="en-US" sz="1300" dirty="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0802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End Subroutine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3544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 smtClean="0">
                <a:latin typeface="휴먼모음T" pitchFamily="18" charset="-127"/>
                <a:ea typeface="휴먼모음T" pitchFamily="18" charset="-127"/>
              </a:rPr>
              <a:t>4. </a:t>
            </a:r>
            <a:r>
              <a:rPr lang="ko-KR" altLang="en-US" sz="4000" dirty="0" smtClean="0">
                <a:latin typeface="휴먼모음T" pitchFamily="18" charset="-127"/>
                <a:ea typeface="휴먼모음T" pitchFamily="18" charset="-127"/>
              </a:rPr>
              <a:t>시스템 설계 </a:t>
            </a:r>
            <a:r>
              <a:rPr lang="en-US" altLang="ko-KR" sz="4000" dirty="0" smtClean="0">
                <a:latin typeface="휴먼모음T" pitchFamily="18" charset="-127"/>
                <a:ea typeface="휴먼모음T" pitchFamily="18" charset="-127"/>
              </a:rPr>
              <a:t>– DB</a:t>
            </a:r>
            <a:r>
              <a:rPr lang="ko-KR" altLang="en-US" sz="4000" dirty="0" smtClean="0">
                <a:latin typeface="휴먼모음T" pitchFamily="18" charset="-127"/>
                <a:ea typeface="휴먼모음T" pitchFamily="18" charset="-127"/>
              </a:rPr>
              <a:t>설계</a:t>
            </a:r>
          </a:p>
        </p:txBody>
      </p:sp>
      <p:sp>
        <p:nvSpPr>
          <p:cNvPr id="7680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35147"/>
            <a:ext cx="8229600" cy="4937125"/>
          </a:xfrm>
        </p:spPr>
        <p:txBody>
          <a:bodyPr/>
          <a:lstStyle/>
          <a:p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ER-Diagram</a:t>
            </a:r>
          </a:p>
        </p:txBody>
      </p:sp>
      <p:pic>
        <p:nvPicPr>
          <p:cNvPr id="76804" name="그림 10" descr="s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88" y="2390775"/>
            <a:ext cx="62357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 smtClean="0">
                <a:latin typeface="휴먼모음T" pitchFamily="18" charset="-127"/>
                <a:ea typeface="휴먼모음T" pitchFamily="18" charset="-127"/>
              </a:rPr>
              <a:t>4. </a:t>
            </a:r>
            <a:r>
              <a:rPr lang="ko-KR" altLang="en-US" sz="4000" dirty="0" smtClean="0">
                <a:latin typeface="휴먼모음T" pitchFamily="18" charset="-127"/>
                <a:ea typeface="휴먼모음T" pitchFamily="18" charset="-127"/>
              </a:rPr>
              <a:t>시스템 설계 </a:t>
            </a:r>
            <a:r>
              <a:rPr lang="en-US" altLang="ko-KR" sz="4000" dirty="0" smtClean="0">
                <a:latin typeface="휴먼모음T" pitchFamily="18" charset="-127"/>
                <a:ea typeface="휴먼모음T" pitchFamily="18" charset="-127"/>
              </a:rPr>
              <a:t>– DB</a:t>
            </a:r>
            <a:r>
              <a:rPr lang="ko-KR" altLang="en-US" sz="4000" dirty="0" smtClean="0">
                <a:latin typeface="휴먼모음T" pitchFamily="18" charset="-127"/>
                <a:ea typeface="휴먼모음T" pitchFamily="18" charset="-127"/>
              </a:rPr>
              <a:t>설계</a:t>
            </a:r>
          </a:p>
        </p:txBody>
      </p:sp>
      <p:sp>
        <p:nvSpPr>
          <p:cNvPr id="77827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492271"/>
            <a:ext cx="8229600" cy="4937125"/>
          </a:xfrm>
        </p:spPr>
        <p:txBody>
          <a:bodyPr/>
          <a:lstStyle/>
          <a:p>
            <a:pPr lvl="1">
              <a:buNone/>
            </a:pP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 lvl="1"/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물품목록 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물품 정보 저장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 lvl="1"/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 lvl="1"/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물품판매 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판매물품 정보 저장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 lvl="1"/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 lvl="1"/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입고내역 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입고물품 정보 저장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 lvl="1"/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 lvl="1"/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손실내역 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손실물품 정보 저장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계획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일정 계획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일정 계획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</a:t>
            </a:r>
            <a:r>
              <a:rPr lang="ko-KR" altLang="en-US" dirty="0" smtClean="0"/>
              <a:t>진행 상황</a:t>
            </a:r>
            <a:endParaRPr lang="en-US" altLang="ko-KR" dirty="0" smtClean="0"/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357430"/>
            <a:ext cx="5572164" cy="4159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16" y="5500702"/>
            <a:ext cx="228600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7143768" y="5500702"/>
            <a:ext cx="164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 smtClean="0"/>
          </a:p>
          <a:p>
            <a:endParaRPr lang="en-US" altLang="ko-KR" sz="1200" dirty="0" smtClean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7072330" y="5500702"/>
          <a:ext cx="1643074" cy="8572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3074"/>
              </a:tblGrid>
              <a:tr h="2857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일정 계획</a:t>
                      </a:r>
                      <a:endParaRPr lang="en-US" altLang="ko-KR" sz="1200" dirty="0" smtClean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계획과 일치</a:t>
                      </a:r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진행 상황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 smtClean="0">
                <a:latin typeface="휴먼모음T" pitchFamily="18" charset="-127"/>
                <a:ea typeface="휴먼모음T" pitchFamily="18" charset="-127"/>
              </a:rPr>
              <a:t>4. </a:t>
            </a:r>
            <a:r>
              <a:rPr lang="ko-KR" altLang="en-US" sz="4000" dirty="0" smtClean="0">
                <a:latin typeface="휴먼모음T" pitchFamily="18" charset="-127"/>
                <a:ea typeface="휴먼모음T" pitchFamily="18" charset="-127"/>
              </a:rPr>
              <a:t>시스템 설계 </a:t>
            </a:r>
            <a:r>
              <a:rPr lang="en-US" altLang="ko-KR" sz="4000" dirty="0" smtClean="0">
                <a:latin typeface="휴먼모음T" pitchFamily="18" charset="-127"/>
                <a:ea typeface="휴먼모음T" pitchFamily="18" charset="-127"/>
              </a:rPr>
              <a:t>– DB</a:t>
            </a:r>
            <a:r>
              <a:rPr lang="ko-KR" altLang="en-US" sz="4000" dirty="0" smtClean="0">
                <a:latin typeface="휴먼모음T" pitchFamily="18" charset="-127"/>
                <a:ea typeface="휴먼모음T" pitchFamily="18" charset="-127"/>
              </a:rPr>
              <a:t>설계</a:t>
            </a:r>
          </a:p>
        </p:txBody>
      </p:sp>
      <p:sp>
        <p:nvSpPr>
          <p:cNvPr id="78851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/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 lvl="1"/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물품목록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 lvl="1"/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 lvl="1"/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 lvl="1"/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 lvl="1"/>
            <a:endParaRPr lang="en-US" altLang="ko-KR" sz="1400" dirty="0" smtClean="0">
              <a:latin typeface="휴먼모음T" pitchFamily="18" charset="-127"/>
              <a:ea typeface="휴먼모음T" pitchFamily="18" charset="-127"/>
            </a:endParaRPr>
          </a:p>
          <a:p>
            <a:pPr lvl="1"/>
            <a:endParaRPr lang="en-US" altLang="ko-KR" sz="1400" dirty="0" smtClean="0">
              <a:latin typeface="휴먼모음T" pitchFamily="18" charset="-127"/>
              <a:ea typeface="휴먼모음T" pitchFamily="18" charset="-127"/>
            </a:endParaRPr>
          </a:p>
          <a:p>
            <a:pPr lvl="2"/>
            <a:endParaRPr lang="en-US" altLang="ko-KR" sz="1000" dirty="0" smtClean="0">
              <a:latin typeface="휴먼모음T" pitchFamily="18" charset="-127"/>
              <a:ea typeface="휴먼모음T" pitchFamily="18" charset="-127"/>
            </a:endParaRPr>
          </a:p>
          <a:p>
            <a:pPr lvl="2"/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예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)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물품코드 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: 12345,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물품이름 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dirty="0" err="1" smtClean="0">
                <a:latin typeface="휴먼모음T" pitchFamily="18" charset="-127"/>
                <a:ea typeface="휴먼모음T" pitchFamily="18" charset="-127"/>
              </a:rPr>
              <a:t>새우깡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,</a:t>
            </a:r>
          </a:p>
          <a:p>
            <a:pPr lvl="2">
              <a:buFont typeface="Wingdings 3" pitchFamily="18" charset="2"/>
              <a:buNone/>
            </a:pP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   </a:t>
            </a:r>
            <a:r>
              <a:rPr lang="en-US" altLang="ko-KR" sz="1800" dirty="0" smtClean="0">
                <a:latin typeface="휴먼모음T" pitchFamily="18" charset="-127"/>
                <a:ea typeface="휴먼모음T" pitchFamily="18" charset="-127"/>
              </a:rPr>
              <a:t> 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물품단가 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: 700,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물품수량 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: 20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143000" y="2476504"/>
          <a:ext cx="6905652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8"/>
                <a:gridCol w="1214446"/>
                <a:gridCol w="1000132"/>
                <a:gridCol w="857256"/>
                <a:gridCol w="269081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필드이름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종류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길이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물품코드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물품코드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integer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Not NULL, Primary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Key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물품이름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물품이름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varchar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20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Not NULL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물품단가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물품단가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long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Not NULL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물품수량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물품수량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integer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 smtClean="0">
                <a:latin typeface="휴먼모음T" pitchFamily="18" charset="-127"/>
                <a:ea typeface="휴먼모음T" pitchFamily="18" charset="-127"/>
              </a:rPr>
              <a:t>4. </a:t>
            </a:r>
            <a:r>
              <a:rPr lang="ko-KR" altLang="en-US" sz="4000" dirty="0" smtClean="0">
                <a:latin typeface="휴먼모음T" pitchFamily="18" charset="-127"/>
                <a:ea typeface="휴먼모음T" pitchFamily="18" charset="-127"/>
              </a:rPr>
              <a:t>시스템 설계 </a:t>
            </a:r>
            <a:r>
              <a:rPr lang="en-US" altLang="ko-KR" sz="4000" dirty="0" smtClean="0">
                <a:latin typeface="휴먼모음T" pitchFamily="18" charset="-127"/>
                <a:ea typeface="휴먼모음T" pitchFamily="18" charset="-127"/>
              </a:rPr>
              <a:t>– DB</a:t>
            </a:r>
            <a:r>
              <a:rPr lang="ko-KR" altLang="en-US" sz="4000" dirty="0" smtClean="0">
                <a:latin typeface="휴먼모음T" pitchFamily="18" charset="-127"/>
                <a:ea typeface="휴먼모음T" pitchFamily="18" charset="-127"/>
              </a:rPr>
              <a:t>설계</a:t>
            </a:r>
          </a:p>
        </p:txBody>
      </p:sp>
      <p:sp>
        <p:nvSpPr>
          <p:cNvPr id="7987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06519"/>
            <a:ext cx="8229600" cy="4937125"/>
          </a:xfrm>
        </p:spPr>
        <p:txBody>
          <a:bodyPr/>
          <a:lstStyle/>
          <a:p>
            <a:pPr lvl="1"/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 lvl="1"/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물품판매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 lvl="1"/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 lvl="1"/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 lvl="1"/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 lvl="1"/>
            <a:endParaRPr lang="en-US" altLang="ko-KR" sz="1400" dirty="0" smtClean="0">
              <a:latin typeface="휴먼모음T" pitchFamily="18" charset="-127"/>
              <a:ea typeface="휴먼모음T" pitchFamily="18" charset="-127"/>
            </a:endParaRPr>
          </a:p>
          <a:p>
            <a:pPr lvl="1"/>
            <a:endParaRPr lang="en-US" altLang="ko-KR" sz="1400" dirty="0" smtClean="0">
              <a:latin typeface="휴먼모음T" pitchFamily="18" charset="-127"/>
              <a:ea typeface="휴먼모음T" pitchFamily="18" charset="-127"/>
            </a:endParaRPr>
          </a:p>
          <a:p>
            <a:pPr lvl="2"/>
            <a:endParaRPr lang="en-US" altLang="ko-KR" sz="1000" dirty="0" smtClean="0">
              <a:latin typeface="휴먼모음T" pitchFamily="18" charset="-127"/>
              <a:ea typeface="휴먼모음T" pitchFamily="18" charset="-127"/>
            </a:endParaRPr>
          </a:p>
          <a:p>
            <a:pPr lvl="2"/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예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)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판매코드 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: 00414,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판매물품 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dirty="0" err="1" smtClean="0">
                <a:latin typeface="휴먼모음T" pitchFamily="18" charset="-127"/>
                <a:ea typeface="휴먼모음T" pitchFamily="18" charset="-127"/>
              </a:rPr>
              <a:t>초코송이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,</a:t>
            </a:r>
          </a:p>
          <a:p>
            <a:pPr lvl="2">
              <a:buFont typeface="Wingdings 3" pitchFamily="18" charset="2"/>
              <a:buNone/>
            </a:pP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    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dirty="0" err="1" smtClean="0">
                <a:latin typeface="휴먼모음T" pitchFamily="18" charset="-127"/>
                <a:ea typeface="휴먼모음T" pitchFamily="18" charset="-127"/>
              </a:rPr>
              <a:t>판매일시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: 11/03 PM 02:10,</a:t>
            </a:r>
          </a:p>
          <a:p>
            <a:pPr lvl="2">
              <a:buFont typeface="Wingdings 3" pitchFamily="18" charset="2"/>
              <a:buNone/>
            </a:pP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    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판매수량 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: 3,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판매금액 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: 2100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143000" y="2457456"/>
          <a:ext cx="690565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8"/>
                <a:gridCol w="1214446"/>
                <a:gridCol w="1000132"/>
                <a:gridCol w="857256"/>
                <a:gridCol w="269081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필드이름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종류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길이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판매코드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판매코드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long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Not NULL, Primary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Key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판매물품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판매물품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varchar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20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Not NULL, Foreign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Key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판매일시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판매일시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date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Not NULL, Default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현재시간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판매수량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판매수량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integer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Not NULL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판매금액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판매금액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long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Not NULL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 smtClean="0">
                <a:latin typeface="휴먼모음T" pitchFamily="18" charset="-127"/>
                <a:ea typeface="휴먼모음T" pitchFamily="18" charset="-127"/>
              </a:rPr>
              <a:t>4. </a:t>
            </a:r>
            <a:r>
              <a:rPr lang="ko-KR" altLang="en-US" sz="4000" dirty="0" smtClean="0">
                <a:latin typeface="휴먼모음T" pitchFamily="18" charset="-127"/>
                <a:ea typeface="휴먼모음T" pitchFamily="18" charset="-127"/>
              </a:rPr>
              <a:t>시스템 설계 </a:t>
            </a:r>
            <a:r>
              <a:rPr lang="en-US" altLang="ko-KR" sz="4000" dirty="0" smtClean="0">
                <a:latin typeface="휴먼모음T" pitchFamily="18" charset="-127"/>
                <a:ea typeface="휴먼모음T" pitchFamily="18" charset="-127"/>
              </a:rPr>
              <a:t>– DB</a:t>
            </a:r>
            <a:r>
              <a:rPr lang="ko-KR" altLang="en-US" sz="4000" dirty="0" smtClean="0">
                <a:latin typeface="휴먼모음T" pitchFamily="18" charset="-127"/>
                <a:ea typeface="휴먼모음T" pitchFamily="18" charset="-127"/>
              </a:rPr>
              <a:t>설계</a:t>
            </a:r>
          </a:p>
        </p:txBody>
      </p:sp>
      <p:sp>
        <p:nvSpPr>
          <p:cNvPr id="80899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/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 lvl="1"/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입고내역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 lvl="1"/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 lvl="1"/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 lvl="1"/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 lvl="1"/>
            <a:endParaRPr lang="en-US" altLang="ko-KR" sz="1400" dirty="0" smtClean="0">
              <a:latin typeface="휴먼모음T" pitchFamily="18" charset="-127"/>
              <a:ea typeface="휴먼모음T" pitchFamily="18" charset="-127"/>
            </a:endParaRPr>
          </a:p>
          <a:p>
            <a:pPr lvl="1"/>
            <a:endParaRPr lang="en-US" altLang="ko-KR" sz="1400" dirty="0" smtClean="0">
              <a:latin typeface="휴먼모음T" pitchFamily="18" charset="-127"/>
              <a:ea typeface="휴먼모음T" pitchFamily="18" charset="-127"/>
            </a:endParaRPr>
          </a:p>
          <a:p>
            <a:pPr lvl="2"/>
            <a:endParaRPr lang="en-US" altLang="ko-KR" sz="1000" dirty="0" smtClean="0">
              <a:latin typeface="휴먼모음T" pitchFamily="18" charset="-127"/>
              <a:ea typeface="휴먼모음T" pitchFamily="18" charset="-127"/>
            </a:endParaRPr>
          </a:p>
          <a:p>
            <a:pPr lvl="2"/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예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)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입고코드 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: 11111,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입고물품 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dirty="0" err="1" smtClean="0">
                <a:latin typeface="휴먼모음T" pitchFamily="18" charset="-127"/>
                <a:ea typeface="휴먼모음T" pitchFamily="18" charset="-127"/>
              </a:rPr>
              <a:t>빼빼로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,</a:t>
            </a:r>
          </a:p>
          <a:p>
            <a:pPr lvl="2">
              <a:buFont typeface="Wingdings 3" pitchFamily="18" charset="2"/>
              <a:buNone/>
            </a:pP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    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dirty="0" err="1" smtClean="0">
                <a:latin typeface="휴먼모음T" pitchFamily="18" charset="-127"/>
                <a:ea typeface="휴먼모음T" pitchFamily="18" charset="-127"/>
              </a:rPr>
              <a:t>입고일시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: 11/11 AM 06:05,</a:t>
            </a:r>
          </a:p>
          <a:p>
            <a:pPr lvl="2">
              <a:buFont typeface="Wingdings 3" pitchFamily="18" charset="2"/>
              <a:buNone/>
            </a:pP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    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입고수량 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: 1111,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입고금액 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: 690000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143000" y="2457456"/>
          <a:ext cx="690565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8"/>
                <a:gridCol w="1214446"/>
                <a:gridCol w="1000132"/>
                <a:gridCol w="857256"/>
                <a:gridCol w="269081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필드이름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종류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길이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입고코드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입고코드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long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Not NULL, Primary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Key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입고물품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입고물품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varchar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20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Not NULL, Foreign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Key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입고일시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입고일시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date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Not NULL, Default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현재시간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입고수량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입고수량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integer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Not NULL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입고금액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입고금액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long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Not NULL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 smtClean="0">
                <a:latin typeface="휴먼모음T" pitchFamily="18" charset="-127"/>
                <a:ea typeface="휴먼모음T" pitchFamily="18" charset="-127"/>
              </a:rPr>
              <a:t>4. </a:t>
            </a:r>
            <a:r>
              <a:rPr lang="ko-KR" altLang="en-US" sz="4000" dirty="0" smtClean="0">
                <a:latin typeface="휴먼모음T" pitchFamily="18" charset="-127"/>
                <a:ea typeface="휴먼모음T" pitchFamily="18" charset="-127"/>
              </a:rPr>
              <a:t>시스템 설계 </a:t>
            </a:r>
            <a:r>
              <a:rPr lang="en-US" altLang="ko-KR" sz="4000" dirty="0" smtClean="0">
                <a:latin typeface="휴먼모음T" pitchFamily="18" charset="-127"/>
                <a:ea typeface="휴먼모음T" pitchFamily="18" charset="-127"/>
              </a:rPr>
              <a:t>– DB</a:t>
            </a:r>
            <a:r>
              <a:rPr lang="ko-KR" altLang="en-US" sz="4000" dirty="0" smtClean="0">
                <a:latin typeface="휴먼모음T" pitchFamily="18" charset="-127"/>
                <a:ea typeface="휴먼모음T" pitchFamily="18" charset="-127"/>
              </a:rPr>
              <a:t>설계</a:t>
            </a:r>
          </a:p>
        </p:txBody>
      </p:sp>
      <p:sp>
        <p:nvSpPr>
          <p:cNvPr id="8192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67300"/>
          </a:xfrm>
        </p:spPr>
        <p:txBody>
          <a:bodyPr/>
          <a:lstStyle/>
          <a:p>
            <a:pPr lvl="1"/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 lvl="1"/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손실내역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 lvl="1"/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 lvl="1"/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 lvl="1"/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 lvl="1"/>
            <a:endParaRPr lang="en-US" altLang="ko-KR" sz="1400" dirty="0" smtClean="0">
              <a:latin typeface="휴먼모음T" pitchFamily="18" charset="-127"/>
              <a:ea typeface="휴먼모음T" pitchFamily="18" charset="-127"/>
            </a:endParaRPr>
          </a:p>
          <a:p>
            <a:pPr lvl="1"/>
            <a:endParaRPr lang="en-US" altLang="ko-KR" sz="1400" dirty="0" smtClean="0">
              <a:latin typeface="휴먼모음T" pitchFamily="18" charset="-127"/>
              <a:ea typeface="휴먼모음T" pitchFamily="18" charset="-127"/>
            </a:endParaRPr>
          </a:p>
          <a:p>
            <a:pPr lvl="2"/>
            <a:endParaRPr lang="en-US" altLang="ko-KR" sz="1000" dirty="0" smtClean="0">
              <a:latin typeface="휴먼모음T" pitchFamily="18" charset="-127"/>
              <a:ea typeface="휴먼모음T" pitchFamily="18" charset="-127"/>
            </a:endParaRPr>
          </a:p>
          <a:p>
            <a:pPr lvl="2"/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예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)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손실코드 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: 42315,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손실물품 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dirty="0" err="1" smtClean="0">
                <a:latin typeface="휴먼모음T" pitchFamily="18" charset="-127"/>
                <a:ea typeface="휴먼모음T" pitchFamily="18" charset="-127"/>
              </a:rPr>
              <a:t>엄마의실수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,</a:t>
            </a:r>
          </a:p>
          <a:p>
            <a:pPr lvl="2">
              <a:buFont typeface="Wingdings 3" pitchFamily="18" charset="2"/>
              <a:buNone/>
            </a:pP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    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dirty="0" err="1" smtClean="0">
                <a:latin typeface="휴먼모음T" pitchFamily="18" charset="-127"/>
                <a:ea typeface="휴먼모음T" pitchFamily="18" charset="-127"/>
              </a:rPr>
              <a:t>손실일시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: 11/01 PM 10:15,</a:t>
            </a:r>
          </a:p>
          <a:p>
            <a:pPr lvl="2">
              <a:buFont typeface="Wingdings 3" pitchFamily="18" charset="2"/>
              <a:buNone/>
            </a:pP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    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손실수량 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: 2,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손실금액 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: 1400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143000" y="2457456"/>
          <a:ext cx="690565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8"/>
                <a:gridCol w="1214446"/>
                <a:gridCol w="1000132"/>
                <a:gridCol w="857256"/>
                <a:gridCol w="269081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필드이름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종류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길이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손실코드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손실코드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long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Not NULL, Primary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Key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손실물품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손실물품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varchar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20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Not NULL, Foreign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Key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손실일시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손실일시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date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Not NULL, Default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현재시간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손실수량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손실수량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integer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Not NULL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손실금액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손실금액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long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Not NULL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800" dirty="0" smtClean="0">
                <a:latin typeface="휴먼모음T" pitchFamily="18" charset="-127"/>
                <a:ea typeface="휴먼모음T" pitchFamily="18" charset="-127"/>
              </a:rPr>
              <a:t>4. </a:t>
            </a:r>
            <a:r>
              <a:rPr lang="ko-KR" altLang="en-US" sz="4800" dirty="0" smtClean="0">
                <a:latin typeface="휴먼모음T" pitchFamily="18" charset="-127"/>
                <a:ea typeface="휴먼모음T" pitchFamily="18" charset="-127"/>
              </a:rPr>
              <a:t>시스템 설계 </a:t>
            </a:r>
            <a:r>
              <a:rPr lang="en-US" altLang="ko-KR" sz="4800" dirty="0" smtClean="0">
                <a:latin typeface="휴먼모음T" pitchFamily="18" charset="-127"/>
                <a:ea typeface="휴먼모음T" pitchFamily="18" charset="-127"/>
              </a:rPr>
              <a:t>– </a:t>
            </a:r>
            <a:r>
              <a:rPr lang="ko-KR" altLang="en-US" sz="4800" dirty="0" smtClean="0">
                <a:latin typeface="휴먼모음T" pitchFamily="18" charset="-127"/>
                <a:ea typeface="휴먼모음T" pitchFamily="18" charset="-127"/>
              </a:rPr>
              <a:t>요구분석 </a:t>
            </a:r>
            <a:r>
              <a:rPr lang="ko-KR" altLang="en-US" sz="4800" dirty="0" err="1" smtClean="0">
                <a:latin typeface="휴먼모음T" pitchFamily="18" charset="-127"/>
                <a:ea typeface="휴먼모음T" pitchFamily="18" charset="-127"/>
              </a:rPr>
              <a:t>참조표</a:t>
            </a:r>
            <a:endParaRPr lang="ko-KR" altLang="en-US" sz="4800" dirty="0" smtClean="0">
              <a:latin typeface="휴먼모음T" pitchFamily="18" charset="-127"/>
              <a:ea typeface="휴먼모음T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00063" y="2071688"/>
          <a:ext cx="8143935" cy="3929091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928960"/>
                <a:gridCol w="2500330"/>
                <a:gridCol w="2714645"/>
              </a:tblGrid>
              <a:tr h="5238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/>
                        <a:t>자료 흐름도</a:t>
                      </a:r>
                      <a:endParaRPr lang="ko-KR" altLang="en-US" sz="28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/>
                        <a:t>시스템 구조도</a:t>
                      </a:r>
                      <a:endParaRPr lang="ko-KR" altLang="en-US" sz="28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238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smtClean="0"/>
                        <a:t>도식명</a:t>
                      </a:r>
                      <a:endParaRPr lang="ko-KR" altLang="en-US" sz="2400" b="1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smtClean="0"/>
                        <a:t>도식명</a:t>
                      </a:r>
                      <a:endParaRPr lang="ko-KR" altLang="en-US" sz="2400" b="1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smtClean="0"/>
                        <a:t>도식번호</a:t>
                      </a:r>
                      <a:endParaRPr lang="ko-KR" altLang="en-US" sz="2400" b="1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</a:tr>
              <a:tr h="6985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smtClean="0"/>
                        <a:t>배경도</a:t>
                      </a:r>
                      <a:r>
                        <a:rPr lang="en-US" altLang="ko-KR" sz="1700" smtClean="0"/>
                        <a:t>(</a:t>
                      </a:r>
                      <a:r>
                        <a:rPr lang="ko-KR" altLang="en-US" sz="1700" smtClean="0"/>
                        <a:t>편의점물품관리</a:t>
                      </a:r>
                      <a:r>
                        <a:rPr lang="en-US" altLang="ko-KR" sz="1700" smtClean="0"/>
                        <a:t>)</a:t>
                      </a:r>
                    </a:p>
                    <a:p>
                      <a:pPr algn="ctr" latinLnBrk="1"/>
                      <a:r>
                        <a:rPr lang="ko-KR" altLang="en-US" sz="1700" smtClean="0"/>
                        <a:t>최상위 흐름도</a:t>
                      </a:r>
                      <a:endParaRPr lang="ko-KR" altLang="en-US" sz="17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smtClean="0"/>
                        <a:t>Main</a:t>
                      </a:r>
                      <a:endParaRPr lang="ko-KR" altLang="en-US" sz="17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smtClean="0"/>
                        <a:t>0000</a:t>
                      </a:r>
                      <a:endParaRPr lang="ko-KR" altLang="en-US" sz="17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</a:tr>
              <a:tr h="21828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smtClean="0"/>
                        <a:t>물품 판매</a:t>
                      </a:r>
                      <a:endParaRPr lang="en-US" altLang="ko-KR" sz="1700" smtClean="0"/>
                    </a:p>
                    <a:p>
                      <a:pPr algn="ctr" latinLnBrk="1"/>
                      <a:r>
                        <a:rPr lang="ko-KR" altLang="en-US" sz="1700" smtClean="0"/>
                        <a:t>물품 판매 </a:t>
                      </a:r>
                      <a:r>
                        <a:rPr lang="en-US" altLang="ko-KR" sz="1700" smtClean="0"/>
                        <a:t>– </a:t>
                      </a:r>
                      <a:r>
                        <a:rPr lang="ko-KR" altLang="en-US" sz="1700" smtClean="0"/>
                        <a:t>판매화면</a:t>
                      </a:r>
                      <a:endParaRPr lang="en-US" altLang="ko-KR" sz="1700" smtClean="0"/>
                    </a:p>
                    <a:p>
                      <a:pPr algn="ctr" latinLnBrk="1"/>
                      <a:r>
                        <a:rPr lang="ko-KR" altLang="en-US" sz="1700" smtClean="0"/>
                        <a:t>물품 판매 </a:t>
                      </a:r>
                      <a:r>
                        <a:rPr lang="en-US" altLang="ko-KR" sz="1700" smtClean="0"/>
                        <a:t>– </a:t>
                      </a:r>
                      <a:r>
                        <a:rPr lang="ko-KR" altLang="en-US" sz="1700" smtClean="0"/>
                        <a:t>물품</a:t>
                      </a:r>
                      <a:r>
                        <a:rPr lang="ko-KR" altLang="en-US" sz="1700" baseline="0" smtClean="0"/>
                        <a:t> 판매 목폭</a:t>
                      </a:r>
                      <a:endParaRPr lang="en-US" altLang="ko-KR" sz="1700" baseline="0" smtClean="0"/>
                    </a:p>
                    <a:p>
                      <a:pPr algn="ctr" latinLnBrk="1"/>
                      <a:r>
                        <a:rPr lang="ko-KR" altLang="en-US" sz="1700" baseline="0" smtClean="0"/>
                        <a:t>물품 판매 </a:t>
                      </a:r>
                      <a:r>
                        <a:rPr lang="en-US" altLang="ko-KR" sz="1700" baseline="0" smtClean="0"/>
                        <a:t>– </a:t>
                      </a:r>
                      <a:r>
                        <a:rPr lang="ko-KR" altLang="en-US" sz="1700" baseline="0" smtClean="0"/>
                        <a:t>판매내역</a:t>
                      </a:r>
                      <a:endParaRPr lang="ko-KR" altLang="en-US" sz="17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smtClean="0"/>
                        <a:t>물품 판매 </a:t>
                      </a:r>
                      <a:r>
                        <a:rPr lang="en-US" altLang="ko-KR" sz="1700" smtClean="0"/>
                        <a:t>/ </a:t>
                      </a:r>
                      <a:r>
                        <a:rPr lang="ko-KR" altLang="en-US" sz="1700" smtClean="0"/>
                        <a:t>내역</a:t>
                      </a:r>
                      <a:endParaRPr lang="en-US" altLang="ko-KR" sz="1700" smtClean="0"/>
                    </a:p>
                    <a:p>
                      <a:pPr algn="ctr" latinLnBrk="1"/>
                      <a:r>
                        <a:rPr lang="ko-KR" altLang="en-US" sz="1700" smtClean="0"/>
                        <a:t>판매 물품 추가</a:t>
                      </a:r>
                      <a:endParaRPr lang="en-US" altLang="ko-KR" sz="1700" smtClean="0"/>
                    </a:p>
                    <a:p>
                      <a:pPr algn="ctr" latinLnBrk="1"/>
                      <a:r>
                        <a:rPr lang="ko-KR" altLang="en-US" sz="1700" smtClean="0"/>
                        <a:t>물품 정보 입력</a:t>
                      </a:r>
                      <a:endParaRPr lang="en-US" altLang="ko-KR" sz="1700" smtClean="0"/>
                    </a:p>
                    <a:p>
                      <a:pPr algn="ctr" latinLnBrk="1"/>
                      <a:r>
                        <a:rPr lang="ko-KR" altLang="en-US" sz="1700" smtClean="0"/>
                        <a:t>물품 정보 저장</a:t>
                      </a:r>
                      <a:endParaRPr lang="en-US" altLang="ko-KR" sz="1700" smtClean="0"/>
                    </a:p>
                    <a:p>
                      <a:pPr algn="ctr" latinLnBrk="1"/>
                      <a:r>
                        <a:rPr lang="ko-KR" altLang="en-US" sz="1700" smtClean="0"/>
                        <a:t>판매 물품 취소</a:t>
                      </a:r>
                      <a:endParaRPr lang="en-US" altLang="ko-KR" sz="1700" smtClean="0"/>
                    </a:p>
                    <a:p>
                      <a:pPr algn="ctr" latinLnBrk="1"/>
                      <a:r>
                        <a:rPr lang="ko-KR" altLang="en-US" sz="1700" smtClean="0"/>
                        <a:t>결제</a:t>
                      </a:r>
                      <a:endParaRPr lang="en-US" altLang="ko-KR" sz="1700" smtClean="0"/>
                    </a:p>
                    <a:p>
                      <a:pPr algn="ctr" latinLnBrk="1"/>
                      <a:r>
                        <a:rPr lang="ko-KR" altLang="en-US" sz="1700" smtClean="0"/>
                        <a:t>판매 내역</a:t>
                      </a:r>
                      <a:endParaRPr lang="ko-KR" altLang="en-US" sz="17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A – 0000</a:t>
                      </a:r>
                    </a:p>
                    <a:p>
                      <a:pPr algn="ctr" latinLnBrk="1"/>
                      <a:r>
                        <a:rPr lang="en-US" altLang="ko-KR" sz="1700" dirty="0" smtClean="0"/>
                        <a:t>A – 1000</a:t>
                      </a:r>
                    </a:p>
                    <a:p>
                      <a:pPr algn="ctr" latinLnBrk="1"/>
                      <a:r>
                        <a:rPr lang="en-US" altLang="ko-KR" sz="1700" dirty="0" smtClean="0"/>
                        <a:t>A – 1100</a:t>
                      </a:r>
                    </a:p>
                    <a:p>
                      <a:pPr algn="ctr" latinLnBrk="1"/>
                      <a:r>
                        <a:rPr lang="en-US" altLang="ko-KR" sz="1700" dirty="0" smtClean="0"/>
                        <a:t>A - 1200</a:t>
                      </a:r>
                    </a:p>
                    <a:p>
                      <a:pPr algn="ctr" latinLnBrk="1"/>
                      <a:r>
                        <a:rPr lang="en-US" altLang="ko-KR" sz="1700" dirty="0" smtClean="0"/>
                        <a:t>A – 2000</a:t>
                      </a:r>
                    </a:p>
                    <a:p>
                      <a:pPr algn="ctr" latinLnBrk="1"/>
                      <a:r>
                        <a:rPr lang="en-US" altLang="ko-KR" sz="1700" dirty="0" smtClean="0"/>
                        <a:t>A – 3000</a:t>
                      </a:r>
                    </a:p>
                    <a:p>
                      <a:pPr algn="ctr" latinLnBrk="1"/>
                      <a:r>
                        <a:rPr lang="en-US" altLang="ko-KR" sz="1700" dirty="0" smtClean="0"/>
                        <a:t>A</a:t>
                      </a:r>
                      <a:r>
                        <a:rPr lang="en-US" altLang="ko-KR" sz="1700" baseline="0" dirty="0" smtClean="0"/>
                        <a:t> – 3100</a:t>
                      </a:r>
                      <a:endParaRPr lang="ko-KR" altLang="en-US" sz="17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500063" y="1714488"/>
          <a:ext cx="8143935" cy="4947316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928960"/>
                <a:gridCol w="2500330"/>
                <a:gridCol w="2714645"/>
              </a:tblGrid>
              <a:tr h="4286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/>
                        <a:t>자료 흐름도</a:t>
                      </a:r>
                      <a:endParaRPr lang="ko-KR" altLang="en-US" sz="28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/>
                        <a:t>시스템 구조도</a:t>
                      </a:r>
                      <a:endParaRPr lang="ko-KR" altLang="en-US" sz="28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735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 smtClean="0">
                          <a:latin typeface="휴먼모음T" pitchFamily="18" charset="-127"/>
                          <a:ea typeface="휴먼모음T" pitchFamily="18" charset="-127"/>
                        </a:rPr>
                        <a:t>물품 입고</a:t>
                      </a:r>
                      <a:endParaRPr lang="en-US" altLang="ko-KR" sz="1700" b="0" dirty="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algn="ctr" latinLnBrk="1"/>
                      <a:r>
                        <a:rPr lang="ko-KR" altLang="en-US" sz="1700" b="0" dirty="0" smtClean="0">
                          <a:latin typeface="휴먼모음T" pitchFamily="18" charset="-127"/>
                          <a:ea typeface="휴먼모음T" pitchFamily="18" charset="-127"/>
                        </a:rPr>
                        <a:t>물품 입고 </a:t>
                      </a:r>
                      <a:r>
                        <a:rPr lang="en-US" altLang="ko-KR" sz="1700" b="0" dirty="0" smtClean="0">
                          <a:latin typeface="휴먼모음T" pitchFamily="18" charset="-127"/>
                          <a:ea typeface="휴먼모음T" pitchFamily="18" charset="-127"/>
                        </a:rPr>
                        <a:t>–</a:t>
                      </a:r>
                      <a:r>
                        <a:rPr lang="en-US" altLang="ko-KR" sz="1700" b="0" baseline="0" dirty="0" smtClean="0">
                          <a:latin typeface="휴먼모음T" pitchFamily="18" charset="-127"/>
                          <a:ea typeface="휴먼모음T" pitchFamily="18" charset="-127"/>
                        </a:rPr>
                        <a:t> </a:t>
                      </a:r>
                      <a:r>
                        <a:rPr lang="ko-KR" altLang="en-US" sz="1700" b="0" baseline="0" dirty="0" smtClean="0">
                          <a:latin typeface="휴먼모음T" pitchFamily="18" charset="-127"/>
                          <a:ea typeface="휴먼모음T" pitchFamily="18" charset="-127"/>
                        </a:rPr>
                        <a:t>입고 화면</a:t>
                      </a:r>
                      <a:endParaRPr lang="en-US" altLang="ko-KR" sz="1700" b="0" baseline="0" dirty="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algn="ctr" latinLnBrk="1"/>
                      <a:r>
                        <a:rPr lang="ko-KR" altLang="en-US" sz="1700" b="0" baseline="0" dirty="0" smtClean="0">
                          <a:latin typeface="휴먼모음T" pitchFamily="18" charset="-127"/>
                          <a:ea typeface="휴먼모음T" pitchFamily="18" charset="-127"/>
                        </a:rPr>
                        <a:t>물품 입고 </a:t>
                      </a:r>
                      <a:r>
                        <a:rPr lang="en-US" altLang="ko-KR" sz="1700" b="0" baseline="0" dirty="0" smtClean="0">
                          <a:latin typeface="휴먼모음T" pitchFamily="18" charset="-127"/>
                          <a:ea typeface="휴먼모음T" pitchFamily="18" charset="-127"/>
                        </a:rPr>
                        <a:t>– </a:t>
                      </a:r>
                      <a:r>
                        <a:rPr lang="ko-KR" altLang="en-US" sz="1700" b="0" baseline="0" dirty="0" smtClean="0">
                          <a:latin typeface="휴먼모음T" pitchFamily="18" charset="-127"/>
                          <a:ea typeface="휴먼모음T" pitchFamily="18" charset="-127"/>
                        </a:rPr>
                        <a:t>물품 입고 목록</a:t>
                      </a:r>
                      <a:endParaRPr lang="en-US" altLang="ko-KR" sz="1700" b="0" baseline="0" dirty="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algn="ctr" latinLnBrk="1"/>
                      <a:r>
                        <a:rPr lang="ko-KR" altLang="en-US" sz="1700" b="0" baseline="0" dirty="0" smtClean="0">
                          <a:latin typeface="휴먼모음T" pitchFamily="18" charset="-127"/>
                          <a:ea typeface="휴먼모음T" pitchFamily="18" charset="-127"/>
                        </a:rPr>
                        <a:t>물품 입고 </a:t>
                      </a:r>
                      <a:r>
                        <a:rPr lang="en-US" altLang="ko-KR" sz="1700" b="0" baseline="0" dirty="0" smtClean="0">
                          <a:latin typeface="휴먼모음T" pitchFamily="18" charset="-127"/>
                          <a:ea typeface="휴먼모음T" pitchFamily="18" charset="-127"/>
                        </a:rPr>
                        <a:t>– </a:t>
                      </a:r>
                      <a:r>
                        <a:rPr lang="ko-KR" altLang="en-US" sz="1700" b="0" baseline="0" dirty="0" smtClean="0">
                          <a:latin typeface="휴먼모음T" pitchFamily="18" charset="-127"/>
                          <a:ea typeface="휴먼모음T" pitchFamily="18" charset="-127"/>
                        </a:rPr>
                        <a:t>입고 내역</a:t>
                      </a:r>
                      <a:endParaRPr lang="en-US" altLang="ko-KR" sz="1700" b="0" baseline="0" dirty="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smtClean="0">
                          <a:latin typeface="휴먼모음T" pitchFamily="18" charset="-127"/>
                          <a:ea typeface="휴먼모음T" pitchFamily="18" charset="-127"/>
                        </a:rPr>
                        <a:t>물품 입고 </a:t>
                      </a:r>
                      <a:r>
                        <a:rPr lang="en-US" altLang="ko-KR" sz="1700" b="0" smtClean="0">
                          <a:latin typeface="휴먼모음T" pitchFamily="18" charset="-127"/>
                          <a:ea typeface="휴먼모음T" pitchFamily="18" charset="-127"/>
                        </a:rPr>
                        <a:t>/ </a:t>
                      </a:r>
                      <a:r>
                        <a:rPr lang="ko-KR" altLang="en-US" sz="1700" b="0" smtClean="0">
                          <a:latin typeface="휴먼모음T" pitchFamily="18" charset="-127"/>
                          <a:ea typeface="휴먼모음T" pitchFamily="18" charset="-127"/>
                        </a:rPr>
                        <a:t>내역</a:t>
                      </a:r>
                      <a:endParaRPr lang="en-US" altLang="ko-KR" sz="1700" b="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algn="ctr" latinLnBrk="1"/>
                      <a:r>
                        <a:rPr lang="ko-KR" altLang="en-US" sz="1700" b="0" smtClean="0">
                          <a:latin typeface="휴먼모음T" pitchFamily="18" charset="-127"/>
                          <a:ea typeface="휴먼모음T" pitchFamily="18" charset="-127"/>
                        </a:rPr>
                        <a:t>입고 물품 추가</a:t>
                      </a:r>
                      <a:endParaRPr lang="en-US" altLang="ko-KR" sz="1700" b="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algn="ctr" latinLnBrk="1"/>
                      <a:r>
                        <a:rPr lang="ko-KR" altLang="en-US" sz="1700" b="0" smtClean="0">
                          <a:latin typeface="휴먼모음T" pitchFamily="18" charset="-127"/>
                          <a:ea typeface="휴먼모음T" pitchFamily="18" charset="-127"/>
                        </a:rPr>
                        <a:t>입고 정보 입력</a:t>
                      </a:r>
                      <a:endParaRPr lang="en-US" altLang="ko-KR" sz="1700" b="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algn="ctr" latinLnBrk="1"/>
                      <a:r>
                        <a:rPr lang="ko-KR" altLang="en-US" sz="1700" b="0" smtClean="0">
                          <a:latin typeface="휴먼모음T" pitchFamily="18" charset="-127"/>
                          <a:ea typeface="휴먼모음T" pitchFamily="18" charset="-127"/>
                        </a:rPr>
                        <a:t>물품 정보 저장</a:t>
                      </a:r>
                      <a:endParaRPr lang="en-US" altLang="ko-KR" sz="1700" b="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algn="ctr" latinLnBrk="1"/>
                      <a:r>
                        <a:rPr lang="ko-KR" altLang="en-US" sz="1700" b="0" smtClean="0">
                          <a:latin typeface="휴먼모음T" pitchFamily="18" charset="-127"/>
                          <a:ea typeface="휴먼모음T" pitchFamily="18" charset="-127"/>
                        </a:rPr>
                        <a:t>입고 물품 취소</a:t>
                      </a:r>
                      <a:endParaRPr lang="en-US" altLang="ko-KR" sz="1700" b="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algn="ctr" latinLnBrk="1"/>
                      <a:r>
                        <a:rPr lang="ko-KR" altLang="en-US" sz="1700" b="0" smtClean="0">
                          <a:latin typeface="휴먼모음T" pitchFamily="18" charset="-127"/>
                          <a:ea typeface="휴먼모음T" pitchFamily="18" charset="-127"/>
                        </a:rPr>
                        <a:t>입고</a:t>
                      </a:r>
                      <a:endParaRPr lang="en-US" altLang="ko-KR" sz="1700" b="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algn="ctr" latinLnBrk="1"/>
                      <a:r>
                        <a:rPr lang="ko-KR" altLang="en-US" sz="1700" b="0" smtClean="0">
                          <a:latin typeface="휴먼모음T" pitchFamily="18" charset="-127"/>
                          <a:ea typeface="휴먼모음T" pitchFamily="18" charset="-127"/>
                        </a:rPr>
                        <a:t>입고 내역</a:t>
                      </a:r>
                      <a:endParaRPr lang="ko-KR" altLang="en-US" sz="1700" b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smtClean="0">
                          <a:latin typeface="휴먼모음T" pitchFamily="18" charset="-127"/>
                          <a:ea typeface="휴먼모음T" pitchFamily="18" charset="-127"/>
                        </a:rPr>
                        <a:t>B – 0000</a:t>
                      </a:r>
                    </a:p>
                    <a:p>
                      <a:pPr algn="ctr" latinLnBrk="1"/>
                      <a:r>
                        <a:rPr lang="en-US" altLang="ko-KR" sz="1700" b="0" smtClean="0">
                          <a:latin typeface="휴먼모음T" pitchFamily="18" charset="-127"/>
                          <a:ea typeface="휴먼모음T" pitchFamily="18" charset="-127"/>
                        </a:rPr>
                        <a:t>B – 1000</a:t>
                      </a:r>
                    </a:p>
                    <a:p>
                      <a:pPr algn="ctr" latinLnBrk="1"/>
                      <a:r>
                        <a:rPr lang="en-US" altLang="ko-KR" sz="1700" b="0" smtClean="0">
                          <a:latin typeface="휴먼모음T" pitchFamily="18" charset="-127"/>
                          <a:ea typeface="휴먼모음T" pitchFamily="18" charset="-127"/>
                        </a:rPr>
                        <a:t>B – 1100</a:t>
                      </a:r>
                    </a:p>
                    <a:p>
                      <a:pPr algn="ctr" latinLnBrk="1"/>
                      <a:r>
                        <a:rPr lang="en-US" altLang="ko-KR" sz="1700" b="0" smtClean="0">
                          <a:latin typeface="휴먼모음T" pitchFamily="18" charset="-127"/>
                          <a:ea typeface="휴먼모음T" pitchFamily="18" charset="-127"/>
                        </a:rPr>
                        <a:t>B – 1200</a:t>
                      </a:r>
                    </a:p>
                    <a:p>
                      <a:pPr algn="ctr" latinLnBrk="1"/>
                      <a:r>
                        <a:rPr lang="en-US" altLang="ko-KR" sz="1700" b="0" smtClean="0">
                          <a:latin typeface="휴먼모음T" pitchFamily="18" charset="-127"/>
                          <a:ea typeface="휴먼모음T" pitchFamily="18" charset="-127"/>
                        </a:rPr>
                        <a:t>B – 2000</a:t>
                      </a:r>
                    </a:p>
                    <a:p>
                      <a:pPr algn="ctr" latinLnBrk="1"/>
                      <a:r>
                        <a:rPr lang="en-US" altLang="ko-KR" sz="1700" b="0" smtClean="0">
                          <a:latin typeface="휴먼모음T" pitchFamily="18" charset="-127"/>
                          <a:ea typeface="휴먼모음T" pitchFamily="18" charset="-127"/>
                        </a:rPr>
                        <a:t>B – 3000</a:t>
                      </a:r>
                    </a:p>
                    <a:p>
                      <a:pPr algn="ctr" latinLnBrk="1"/>
                      <a:r>
                        <a:rPr lang="en-US" altLang="ko-KR" sz="1700" b="0" smtClean="0">
                          <a:latin typeface="휴먼모음T" pitchFamily="18" charset="-127"/>
                          <a:ea typeface="휴먼모음T" pitchFamily="18" charset="-127"/>
                        </a:rPr>
                        <a:t>B - 3100</a:t>
                      </a:r>
                      <a:endParaRPr lang="ko-KR" altLang="en-US" sz="1700" b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</a:tr>
              <a:tr h="2355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smtClean="0">
                          <a:latin typeface="휴먼모음T" pitchFamily="18" charset="-127"/>
                          <a:ea typeface="휴먼모음T" pitchFamily="18" charset="-127"/>
                        </a:rPr>
                        <a:t>물품명 관리</a:t>
                      </a:r>
                      <a:endParaRPr lang="en-US" altLang="ko-KR" sz="170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algn="ctr" latinLnBrk="1"/>
                      <a:r>
                        <a:rPr lang="ko-KR" altLang="en-US" sz="1700" smtClean="0">
                          <a:latin typeface="휴먼모음T" pitchFamily="18" charset="-127"/>
                          <a:ea typeface="휴먼모음T" pitchFamily="18" charset="-127"/>
                        </a:rPr>
                        <a:t>물품명 관리 </a:t>
                      </a:r>
                      <a:r>
                        <a:rPr lang="en-US" altLang="ko-KR" sz="1700" smtClean="0">
                          <a:latin typeface="휴먼모음T" pitchFamily="18" charset="-127"/>
                          <a:ea typeface="휴먼모음T" pitchFamily="18" charset="-127"/>
                        </a:rPr>
                        <a:t>– </a:t>
                      </a:r>
                      <a:r>
                        <a:rPr lang="ko-KR" altLang="en-US" sz="1700" smtClean="0">
                          <a:latin typeface="휴먼모음T" pitchFamily="18" charset="-127"/>
                          <a:ea typeface="휴먼모음T" pitchFamily="18" charset="-127"/>
                        </a:rPr>
                        <a:t>물품명 관리</a:t>
                      </a:r>
                      <a:endParaRPr lang="ko-KR" altLang="en-US" sz="17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smtClean="0">
                          <a:latin typeface="휴먼모음T" pitchFamily="18" charset="-127"/>
                          <a:ea typeface="휴먼모음T" pitchFamily="18" charset="-127"/>
                        </a:rPr>
                        <a:t>물품명 관리</a:t>
                      </a:r>
                      <a:endParaRPr lang="en-US" altLang="ko-KR" sz="170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algn="ctr" latinLnBrk="1"/>
                      <a:r>
                        <a:rPr lang="ko-KR" altLang="en-US" sz="1700" smtClean="0">
                          <a:latin typeface="휴먼모음T" pitchFamily="18" charset="-127"/>
                          <a:ea typeface="휴먼모음T" pitchFamily="18" charset="-127"/>
                        </a:rPr>
                        <a:t>물품명 추가</a:t>
                      </a:r>
                      <a:endParaRPr lang="en-US" altLang="ko-KR" sz="170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algn="ctr" latinLnBrk="1"/>
                      <a:r>
                        <a:rPr lang="ko-KR" altLang="en-US" sz="1700" smtClean="0">
                          <a:latin typeface="휴먼모음T" pitchFamily="18" charset="-127"/>
                          <a:ea typeface="휴먼모음T" pitchFamily="18" charset="-127"/>
                        </a:rPr>
                        <a:t>물품 항목 추가 정보 입력</a:t>
                      </a:r>
                      <a:endParaRPr lang="en-US" altLang="ko-KR" sz="170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algn="ctr" latinLnBrk="1"/>
                      <a:r>
                        <a:rPr lang="ko-KR" altLang="en-US" sz="1700" smtClean="0">
                          <a:latin typeface="휴먼모음T" pitchFamily="18" charset="-127"/>
                          <a:ea typeface="휴먼모음T" pitchFamily="18" charset="-127"/>
                        </a:rPr>
                        <a:t>물품 항목 추가</a:t>
                      </a:r>
                      <a:endParaRPr lang="en-US" altLang="ko-KR" sz="170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algn="ctr" latinLnBrk="1"/>
                      <a:r>
                        <a:rPr lang="ko-KR" altLang="en-US" sz="1700" smtClean="0">
                          <a:latin typeface="휴먼모음T" pitchFamily="18" charset="-127"/>
                          <a:ea typeface="휴먼모음T" pitchFamily="18" charset="-127"/>
                        </a:rPr>
                        <a:t>물품명 수정</a:t>
                      </a:r>
                      <a:endParaRPr lang="en-US" altLang="ko-KR" sz="170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algn="ctr" latinLnBrk="1"/>
                      <a:r>
                        <a:rPr lang="ko-KR" altLang="en-US" sz="1700" smtClean="0">
                          <a:latin typeface="휴먼모음T" pitchFamily="18" charset="-127"/>
                          <a:ea typeface="휴먼모음T" pitchFamily="18" charset="-127"/>
                        </a:rPr>
                        <a:t>물품</a:t>
                      </a:r>
                      <a:r>
                        <a:rPr lang="ko-KR" altLang="en-US" sz="1700" baseline="0" smtClean="0">
                          <a:latin typeface="휴먼모음T" pitchFamily="18" charset="-127"/>
                          <a:ea typeface="휴먼모음T" pitchFamily="18" charset="-127"/>
                        </a:rPr>
                        <a:t> 항목 수정 정보 입력</a:t>
                      </a:r>
                      <a:endParaRPr lang="en-US" altLang="ko-KR" sz="1700" baseline="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algn="ctr" latinLnBrk="1"/>
                      <a:r>
                        <a:rPr lang="ko-KR" altLang="en-US" sz="1700" baseline="0" smtClean="0">
                          <a:latin typeface="휴먼모음T" pitchFamily="18" charset="-127"/>
                          <a:ea typeface="휴먼모음T" pitchFamily="18" charset="-127"/>
                        </a:rPr>
                        <a:t>물품 항목 수정</a:t>
                      </a:r>
                      <a:endParaRPr lang="en-US" altLang="ko-KR" sz="170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algn="ctr" latinLnBrk="1"/>
                      <a:r>
                        <a:rPr lang="ko-KR" altLang="en-US" sz="1700" smtClean="0">
                          <a:latin typeface="휴먼모음T" pitchFamily="18" charset="-127"/>
                          <a:ea typeface="휴먼모음T" pitchFamily="18" charset="-127"/>
                        </a:rPr>
                        <a:t>물품명 삭제</a:t>
                      </a:r>
                      <a:endParaRPr lang="ko-KR" altLang="en-US" sz="170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휴먼모음T" pitchFamily="18" charset="-127"/>
                          <a:ea typeface="휴먼모음T" pitchFamily="18" charset="-127"/>
                        </a:rPr>
                        <a:t>C – 0000</a:t>
                      </a:r>
                    </a:p>
                    <a:p>
                      <a:pPr algn="ctr" latinLnBrk="1"/>
                      <a:r>
                        <a:rPr lang="en-US" altLang="ko-KR" sz="1700" dirty="0" smtClean="0">
                          <a:latin typeface="휴먼모음T" pitchFamily="18" charset="-127"/>
                          <a:ea typeface="휴먼모음T" pitchFamily="18" charset="-127"/>
                        </a:rPr>
                        <a:t>C – 1000</a:t>
                      </a:r>
                    </a:p>
                    <a:p>
                      <a:pPr algn="ctr" latinLnBrk="1"/>
                      <a:r>
                        <a:rPr lang="en-US" altLang="ko-KR" sz="1700" dirty="0" smtClean="0">
                          <a:latin typeface="휴먼모음T" pitchFamily="18" charset="-127"/>
                          <a:ea typeface="휴먼모음T" pitchFamily="18" charset="-127"/>
                        </a:rPr>
                        <a:t>C – 1100</a:t>
                      </a:r>
                    </a:p>
                    <a:p>
                      <a:pPr algn="ctr" latinLnBrk="1"/>
                      <a:r>
                        <a:rPr lang="en-US" altLang="ko-KR" sz="1700" dirty="0" smtClean="0">
                          <a:latin typeface="휴먼모음T" pitchFamily="18" charset="-127"/>
                          <a:ea typeface="휴먼모음T" pitchFamily="18" charset="-127"/>
                        </a:rPr>
                        <a:t>C</a:t>
                      </a:r>
                      <a:r>
                        <a:rPr lang="en-US" altLang="ko-KR" sz="1700" baseline="0" dirty="0" smtClean="0">
                          <a:latin typeface="휴먼모음T" pitchFamily="18" charset="-127"/>
                          <a:ea typeface="휴먼모음T" pitchFamily="18" charset="-127"/>
                        </a:rPr>
                        <a:t> – 1200</a:t>
                      </a:r>
                    </a:p>
                    <a:p>
                      <a:pPr algn="ctr" latinLnBrk="1"/>
                      <a:r>
                        <a:rPr lang="en-US" altLang="ko-KR" sz="1700" dirty="0" smtClean="0">
                          <a:latin typeface="휴먼모음T" pitchFamily="18" charset="-127"/>
                          <a:ea typeface="휴먼모음T" pitchFamily="18" charset="-127"/>
                        </a:rPr>
                        <a:t>C – 2000</a:t>
                      </a:r>
                    </a:p>
                    <a:p>
                      <a:pPr algn="ctr" latinLnBrk="1"/>
                      <a:r>
                        <a:rPr lang="en-US" altLang="ko-KR" sz="1700" dirty="0" smtClean="0">
                          <a:latin typeface="휴먼모음T" pitchFamily="18" charset="-127"/>
                          <a:ea typeface="휴먼모음T" pitchFamily="18" charset="-127"/>
                        </a:rPr>
                        <a:t>C – 2100</a:t>
                      </a:r>
                    </a:p>
                    <a:p>
                      <a:pPr algn="ctr" latinLnBrk="1"/>
                      <a:r>
                        <a:rPr lang="en-US" altLang="ko-KR" sz="1700" dirty="0" smtClean="0">
                          <a:latin typeface="휴먼모음T" pitchFamily="18" charset="-127"/>
                          <a:ea typeface="휴먼모음T" pitchFamily="18" charset="-127"/>
                        </a:rPr>
                        <a:t>C – 2200</a:t>
                      </a:r>
                    </a:p>
                    <a:p>
                      <a:pPr algn="ctr" latinLnBrk="1"/>
                      <a:r>
                        <a:rPr lang="en-US" altLang="ko-KR" sz="1700" dirty="0" smtClean="0">
                          <a:latin typeface="휴먼모음T" pitchFamily="18" charset="-127"/>
                          <a:ea typeface="휴먼모음T" pitchFamily="18" charset="-127"/>
                        </a:rPr>
                        <a:t>C – 3000</a:t>
                      </a:r>
                      <a:endParaRPr lang="ko-KR" altLang="en-US" sz="17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3984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800" dirty="0" smtClean="0">
                <a:latin typeface="휴먼모음T" pitchFamily="18" charset="-127"/>
                <a:ea typeface="휴먼모음T" pitchFamily="18" charset="-127"/>
              </a:rPr>
              <a:t>4. </a:t>
            </a:r>
            <a:r>
              <a:rPr lang="ko-KR" altLang="en-US" sz="4800" dirty="0" smtClean="0">
                <a:latin typeface="휴먼모음T" pitchFamily="18" charset="-127"/>
                <a:ea typeface="휴먼모음T" pitchFamily="18" charset="-127"/>
              </a:rPr>
              <a:t>시스템 설계 </a:t>
            </a:r>
            <a:r>
              <a:rPr lang="en-US" altLang="ko-KR" sz="4800" dirty="0" smtClean="0">
                <a:latin typeface="휴먼모음T" pitchFamily="18" charset="-127"/>
                <a:ea typeface="휴먼모음T" pitchFamily="18" charset="-127"/>
              </a:rPr>
              <a:t>– </a:t>
            </a:r>
            <a:r>
              <a:rPr lang="ko-KR" altLang="en-US" sz="4800" dirty="0" smtClean="0">
                <a:latin typeface="휴먼모음T" pitchFamily="18" charset="-127"/>
                <a:ea typeface="휴먼모음T" pitchFamily="18" charset="-127"/>
              </a:rPr>
              <a:t>요구분석 </a:t>
            </a:r>
            <a:r>
              <a:rPr lang="ko-KR" altLang="en-US" sz="4800" dirty="0" err="1" smtClean="0">
                <a:latin typeface="휴먼모음T" pitchFamily="18" charset="-127"/>
                <a:ea typeface="휴먼모음T" pitchFamily="18" charset="-127"/>
              </a:rPr>
              <a:t>참조표</a:t>
            </a:r>
            <a:endParaRPr lang="ko-KR" altLang="en-US" sz="4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800" dirty="0" smtClean="0">
                <a:latin typeface="휴먼모음T" pitchFamily="18" charset="-127"/>
                <a:ea typeface="휴먼모음T" pitchFamily="18" charset="-127"/>
              </a:rPr>
              <a:t>4. </a:t>
            </a:r>
            <a:r>
              <a:rPr lang="ko-KR" altLang="en-US" sz="4800" dirty="0" smtClean="0">
                <a:latin typeface="휴먼모음T" pitchFamily="18" charset="-127"/>
                <a:ea typeface="휴먼모음T" pitchFamily="18" charset="-127"/>
              </a:rPr>
              <a:t>시스템 설계 </a:t>
            </a:r>
            <a:r>
              <a:rPr lang="en-US" altLang="ko-KR" sz="4800" dirty="0" smtClean="0">
                <a:latin typeface="휴먼모음T" pitchFamily="18" charset="-127"/>
                <a:ea typeface="휴먼모음T" pitchFamily="18" charset="-127"/>
              </a:rPr>
              <a:t>– </a:t>
            </a:r>
            <a:r>
              <a:rPr lang="ko-KR" altLang="en-US" sz="4800" dirty="0" smtClean="0">
                <a:latin typeface="휴먼모음T" pitchFamily="18" charset="-127"/>
                <a:ea typeface="휴먼모음T" pitchFamily="18" charset="-127"/>
              </a:rPr>
              <a:t>요구분석 </a:t>
            </a:r>
            <a:r>
              <a:rPr lang="ko-KR" altLang="en-US" sz="4800" dirty="0" err="1" smtClean="0">
                <a:latin typeface="휴먼모음T" pitchFamily="18" charset="-127"/>
                <a:ea typeface="휴먼모음T" pitchFamily="18" charset="-127"/>
              </a:rPr>
              <a:t>참조표</a:t>
            </a:r>
            <a:endParaRPr lang="ko-KR" altLang="en-US" sz="4800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00063" y="2143116"/>
          <a:ext cx="8143935" cy="3675702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928960"/>
                <a:gridCol w="2500330"/>
                <a:gridCol w="2714645"/>
              </a:tblGrid>
              <a:tr h="300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/>
                        <a:t>자료 흐름도</a:t>
                      </a:r>
                      <a:endParaRPr lang="ko-KR" altLang="en-US" sz="28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/>
                        <a:t>시스템 구조도</a:t>
                      </a:r>
                      <a:endParaRPr lang="ko-KR" altLang="en-US" sz="28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3920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 smtClean="0">
                          <a:latin typeface="휴먼모음T" pitchFamily="18" charset="-127"/>
                          <a:ea typeface="휴먼모음T" pitchFamily="18" charset="-127"/>
                        </a:rPr>
                        <a:t>손실 등록</a:t>
                      </a:r>
                      <a:endParaRPr lang="en-US" altLang="ko-KR" sz="1700" b="0" dirty="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algn="ctr" latinLnBrk="1"/>
                      <a:r>
                        <a:rPr lang="ko-KR" altLang="en-US" sz="1700" b="0" dirty="0" smtClean="0">
                          <a:latin typeface="휴먼모음T" pitchFamily="18" charset="-127"/>
                          <a:ea typeface="휴먼모음T" pitchFamily="18" charset="-127"/>
                        </a:rPr>
                        <a:t>손실 등록 </a:t>
                      </a:r>
                      <a:r>
                        <a:rPr lang="en-US" altLang="ko-KR" sz="1700" b="0" dirty="0" smtClean="0">
                          <a:latin typeface="휴먼모음T" pitchFamily="18" charset="-127"/>
                          <a:ea typeface="휴먼모음T" pitchFamily="18" charset="-127"/>
                        </a:rPr>
                        <a:t>– </a:t>
                      </a:r>
                      <a:r>
                        <a:rPr lang="ko-KR" altLang="en-US" sz="1700" b="0" dirty="0" smtClean="0">
                          <a:latin typeface="휴먼모음T" pitchFamily="18" charset="-127"/>
                          <a:ea typeface="휴먼모음T" pitchFamily="18" charset="-127"/>
                        </a:rPr>
                        <a:t>손실등록</a:t>
                      </a:r>
                      <a:endParaRPr lang="en-US" altLang="ko-KR" sz="1700" b="0" dirty="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algn="ctr" latinLnBrk="1"/>
                      <a:r>
                        <a:rPr lang="ko-KR" altLang="en-US" sz="1700" b="0" dirty="0" smtClean="0">
                          <a:latin typeface="휴먼모음T" pitchFamily="18" charset="-127"/>
                          <a:ea typeface="휴먼모음T" pitchFamily="18" charset="-127"/>
                        </a:rPr>
                        <a:t>손실 등록 </a:t>
                      </a:r>
                      <a:r>
                        <a:rPr lang="en-US" altLang="ko-KR" sz="1700" b="0" dirty="0" smtClean="0">
                          <a:latin typeface="휴먼모음T" pitchFamily="18" charset="-127"/>
                          <a:ea typeface="휴먼모음T" pitchFamily="18" charset="-127"/>
                        </a:rPr>
                        <a:t>– </a:t>
                      </a:r>
                      <a:r>
                        <a:rPr lang="ko-KR" altLang="en-US" sz="1700" b="0" dirty="0" smtClean="0">
                          <a:latin typeface="휴먼모음T" pitchFamily="18" charset="-127"/>
                          <a:ea typeface="휴먼모음T" pitchFamily="18" charset="-127"/>
                        </a:rPr>
                        <a:t>손실물품 목록</a:t>
                      </a:r>
                      <a:endParaRPr lang="en-US" altLang="ko-KR" sz="1700" b="0" dirty="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algn="ctr" latinLnBrk="1"/>
                      <a:r>
                        <a:rPr lang="ko-KR" altLang="en-US" sz="1700" b="0" dirty="0" smtClean="0">
                          <a:latin typeface="휴먼모음T" pitchFamily="18" charset="-127"/>
                          <a:ea typeface="휴먼모음T" pitchFamily="18" charset="-127"/>
                        </a:rPr>
                        <a:t>손실 등록 </a:t>
                      </a:r>
                      <a:r>
                        <a:rPr lang="en-US" altLang="ko-KR" sz="1700" b="0" dirty="0" smtClean="0">
                          <a:latin typeface="휴먼모음T" pitchFamily="18" charset="-127"/>
                          <a:ea typeface="휴먼모음T" pitchFamily="18" charset="-127"/>
                        </a:rPr>
                        <a:t>– </a:t>
                      </a:r>
                      <a:r>
                        <a:rPr lang="ko-KR" altLang="en-US" sz="1700" b="0" dirty="0" smtClean="0">
                          <a:latin typeface="휴먼모음T" pitchFamily="18" charset="-127"/>
                          <a:ea typeface="휴먼모음T" pitchFamily="18" charset="-127"/>
                        </a:rPr>
                        <a:t>손실 내역</a:t>
                      </a:r>
                      <a:endParaRPr lang="ko-KR" altLang="en-US" sz="1700" b="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smtClean="0">
                          <a:latin typeface="휴먼모음T" pitchFamily="18" charset="-127"/>
                          <a:ea typeface="휴먼모음T" pitchFamily="18" charset="-127"/>
                        </a:rPr>
                        <a:t>손실등록</a:t>
                      </a:r>
                      <a:endParaRPr lang="en-US" altLang="ko-KR" sz="1700" b="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algn="ctr" latinLnBrk="1"/>
                      <a:r>
                        <a:rPr lang="ko-KR" altLang="en-US" sz="1700" b="0" smtClean="0">
                          <a:latin typeface="휴먼모음T" pitchFamily="18" charset="-127"/>
                          <a:ea typeface="휴먼모음T" pitchFamily="18" charset="-127"/>
                        </a:rPr>
                        <a:t>손실 물품 추가</a:t>
                      </a:r>
                      <a:endParaRPr lang="en-US" altLang="ko-KR" sz="1700" b="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algn="ctr" latinLnBrk="1"/>
                      <a:r>
                        <a:rPr lang="ko-KR" altLang="en-US" sz="1700" b="0" smtClean="0">
                          <a:latin typeface="휴먼모음T" pitchFamily="18" charset="-127"/>
                          <a:ea typeface="휴먼모음T" pitchFamily="18" charset="-127"/>
                        </a:rPr>
                        <a:t>물품 항목 수정</a:t>
                      </a:r>
                      <a:r>
                        <a:rPr lang="ko-KR" altLang="en-US" sz="1700" b="0" baseline="0" smtClean="0">
                          <a:latin typeface="휴먼모음T" pitchFamily="18" charset="-127"/>
                          <a:ea typeface="휴먼모음T" pitchFamily="18" charset="-127"/>
                        </a:rPr>
                        <a:t> 정보 입력</a:t>
                      </a:r>
                      <a:endParaRPr lang="en-US" altLang="ko-KR" sz="1700" b="0" baseline="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algn="ctr" latinLnBrk="1"/>
                      <a:r>
                        <a:rPr lang="ko-KR" altLang="en-US" sz="1700" b="0" baseline="0" smtClean="0">
                          <a:latin typeface="휴먼모음T" pitchFamily="18" charset="-127"/>
                          <a:ea typeface="휴먼모음T" pitchFamily="18" charset="-127"/>
                        </a:rPr>
                        <a:t>물품 항목 수정</a:t>
                      </a:r>
                      <a:endParaRPr lang="en-US" altLang="ko-KR" sz="1700" b="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algn="ctr" latinLnBrk="1"/>
                      <a:r>
                        <a:rPr lang="ko-KR" altLang="en-US" sz="1700" b="0" smtClean="0">
                          <a:latin typeface="휴먼모음T" pitchFamily="18" charset="-127"/>
                          <a:ea typeface="휴먼모음T" pitchFamily="18" charset="-127"/>
                        </a:rPr>
                        <a:t>손실 물품 취소</a:t>
                      </a:r>
                      <a:endParaRPr lang="en-US" altLang="ko-KR" sz="1700" b="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algn="ctr" latinLnBrk="1"/>
                      <a:r>
                        <a:rPr lang="ko-KR" altLang="en-US" sz="1700" b="0" smtClean="0">
                          <a:latin typeface="휴먼모음T" pitchFamily="18" charset="-127"/>
                          <a:ea typeface="휴먼모음T" pitchFamily="18" charset="-127"/>
                        </a:rPr>
                        <a:t>손실 처리</a:t>
                      </a:r>
                      <a:endParaRPr lang="en-US" altLang="ko-KR" sz="1700" b="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algn="ctr" latinLnBrk="1"/>
                      <a:r>
                        <a:rPr lang="ko-KR" altLang="en-US" sz="1700" b="0" smtClean="0">
                          <a:latin typeface="휴먼모음T" pitchFamily="18" charset="-127"/>
                          <a:ea typeface="휴먼모음T" pitchFamily="18" charset="-127"/>
                        </a:rPr>
                        <a:t>손실내역</a:t>
                      </a:r>
                      <a:endParaRPr lang="ko-KR" altLang="en-US" sz="1700" b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smtClean="0">
                          <a:latin typeface="휴먼모음T" pitchFamily="18" charset="-127"/>
                          <a:ea typeface="휴먼모음T" pitchFamily="18" charset="-127"/>
                        </a:rPr>
                        <a:t>D – 0000</a:t>
                      </a:r>
                    </a:p>
                    <a:p>
                      <a:pPr algn="ctr" latinLnBrk="1"/>
                      <a:r>
                        <a:rPr lang="en-US" altLang="ko-KR" sz="1700" b="0" smtClean="0">
                          <a:latin typeface="휴먼모음T" pitchFamily="18" charset="-127"/>
                          <a:ea typeface="휴먼모음T" pitchFamily="18" charset="-127"/>
                        </a:rPr>
                        <a:t>D – 1000</a:t>
                      </a:r>
                    </a:p>
                    <a:p>
                      <a:pPr algn="ctr" latinLnBrk="1"/>
                      <a:r>
                        <a:rPr lang="en-US" altLang="ko-KR" sz="1700" b="0" smtClean="0">
                          <a:latin typeface="휴먼모음T" pitchFamily="18" charset="-127"/>
                          <a:ea typeface="휴먼모음T" pitchFamily="18" charset="-127"/>
                        </a:rPr>
                        <a:t>D – 1100</a:t>
                      </a:r>
                    </a:p>
                    <a:p>
                      <a:pPr algn="ctr" latinLnBrk="1"/>
                      <a:r>
                        <a:rPr lang="en-US" altLang="ko-KR" sz="1700" b="0" smtClean="0">
                          <a:latin typeface="휴먼모음T" pitchFamily="18" charset="-127"/>
                          <a:ea typeface="휴먼모음T" pitchFamily="18" charset="-127"/>
                        </a:rPr>
                        <a:t>D – 1200</a:t>
                      </a:r>
                    </a:p>
                    <a:p>
                      <a:pPr algn="ctr" latinLnBrk="1"/>
                      <a:r>
                        <a:rPr lang="en-US" altLang="ko-KR" sz="1700" b="0" smtClean="0">
                          <a:latin typeface="휴먼모음T" pitchFamily="18" charset="-127"/>
                          <a:ea typeface="휴먼모음T" pitchFamily="18" charset="-127"/>
                        </a:rPr>
                        <a:t>D – 2000</a:t>
                      </a:r>
                    </a:p>
                    <a:p>
                      <a:pPr algn="ctr" latinLnBrk="1"/>
                      <a:r>
                        <a:rPr lang="en-US" altLang="ko-KR" sz="1700" b="0" smtClean="0">
                          <a:latin typeface="휴먼모음T" pitchFamily="18" charset="-127"/>
                          <a:ea typeface="휴먼모음T" pitchFamily="18" charset="-127"/>
                        </a:rPr>
                        <a:t>D – 3000</a:t>
                      </a:r>
                    </a:p>
                    <a:p>
                      <a:pPr algn="ctr" latinLnBrk="1"/>
                      <a:r>
                        <a:rPr lang="en-US" altLang="ko-KR" sz="1700" b="0" smtClean="0">
                          <a:latin typeface="휴먼모음T" pitchFamily="18" charset="-127"/>
                          <a:ea typeface="휴먼모음T" pitchFamily="18" charset="-127"/>
                        </a:rPr>
                        <a:t>D – 3100</a:t>
                      </a:r>
                      <a:endParaRPr lang="ko-KR" altLang="en-US" sz="1700" b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</a:tr>
              <a:tr h="7654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smtClean="0">
                          <a:latin typeface="휴먼모음T" pitchFamily="18" charset="-127"/>
                          <a:ea typeface="휴먼모음T" pitchFamily="18" charset="-127"/>
                        </a:rPr>
                        <a:t>정산</a:t>
                      </a:r>
                      <a:endParaRPr lang="en-US" altLang="ko-KR" sz="1700" b="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algn="ctr" latinLnBrk="1"/>
                      <a:r>
                        <a:rPr lang="ko-KR" altLang="en-US" sz="1700" b="0" smtClean="0">
                          <a:latin typeface="휴먼모음T" pitchFamily="18" charset="-127"/>
                          <a:ea typeface="휴먼모음T" pitchFamily="18" charset="-127"/>
                        </a:rPr>
                        <a:t>정산 </a:t>
                      </a:r>
                      <a:r>
                        <a:rPr lang="en-US" altLang="ko-KR" sz="1700" b="0" smtClean="0">
                          <a:latin typeface="휴먼모음T" pitchFamily="18" charset="-127"/>
                          <a:ea typeface="휴먼모음T" pitchFamily="18" charset="-127"/>
                        </a:rPr>
                        <a:t>- </a:t>
                      </a:r>
                      <a:r>
                        <a:rPr lang="ko-KR" altLang="en-US" sz="1700" b="0" smtClean="0">
                          <a:latin typeface="휴먼모음T" pitchFamily="18" charset="-127"/>
                          <a:ea typeface="휴먼모음T" pitchFamily="18" charset="-127"/>
                        </a:rPr>
                        <a:t>정산화면</a:t>
                      </a:r>
                      <a:endParaRPr lang="ko-KR" altLang="en-US" sz="1700" b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smtClean="0">
                          <a:latin typeface="휴먼모음T" pitchFamily="18" charset="-127"/>
                          <a:ea typeface="휴먼모음T" pitchFamily="18" charset="-127"/>
                        </a:rPr>
                        <a:t>정산</a:t>
                      </a:r>
                      <a:endParaRPr lang="en-US" altLang="ko-KR" sz="1700" b="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algn="ctr" latinLnBrk="1"/>
                      <a:r>
                        <a:rPr lang="ko-KR" altLang="en-US" sz="1700" b="0" smtClean="0">
                          <a:latin typeface="휴먼모음T" pitchFamily="18" charset="-127"/>
                          <a:ea typeface="휴먼모음T" pitchFamily="18" charset="-127"/>
                        </a:rPr>
                        <a:t>정산처리</a:t>
                      </a:r>
                      <a:endParaRPr lang="ko-KR" altLang="en-US" sz="1700" b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dirty="0" smtClean="0">
                          <a:latin typeface="휴먼모음T" pitchFamily="18" charset="-127"/>
                          <a:ea typeface="휴먼모음T" pitchFamily="18" charset="-127"/>
                        </a:rPr>
                        <a:t>E – 0000</a:t>
                      </a:r>
                    </a:p>
                    <a:p>
                      <a:pPr algn="ctr" latinLnBrk="1"/>
                      <a:r>
                        <a:rPr lang="en-US" altLang="ko-KR" sz="1700" b="0" dirty="0" smtClean="0">
                          <a:latin typeface="휴먼모음T" pitchFamily="18" charset="-127"/>
                          <a:ea typeface="휴먼모음T" pitchFamily="18" charset="-127"/>
                        </a:rPr>
                        <a:t>E - 1000</a:t>
                      </a:r>
                      <a:endParaRPr lang="ko-KR" altLang="en-US" sz="1700" b="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시스템 설계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구현 환경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57200" y="1831995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O/S : Windows XP</a:t>
            </a:r>
          </a:p>
          <a:p>
            <a:r>
              <a:rPr lang="en-US" dirty="0" smtClean="0"/>
              <a:t>CPU : Pentium IV 1.6G</a:t>
            </a:r>
          </a:p>
          <a:p>
            <a:r>
              <a:rPr lang="en-US" dirty="0" smtClean="0"/>
              <a:t>RAM : 1GB</a:t>
            </a:r>
          </a:p>
          <a:p>
            <a:r>
              <a:rPr lang="en-US" dirty="0" smtClean="0"/>
              <a:t>HDD : 100 GB</a:t>
            </a:r>
          </a:p>
          <a:p>
            <a:r>
              <a:rPr lang="en-US" dirty="0" smtClean="0"/>
              <a:t>Programming Language</a:t>
            </a:r>
          </a:p>
          <a:p>
            <a:pPr lvl="1"/>
            <a:r>
              <a:rPr lang="en-US" dirty="0" smtClean="0"/>
              <a:t>Visual Basic 6.0 Enterprise version</a:t>
            </a:r>
          </a:p>
          <a:p>
            <a:r>
              <a:rPr lang="en-US" dirty="0" smtClean="0"/>
              <a:t>Application Program</a:t>
            </a:r>
          </a:p>
          <a:p>
            <a:pPr lvl="1"/>
            <a:r>
              <a:rPr lang="en-US" dirty="0" smtClean="0"/>
              <a:t>Microsoft Office 2007 Professional</a:t>
            </a:r>
          </a:p>
          <a:p>
            <a:pPr lvl="1"/>
            <a:r>
              <a:rPr lang="en-US" dirty="0" smtClean="0"/>
              <a:t>DBMS : Microsoft Access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테스트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화이트 박스 테스트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3428992" y="2357430"/>
            <a:ext cx="1519681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3428992" y="5214950"/>
            <a:ext cx="1519681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EXIT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4000496" y="3286124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286116" y="4214818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714876" y="4214818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4" idx="4"/>
            <a:endCxn id="6" idx="0"/>
          </p:cNvCxnSpPr>
          <p:nvPr/>
        </p:nvCxnSpPr>
        <p:spPr>
          <a:xfrm rot="5400000">
            <a:off x="4041086" y="3138377"/>
            <a:ext cx="285752" cy="97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6" idx="4"/>
            <a:endCxn id="9" idx="0"/>
          </p:cNvCxnSpPr>
          <p:nvPr/>
        </p:nvCxnSpPr>
        <p:spPr>
          <a:xfrm rot="16200000" flipH="1">
            <a:off x="4250529" y="3571876"/>
            <a:ext cx="571504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6" idx="4"/>
            <a:endCxn id="8" idx="0"/>
          </p:cNvCxnSpPr>
          <p:nvPr/>
        </p:nvCxnSpPr>
        <p:spPr>
          <a:xfrm rot="5400000">
            <a:off x="3536149" y="3571876"/>
            <a:ext cx="571504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8" idx="4"/>
            <a:endCxn id="5" idx="0"/>
          </p:cNvCxnSpPr>
          <p:nvPr/>
        </p:nvCxnSpPr>
        <p:spPr>
          <a:xfrm rot="16200000" flipH="1">
            <a:off x="3505301" y="4531418"/>
            <a:ext cx="642942" cy="7241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9" idx="4"/>
            <a:endCxn id="5" idx="0"/>
          </p:cNvCxnSpPr>
          <p:nvPr/>
        </p:nvCxnSpPr>
        <p:spPr>
          <a:xfrm rot="5400000">
            <a:off x="4219681" y="4541160"/>
            <a:ext cx="642942" cy="704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3286116" y="3571876"/>
            <a:ext cx="17145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+mj-ea"/>
                <a:ea typeface="+mj-ea"/>
              </a:rPr>
              <a:t>        a       b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j-ea"/>
                <a:ea typeface="+mj-ea"/>
              </a:rPr>
              <a:t> &gt;=1               0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lvl="1"/>
            <a:r>
              <a:rPr lang="ko-KR" altLang="en-US" dirty="0" smtClean="0"/>
              <a:t>제어 흐름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결제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테스트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화이트 박스 테스트</a:t>
            </a:r>
            <a:endParaRPr lang="ko-KR" altLang="en-US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1524000" y="2500306"/>
          <a:ext cx="6096000" cy="37084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119174"/>
                <a:gridCol w="1928826"/>
                <a:gridCol w="1357322"/>
                <a:gridCol w="169067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모듈 이름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B_Sell_Click</a:t>
                      </a:r>
                      <a:r>
                        <a:rPr lang="en-US" altLang="ko-KR" sz="1400" dirty="0" smtClean="0"/>
                        <a:t>()</a:t>
                      </a:r>
                      <a:endParaRPr lang="ko-KR" altLang="en-US" sz="1400" dirty="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모듈 번호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A.3.1</a:t>
                      </a:r>
                      <a:endParaRPr lang="ko-KR" altLang="en-US" sz="1400" dirty="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1524000" y="4545984"/>
          <a:ext cx="6119835" cy="131190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039945"/>
                <a:gridCol w="2039945"/>
                <a:gridCol w="2039945"/>
              </a:tblGrid>
              <a:tr h="327977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테스트 케이스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279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케이스 </a:t>
                      </a:r>
                      <a:r>
                        <a:rPr lang="en-US" altLang="ko-KR" sz="1400" dirty="0" smtClean="0"/>
                        <a:t>#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값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경로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27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27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524000" y="3173736"/>
          <a:ext cx="6119833" cy="11125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467141"/>
                <a:gridCol w="1441852"/>
                <a:gridCol w="1057358"/>
                <a:gridCol w="115348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선택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루프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가능결과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/>
                        <a:t>SelectedList.Count</a:t>
                      </a:r>
                      <a:endParaRPr lang="en-US" sz="1400" dirty="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&gt;=1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v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V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lvl="1"/>
            <a:r>
              <a:rPr lang="ko-KR" altLang="en-US" dirty="0" smtClean="0"/>
              <a:t>테스트 </a:t>
            </a:r>
            <a:r>
              <a:rPr lang="ko-KR" altLang="en-US" dirty="0" err="1" smtClean="0"/>
              <a:t>실행표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결재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계획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일정 계획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일정 계획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</a:t>
            </a:r>
            <a:r>
              <a:rPr lang="ko-KR" altLang="en-US" dirty="0" smtClean="0"/>
              <a:t>진행 상황</a:t>
            </a:r>
            <a:endParaRPr lang="en-US" altLang="ko-KR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357430"/>
            <a:ext cx="5572164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16" y="5500702"/>
            <a:ext cx="228600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7072330" y="5500702"/>
          <a:ext cx="1643074" cy="8572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3074"/>
              </a:tblGrid>
              <a:tr h="2857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일정 계획</a:t>
                      </a:r>
                      <a:endParaRPr lang="en-US" altLang="ko-KR" sz="1200" dirty="0" smtClean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계획과 일치</a:t>
                      </a:r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진행 상황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테스트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화이트 박스 테스트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3571868" y="2500306"/>
            <a:ext cx="1519681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3571868" y="5357826"/>
            <a:ext cx="1519681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EXIT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4143372" y="3429000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428992" y="4357694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857752" y="4357694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4" idx="4"/>
            <a:endCxn id="6" idx="0"/>
          </p:cNvCxnSpPr>
          <p:nvPr/>
        </p:nvCxnSpPr>
        <p:spPr>
          <a:xfrm rot="5400000">
            <a:off x="4183962" y="3281253"/>
            <a:ext cx="285752" cy="97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6" idx="4"/>
            <a:endCxn id="9" idx="0"/>
          </p:cNvCxnSpPr>
          <p:nvPr/>
        </p:nvCxnSpPr>
        <p:spPr>
          <a:xfrm rot="16200000" flipH="1">
            <a:off x="4393405" y="3714752"/>
            <a:ext cx="571504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6" idx="4"/>
            <a:endCxn id="8" idx="0"/>
          </p:cNvCxnSpPr>
          <p:nvPr/>
        </p:nvCxnSpPr>
        <p:spPr>
          <a:xfrm rot="5400000">
            <a:off x="3679025" y="3714752"/>
            <a:ext cx="571504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8" idx="4"/>
            <a:endCxn id="5" idx="0"/>
          </p:cNvCxnSpPr>
          <p:nvPr/>
        </p:nvCxnSpPr>
        <p:spPr>
          <a:xfrm rot="16200000" flipH="1">
            <a:off x="3648177" y="4674294"/>
            <a:ext cx="642942" cy="7241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9" idx="4"/>
            <a:endCxn id="5" idx="0"/>
          </p:cNvCxnSpPr>
          <p:nvPr/>
        </p:nvCxnSpPr>
        <p:spPr>
          <a:xfrm rot="5400000">
            <a:off x="4362557" y="4684036"/>
            <a:ext cx="642942" cy="704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3428992" y="3714752"/>
            <a:ext cx="17145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+mj-ea"/>
                <a:ea typeface="+mj-ea"/>
              </a:rPr>
              <a:t>        a       b</a:t>
            </a:r>
          </a:p>
          <a:p>
            <a:r>
              <a:rPr lang="ko-KR" altLang="en-US" sz="1200" dirty="0" smtClean="0">
                <a:solidFill>
                  <a:schemeClr val="tx1"/>
                </a:solidFill>
                <a:latin typeface="+mj-ea"/>
                <a:ea typeface="+mj-ea"/>
              </a:rPr>
              <a:t>   물품추가</a:t>
            </a:r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     </a:t>
            </a:r>
            <a:r>
              <a:rPr lang="ko-KR" altLang="en-US" sz="1200" dirty="0" smtClean="0">
                <a:solidFill>
                  <a:schemeClr val="tx1"/>
                </a:solidFill>
                <a:latin typeface="+mj-ea"/>
                <a:ea typeface="+mj-ea"/>
              </a:rPr>
              <a:t>취소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lvl="1"/>
            <a:r>
              <a:rPr lang="ko-KR" altLang="en-US" dirty="0" smtClean="0"/>
              <a:t>제어 흐름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판매물품추가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테스트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화이트 박스 테스트</a:t>
            </a:r>
            <a:endParaRPr lang="ko-KR" altLang="en-US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1524000" y="2714620"/>
          <a:ext cx="6096000" cy="37084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119174"/>
                <a:gridCol w="1928826"/>
                <a:gridCol w="1357322"/>
                <a:gridCol w="169067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모듈 이름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kern="1200" dirty="0" err="1" smtClean="0"/>
                        <a:t>FrmSelectItem_Load</a:t>
                      </a:r>
                      <a:r>
                        <a:rPr kumimoji="0" lang="en-US" sz="1400" kern="1200" dirty="0" smtClean="0"/>
                        <a:t>() </a:t>
                      </a:r>
                      <a:endParaRPr kumimoji="0" lang="en-US" sz="1400" kern="12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모듈 번호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A.1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1524000" y="4575196"/>
          <a:ext cx="6119835" cy="131190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039945"/>
                <a:gridCol w="2039945"/>
                <a:gridCol w="2039945"/>
              </a:tblGrid>
              <a:tr h="327977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테스트 케이스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279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케이스 </a:t>
                      </a:r>
                      <a:r>
                        <a:rPr lang="en-US" altLang="ko-KR" sz="1400" dirty="0" smtClean="0"/>
                        <a:t>#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값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경로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27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물품추가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27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취소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524000" y="3316612"/>
          <a:ext cx="6119833" cy="11125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467141"/>
                <a:gridCol w="1441852"/>
                <a:gridCol w="1057358"/>
                <a:gridCol w="115348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선택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루프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가능결과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/>
                        <a:t>SelectedButton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물품추가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v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취소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lvl="1"/>
            <a:r>
              <a:rPr lang="ko-KR" altLang="en-US" dirty="0" smtClean="0"/>
              <a:t>테스트 </a:t>
            </a:r>
            <a:r>
              <a:rPr lang="ko-KR" altLang="en-US" dirty="0" err="1" smtClean="0"/>
              <a:t>실행표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판매물품추가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테스트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화이트 박스 테스트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3428992" y="2285992"/>
            <a:ext cx="1519681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3929058" y="6000768"/>
            <a:ext cx="1519681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EXIT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4000496" y="3214686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3500430" y="3857628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4500562" y="3857628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500430" y="4714884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4" idx="4"/>
            <a:endCxn id="6" idx="0"/>
          </p:cNvCxnSpPr>
          <p:nvPr/>
        </p:nvCxnSpPr>
        <p:spPr>
          <a:xfrm rot="5400000">
            <a:off x="4041086" y="3066939"/>
            <a:ext cx="285752" cy="97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6" idx="4"/>
            <a:endCxn id="7" idx="0"/>
          </p:cNvCxnSpPr>
          <p:nvPr/>
        </p:nvCxnSpPr>
        <p:spPr>
          <a:xfrm rot="5400000">
            <a:off x="3786182" y="3464719"/>
            <a:ext cx="285752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6" idx="4"/>
            <a:endCxn id="8" idx="0"/>
          </p:cNvCxnSpPr>
          <p:nvPr/>
        </p:nvCxnSpPr>
        <p:spPr>
          <a:xfrm rot="16200000" flipH="1">
            <a:off x="4286248" y="3464719"/>
            <a:ext cx="285752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8" idx="4"/>
            <a:endCxn id="5" idx="0"/>
          </p:cNvCxnSpPr>
          <p:nvPr/>
        </p:nvCxnSpPr>
        <p:spPr>
          <a:xfrm rot="16200000" flipH="1">
            <a:off x="3791053" y="5102922"/>
            <a:ext cx="1785950" cy="97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3286116" y="3500438"/>
            <a:ext cx="1714512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+mj-ea"/>
                <a:ea typeface="+mj-ea"/>
              </a:rPr>
              <a:t>        a       b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j-ea"/>
                <a:ea typeface="+mj-ea"/>
              </a:rPr>
              <a:t>    Yes          No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786050" y="5072074"/>
            <a:ext cx="17145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+mj-ea"/>
                <a:ea typeface="+mj-ea"/>
              </a:rPr>
              <a:t>    Yes          No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3000364" y="5500702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cxnSp>
        <p:nvCxnSpPr>
          <p:cNvPr id="42" name="직선 화살표 연결선 41"/>
          <p:cNvCxnSpPr>
            <a:stCxn id="7" idx="4"/>
            <a:endCxn id="9" idx="0"/>
          </p:cNvCxnSpPr>
          <p:nvPr/>
        </p:nvCxnSpPr>
        <p:spPr>
          <a:xfrm rot="5400000">
            <a:off x="3428992" y="4464851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9" idx="4"/>
            <a:endCxn id="40" idx="0"/>
          </p:cNvCxnSpPr>
          <p:nvPr/>
        </p:nvCxnSpPr>
        <p:spPr>
          <a:xfrm rot="5400000">
            <a:off x="3214678" y="5036355"/>
            <a:ext cx="428628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9" idx="4"/>
            <a:endCxn id="5" idx="0"/>
          </p:cNvCxnSpPr>
          <p:nvPr/>
        </p:nvCxnSpPr>
        <p:spPr>
          <a:xfrm rot="16200000" flipH="1">
            <a:off x="3719615" y="5031484"/>
            <a:ext cx="928694" cy="1009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40" idx="4"/>
            <a:endCxn id="5" idx="0"/>
          </p:cNvCxnSpPr>
          <p:nvPr/>
        </p:nvCxnSpPr>
        <p:spPr>
          <a:xfrm rot="16200000" flipH="1">
            <a:off x="3862491" y="5174360"/>
            <a:ext cx="142876" cy="1509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3357554" y="4572008"/>
            <a:ext cx="1714512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+mj-ea"/>
                <a:ea typeface="+mj-ea"/>
              </a:rPr>
              <a:t> c                     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214678" y="5072074"/>
            <a:ext cx="1714512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+mj-ea"/>
                <a:ea typeface="+mj-ea"/>
              </a:rPr>
              <a:t> e      f  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143240" y="6000768"/>
            <a:ext cx="1714512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+mj-ea"/>
                <a:ea typeface="+mj-ea"/>
              </a:rPr>
              <a:t>  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4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lvl="1"/>
            <a:r>
              <a:rPr lang="ko-KR" altLang="en-US" dirty="0" smtClean="0"/>
              <a:t>제어 흐름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물품삭제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테스트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화이트 박스 테스트</a:t>
            </a:r>
            <a:endParaRPr lang="ko-KR" altLang="en-US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1524000" y="2343781"/>
          <a:ext cx="6096000" cy="37084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119174"/>
                <a:gridCol w="1928826"/>
                <a:gridCol w="1357322"/>
                <a:gridCol w="169067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모듈 이름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B_Del</a:t>
                      </a:r>
                      <a:r>
                        <a:rPr lang="en-US" altLang="ko-KR" sz="1400" dirty="0" smtClean="0"/>
                        <a:t>()</a:t>
                      </a:r>
                      <a:endParaRPr lang="ko-KR" altLang="en-US" sz="1400" dirty="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모듈 번호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C.3</a:t>
                      </a:r>
                      <a:endParaRPr lang="ko-KR" altLang="en-US" sz="1400" dirty="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1524000" y="4860949"/>
          <a:ext cx="6119834" cy="1639885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159790"/>
                <a:gridCol w="1112636"/>
                <a:gridCol w="1282469"/>
                <a:gridCol w="2564939"/>
              </a:tblGrid>
              <a:tr h="327977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테스트 케이스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79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케이스 </a:t>
                      </a:r>
                      <a:r>
                        <a:rPr lang="en-US" altLang="ko-KR" sz="1400" dirty="0" smtClean="0"/>
                        <a:t>#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값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경로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예상되는 결과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  <a:tr h="327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Yes, Yes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a, c, e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물품삭제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  <a:tr h="327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Yes, No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a, c,</a:t>
                      </a:r>
                      <a:r>
                        <a:rPr lang="en-US" altLang="ko-KR" sz="1400" baseline="0" dirty="0" smtClean="0"/>
                        <a:t> f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물품삭제 취소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  <a:tr h="327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No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‘</a:t>
                      </a:r>
                      <a:r>
                        <a:rPr lang="ko-KR" altLang="en-US" sz="1400" dirty="0" smtClean="0"/>
                        <a:t>물품을 선택하지 않았습니다</a:t>
                      </a:r>
                      <a:r>
                        <a:rPr lang="en-US" altLang="ko-KR" sz="1400" dirty="0" smtClean="0"/>
                        <a:t>’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524000" y="2860685"/>
          <a:ext cx="6119834" cy="18542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075874"/>
                <a:gridCol w="1213188"/>
                <a:gridCol w="889671"/>
                <a:gridCol w="970550"/>
                <a:gridCol w="97055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선택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루프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가능결과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ItemRecord.Selected</a:t>
                      </a:r>
                      <a:endParaRPr lang="en-US" sz="1400" dirty="0" smtClean="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Yes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v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v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No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v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물품삭제</a:t>
                      </a:r>
                      <a:endParaRPr lang="ko-KR" altLang="en-US" sz="14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Yes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v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No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v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lvl="1"/>
            <a:r>
              <a:rPr lang="ko-KR" altLang="en-US" dirty="0" smtClean="0"/>
              <a:t>테스트 </a:t>
            </a:r>
            <a:r>
              <a:rPr lang="ko-KR" altLang="en-US" dirty="0" err="1" smtClean="0"/>
              <a:t>실행표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물품삭제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테스트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블랙 박스 테스트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물품명 관리 </a:t>
            </a:r>
            <a:r>
              <a:rPr lang="en-US" altLang="ko-KR" dirty="0" smtClean="0"/>
              <a:t>(</a:t>
            </a:r>
            <a:r>
              <a:rPr lang="ko-KR" altLang="en-US" dirty="0" smtClean="0"/>
              <a:t>모듈번호 </a:t>
            </a:r>
            <a:r>
              <a:rPr lang="en-US" altLang="ko-KR" dirty="0" smtClean="0"/>
              <a:t>: C)</a:t>
            </a:r>
          </a:p>
          <a:p>
            <a:pPr lvl="1"/>
            <a:r>
              <a:rPr lang="ko-KR" altLang="en-US" dirty="0" smtClean="0"/>
              <a:t>물품 추가 </a:t>
            </a:r>
            <a:r>
              <a:rPr lang="en-US" altLang="ko-KR" dirty="0" smtClean="0"/>
              <a:t>(C.1)</a:t>
            </a:r>
          </a:p>
          <a:p>
            <a:pPr lvl="2"/>
            <a:r>
              <a:rPr lang="ko-KR" altLang="en-US" dirty="0" smtClean="0"/>
              <a:t>입력 데이터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물품 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물품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물품 단가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물품 수정 </a:t>
            </a:r>
            <a:r>
              <a:rPr lang="en-US" altLang="ko-KR" dirty="0" smtClean="0"/>
              <a:t>(C.2)</a:t>
            </a:r>
          </a:p>
          <a:p>
            <a:pPr lvl="2"/>
            <a:r>
              <a:rPr lang="ko-KR" altLang="en-US" dirty="0" smtClean="0"/>
              <a:t>입력 데이터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물품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물품 단가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물품 삭제 </a:t>
            </a:r>
            <a:r>
              <a:rPr lang="en-US" altLang="ko-KR" dirty="0" smtClean="0"/>
              <a:t>(C.3)</a:t>
            </a:r>
          </a:p>
          <a:p>
            <a:pPr lvl="2"/>
            <a:r>
              <a:rPr lang="ko-KR" altLang="en-US" dirty="0" smtClean="0"/>
              <a:t>입력 데이터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물품목록에서 선택한 레코드번호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테스트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블랙 박스 테스트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물품 추가 </a:t>
            </a:r>
            <a:r>
              <a:rPr lang="en-US" altLang="ko-KR" dirty="0" smtClean="0"/>
              <a:t>(</a:t>
            </a:r>
            <a:r>
              <a:rPr lang="ko-KR" altLang="en-US" dirty="0" smtClean="0"/>
              <a:t>모듈번호 </a:t>
            </a:r>
            <a:r>
              <a:rPr lang="en-US" altLang="ko-KR" dirty="0" smtClean="0"/>
              <a:t>: C.1)</a:t>
            </a:r>
          </a:p>
          <a:p>
            <a:pPr lvl="2"/>
            <a:r>
              <a:rPr lang="ko-KR" altLang="en-US" dirty="0" smtClean="0"/>
              <a:t>물품 코드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숫자 </a:t>
            </a:r>
            <a:r>
              <a:rPr lang="en-US" altLang="ko-KR" dirty="0" smtClean="0"/>
              <a:t>5</a:t>
            </a:r>
            <a:r>
              <a:rPr lang="ko-KR" altLang="en-US" dirty="0" smtClean="0"/>
              <a:t>자리로 구성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142976" y="2786058"/>
          <a:ext cx="6715172" cy="1041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82164"/>
                <a:gridCol w="2761108"/>
                <a:gridCol w="857256"/>
                <a:gridCol w="1000132"/>
                <a:gridCol w="1714512"/>
              </a:tblGrid>
              <a:tr h="370840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600" baseline="0" dirty="0" smtClean="0"/>
                        <a:t>숫자로 </a:t>
                      </a:r>
                      <a:r>
                        <a:rPr lang="ko-KR" altLang="en-US" sz="1600" dirty="0" smtClean="0"/>
                        <a:t>구성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조치사항</a:t>
                      </a:r>
                      <a:endParaRPr lang="ko-KR" altLang="en-US" sz="1600" dirty="0"/>
                    </a:p>
                  </a:txBody>
                  <a:tcPr/>
                </a:tc>
              </a:tr>
              <a:tr h="2721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숫자로 구성된 코드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정상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12345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  <a:tr h="2940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숫자로 구성되지 않은 코드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비정상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123AB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00000 </a:t>
                      </a:r>
                      <a:r>
                        <a:rPr lang="ko-KR" altLang="en-US" sz="1600" dirty="0" smtClean="0"/>
                        <a:t>으로 인식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142976" y="3857628"/>
          <a:ext cx="6715172" cy="2108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7190"/>
                <a:gridCol w="2786082"/>
                <a:gridCol w="857256"/>
                <a:gridCol w="1000132"/>
                <a:gridCol w="1714512"/>
              </a:tblGrid>
              <a:tr h="370840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smtClean="0"/>
                        <a:t>5</a:t>
                      </a:r>
                      <a:r>
                        <a:rPr lang="ko-KR" altLang="en-US" sz="1600" baseline="0" dirty="0" smtClean="0"/>
                        <a:t>자리로 </a:t>
                      </a:r>
                      <a:r>
                        <a:rPr lang="ko-KR" altLang="en-US" sz="1600" dirty="0" smtClean="0"/>
                        <a:t>구성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조치사항</a:t>
                      </a:r>
                      <a:endParaRPr lang="ko-KR" altLang="en-US" sz="1600" dirty="0"/>
                    </a:p>
                  </a:txBody>
                  <a:tcPr/>
                </a:tc>
              </a:tr>
              <a:tr h="2721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5</a:t>
                      </a:r>
                      <a:r>
                        <a:rPr lang="ko-KR" altLang="en-US" sz="1600" dirty="0" smtClean="0"/>
                        <a:t>자리로 구성된 코드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정상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23456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  <a:tr h="2940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5</a:t>
                      </a:r>
                      <a:r>
                        <a:rPr lang="ko-KR" altLang="en-US" sz="1600" dirty="0" smtClean="0"/>
                        <a:t>자리를 초과한 코드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비정상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345678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6</a:t>
                      </a:r>
                      <a:r>
                        <a:rPr lang="ko-KR" altLang="en-US" sz="1600" dirty="0" smtClean="0"/>
                        <a:t>번째 글자부터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잘라냄 </a:t>
                      </a:r>
                      <a:r>
                        <a:rPr lang="en-US" altLang="ko-KR" sz="1600" dirty="0" smtClean="0"/>
                        <a:t>-&gt; 34567</a:t>
                      </a:r>
                      <a:endParaRPr lang="ko-KR" altLang="en-US" sz="1600" dirty="0"/>
                    </a:p>
                  </a:txBody>
                  <a:tcPr/>
                </a:tc>
              </a:tr>
              <a:tr h="2444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5</a:t>
                      </a:r>
                      <a:r>
                        <a:rPr lang="ko-KR" altLang="en-US" sz="1600" dirty="0" smtClean="0"/>
                        <a:t>자리 미만인 코드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비정상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0987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남은 자리는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0</a:t>
                      </a:r>
                      <a:r>
                        <a:rPr lang="ko-KR" altLang="en-US" sz="1600" dirty="0" smtClean="0"/>
                        <a:t>으로 채움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-&gt;</a:t>
                      </a:r>
                      <a:r>
                        <a:rPr lang="en-US" altLang="ko-KR" sz="1600" baseline="0" dirty="0" smtClean="0"/>
                        <a:t> 09870</a:t>
                      </a:r>
                      <a:endParaRPr lang="en-US" altLang="ko-KR" sz="16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테스트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블랙 박스 테스트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ko-KR" altLang="en-US" dirty="0" smtClean="0"/>
              <a:t>물품 이름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모든 문자 </a:t>
            </a:r>
            <a:r>
              <a:rPr lang="en-US" altLang="ko-KR" dirty="0" smtClean="0"/>
              <a:t>1~20</a:t>
            </a:r>
            <a:r>
              <a:rPr lang="ko-KR" altLang="en-US" dirty="0" smtClean="0"/>
              <a:t>글자로 구성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142976" y="2500306"/>
          <a:ext cx="6715173" cy="2352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3430"/>
                <a:gridCol w="2432652"/>
                <a:gridCol w="857256"/>
                <a:gridCol w="1357322"/>
                <a:gridCol w="1714513"/>
              </a:tblGrid>
              <a:tr h="370840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20</a:t>
                      </a:r>
                      <a:r>
                        <a:rPr lang="ko-KR" altLang="en-US" sz="1600" dirty="0" smtClean="0"/>
                        <a:t>자리로 구성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조치사항</a:t>
                      </a:r>
                      <a:endParaRPr lang="ko-KR" altLang="en-US" sz="1600" dirty="0"/>
                    </a:p>
                  </a:txBody>
                  <a:tcPr/>
                </a:tc>
              </a:tr>
              <a:tr h="2721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1~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20</a:t>
                      </a:r>
                      <a:r>
                        <a:rPr lang="ko-KR" altLang="en-US" sz="1600" dirty="0" smtClean="0"/>
                        <a:t>글자로 구성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정상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딸기 쨈 쿠키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  <a:tr h="2940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글자 미만 </a:t>
                      </a:r>
                      <a:r>
                        <a:rPr lang="en-US" altLang="ko-KR" sz="1600" dirty="0" smtClean="0"/>
                        <a:t>= </a:t>
                      </a:r>
                      <a:r>
                        <a:rPr lang="ko-KR" altLang="en-US" sz="1600" dirty="0" smtClean="0"/>
                        <a:t>입력 안 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비정상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“</a:t>
                      </a:r>
                      <a:r>
                        <a:rPr lang="ko-KR" altLang="en-US" sz="1600" dirty="0" smtClean="0"/>
                        <a:t>물품</a:t>
                      </a:r>
                      <a:r>
                        <a:rPr lang="en-US" altLang="ko-KR" sz="1600" dirty="0" smtClean="0"/>
                        <a:t>”</a:t>
                      </a:r>
                      <a:r>
                        <a:rPr lang="ko-KR" altLang="en-US" sz="1600" dirty="0" smtClean="0"/>
                        <a:t>으로 인식</a:t>
                      </a:r>
                      <a:endParaRPr lang="ko-KR" altLang="en-US" sz="1600" dirty="0"/>
                    </a:p>
                  </a:txBody>
                  <a:tcPr/>
                </a:tc>
              </a:tr>
              <a:tr h="2940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20</a:t>
                      </a:r>
                      <a:r>
                        <a:rPr lang="ko-KR" altLang="en-US" sz="1600" dirty="0" smtClean="0"/>
                        <a:t>글자 초과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비정상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세명대학교정문앞에붕어빵가게에서팔고있는잉어빵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21</a:t>
                      </a:r>
                      <a:r>
                        <a:rPr lang="ko-KR" altLang="en-US" sz="1600" dirty="0" smtClean="0"/>
                        <a:t>번째 글자부터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잘라냄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-&gt;”</a:t>
                      </a:r>
                      <a:r>
                        <a:rPr lang="ko-KR" altLang="en-US" sz="1600" dirty="0" err="1" smtClean="0"/>
                        <a:t>세명대학교정문앞에붕어빵가게에서팔고있는</a:t>
                      </a:r>
                      <a:r>
                        <a:rPr lang="en-US" altLang="ko-KR" sz="1600" dirty="0" smtClean="0"/>
                        <a:t>”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테스트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블랙 박스 테스트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ko-KR" altLang="en-US" dirty="0" smtClean="0"/>
              <a:t>물품 단가 </a:t>
            </a:r>
            <a:r>
              <a:rPr lang="en-US" altLang="ko-KR" dirty="0" smtClean="0"/>
              <a:t>: 1~9999999999(10</a:t>
            </a:r>
            <a:r>
              <a:rPr lang="ko-KR" altLang="en-US" dirty="0" smtClean="0"/>
              <a:t>자리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자연수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142976" y="2071678"/>
          <a:ext cx="6715172" cy="26873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28628"/>
                <a:gridCol w="2357454"/>
                <a:gridCol w="857256"/>
                <a:gridCol w="1214446"/>
                <a:gridCol w="1857388"/>
              </a:tblGrid>
              <a:tr h="370840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자연수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조치사항</a:t>
                      </a:r>
                      <a:endParaRPr lang="ko-KR" altLang="en-US" sz="1600" dirty="0"/>
                    </a:p>
                  </a:txBody>
                  <a:tcPr/>
                </a:tc>
              </a:tr>
              <a:tr h="2721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자연수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정상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25000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  <a:tr h="2940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소수점이 있는 수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smtClean="0"/>
                        <a:t>실수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비정상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2500.25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소수점위로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반올림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en-US" altLang="ko-KR" sz="1600" baseline="0" dirty="0" smtClean="0"/>
                        <a:t>-&gt; 2500</a:t>
                      </a:r>
                      <a:endParaRPr lang="ko-KR" altLang="en-US" sz="1600" dirty="0"/>
                    </a:p>
                  </a:txBody>
                  <a:tcPr/>
                </a:tc>
              </a:tr>
              <a:tr h="2940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음수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비정상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-50000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부호는 인식 안 함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-&gt; 50000</a:t>
                      </a:r>
                    </a:p>
                  </a:txBody>
                  <a:tcPr/>
                </a:tc>
              </a:tr>
              <a:tr h="2940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문자열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비정상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150ABCDEF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뒷</a:t>
                      </a:r>
                      <a:r>
                        <a:rPr lang="ko-KR" altLang="en-US" sz="1600" dirty="0" smtClean="0"/>
                        <a:t> 부분 문자를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잘라내거나</a:t>
                      </a:r>
                      <a:r>
                        <a:rPr lang="en-US" altLang="ko-KR" sz="1600" dirty="0" smtClean="0"/>
                        <a:t>, 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로 인식 </a:t>
                      </a:r>
                      <a:r>
                        <a:rPr lang="en-US" altLang="ko-KR" sz="1600" dirty="0" smtClean="0"/>
                        <a:t>-&gt; 150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142976" y="4786322"/>
          <a:ext cx="6715172" cy="1864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28628"/>
                <a:gridCol w="2357454"/>
                <a:gridCol w="857256"/>
                <a:gridCol w="1214446"/>
                <a:gridCol w="1857388"/>
              </a:tblGrid>
              <a:tr h="370840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자리이상 </a:t>
                      </a:r>
                      <a:r>
                        <a:rPr lang="en-US" altLang="ko-KR" sz="1600" dirty="0" smtClean="0"/>
                        <a:t>10</a:t>
                      </a:r>
                      <a:r>
                        <a:rPr lang="ko-KR" altLang="en-US" sz="1600" dirty="0" smtClean="0"/>
                        <a:t>자리 이하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조치사항</a:t>
                      </a:r>
                      <a:endParaRPr lang="ko-KR" altLang="en-US" sz="1600" dirty="0"/>
                    </a:p>
                  </a:txBody>
                  <a:tcPr/>
                </a:tc>
              </a:tr>
              <a:tr h="2721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자리이상 </a:t>
                      </a:r>
                      <a:r>
                        <a:rPr lang="en-US" altLang="ko-KR" sz="1600" dirty="0" smtClean="0"/>
                        <a:t>10</a:t>
                      </a:r>
                      <a:r>
                        <a:rPr lang="ko-KR" altLang="en-US" sz="1600" dirty="0" smtClean="0"/>
                        <a:t>자리 이하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정상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123450000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  <a:tr h="2940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0</a:t>
                      </a:r>
                      <a:r>
                        <a:rPr lang="ko-KR" altLang="en-US" sz="1600" dirty="0" smtClean="0"/>
                        <a:t>자리 </a:t>
                      </a:r>
                      <a:r>
                        <a:rPr lang="en-US" altLang="ko-KR" sz="1600" dirty="0" smtClean="0"/>
                        <a:t>= </a:t>
                      </a:r>
                      <a:r>
                        <a:rPr lang="ko-KR" altLang="en-US" sz="1600" dirty="0" smtClean="0"/>
                        <a:t>입력 안 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비정상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로 인식</a:t>
                      </a:r>
                      <a:endParaRPr lang="ko-KR" altLang="en-US" sz="1600" dirty="0"/>
                    </a:p>
                  </a:txBody>
                  <a:tcPr/>
                </a:tc>
              </a:tr>
              <a:tr h="2940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10</a:t>
                      </a:r>
                      <a:r>
                        <a:rPr lang="ko-KR" altLang="en-US" sz="1600" dirty="0" smtClean="0"/>
                        <a:t>자리 초과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비정상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91234567890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11</a:t>
                      </a:r>
                      <a:r>
                        <a:rPr lang="ko-KR" altLang="en-US" sz="1600" dirty="0" smtClean="0"/>
                        <a:t>번째 숫자부터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잘라냄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-&gt;</a:t>
                      </a:r>
                      <a:r>
                        <a:rPr lang="en-US" altLang="ko-KR" sz="1600" baseline="0" dirty="0" smtClean="0"/>
                        <a:t> 9123456789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테스트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블랙 박스 테스트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물품 수정 </a:t>
            </a:r>
            <a:r>
              <a:rPr lang="en-US" altLang="ko-KR" dirty="0" smtClean="0"/>
              <a:t>(</a:t>
            </a:r>
            <a:r>
              <a:rPr lang="ko-KR" altLang="en-US" dirty="0" smtClean="0"/>
              <a:t>모듈번호 </a:t>
            </a:r>
            <a:r>
              <a:rPr lang="en-US" altLang="ko-KR" dirty="0" smtClean="0"/>
              <a:t>: C.2)</a:t>
            </a:r>
          </a:p>
          <a:p>
            <a:pPr lvl="2"/>
            <a:r>
              <a:rPr lang="ko-KR" altLang="en-US" dirty="0" smtClean="0"/>
              <a:t>물품 이름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모든 문자 </a:t>
            </a:r>
            <a:r>
              <a:rPr lang="en-US" altLang="ko-KR" dirty="0" smtClean="0"/>
              <a:t>1~20</a:t>
            </a:r>
            <a:r>
              <a:rPr lang="ko-KR" altLang="en-US" dirty="0" smtClean="0"/>
              <a:t>글자로 구성</a:t>
            </a:r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142976" y="2791472"/>
          <a:ext cx="6715173" cy="2352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28628"/>
                <a:gridCol w="2357454"/>
                <a:gridCol w="857256"/>
                <a:gridCol w="1357322"/>
                <a:gridCol w="1714513"/>
              </a:tblGrid>
              <a:tr h="370840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20</a:t>
                      </a:r>
                      <a:r>
                        <a:rPr lang="ko-KR" altLang="en-US" sz="1600" dirty="0" smtClean="0"/>
                        <a:t>자리로 구성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조치사항</a:t>
                      </a:r>
                      <a:endParaRPr lang="ko-KR" altLang="en-US" sz="1600" dirty="0"/>
                    </a:p>
                  </a:txBody>
                  <a:tcPr/>
                </a:tc>
              </a:tr>
              <a:tr h="2721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1~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20</a:t>
                      </a:r>
                      <a:r>
                        <a:rPr lang="ko-KR" altLang="en-US" sz="1600" dirty="0" smtClean="0"/>
                        <a:t>글자로 구성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정상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딸기 쨈 쿠키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  <a:tr h="2940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글자 미만 </a:t>
                      </a:r>
                      <a:r>
                        <a:rPr lang="en-US" altLang="ko-KR" sz="1600" dirty="0" smtClean="0"/>
                        <a:t>= </a:t>
                      </a:r>
                      <a:r>
                        <a:rPr lang="ko-KR" altLang="en-US" sz="1600" dirty="0" smtClean="0"/>
                        <a:t>입력 안 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비정상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“</a:t>
                      </a:r>
                      <a:r>
                        <a:rPr lang="ko-KR" altLang="en-US" sz="1600" dirty="0" smtClean="0"/>
                        <a:t>물품</a:t>
                      </a:r>
                      <a:r>
                        <a:rPr lang="en-US" altLang="ko-KR" sz="1600" dirty="0" smtClean="0"/>
                        <a:t>”</a:t>
                      </a:r>
                      <a:r>
                        <a:rPr lang="ko-KR" altLang="en-US" sz="1600" dirty="0" smtClean="0"/>
                        <a:t>으로 인식</a:t>
                      </a:r>
                      <a:endParaRPr lang="ko-KR" altLang="en-US" sz="1600" dirty="0"/>
                    </a:p>
                  </a:txBody>
                  <a:tcPr/>
                </a:tc>
              </a:tr>
              <a:tr h="2940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20</a:t>
                      </a:r>
                      <a:r>
                        <a:rPr lang="ko-KR" altLang="en-US" sz="1600" dirty="0" smtClean="0"/>
                        <a:t>글자 초과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비정상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세명대학교정문앞에붕어빵가게에서팔고있는잉어빵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21</a:t>
                      </a:r>
                      <a:r>
                        <a:rPr lang="ko-KR" altLang="en-US" sz="1600" dirty="0" smtClean="0"/>
                        <a:t>번째 글자부터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잘라냄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-&gt;”</a:t>
                      </a:r>
                      <a:r>
                        <a:rPr lang="ko-KR" altLang="en-US" sz="1600" dirty="0" err="1" smtClean="0"/>
                        <a:t>세명대학교정문앞에붕어빵가게에서팔고있는</a:t>
                      </a:r>
                      <a:r>
                        <a:rPr lang="en-US" altLang="ko-KR" sz="1600" dirty="0" smtClean="0"/>
                        <a:t>”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테스트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블랙 박스 테스트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ko-KR" altLang="en-US" dirty="0" smtClean="0"/>
              <a:t>물품 단가 </a:t>
            </a:r>
            <a:r>
              <a:rPr lang="en-US" altLang="ko-KR" dirty="0" smtClean="0"/>
              <a:t>: 1~9999999999(10</a:t>
            </a:r>
            <a:r>
              <a:rPr lang="ko-KR" altLang="en-US" dirty="0" smtClean="0"/>
              <a:t>자리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자연수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142976" y="2071678"/>
          <a:ext cx="6715172" cy="26873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28628"/>
                <a:gridCol w="2357454"/>
                <a:gridCol w="857256"/>
                <a:gridCol w="1214446"/>
                <a:gridCol w="1857388"/>
              </a:tblGrid>
              <a:tr h="370840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자연수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조치사항</a:t>
                      </a:r>
                      <a:endParaRPr lang="ko-KR" altLang="en-US" sz="1600" dirty="0"/>
                    </a:p>
                  </a:txBody>
                  <a:tcPr/>
                </a:tc>
              </a:tr>
              <a:tr h="2721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자연수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정상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25000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  <a:tr h="2940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소수점이 있는 수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smtClean="0"/>
                        <a:t>실수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비정상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2500.25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소수점위로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반올림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en-US" altLang="ko-KR" sz="1600" baseline="0" dirty="0" smtClean="0"/>
                        <a:t>-&gt; 2500</a:t>
                      </a:r>
                      <a:endParaRPr lang="ko-KR" altLang="en-US" sz="1600" dirty="0"/>
                    </a:p>
                  </a:txBody>
                  <a:tcPr/>
                </a:tc>
              </a:tr>
              <a:tr h="2940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음수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비정상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-50000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부호는 인식 안 함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-&gt; 50000</a:t>
                      </a:r>
                    </a:p>
                  </a:txBody>
                  <a:tcPr/>
                </a:tc>
              </a:tr>
              <a:tr h="2940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문자열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비정상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150ABCDEF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뒷</a:t>
                      </a:r>
                      <a:r>
                        <a:rPr lang="ko-KR" altLang="en-US" sz="1600" dirty="0" smtClean="0"/>
                        <a:t> 부분 문자를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잘라내거나</a:t>
                      </a:r>
                      <a:r>
                        <a:rPr lang="en-US" altLang="ko-KR" sz="1600" dirty="0" smtClean="0"/>
                        <a:t>, 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로 인식 </a:t>
                      </a:r>
                      <a:r>
                        <a:rPr lang="en-US" altLang="ko-KR" sz="1600" dirty="0" smtClean="0"/>
                        <a:t>-&gt; 150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142976" y="4786322"/>
          <a:ext cx="6715172" cy="1864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28628"/>
                <a:gridCol w="2357454"/>
                <a:gridCol w="857256"/>
                <a:gridCol w="1214446"/>
                <a:gridCol w="1857388"/>
              </a:tblGrid>
              <a:tr h="370840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자리이상 </a:t>
                      </a:r>
                      <a:r>
                        <a:rPr lang="en-US" altLang="ko-KR" sz="1600" dirty="0" smtClean="0"/>
                        <a:t>10</a:t>
                      </a:r>
                      <a:r>
                        <a:rPr lang="ko-KR" altLang="en-US" sz="1600" dirty="0" smtClean="0"/>
                        <a:t>자리 이하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조치사항</a:t>
                      </a:r>
                      <a:endParaRPr lang="ko-KR" altLang="en-US" sz="1600" dirty="0"/>
                    </a:p>
                  </a:txBody>
                  <a:tcPr/>
                </a:tc>
              </a:tr>
              <a:tr h="2721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자리이상 </a:t>
                      </a:r>
                      <a:r>
                        <a:rPr lang="en-US" altLang="ko-KR" sz="1600" dirty="0" smtClean="0"/>
                        <a:t>10</a:t>
                      </a:r>
                      <a:r>
                        <a:rPr lang="ko-KR" altLang="en-US" sz="1600" dirty="0" smtClean="0"/>
                        <a:t>자리 이하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정상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123450000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  <a:tr h="2940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0</a:t>
                      </a:r>
                      <a:r>
                        <a:rPr lang="ko-KR" altLang="en-US" sz="1600" dirty="0" smtClean="0"/>
                        <a:t>자리 </a:t>
                      </a:r>
                      <a:r>
                        <a:rPr lang="en-US" altLang="ko-KR" sz="1600" dirty="0" smtClean="0"/>
                        <a:t>= </a:t>
                      </a:r>
                      <a:r>
                        <a:rPr lang="ko-KR" altLang="en-US" sz="1600" dirty="0" smtClean="0"/>
                        <a:t>입력 안 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비정상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로 인식</a:t>
                      </a:r>
                      <a:endParaRPr lang="ko-KR" altLang="en-US" sz="1600" dirty="0"/>
                    </a:p>
                  </a:txBody>
                  <a:tcPr/>
                </a:tc>
              </a:tr>
              <a:tr h="2940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10</a:t>
                      </a:r>
                      <a:r>
                        <a:rPr lang="ko-KR" altLang="en-US" sz="1600" dirty="0" smtClean="0"/>
                        <a:t>자리 초과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비정상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91234567890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11</a:t>
                      </a:r>
                      <a:r>
                        <a:rPr lang="ko-KR" altLang="en-US" sz="1600" dirty="0" smtClean="0"/>
                        <a:t>번째 숫자부터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잘라냄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-&gt;</a:t>
                      </a:r>
                      <a:r>
                        <a:rPr lang="en-US" altLang="ko-KR" sz="1600" baseline="0" dirty="0" smtClean="0"/>
                        <a:t> 9123456789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요구 분석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요구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요구 기능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 lvl="1"/>
            <a:r>
              <a:rPr lang="ko-KR" altLang="en-US" sz="2000" dirty="0" smtClean="0">
                <a:latin typeface="휴먼모음T" pitchFamily="18" charset="-127"/>
                <a:ea typeface="휴먼모음T" pitchFamily="18" charset="-127"/>
              </a:rPr>
              <a:t>물품 판매 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</a:rPr>
              <a:t>– </a:t>
            </a:r>
            <a:r>
              <a:rPr lang="ko-KR" altLang="en-US" sz="2000" dirty="0" smtClean="0">
                <a:latin typeface="휴먼모음T" pitchFamily="18" charset="-127"/>
                <a:ea typeface="휴먼모음T" pitchFamily="18" charset="-127"/>
              </a:rPr>
              <a:t>물품을 판매하는 기능</a:t>
            </a:r>
            <a:endParaRPr lang="en-US" altLang="ko-KR" sz="2000" dirty="0" smtClean="0">
              <a:latin typeface="휴먼모음T" pitchFamily="18" charset="-127"/>
              <a:ea typeface="휴먼모음T" pitchFamily="18" charset="-127"/>
            </a:endParaRPr>
          </a:p>
          <a:p>
            <a:pPr lvl="1"/>
            <a:endParaRPr lang="en-US" altLang="ko-KR" sz="2000" dirty="0" smtClean="0">
              <a:latin typeface="휴먼모음T" pitchFamily="18" charset="-127"/>
              <a:ea typeface="휴먼모음T" pitchFamily="18" charset="-127"/>
            </a:endParaRPr>
          </a:p>
          <a:p>
            <a:pPr lvl="1"/>
            <a:r>
              <a:rPr lang="ko-KR" altLang="en-US" sz="2000" dirty="0" smtClean="0">
                <a:latin typeface="휴먼모음T" pitchFamily="18" charset="-127"/>
                <a:ea typeface="휴먼모음T" pitchFamily="18" charset="-127"/>
              </a:rPr>
              <a:t>물품 입고 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</a:rPr>
              <a:t>– </a:t>
            </a:r>
            <a:r>
              <a:rPr lang="ko-KR" altLang="en-US" sz="2000" dirty="0" smtClean="0">
                <a:latin typeface="휴먼모음T" pitchFamily="18" charset="-127"/>
                <a:ea typeface="휴먼모음T" pitchFamily="18" charset="-127"/>
              </a:rPr>
              <a:t>물품의 수량을 증가하는 기능</a:t>
            </a:r>
            <a:endParaRPr lang="en-US" altLang="ko-KR" sz="2000" dirty="0" smtClean="0">
              <a:latin typeface="휴먼모음T" pitchFamily="18" charset="-127"/>
              <a:ea typeface="휴먼모음T" pitchFamily="18" charset="-127"/>
            </a:endParaRPr>
          </a:p>
          <a:p>
            <a:pPr lvl="1"/>
            <a:endParaRPr lang="en-US" altLang="ko-KR" sz="2000" dirty="0" smtClean="0">
              <a:latin typeface="휴먼모음T" pitchFamily="18" charset="-127"/>
              <a:ea typeface="휴먼모음T" pitchFamily="18" charset="-127"/>
            </a:endParaRPr>
          </a:p>
          <a:p>
            <a:pPr lvl="1"/>
            <a:r>
              <a:rPr lang="ko-KR" altLang="en-US" sz="2000" dirty="0" smtClean="0">
                <a:latin typeface="휴먼모음T" pitchFamily="18" charset="-127"/>
                <a:ea typeface="휴먼모음T" pitchFamily="18" charset="-127"/>
              </a:rPr>
              <a:t>물품명 관리 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</a:rPr>
              <a:t>– </a:t>
            </a:r>
            <a:r>
              <a:rPr lang="ko-KR" altLang="en-US" sz="2000" dirty="0" smtClean="0">
                <a:latin typeface="휴먼모음T" pitchFamily="18" charset="-127"/>
                <a:ea typeface="휴먼모음T" pitchFamily="18" charset="-127"/>
              </a:rPr>
              <a:t>기존 물품명 변경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000" dirty="0" smtClean="0">
                <a:latin typeface="휴먼모음T" pitchFamily="18" charset="-127"/>
                <a:ea typeface="휴먼모음T" pitchFamily="18" charset="-127"/>
              </a:rPr>
              <a:t>단가수정가능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lvl="1"/>
            <a:endParaRPr lang="en-US" altLang="ko-KR" sz="2000" dirty="0" smtClean="0">
              <a:latin typeface="휴먼모음T" pitchFamily="18" charset="-127"/>
              <a:ea typeface="휴먼모음T" pitchFamily="18" charset="-127"/>
            </a:endParaRPr>
          </a:p>
          <a:p>
            <a:pPr lvl="1"/>
            <a:r>
              <a:rPr lang="ko-KR" altLang="en-US" sz="2000" dirty="0" smtClean="0">
                <a:latin typeface="휴먼모음T" pitchFamily="18" charset="-127"/>
                <a:ea typeface="휴먼모음T" pitchFamily="18" charset="-127"/>
              </a:rPr>
              <a:t>손실등록 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</a:rPr>
              <a:t>– </a:t>
            </a:r>
            <a:r>
              <a:rPr lang="ko-KR" altLang="en-US" sz="2000" dirty="0" smtClean="0">
                <a:latin typeface="휴먼모음T" pitchFamily="18" charset="-127"/>
                <a:ea typeface="휴먼모음T" pitchFamily="18" charset="-127"/>
              </a:rPr>
              <a:t>파손되거나 분실된 물품을 등록하여 수량을 물품 감소</a:t>
            </a:r>
            <a:endParaRPr lang="en-US" altLang="ko-KR" sz="2000" dirty="0" smtClean="0">
              <a:latin typeface="휴먼모음T" pitchFamily="18" charset="-127"/>
              <a:ea typeface="휴먼모음T" pitchFamily="18" charset="-127"/>
            </a:endParaRPr>
          </a:p>
          <a:p>
            <a:pPr lvl="1"/>
            <a:endParaRPr lang="en-US" altLang="ko-KR" sz="2000" dirty="0" smtClean="0">
              <a:latin typeface="휴먼모음T" pitchFamily="18" charset="-127"/>
              <a:ea typeface="휴먼모음T" pitchFamily="18" charset="-127"/>
            </a:endParaRPr>
          </a:p>
          <a:p>
            <a:pPr lvl="1"/>
            <a:r>
              <a:rPr lang="ko-KR" altLang="en-US" sz="2000" dirty="0" smtClean="0">
                <a:latin typeface="휴먼모음T" pitchFamily="18" charset="-127"/>
                <a:ea typeface="휴먼모음T" pitchFamily="18" charset="-127"/>
              </a:rPr>
              <a:t>정산 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</a:rPr>
              <a:t>– </a:t>
            </a:r>
            <a:r>
              <a:rPr lang="ko-KR" altLang="en-US" sz="2000" dirty="0" smtClean="0">
                <a:latin typeface="휴먼모음T" pitchFamily="18" charset="-127"/>
                <a:ea typeface="휴먼모음T" pitchFamily="18" charset="-127"/>
              </a:rPr>
              <a:t>하루 판매된 금액을 정산하고 판매액과 손실액을 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</a:rPr>
              <a:t>0</a:t>
            </a:r>
            <a:r>
              <a:rPr lang="ko-KR" altLang="en-US" sz="2000" dirty="0" smtClean="0">
                <a:latin typeface="휴먼모음T" pitchFamily="18" charset="-127"/>
                <a:ea typeface="휴먼모음T" pitchFamily="18" charset="-127"/>
              </a:rPr>
              <a:t>으로 초기화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테스트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블랙 박스 테스트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물품 삭제 </a:t>
            </a:r>
            <a:r>
              <a:rPr lang="en-US" altLang="ko-KR" dirty="0" smtClean="0"/>
              <a:t>(</a:t>
            </a:r>
            <a:r>
              <a:rPr lang="ko-KR" altLang="en-US" dirty="0" smtClean="0"/>
              <a:t>모듈번호 </a:t>
            </a:r>
            <a:r>
              <a:rPr lang="en-US" altLang="ko-KR" dirty="0" smtClean="0"/>
              <a:t>: C.3)</a:t>
            </a:r>
          </a:p>
          <a:p>
            <a:pPr lvl="2"/>
            <a:r>
              <a:rPr lang="ko-KR" altLang="en-US" dirty="0" smtClean="0"/>
              <a:t>선택한 레코드번호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 Null</a:t>
            </a:r>
            <a:r>
              <a:rPr lang="ko-KR" altLang="en-US" dirty="0" smtClean="0"/>
              <a:t>이 아닌 </a:t>
            </a:r>
            <a:r>
              <a:rPr lang="en-US" altLang="ko-KR" dirty="0" smtClean="0"/>
              <a:t>0~</a:t>
            </a:r>
            <a:r>
              <a:rPr lang="ko-KR" altLang="en-US" dirty="0" smtClean="0"/>
              <a:t>마지막 레코드 번호</a:t>
            </a:r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142976" y="3005786"/>
          <a:ext cx="6715173" cy="1864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28628"/>
                <a:gridCol w="2643206"/>
                <a:gridCol w="928694"/>
                <a:gridCol w="1000132"/>
                <a:gridCol w="1714513"/>
              </a:tblGrid>
              <a:tr h="370840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레코드 번호 범위 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만약 마지막 번호가 </a:t>
                      </a:r>
                      <a:r>
                        <a:rPr lang="en-US" altLang="ko-KR" sz="1600" dirty="0" smtClean="0"/>
                        <a:t>100</a:t>
                      </a:r>
                      <a:r>
                        <a:rPr lang="ko-KR" altLang="en-US" sz="1600" dirty="0" smtClean="0"/>
                        <a:t>일 경우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조치사항</a:t>
                      </a:r>
                      <a:endParaRPr lang="ko-KR" altLang="en-US" sz="1600" dirty="0"/>
                    </a:p>
                  </a:txBody>
                  <a:tcPr/>
                </a:tc>
              </a:tr>
              <a:tr h="2721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0~</a:t>
                      </a:r>
                      <a:r>
                        <a:rPr lang="ko-KR" altLang="en-US" sz="1600" dirty="0" smtClean="0"/>
                        <a:t>마지막 레코드번호 사이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정상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  <a:tr h="2940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Null</a:t>
                      </a:r>
                      <a:r>
                        <a:rPr lang="ko-KR" altLang="en-US" sz="1600" dirty="0" smtClean="0"/>
                        <a:t>값 </a:t>
                      </a:r>
                      <a:r>
                        <a:rPr lang="en-US" altLang="ko-KR" sz="1600" dirty="0" smtClean="0"/>
                        <a:t>= </a:t>
                      </a:r>
                      <a:r>
                        <a:rPr lang="ko-KR" altLang="en-US" sz="1600" dirty="0" smtClean="0"/>
                        <a:t>레코드 선택 안 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비정상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Null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재선택</a:t>
                      </a:r>
                      <a:r>
                        <a:rPr lang="ko-KR" altLang="en-US" sz="1600" dirty="0" smtClean="0"/>
                        <a:t> 요구하는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메시지 출력</a:t>
                      </a:r>
                      <a:endParaRPr lang="ko-KR" altLang="en-US" sz="1600" dirty="0"/>
                    </a:p>
                  </a:txBody>
                  <a:tcPr/>
                </a:tc>
              </a:tr>
              <a:tr h="2940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마지막 레코드 번호 초과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비정상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재선택</a:t>
                      </a:r>
                      <a:r>
                        <a:rPr lang="ko-KR" altLang="en-US" sz="1600" dirty="0" smtClean="0"/>
                        <a:t> 요구하는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메시지 출력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결론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요구사항과 제공기능 비교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28596" y="1785926"/>
          <a:ext cx="8215370" cy="4333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85884"/>
                <a:gridCol w="3286148"/>
                <a:gridCol w="364333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최종 요구사항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제공 기능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물품등록</a:t>
                      </a:r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en-US" altLang="ko-KR" sz="1400" b="1" dirty="0" smtClean="0"/>
                        <a:t>(</a:t>
                      </a:r>
                      <a:r>
                        <a:rPr lang="ko-KR" altLang="en-US" sz="1400" b="1" dirty="0" smtClean="0"/>
                        <a:t>물품명관리</a:t>
                      </a:r>
                      <a:r>
                        <a:rPr lang="en-US" altLang="ko-KR" sz="1400" b="1" dirty="0" smtClean="0"/>
                        <a:t>)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물품명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가격 등록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및 </a:t>
                      </a:r>
                      <a:r>
                        <a:rPr lang="ko-KR" altLang="en-US" sz="1400" dirty="0" smtClean="0"/>
                        <a:t>삭제</a:t>
                      </a:r>
                      <a:endParaRPr lang="en-US" altLang="ko-KR" sz="1400" dirty="0" smtClean="0"/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최대 </a:t>
                      </a:r>
                      <a:r>
                        <a:rPr lang="en-US" altLang="ko-KR" sz="1400" dirty="0" smtClean="0"/>
                        <a:t>1000</a:t>
                      </a:r>
                      <a:r>
                        <a:rPr lang="ko-KR" altLang="en-US" sz="1400" dirty="0" smtClean="0"/>
                        <a:t>개까지 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물품추가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등록</a:t>
                      </a:r>
                      <a:r>
                        <a:rPr lang="en-US" altLang="ko-KR" sz="1400" dirty="0" smtClean="0"/>
                        <a:t>), </a:t>
                      </a:r>
                      <a:r>
                        <a:rPr lang="ko-KR" altLang="en-US" sz="1400" dirty="0" smtClean="0"/>
                        <a:t>물품수정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물품삭제</a:t>
                      </a:r>
                      <a:endParaRPr lang="en-US" altLang="ko-KR" sz="1400" dirty="0" smtClean="0"/>
                    </a:p>
                    <a:p>
                      <a:pPr lvl="0"/>
                      <a:r>
                        <a:rPr lang="en-US" altLang="ko-KR" sz="1400" dirty="0" smtClean="0"/>
                        <a:t>- 1000</a:t>
                      </a:r>
                      <a:r>
                        <a:rPr lang="ko-KR" altLang="en-US" sz="1400" dirty="0" smtClean="0"/>
                        <a:t>개 이상 등록 가능</a:t>
                      </a:r>
                      <a:endParaRPr lang="en-US" altLang="ko-KR" sz="1400" dirty="0" smtClean="0"/>
                    </a:p>
                  </a:txBody>
                  <a:tcPr anchor="ctr"/>
                </a:tc>
              </a:tr>
              <a:tr h="3286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물품입고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재고량 증가</a:t>
                      </a:r>
                      <a:endParaRPr lang="en-US" altLang="ko-KR" sz="1400" dirty="0" smtClean="0"/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1400" baseline="0" dirty="0" smtClean="0"/>
                        <a:t>- </a:t>
                      </a:r>
                      <a:r>
                        <a:rPr lang="ko-KR" altLang="en-US" sz="1400" baseline="0" dirty="0" smtClean="0"/>
                        <a:t>입고내역 보기 기능 추가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FontTx/>
                        <a:buChar char="-"/>
                      </a:pPr>
                      <a:r>
                        <a:rPr lang="ko-KR" altLang="en-US" sz="1400" dirty="0" smtClean="0"/>
                        <a:t> 물품 입고 내역 저장</a:t>
                      </a:r>
                      <a:endParaRPr lang="en-US" altLang="ko-KR" sz="1400" dirty="0" smtClean="0"/>
                    </a:p>
                    <a:p>
                      <a:pPr lvl="0">
                        <a:buFontTx/>
                        <a:buChar char="-"/>
                      </a:pPr>
                      <a:r>
                        <a:rPr lang="ko-KR" altLang="en-US" sz="1400" dirty="0" smtClean="0"/>
                        <a:t> 입고 시 물품 수량 증가</a:t>
                      </a:r>
                      <a:endParaRPr lang="en-US" altLang="ko-KR" sz="1400" dirty="0" smtClean="0"/>
                    </a:p>
                  </a:txBody>
                  <a:tcPr anchor="ctr"/>
                </a:tc>
              </a:tr>
              <a:tr h="3286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상품판매</a:t>
                      </a:r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en-US" altLang="ko-KR" sz="1400" b="1" dirty="0" smtClean="0"/>
                        <a:t>(</a:t>
                      </a:r>
                      <a:r>
                        <a:rPr lang="ko-KR" altLang="en-US" sz="1400" b="1" dirty="0" smtClean="0"/>
                        <a:t>물품판매</a:t>
                      </a:r>
                      <a:r>
                        <a:rPr lang="en-US" altLang="ko-KR" sz="1400" b="1" dirty="0" smtClean="0"/>
                        <a:t>)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물품수량 감소</a:t>
                      </a:r>
                      <a:endParaRPr lang="en-US" altLang="ko-KR" sz="1400" dirty="0" smtClean="0"/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1400" dirty="0" smtClean="0"/>
                        <a:t>- &lt;</a:t>
                      </a:r>
                      <a:r>
                        <a:rPr lang="ko-KR" altLang="en-US" sz="1400" dirty="0" smtClean="0"/>
                        <a:t>총 금액</a:t>
                      </a:r>
                      <a:r>
                        <a:rPr lang="en-US" altLang="ko-KR" sz="1400" dirty="0" smtClean="0"/>
                        <a:t>&gt;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증가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물품 판매 내역 저장</a:t>
                      </a:r>
                      <a:endParaRPr lang="en-US" altLang="ko-KR" sz="1400" dirty="0" smtClean="0"/>
                    </a:p>
                    <a:p>
                      <a:pPr lvl="0"/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결제 시 총 판매액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총 금액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ko-KR" altLang="en-US" sz="1400" dirty="0" smtClean="0"/>
                        <a:t>증가</a:t>
                      </a:r>
                      <a:endParaRPr lang="en-US" altLang="ko-KR" sz="1400" dirty="0" smtClean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</a:tr>
              <a:tr h="2915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손실등록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 물품 수량만 감소</a:t>
                      </a:r>
                      <a:endParaRPr lang="en-US" altLang="ko-KR" sz="1400" dirty="0" smtClean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 &lt;</a:t>
                      </a:r>
                      <a:r>
                        <a:rPr lang="ko-KR" altLang="en-US" sz="1400" baseline="0" dirty="0" smtClean="0"/>
                        <a:t>손실액</a:t>
                      </a:r>
                      <a:r>
                        <a:rPr lang="en-US" altLang="ko-KR" sz="1400" baseline="0" dirty="0" smtClean="0"/>
                        <a:t>&gt; </a:t>
                      </a:r>
                      <a:r>
                        <a:rPr lang="ko-KR" altLang="en-US" sz="1400" baseline="0" dirty="0" smtClean="0"/>
                        <a:t>증가</a:t>
                      </a:r>
                      <a:r>
                        <a:rPr lang="en-US" altLang="ko-KR" sz="1400" baseline="0" dirty="0" smtClean="0"/>
                        <a:t> (</a:t>
                      </a:r>
                      <a:r>
                        <a:rPr lang="ko-KR" altLang="en-US" sz="1400" baseline="0" dirty="0" smtClean="0"/>
                        <a:t>총 금액에 영향 없음</a:t>
                      </a:r>
                      <a:r>
                        <a:rPr lang="en-US" altLang="ko-KR" sz="1400" baseline="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손실내역 보기 기능 추가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등록 시 물품 수량 감소</a:t>
                      </a:r>
                      <a:endParaRPr lang="en-US" altLang="ko-KR" sz="1400" dirty="0" smtClean="0"/>
                    </a:p>
                    <a:p>
                      <a:pPr lvl="0"/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물품 손실 내역 저장</a:t>
                      </a:r>
                      <a:endParaRPr lang="en-US" altLang="ko-KR" sz="1400" dirty="0" smtClean="0"/>
                    </a:p>
                  </a:txBody>
                  <a:tcPr anchor="ctr"/>
                </a:tc>
              </a:tr>
              <a:tr h="2545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정   산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 확인메시지로 정산할지 다시 확인</a:t>
                      </a:r>
                      <a:endParaRPr lang="en-US" altLang="ko-KR" sz="1400" dirty="0" smtClean="0"/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1400" dirty="0" smtClean="0"/>
                        <a:t>- &lt;</a:t>
                      </a:r>
                      <a:r>
                        <a:rPr lang="ko-KR" altLang="en-US" sz="1400" dirty="0" smtClean="0"/>
                        <a:t>총 금액</a:t>
                      </a:r>
                      <a:r>
                        <a:rPr lang="en-US" altLang="ko-KR" sz="1400" dirty="0" smtClean="0"/>
                        <a:t>&gt;</a:t>
                      </a:r>
                      <a:r>
                        <a:rPr lang="ko-KR" altLang="en-US" sz="1400" dirty="0" smtClean="0"/>
                        <a:t>이 </a:t>
                      </a:r>
                      <a:r>
                        <a:rPr lang="en-US" altLang="ko-KR" sz="1400" dirty="0" smtClean="0"/>
                        <a:t>0</a:t>
                      </a:r>
                      <a:r>
                        <a:rPr lang="ko-KR" altLang="en-US" sz="1400" dirty="0" smtClean="0"/>
                        <a:t>으로 초기화</a:t>
                      </a:r>
                      <a:endParaRPr lang="en-US" altLang="ko-KR" sz="1400" dirty="0" smtClean="0"/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1400" dirty="0" smtClean="0"/>
                        <a:t>- &lt;</a:t>
                      </a:r>
                      <a:r>
                        <a:rPr lang="ko-KR" altLang="en-US" sz="1400" dirty="0" smtClean="0"/>
                        <a:t>손실액</a:t>
                      </a:r>
                      <a:r>
                        <a:rPr lang="en-US" altLang="ko-KR" sz="1400" dirty="0" smtClean="0"/>
                        <a:t>&gt; </a:t>
                      </a:r>
                      <a:r>
                        <a:rPr lang="ko-KR" altLang="en-US" sz="1400" dirty="0" smtClean="0"/>
                        <a:t>유지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총 판매액 출력</a:t>
                      </a:r>
                      <a:endParaRPr lang="en-US" altLang="ko-KR" sz="1400" dirty="0" smtClean="0"/>
                    </a:p>
                    <a:p>
                      <a:pPr lvl="0"/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정산 이전의 판매내역 초기화</a:t>
                      </a:r>
                      <a:endParaRPr lang="en-US" altLang="ko-KR" sz="1400" dirty="0" smtClean="0"/>
                    </a:p>
                    <a:p>
                      <a:pPr lvl="0"/>
                      <a:endParaRPr lang="en-US" altLang="ko-KR" sz="1400" b="1" dirty="0" smtClean="0"/>
                    </a:p>
                  </a:txBody>
                  <a:tcPr anchor="ctr"/>
                </a:tc>
              </a:tr>
              <a:tr h="2545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요구사항에</a:t>
                      </a:r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ko-KR" altLang="en-US" sz="1400" b="1" dirty="0" smtClean="0"/>
                        <a:t>없는 기능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로그 저장</a:t>
                      </a:r>
                      <a:endParaRPr lang="en-US" altLang="ko-KR" sz="1400" dirty="0" smtClean="0"/>
                    </a:p>
                    <a:p>
                      <a:pPr lvl="0">
                        <a:buFontTx/>
                        <a:buChar char="-"/>
                      </a:pPr>
                      <a:r>
                        <a:rPr lang="ko-KR" altLang="en-US" sz="1400" dirty="0" smtClean="0"/>
                        <a:t> 도움말</a:t>
                      </a:r>
                      <a:r>
                        <a:rPr lang="en-US" altLang="ko-KR" sz="1400" baseline="0" dirty="0" smtClean="0"/>
                        <a:t> : </a:t>
                      </a:r>
                      <a:r>
                        <a:rPr lang="ko-KR" altLang="en-US" sz="1400" dirty="0" smtClean="0"/>
                        <a:t>기능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단축키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구성파일</a:t>
                      </a:r>
                      <a:endParaRPr lang="en-US" altLang="ko-KR" sz="1400" dirty="0" smtClean="0"/>
                    </a:p>
                    <a:p>
                      <a:pPr lvl="2">
                        <a:buFontTx/>
                        <a:buNone/>
                      </a:pPr>
                      <a:r>
                        <a:rPr lang="ko-KR" altLang="en-US" sz="1400" dirty="0" smtClean="0"/>
                        <a:t>에 대해 간략히 출력</a:t>
                      </a:r>
                      <a:endParaRPr lang="en-US" altLang="ko-KR" sz="1400" b="1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결론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활용 및 개선 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활용사항</a:t>
            </a:r>
            <a:endParaRPr lang="en-US" altLang="ko-KR" dirty="0" smtClean="0"/>
          </a:p>
          <a:p>
            <a:pPr lvl="1"/>
            <a:r>
              <a:rPr lang="ko-KR" altLang="en-US" sz="2600" dirty="0" smtClean="0"/>
              <a:t>개선 시 편의점에서 실질적인 활용 가능</a:t>
            </a:r>
            <a:endParaRPr lang="en-US" altLang="ko-KR" sz="2600" dirty="0" smtClean="0"/>
          </a:p>
          <a:p>
            <a:pPr lvl="1"/>
            <a:endParaRPr lang="en-US" altLang="ko-KR" sz="2200" dirty="0" smtClean="0"/>
          </a:p>
          <a:p>
            <a:pPr lvl="1"/>
            <a:r>
              <a:rPr lang="ko-KR" altLang="en-US" sz="2600" dirty="0" smtClean="0"/>
              <a:t>물품목록 및 일부 코드 수정한 후</a:t>
            </a:r>
            <a:endParaRPr lang="en-US" altLang="ko-KR" sz="2600" dirty="0" smtClean="0"/>
          </a:p>
          <a:p>
            <a:pPr lvl="1">
              <a:buNone/>
            </a:pPr>
            <a:r>
              <a:rPr lang="en-US" altLang="ko-KR" sz="2600" dirty="0" smtClean="0"/>
              <a:t>	</a:t>
            </a:r>
            <a:r>
              <a:rPr lang="ko-KR" altLang="en-US" sz="2600" dirty="0" smtClean="0"/>
              <a:t>다른 물품에 대한 프로그램으로 사용 가능</a:t>
            </a:r>
            <a:endParaRPr lang="en-US" altLang="ko-KR" sz="2600" dirty="0" smtClean="0"/>
          </a:p>
          <a:p>
            <a:pPr lvl="2"/>
            <a:r>
              <a:rPr lang="ko-KR" altLang="en-US" dirty="0" smtClean="0"/>
              <a:t>의류 매장 관리 프로그램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서점 관리 프로그램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>
              <a:buNone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결론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활용 및 개선 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개선사항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바코드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선택한 물품을 바코드로 입력 받음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물품으로부터 바코드가 읽은 코드로 물품코드로 수정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 관리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프로그램 관리자가 종업원에 대한 정보를 관리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각 종업원이 판매한 물품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종업원 급여에 대한 정보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일일 정산 내역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매일 정산한 정보를 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 환경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다른 운영체제에서도 사용가능 하도록 개선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7. </a:t>
            </a:r>
            <a:r>
              <a:rPr lang="ko-KR" altLang="en-US" smtClean="0"/>
              <a:t>후 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800" smtClean="0"/>
              <a:t>최영재</a:t>
            </a:r>
            <a:endParaRPr lang="en-US" altLang="ko-KR" sz="1800" smtClean="0"/>
          </a:p>
          <a:p>
            <a:pPr>
              <a:buNone/>
            </a:pPr>
            <a:r>
              <a:rPr lang="ko-KR" altLang="en-US" sz="2000" smtClean="0"/>
              <a:t> </a:t>
            </a:r>
            <a:endParaRPr lang="en-US" altLang="ko-KR" sz="2000" smtClean="0"/>
          </a:p>
          <a:p>
            <a:pPr>
              <a:buNone/>
            </a:pPr>
            <a:r>
              <a:rPr lang="en-US" altLang="ko-KR" sz="1800" smtClean="0"/>
              <a:t> </a:t>
            </a:r>
            <a:r>
              <a:rPr lang="ko-KR" altLang="en-US" sz="1800" smtClean="0"/>
              <a:t>시스템을 분석하는 단계에서 무엇을 요구하고 있는지 정확하게 파악이 되지 않</a:t>
            </a:r>
            <a:endParaRPr lang="en-US" altLang="ko-KR" sz="1800" smtClean="0"/>
          </a:p>
          <a:p>
            <a:pPr>
              <a:buNone/>
            </a:pPr>
            <a:r>
              <a:rPr lang="ko-KR" altLang="en-US" sz="1800" smtClean="0"/>
              <a:t>아 큰 어려움을 느꼈으며</a:t>
            </a:r>
            <a:r>
              <a:rPr lang="en-US" altLang="ko-KR" sz="1800" smtClean="0"/>
              <a:t>, </a:t>
            </a:r>
            <a:r>
              <a:rPr lang="ko-KR" altLang="en-US" sz="1800" smtClean="0"/>
              <a:t>제한되는 사항이 무엇인지 파악하는 것도 쉽지 않았던 </a:t>
            </a:r>
            <a:endParaRPr lang="en-US" altLang="ko-KR" sz="1800" smtClean="0"/>
          </a:p>
          <a:p>
            <a:pPr>
              <a:buNone/>
            </a:pPr>
            <a:r>
              <a:rPr lang="ko-KR" altLang="en-US" sz="1800" smtClean="0"/>
              <a:t>것 같습니다</a:t>
            </a:r>
            <a:r>
              <a:rPr lang="en-US" altLang="ko-KR" sz="1800" smtClean="0"/>
              <a:t>. </a:t>
            </a:r>
            <a:r>
              <a:rPr lang="ko-KR" altLang="en-US" sz="1800" smtClean="0"/>
              <a:t>제안서에서 요구한 기능을과 제한 사항을 기준으로 자료 흐름도를 </a:t>
            </a:r>
            <a:endParaRPr lang="en-US" altLang="ko-KR" sz="1800" smtClean="0"/>
          </a:p>
          <a:p>
            <a:pPr>
              <a:buNone/>
            </a:pPr>
            <a:r>
              <a:rPr lang="ko-KR" altLang="en-US" sz="1800" smtClean="0"/>
              <a:t>만드는 과정도 많은 어려움을 겪었던 것 같습니다</a:t>
            </a:r>
            <a:r>
              <a:rPr lang="en-US" altLang="ko-KR" sz="1800" smtClean="0"/>
              <a:t>. </a:t>
            </a:r>
            <a:r>
              <a:rPr lang="ko-KR" altLang="en-US" sz="1800" smtClean="0"/>
              <a:t>추상적인 개념이라서 생각만</a:t>
            </a:r>
            <a:endParaRPr lang="en-US" altLang="ko-KR" sz="1800" smtClean="0"/>
          </a:p>
          <a:p>
            <a:pPr>
              <a:buNone/>
            </a:pPr>
            <a:r>
              <a:rPr lang="ko-KR" altLang="en-US" sz="1800" smtClean="0"/>
              <a:t>으로  흐름도를 만들려고 하다보니 쉽게 만들지 못했던 것 같습니다</a:t>
            </a:r>
            <a:r>
              <a:rPr lang="en-US" altLang="ko-KR" sz="1800" smtClean="0"/>
              <a:t>. </a:t>
            </a:r>
            <a:r>
              <a:rPr lang="ko-KR" altLang="en-US" sz="1800" smtClean="0"/>
              <a:t>이러한 과</a:t>
            </a:r>
            <a:endParaRPr lang="en-US" altLang="ko-KR" sz="1800" smtClean="0"/>
          </a:p>
          <a:p>
            <a:pPr>
              <a:buNone/>
            </a:pPr>
            <a:r>
              <a:rPr lang="ko-KR" altLang="en-US" sz="1800" smtClean="0"/>
              <a:t>정을 통해 분석과정이 얼마나 어렵고 힘든 과정인지 알 수 있었던 것 같습니다</a:t>
            </a:r>
            <a:r>
              <a:rPr lang="en-US" altLang="ko-KR" sz="1800" smtClean="0"/>
              <a:t>.</a:t>
            </a:r>
          </a:p>
          <a:p>
            <a:pPr>
              <a:buNone/>
            </a:pPr>
            <a:r>
              <a:rPr lang="en-US" altLang="ko-KR" sz="1800" smtClean="0"/>
              <a:t> </a:t>
            </a:r>
            <a:r>
              <a:rPr lang="ko-KR" altLang="en-US" sz="1800" smtClean="0"/>
              <a:t>분석 단계도 중요하지만</a:t>
            </a:r>
            <a:r>
              <a:rPr lang="en-US" altLang="ko-KR" sz="1800" smtClean="0"/>
              <a:t>, </a:t>
            </a:r>
            <a:r>
              <a:rPr lang="ko-KR" altLang="en-US" sz="1800" smtClean="0"/>
              <a:t>테스트 단계도 상당히 중요했던 것 같습니다</a:t>
            </a:r>
            <a:r>
              <a:rPr lang="en-US" altLang="ko-KR" sz="1800" smtClean="0"/>
              <a:t>. </a:t>
            </a:r>
            <a:r>
              <a:rPr lang="ko-KR" altLang="en-US" sz="1800" smtClean="0"/>
              <a:t>프로젝</a:t>
            </a:r>
            <a:endParaRPr lang="en-US" altLang="ko-KR" sz="1800" smtClean="0"/>
          </a:p>
          <a:p>
            <a:pPr>
              <a:buNone/>
            </a:pPr>
            <a:r>
              <a:rPr lang="ko-KR" altLang="en-US" sz="1800" smtClean="0"/>
              <a:t>트를 마치며 프로그램의 성능을 테스트하는 과정에서 예상하지 못한 오류가 발</a:t>
            </a:r>
            <a:endParaRPr lang="en-US" altLang="ko-KR" sz="1800" smtClean="0"/>
          </a:p>
          <a:p>
            <a:pPr>
              <a:buNone/>
            </a:pPr>
            <a:r>
              <a:rPr lang="ko-KR" altLang="en-US" sz="1800" smtClean="0"/>
              <a:t>생했기 때문입니다</a:t>
            </a:r>
            <a:r>
              <a:rPr lang="en-US" altLang="ko-KR" sz="1800" smtClean="0"/>
              <a:t>. </a:t>
            </a:r>
            <a:r>
              <a:rPr lang="ko-KR" altLang="en-US" sz="1800" smtClean="0"/>
              <a:t>단순한 실수도 있었고</a:t>
            </a:r>
            <a:r>
              <a:rPr lang="en-US" altLang="ko-KR" sz="1800" smtClean="0"/>
              <a:t>, </a:t>
            </a:r>
            <a:r>
              <a:rPr lang="ko-KR" altLang="en-US" sz="1800" smtClean="0"/>
              <a:t>생각지 못했 던 문제도 있었습니다</a:t>
            </a:r>
            <a:r>
              <a:rPr lang="en-US" altLang="ko-KR" sz="1800" smtClean="0"/>
              <a:t>.</a:t>
            </a:r>
          </a:p>
          <a:p>
            <a:pPr>
              <a:buNone/>
            </a:pPr>
            <a:r>
              <a:rPr lang="en-US" altLang="ko-KR" sz="1800" smtClean="0"/>
              <a:t> </a:t>
            </a:r>
            <a:r>
              <a:rPr lang="ko-KR" altLang="en-US" sz="1800" smtClean="0"/>
              <a:t>마지막으로 밤 늦게 까지 남아서 협조를 해준 이준하</a:t>
            </a:r>
            <a:r>
              <a:rPr lang="en-US" altLang="ko-KR" sz="1800" smtClean="0"/>
              <a:t>, </a:t>
            </a:r>
            <a:r>
              <a:rPr lang="ko-KR" altLang="en-US" sz="1800" smtClean="0"/>
              <a:t>곽용환</a:t>
            </a:r>
            <a:r>
              <a:rPr lang="en-US" altLang="ko-KR" sz="1800" smtClean="0"/>
              <a:t>, </a:t>
            </a:r>
            <a:r>
              <a:rPr lang="ko-KR" altLang="en-US" sz="1800" smtClean="0"/>
              <a:t>고수열 학우에게 </a:t>
            </a:r>
            <a:endParaRPr lang="en-US" altLang="ko-KR" sz="1800" smtClean="0"/>
          </a:p>
          <a:p>
            <a:pPr>
              <a:buNone/>
            </a:pPr>
            <a:r>
              <a:rPr lang="ko-KR" altLang="en-US" sz="1800" smtClean="0"/>
              <a:t>고맙다는 말을 전하고 싶습니다</a:t>
            </a:r>
            <a:r>
              <a:rPr lang="en-US" altLang="ko-KR" sz="1800" smtClean="0"/>
              <a:t>.</a:t>
            </a:r>
            <a:endParaRPr lang="en-US" altLang="ko-KR" sz="2000" smtClean="0"/>
          </a:p>
          <a:p>
            <a:pPr>
              <a:buNone/>
            </a:pPr>
            <a:r>
              <a:rPr lang="en-US" altLang="ko-KR" sz="2000" smtClean="0"/>
              <a:t> </a:t>
            </a:r>
          </a:p>
          <a:p>
            <a:pPr>
              <a:buNone/>
            </a:pPr>
            <a:endParaRPr lang="ko-KR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7. </a:t>
            </a:r>
            <a:r>
              <a:rPr lang="ko-KR" altLang="en-US" smtClean="0"/>
              <a:t>후 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800" smtClean="0"/>
              <a:t>이준하</a:t>
            </a:r>
            <a:endParaRPr lang="en-US" altLang="ko-KR" sz="1800" smtClean="0"/>
          </a:p>
          <a:p>
            <a:endParaRPr lang="en-US" altLang="ko-KR" sz="1800" smtClean="0"/>
          </a:p>
          <a:p>
            <a:pPr>
              <a:buNone/>
            </a:pPr>
            <a:r>
              <a:rPr lang="ko-KR" altLang="en-US" sz="1800" smtClean="0"/>
              <a:t> 프로젝트를 시작하면서 프로젝트 계획서를 작성하고 조원들과 전체적인프로젝</a:t>
            </a:r>
            <a:endParaRPr lang="en-US" altLang="ko-KR" sz="1800" smtClean="0"/>
          </a:p>
          <a:p>
            <a:pPr>
              <a:buNone/>
            </a:pPr>
            <a:r>
              <a:rPr lang="ko-KR" altLang="en-US" sz="1800" smtClean="0"/>
              <a:t>트을 생각한 후에 수열이</a:t>
            </a:r>
            <a:r>
              <a:rPr lang="en-US" altLang="ko-KR" sz="1800" smtClean="0"/>
              <a:t>, </a:t>
            </a:r>
            <a:r>
              <a:rPr lang="ko-KR" altLang="en-US" sz="1800" smtClean="0"/>
              <a:t>용환이와 함께 프로그램 설계와 코딩을 했다</a:t>
            </a:r>
            <a:r>
              <a:rPr lang="en-US" altLang="ko-KR" sz="1800" smtClean="0"/>
              <a:t>. </a:t>
            </a:r>
            <a:r>
              <a:rPr lang="ko-KR" altLang="en-US" sz="1800" smtClean="0"/>
              <a:t>프로그</a:t>
            </a:r>
            <a:endParaRPr lang="en-US" altLang="ko-KR" sz="1800" smtClean="0"/>
          </a:p>
          <a:p>
            <a:pPr>
              <a:buNone/>
            </a:pPr>
            <a:r>
              <a:rPr lang="ko-KR" altLang="en-US" sz="1800" smtClean="0"/>
              <a:t>램 코딩에는 특별히 힘든 점은 없었지만 우리가 사용한 </a:t>
            </a:r>
            <a:r>
              <a:rPr lang="en-US" altLang="ko-KR" sz="1800" smtClean="0"/>
              <a:t>DBMS</a:t>
            </a:r>
            <a:r>
              <a:rPr lang="ko-KR" altLang="en-US" sz="1800" smtClean="0"/>
              <a:t>인 액세스와 연동하</a:t>
            </a:r>
            <a:endParaRPr lang="en-US" altLang="ko-KR" sz="1800" smtClean="0"/>
          </a:p>
          <a:p>
            <a:pPr>
              <a:buNone/>
            </a:pPr>
            <a:r>
              <a:rPr lang="ko-KR" altLang="en-US" sz="1800" smtClean="0"/>
              <a:t>는 부분에서 약간의 시행착오가 있었다</a:t>
            </a:r>
            <a:r>
              <a:rPr lang="en-US" altLang="ko-KR" sz="1800" smtClean="0"/>
              <a:t>. </a:t>
            </a:r>
            <a:r>
              <a:rPr lang="ko-KR" altLang="en-US" sz="1800" smtClean="0"/>
              <a:t>그러나</a:t>
            </a:r>
            <a:r>
              <a:rPr lang="en-US" altLang="ko-KR" sz="1800" smtClean="0"/>
              <a:t>, </a:t>
            </a:r>
            <a:r>
              <a:rPr lang="ko-KR" altLang="en-US" sz="1800" smtClean="0"/>
              <a:t>다행히 그 부분이 마무리 되었</a:t>
            </a:r>
            <a:endParaRPr lang="en-US" altLang="ko-KR" sz="1800" smtClean="0"/>
          </a:p>
          <a:p>
            <a:pPr>
              <a:buNone/>
            </a:pPr>
            <a:r>
              <a:rPr lang="ko-KR" altLang="en-US" sz="1800" smtClean="0"/>
              <a:t>고 마지막 프로그램 테스트까지 무사히 마쳤다</a:t>
            </a:r>
            <a:r>
              <a:rPr lang="en-US" altLang="ko-KR" sz="1800" smtClean="0"/>
              <a:t>.</a:t>
            </a:r>
          </a:p>
          <a:p>
            <a:pPr>
              <a:buNone/>
            </a:pPr>
            <a:r>
              <a:rPr lang="ko-KR" altLang="en-US" sz="1800" smtClean="0"/>
              <a:t> 이전까지는 프로그램 작성은 혼자 했던 경우가 대부분이라서 다른 조원과 함께 </a:t>
            </a:r>
            <a:endParaRPr lang="en-US" altLang="ko-KR" sz="1800" smtClean="0"/>
          </a:p>
          <a:p>
            <a:pPr>
              <a:buNone/>
            </a:pPr>
            <a:r>
              <a:rPr lang="ko-KR" altLang="en-US" sz="1800" smtClean="0"/>
              <a:t>하는 것이 잘 될지 조금은 걱정을 했지만 막상 프로그램 설계부터 코딩</a:t>
            </a:r>
            <a:r>
              <a:rPr lang="en-US" altLang="ko-KR" sz="1800" smtClean="0"/>
              <a:t>, </a:t>
            </a:r>
            <a:r>
              <a:rPr lang="ko-KR" altLang="en-US" sz="1800" smtClean="0"/>
              <a:t>테스트</a:t>
            </a:r>
            <a:endParaRPr lang="en-US" altLang="ko-KR" sz="1800" smtClean="0"/>
          </a:p>
          <a:p>
            <a:pPr>
              <a:buNone/>
            </a:pPr>
            <a:r>
              <a:rPr lang="ko-KR" altLang="en-US" sz="1800" smtClean="0"/>
              <a:t>까지 끝낸 지금</a:t>
            </a:r>
            <a:r>
              <a:rPr lang="en-US" altLang="ko-KR" sz="1800" smtClean="0"/>
              <a:t>, </a:t>
            </a:r>
            <a:r>
              <a:rPr lang="ko-KR" altLang="en-US" sz="1800" smtClean="0"/>
              <a:t>이런 방식도 그리 나쁘지 않은 것 같다</a:t>
            </a:r>
            <a:r>
              <a:rPr lang="en-US" altLang="ko-KR" sz="1800" smtClean="0"/>
              <a:t>. </a:t>
            </a:r>
            <a:r>
              <a:rPr lang="ko-KR" altLang="en-US" sz="1800" smtClean="0"/>
              <a:t>오히려 서로 조언을 해 </a:t>
            </a:r>
            <a:endParaRPr lang="en-US" altLang="ko-KR" sz="1800" smtClean="0"/>
          </a:p>
          <a:p>
            <a:pPr>
              <a:buNone/>
            </a:pPr>
            <a:r>
              <a:rPr lang="ko-KR" altLang="en-US" sz="1800" smtClean="0"/>
              <a:t>주면서 할 수 있었다는 점에서 더 좋다고도 본다</a:t>
            </a:r>
            <a:r>
              <a:rPr lang="en-US" altLang="ko-KR" sz="1800" smtClean="0"/>
              <a:t>.</a:t>
            </a:r>
          </a:p>
          <a:p>
            <a:pPr>
              <a:buNone/>
            </a:pPr>
            <a:r>
              <a:rPr lang="ko-KR" altLang="en-US" sz="1800" smtClean="0"/>
              <a:t> 이번 프로젝트를 하면서 이런저런 고생도 많이 했지만</a:t>
            </a:r>
            <a:r>
              <a:rPr lang="en-US" altLang="ko-KR" sz="1800" smtClean="0"/>
              <a:t>, </a:t>
            </a:r>
            <a:r>
              <a:rPr lang="ko-KR" altLang="en-US" sz="1800" smtClean="0"/>
              <a:t>그런 고생의 시간만큼 </a:t>
            </a:r>
            <a:endParaRPr lang="en-US" altLang="ko-KR" sz="1800" smtClean="0"/>
          </a:p>
          <a:p>
            <a:pPr>
              <a:buNone/>
            </a:pPr>
            <a:r>
              <a:rPr lang="ko-KR" altLang="en-US" sz="1800" smtClean="0"/>
              <a:t>나를 비롯해 조원들 모두가 값진 경험을 했다고 생각한다</a:t>
            </a:r>
            <a:r>
              <a:rPr lang="en-US" altLang="ko-KR" sz="1800" smtClean="0"/>
              <a:t>. </a:t>
            </a:r>
            <a:r>
              <a:rPr lang="ko-KR" altLang="en-US" sz="1800" smtClean="0"/>
              <a:t>이런 경험이 반드시 </a:t>
            </a:r>
            <a:endParaRPr lang="en-US" altLang="ko-KR" sz="1800" smtClean="0"/>
          </a:p>
          <a:p>
            <a:pPr>
              <a:buNone/>
            </a:pPr>
            <a:r>
              <a:rPr lang="ko-KR" altLang="en-US" sz="1800" smtClean="0"/>
              <a:t>머지 않아 도움이 될 순간이 올거라 믿는다</a:t>
            </a:r>
            <a:r>
              <a:rPr lang="en-US" altLang="ko-KR" sz="1800" smtClean="0"/>
              <a:t>. </a:t>
            </a:r>
          </a:p>
          <a:p>
            <a:pPr>
              <a:buNone/>
            </a:pPr>
            <a:endParaRPr lang="ko-KR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7. </a:t>
            </a:r>
            <a:r>
              <a:rPr lang="ko-KR" altLang="en-US" smtClean="0"/>
              <a:t>후 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800" smtClean="0"/>
              <a:t>고수열</a:t>
            </a:r>
            <a:endParaRPr lang="en-US" altLang="ko-KR" sz="1800" smtClean="0"/>
          </a:p>
          <a:p>
            <a:endParaRPr lang="en-US" altLang="ko-KR" sz="1800" smtClean="0"/>
          </a:p>
          <a:p>
            <a:pPr>
              <a:buNone/>
            </a:pPr>
            <a:r>
              <a:rPr lang="ko-KR" altLang="en-US" sz="1400" smtClean="0"/>
              <a:t>처음 프로젝트로 편의점 물품 관리를 맡게 되었을 때데이터베이스를 사용해야 할텐데 어떻게 할지 걱</a:t>
            </a:r>
            <a:endParaRPr lang="en-US" altLang="ko-KR" sz="1400" smtClean="0"/>
          </a:p>
          <a:p>
            <a:pPr>
              <a:buNone/>
            </a:pPr>
            <a:r>
              <a:rPr lang="ko-KR" altLang="en-US" sz="1400" smtClean="0"/>
              <a:t>정이 앞섰습니다</a:t>
            </a:r>
            <a:r>
              <a:rPr lang="en-US" altLang="ko-KR" sz="1400" smtClean="0"/>
              <a:t>. </a:t>
            </a:r>
            <a:r>
              <a:rPr lang="ko-KR" altLang="en-US" sz="1400" smtClean="0"/>
              <a:t>어떤 언어로도 프로그래밍을 하면서 데이터베이스를 연결해본 적이 없어서 프로젝트</a:t>
            </a:r>
            <a:endParaRPr lang="en-US" altLang="ko-KR" sz="1400" smtClean="0"/>
          </a:p>
          <a:p>
            <a:pPr>
              <a:buNone/>
            </a:pPr>
            <a:r>
              <a:rPr lang="ko-KR" altLang="en-US" sz="1400" smtClean="0"/>
              <a:t>를 맡게되자마자 데이터베이스를 가장 연결하기 용이한 프로그래밍언어를 찾다가 개발 언어는 비쥬얼 </a:t>
            </a:r>
            <a:endParaRPr lang="en-US" altLang="ko-KR" sz="1400" smtClean="0"/>
          </a:p>
          <a:p>
            <a:pPr>
              <a:buNone/>
            </a:pPr>
            <a:r>
              <a:rPr lang="ko-KR" altLang="en-US" sz="1400" smtClean="0"/>
              <a:t>베이직으로 선택하게 되었습니다</a:t>
            </a:r>
            <a:r>
              <a:rPr lang="en-US" altLang="ko-KR" sz="1400" smtClean="0"/>
              <a:t>. </a:t>
            </a:r>
            <a:r>
              <a:rPr lang="ko-KR" altLang="en-US" sz="1400" smtClean="0"/>
              <a:t>비쥬얼 베이직은 비록 </a:t>
            </a:r>
            <a:r>
              <a:rPr lang="en-US" altLang="ko-KR" sz="1400" smtClean="0"/>
              <a:t>C/C++</a:t>
            </a:r>
            <a:r>
              <a:rPr lang="ko-KR" altLang="en-US" sz="1400" smtClean="0"/>
              <a:t>이나 </a:t>
            </a:r>
            <a:r>
              <a:rPr lang="en-US" altLang="ko-KR" sz="1400" smtClean="0"/>
              <a:t>JAVA</a:t>
            </a:r>
            <a:r>
              <a:rPr lang="ko-KR" altLang="en-US" sz="1400" smtClean="0"/>
              <a:t>보다는 쉬운 언어일지는 모르</a:t>
            </a:r>
            <a:endParaRPr lang="en-US" altLang="ko-KR" sz="1400" smtClean="0"/>
          </a:p>
          <a:p>
            <a:pPr>
              <a:buNone/>
            </a:pPr>
            <a:r>
              <a:rPr lang="ko-KR" altLang="en-US" sz="1400" smtClean="0"/>
              <a:t>겠지만 가장 많이 다뤄본 언어가 비쥬얼 베이직이고 </a:t>
            </a:r>
            <a:r>
              <a:rPr lang="en-US" altLang="ko-KR" sz="1400" smtClean="0"/>
              <a:t>GUI</a:t>
            </a:r>
            <a:r>
              <a:rPr lang="ko-KR" altLang="en-US" sz="1400" smtClean="0"/>
              <a:t>프로그래밍하기 편하기 때문에 개발 언어로 선</a:t>
            </a:r>
            <a:endParaRPr lang="en-US" altLang="ko-KR" sz="1400" smtClean="0"/>
          </a:p>
          <a:p>
            <a:pPr>
              <a:buNone/>
            </a:pPr>
            <a:r>
              <a:rPr lang="ko-KR" altLang="en-US" sz="1400" smtClean="0"/>
              <a:t>택하여 </a:t>
            </a:r>
            <a:r>
              <a:rPr lang="en-US" altLang="ko-KR" sz="1400" smtClean="0"/>
              <a:t>C/C++</a:t>
            </a:r>
            <a:r>
              <a:rPr lang="ko-KR" altLang="en-US" sz="1400" smtClean="0"/>
              <a:t>이나 </a:t>
            </a:r>
            <a:r>
              <a:rPr lang="en-US" altLang="ko-KR" sz="1400" smtClean="0"/>
              <a:t>JAVA</a:t>
            </a:r>
            <a:r>
              <a:rPr lang="ko-KR" altLang="en-US" sz="1400" smtClean="0"/>
              <a:t>로 구현하는 어려움만큼 비쥬얼 베이직으로 최대한 구현할 수 있는 한계까지 </a:t>
            </a:r>
            <a:endParaRPr lang="en-US" altLang="ko-KR" sz="1400" smtClean="0"/>
          </a:p>
          <a:p>
            <a:pPr>
              <a:buNone/>
            </a:pPr>
            <a:r>
              <a:rPr lang="ko-KR" altLang="en-US" sz="1400" smtClean="0"/>
              <a:t>구현하고 싶었지만 시간관계상 더 큰 프로그램으로 만들지 못한게 아쉬웠습니다</a:t>
            </a:r>
            <a:r>
              <a:rPr lang="en-US" altLang="ko-KR" sz="1400" smtClean="0"/>
              <a:t>. </a:t>
            </a:r>
            <a:r>
              <a:rPr lang="ko-KR" altLang="en-US" sz="1400" smtClean="0"/>
              <a:t>데이터베이스도 이번 </a:t>
            </a:r>
            <a:endParaRPr lang="en-US" altLang="ko-KR" sz="1400" smtClean="0"/>
          </a:p>
          <a:p>
            <a:pPr>
              <a:buNone/>
            </a:pPr>
            <a:r>
              <a:rPr lang="ko-KR" altLang="en-US" sz="1400" smtClean="0"/>
              <a:t>프로젝트를 하면서 처음 만들어 보게 되었고 응용 프로그램인 </a:t>
            </a:r>
            <a:r>
              <a:rPr lang="en-US" altLang="ko-KR" sz="1400" smtClean="0"/>
              <a:t>Microsoft Access</a:t>
            </a:r>
            <a:r>
              <a:rPr lang="ko-KR" altLang="en-US" sz="1400" smtClean="0"/>
              <a:t>도 처음 사용하게 되었습</a:t>
            </a:r>
            <a:endParaRPr lang="en-US" altLang="ko-KR" sz="1400" smtClean="0"/>
          </a:p>
          <a:p>
            <a:pPr>
              <a:buNone/>
            </a:pPr>
            <a:r>
              <a:rPr lang="ko-KR" altLang="en-US" sz="1400" smtClean="0"/>
              <a:t>니다</a:t>
            </a:r>
            <a:r>
              <a:rPr lang="en-US" altLang="ko-KR" sz="1400" smtClean="0"/>
              <a:t>. </a:t>
            </a:r>
            <a:r>
              <a:rPr lang="ko-KR" altLang="en-US" sz="1400" smtClean="0"/>
              <a:t>프로그래밍을 하면서 데이터베이스와 어떻게 연결할까 고심하였습니다</a:t>
            </a:r>
            <a:r>
              <a:rPr lang="en-US" altLang="ko-KR" sz="1400" smtClean="0"/>
              <a:t>. </a:t>
            </a:r>
            <a:r>
              <a:rPr lang="ko-KR" altLang="en-US" sz="1400" smtClean="0"/>
              <a:t>일정대로 프로그램 구현</a:t>
            </a:r>
            <a:endParaRPr lang="en-US" altLang="ko-KR" sz="1400" smtClean="0"/>
          </a:p>
          <a:p>
            <a:pPr>
              <a:buNone/>
            </a:pPr>
            <a:r>
              <a:rPr lang="ko-KR" altLang="en-US" sz="1400" smtClean="0"/>
              <a:t>을 못할것 같아서 계획된 일정보다 빨리 구현을 시작하게 되었습니다</a:t>
            </a:r>
            <a:r>
              <a:rPr lang="en-US" altLang="ko-KR" sz="1400" smtClean="0"/>
              <a:t>. </a:t>
            </a:r>
            <a:r>
              <a:rPr lang="ko-KR" altLang="en-US" sz="1400" smtClean="0"/>
              <a:t>모듈설계와 나시슈나이더 도표</a:t>
            </a:r>
            <a:endParaRPr lang="en-US" altLang="ko-KR" sz="1400" smtClean="0"/>
          </a:p>
          <a:p>
            <a:pPr>
              <a:buNone/>
            </a:pPr>
            <a:r>
              <a:rPr lang="ko-KR" altLang="en-US" sz="1400" smtClean="0"/>
              <a:t>를 작성할 때</a:t>
            </a:r>
            <a:r>
              <a:rPr lang="en-US" altLang="ko-KR" sz="1400" smtClean="0"/>
              <a:t>, </a:t>
            </a:r>
            <a:r>
              <a:rPr lang="ko-KR" altLang="en-US" sz="1400" smtClean="0"/>
              <a:t>어떻게 표현할지 애매하였습니다</a:t>
            </a:r>
            <a:r>
              <a:rPr lang="en-US" altLang="ko-KR" sz="1400" smtClean="0"/>
              <a:t>. </a:t>
            </a:r>
            <a:r>
              <a:rPr lang="ko-KR" altLang="en-US" sz="1400" smtClean="0"/>
              <a:t>비쥬얼 베이직으로 구현하는데 프로그램이 모듈단위가 </a:t>
            </a:r>
            <a:endParaRPr lang="en-US" altLang="ko-KR" sz="1400" smtClean="0"/>
          </a:p>
          <a:p>
            <a:pPr>
              <a:buNone/>
            </a:pPr>
            <a:r>
              <a:rPr lang="ko-KR" altLang="en-US" sz="1400" smtClean="0"/>
              <a:t>아닌 프로시저나 컨트롤들의 이벤트단위로 되있어서 알고리즘을 어떻게 만들어야 프로그램을 잘 구현 </a:t>
            </a:r>
            <a:endParaRPr lang="en-US" altLang="ko-KR" sz="1400" smtClean="0"/>
          </a:p>
          <a:p>
            <a:pPr>
              <a:buNone/>
            </a:pPr>
            <a:r>
              <a:rPr lang="ko-KR" altLang="en-US" sz="1400" smtClean="0"/>
              <a:t>할 수 있을지 애매하였습니다</a:t>
            </a:r>
            <a:r>
              <a:rPr lang="en-US" altLang="ko-KR" sz="1400" smtClean="0"/>
              <a:t>. </a:t>
            </a:r>
            <a:r>
              <a:rPr lang="ko-KR" altLang="en-US" sz="1400" smtClean="0"/>
              <a:t>이번 프로젝트를 하면서 배운것은 비쥬얼 베이직으로 데이터 베이스를 </a:t>
            </a:r>
            <a:endParaRPr lang="en-US" altLang="ko-KR" sz="1400" smtClean="0"/>
          </a:p>
          <a:p>
            <a:pPr>
              <a:buNone/>
            </a:pPr>
            <a:r>
              <a:rPr lang="ko-KR" altLang="en-US" sz="1400" smtClean="0"/>
              <a:t>연결하여 프로그래밍하고 </a:t>
            </a:r>
            <a:r>
              <a:rPr lang="en-US" altLang="ko-KR" sz="1400" smtClean="0"/>
              <a:t>Microsoft Access</a:t>
            </a:r>
            <a:r>
              <a:rPr lang="ko-KR" altLang="en-US" sz="1400" smtClean="0"/>
              <a:t>를 조금 다룰수 있게 된 정도인 것 같습니다</a:t>
            </a:r>
            <a:r>
              <a:rPr lang="en-US" altLang="ko-KR" sz="1400" smtClean="0"/>
              <a:t>. </a:t>
            </a:r>
            <a:r>
              <a:rPr lang="ko-KR" altLang="en-US" sz="1400" smtClean="0"/>
              <a:t>프로그램을 더 실</a:t>
            </a:r>
            <a:endParaRPr lang="en-US" altLang="ko-KR" sz="1400" smtClean="0"/>
          </a:p>
          <a:p>
            <a:pPr>
              <a:buNone/>
            </a:pPr>
            <a:r>
              <a:rPr lang="ko-KR" altLang="en-US" sz="1400" smtClean="0"/>
              <a:t>용적으로 구현하지 못한 것은 아쉬웠지만 실력이 부족해서 </a:t>
            </a:r>
            <a:r>
              <a:rPr lang="en-US" altLang="ko-KR" sz="1400" smtClean="0"/>
              <a:t>MFC</a:t>
            </a:r>
            <a:r>
              <a:rPr lang="ko-KR" altLang="en-US" sz="1400" smtClean="0"/>
              <a:t>나 </a:t>
            </a:r>
            <a:r>
              <a:rPr lang="en-US" altLang="ko-KR" sz="1400" smtClean="0"/>
              <a:t>JAVA</a:t>
            </a:r>
            <a:r>
              <a:rPr lang="ko-KR" altLang="en-US" sz="1400" smtClean="0"/>
              <a:t>와 같은 언어로 구현해보지 못한 </a:t>
            </a:r>
            <a:endParaRPr lang="en-US" altLang="ko-KR" sz="1400" smtClean="0"/>
          </a:p>
          <a:p>
            <a:pPr>
              <a:buNone/>
            </a:pPr>
            <a:r>
              <a:rPr lang="ko-KR" altLang="en-US" sz="1400" smtClean="0"/>
              <a:t>것이 더 아쉬웠습니다</a:t>
            </a:r>
            <a:r>
              <a:rPr lang="en-US" altLang="ko-KR" sz="1400" smtClean="0"/>
              <a:t>. </a:t>
            </a:r>
            <a:r>
              <a:rPr lang="ko-KR" altLang="en-US" sz="1400" smtClean="0"/>
              <a:t>최종적으로 테스트하면서 여러 오류를 발견했었는데 강의내용처럼 테스트의 중</a:t>
            </a:r>
            <a:endParaRPr lang="en-US" altLang="ko-KR" sz="1400" smtClean="0"/>
          </a:p>
          <a:p>
            <a:pPr>
              <a:buNone/>
            </a:pPr>
            <a:r>
              <a:rPr lang="ko-KR" altLang="en-US" sz="1400" smtClean="0"/>
              <a:t>요성을 느끼게 되었습니다</a:t>
            </a:r>
            <a:r>
              <a:rPr lang="en-US" altLang="ko-KR" sz="1400" smtClean="0"/>
              <a:t>.</a:t>
            </a:r>
            <a:endParaRPr lang="ko-KR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7. </a:t>
            </a:r>
            <a:r>
              <a:rPr lang="ko-KR" altLang="en-US" smtClean="0"/>
              <a:t>후 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smtClean="0"/>
              <a:t>곽용환</a:t>
            </a:r>
            <a:endParaRPr lang="en-US" altLang="ko-KR" sz="1800" smtClean="0"/>
          </a:p>
          <a:p>
            <a:endParaRPr lang="en-US" altLang="ko-KR" sz="1800" smtClean="0"/>
          </a:p>
          <a:p>
            <a:pPr>
              <a:buNone/>
            </a:pPr>
            <a:r>
              <a:rPr lang="ko-KR" altLang="en-US" sz="1800" smtClean="0"/>
              <a:t> 이번에 </a:t>
            </a:r>
            <a:r>
              <a:rPr lang="ko-KR" altLang="en-US" sz="1800" smtClean="0"/>
              <a:t>소프트공학 팀 프로젝트를 하면서 프로그램을 의뢰 받으면서 </a:t>
            </a:r>
            <a:r>
              <a:rPr lang="ko-KR" altLang="en-US" sz="1800" smtClean="0"/>
              <a:t>분석을 </a:t>
            </a:r>
            <a:r>
              <a:rPr lang="ko-KR" altLang="en-US" sz="1800" smtClean="0"/>
              <a:t>하</a:t>
            </a:r>
            <a:endParaRPr lang="en-US" altLang="ko-KR" sz="1800" smtClean="0"/>
          </a:p>
          <a:p>
            <a:pPr>
              <a:buNone/>
            </a:pPr>
            <a:r>
              <a:rPr lang="ko-KR" altLang="en-US" sz="1800" smtClean="0"/>
              <a:t>고 </a:t>
            </a:r>
            <a:r>
              <a:rPr lang="ko-KR" altLang="en-US" sz="1800" smtClean="0"/>
              <a:t>설계를 하며 구현까지 조원과 함께 </a:t>
            </a:r>
            <a:r>
              <a:rPr lang="ko-KR" altLang="en-US" sz="1800" smtClean="0"/>
              <a:t>하면서 </a:t>
            </a:r>
            <a:r>
              <a:rPr lang="ko-KR" altLang="en-US" sz="1800" smtClean="0"/>
              <a:t>의미 </a:t>
            </a:r>
            <a:r>
              <a:rPr lang="ko-KR" altLang="en-US" sz="1800" smtClean="0"/>
              <a:t>있는 시간 이었습니다</a:t>
            </a:r>
            <a:r>
              <a:rPr lang="en-US" altLang="ko-KR" sz="1800" smtClean="0"/>
              <a:t>. </a:t>
            </a:r>
            <a:r>
              <a:rPr lang="ko-KR" altLang="en-US" sz="1800" smtClean="0"/>
              <a:t>처음</a:t>
            </a:r>
            <a:endParaRPr lang="en-US" altLang="ko-KR" sz="1800" smtClean="0"/>
          </a:p>
          <a:p>
            <a:pPr>
              <a:buNone/>
            </a:pPr>
            <a:r>
              <a:rPr lang="ko-KR" altLang="en-US" sz="1800" smtClean="0"/>
              <a:t>해보는 </a:t>
            </a:r>
            <a:r>
              <a:rPr lang="ko-KR" altLang="en-US" sz="1800" smtClean="0"/>
              <a:t>작업이여서 몰르는 부분도 있었고 아침부터 저녁늦게까지 </a:t>
            </a:r>
            <a:r>
              <a:rPr lang="ko-KR" altLang="en-US" sz="1800" smtClean="0"/>
              <a:t>하면서 </a:t>
            </a:r>
            <a:r>
              <a:rPr lang="ko-KR" altLang="en-US" sz="1800" smtClean="0"/>
              <a:t>답답</a:t>
            </a:r>
            <a:endParaRPr lang="en-US" altLang="ko-KR" sz="1800" smtClean="0"/>
          </a:p>
          <a:p>
            <a:pPr>
              <a:buNone/>
            </a:pPr>
            <a:r>
              <a:rPr lang="ko-KR" altLang="en-US" sz="1800" smtClean="0"/>
              <a:t>하기도 했지만 그것을 </a:t>
            </a:r>
            <a:r>
              <a:rPr lang="ko-KR" altLang="en-US" sz="1800" smtClean="0"/>
              <a:t>해결하면 해냈다는 성취감을 느끼면서 처음부터 </a:t>
            </a:r>
            <a:r>
              <a:rPr lang="ko-KR" altLang="en-US" sz="1800" smtClean="0"/>
              <a:t>알수는 </a:t>
            </a:r>
            <a:endParaRPr lang="en-US" altLang="ko-KR" sz="1800" smtClean="0"/>
          </a:p>
          <a:p>
            <a:pPr>
              <a:buNone/>
            </a:pPr>
            <a:r>
              <a:rPr lang="ko-KR" altLang="en-US" sz="1800" smtClean="0"/>
              <a:t>없다고 </a:t>
            </a:r>
            <a:r>
              <a:rPr lang="ko-KR" altLang="en-US" sz="1800" smtClean="0"/>
              <a:t>생각하였습니다</a:t>
            </a:r>
            <a:r>
              <a:rPr lang="en-US" altLang="ko-KR" sz="1800" smtClean="0"/>
              <a:t>. </a:t>
            </a:r>
            <a:r>
              <a:rPr lang="ko-KR" altLang="en-US" sz="1800" smtClean="0"/>
              <a:t>제가 맡은 자료수집과 프로그램 </a:t>
            </a:r>
            <a:r>
              <a:rPr lang="ko-KR" altLang="en-US" sz="1800" smtClean="0"/>
              <a:t>설계</a:t>
            </a:r>
            <a:r>
              <a:rPr lang="en-US" altLang="ko-KR" sz="1800" smtClean="0"/>
              <a:t>, </a:t>
            </a:r>
            <a:r>
              <a:rPr lang="ko-KR" altLang="en-US" sz="1800" smtClean="0"/>
              <a:t>테스트 </a:t>
            </a:r>
            <a:r>
              <a:rPr lang="ko-KR" altLang="en-US" sz="1800" smtClean="0"/>
              <a:t>및시험을 </a:t>
            </a:r>
            <a:endParaRPr lang="en-US" altLang="ko-KR" sz="1800" smtClean="0"/>
          </a:p>
          <a:p>
            <a:pPr>
              <a:buNone/>
            </a:pPr>
            <a:r>
              <a:rPr lang="ko-KR" altLang="en-US" sz="1800" smtClean="0"/>
              <a:t>이행하면서 </a:t>
            </a:r>
            <a:r>
              <a:rPr lang="ko-KR" altLang="en-US" sz="1800" smtClean="0"/>
              <a:t>어려움이 있었지만 형들에게 물어보고 배우면서 </a:t>
            </a:r>
            <a:r>
              <a:rPr lang="ko-KR" altLang="en-US" sz="1800" smtClean="0"/>
              <a:t>해결할수 </a:t>
            </a:r>
            <a:r>
              <a:rPr lang="ko-KR" altLang="en-US" sz="1800" smtClean="0"/>
              <a:t>있었습니</a:t>
            </a:r>
            <a:endParaRPr lang="en-US" altLang="ko-KR" sz="1800" smtClean="0"/>
          </a:p>
          <a:p>
            <a:pPr>
              <a:buNone/>
            </a:pPr>
            <a:r>
              <a:rPr lang="ko-KR" altLang="en-US" sz="1800" smtClean="0"/>
              <a:t>다</a:t>
            </a:r>
            <a:r>
              <a:rPr lang="en-US" altLang="ko-KR" sz="1800" smtClean="0"/>
              <a:t>. </a:t>
            </a:r>
            <a:r>
              <a:rPr lang="ko-KR" altLang="en-US" sz="1800" smtClean="0"/>
              <a:t>이번 </a:t>
            </a:r>
            <a:r>
              <a:rPr lang="ko-KR" altLang="en-US" sz="1800" smtClean="0"/>
              <a:t>팀 프로젝트를 하면서 몰랐던것을 하고 배우면서 유익한 시간이 </a:t>
            </a:r>
            <a:r>
              <a:rPr lang="ko-KR" altLang="en-US" sz="1800" smtClean="0"/>
              <a:t>되었고 </a:t>
            </a:r>
            <a:endParaRPr lang="en-US" altLang="ko-KR" sz="1800" smtClean="0"/>
          </a:p>
          <a:p>
            <a:pPr>
              <a:buNone/>
            </a:pPr>
            <a:r>
              <a:rPr lang="ko-KR" altLang="en-US" sz="1800" smtClean="0"/>
              <a:t>좋은 </a:t>
            </a:r>
            <a:r>
              <a:rPr lang="ko-KR" altLang="en-US" sz="1800" smtClean="0"/>
              <a:t>추억이 된것 </a:t>
            </a:r>
            <a:r>
              <a:rPr lang="ko-KR" altLang="en-US" sz="1800" smtClean="0"/>
              <a:t>같습니다</a:t>
            </a:r>
            <a:r>
              <a:rPr lang="en-US" altLang="ko-KR" sz="1800" smtClean="0"/>
              <a:t>. </a:t>
            </a:r>
            <a:r>
              <a:rPr lang="ko-KR" altLang="en-US" sz="1800" smtClean="0"/>
              <a:t>앞으로 </a:t>
            </a:r>
            <a:r>
              <a:rPr lang="ko-KR" altLang="en-US" sz="1800" smtClean="0"/>
              <a:t>배움을 갈구하는 사람이 돼야 겠다고 </a:t>
            </a:r>
            <a:r>
              <a:rPr lang="ko-KR" altLang="en-US" sz="1800" smtClean="0"/>
              <a:t>생각 </a:t>
            </a:r>
            <a:endParaRPr lang="en-US" altLang="ko-KR" sz="1800" smtClean="0"/>
          </a:p>
          <a:p>
            <a:pPr>
              <a:buNone/>
            </a:pPr>
            <a:r>
              <a:rPr lang="ko-KR" altLang="en-US" sz="1800" smtClean="0"/>
              <a:t>했습니다</a:t>
            </a:r>
            <a:r>
              <a:rPr lang="en-US" altLang="ko-KR" sz="1800" smtClean="0"/>
              <a:t>.</a:t>
            </a:r>
            <a:endParaRPr lang="ko-KR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8. </a:t>
            </a:r>
            <a:r>
              <a:rPr lang="ko-KR" altLang="en-US" smtClean="0"/>
              <a:t>부록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제공되는 </a:t>
            </a:r>
            <a:r>
              <a:rPr lang="en-US" altLang="ko-KR" smtClean="0"/>
              <a:t>CD </a:t>
            </a:r>
            <a:r>
              <a:rPr lang="ko-KR" altLang="en-US" smtClean="0"/>
              <a:t>한장</a:t>
            </a:r>
            <a:r>
              <a:rPr lang="en-US" altLang="ko-KR" smtClean="0"/>
              <a:t>(README </a:t>
            </a:r>
            <a:r>
              <a:rPr lang="ko-KR" altLang="en-US" smtClean="0"/>
              <a:t>참조</a:t>
            </a:r>
            <a:r>
              <a:rPr lang="en-US" altLang="ko-KR" smtClean="0"/>
              <a:t>)</a:t>
            </a:r>
          </a:p>
          <a:p>
            <a:pPr lvl="1"/>
            <a:endParaRPr lang="en-US" altLang="ko-KR" smtClean="0"/>
          </a:p>
          <a:p>
            <a:pPr lvl="1"/>
            <a:r>
              <a:rPr lang="ko-KR" altLang="en-US" smtClean="0"/>
              <a:t>구현 코드 및 설명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ko-KR" altLang="en-US" smtClean="0"/>
              <a:t>설치 및 시스템 사용 설명서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ko-KR" altLang="en-US" smtClean="0"/>
              <a:t>제안서</a:t>
            </a:r>
            <a:r>
              <a:rPr lang="en-US" altLang="ko-KR" smtClean="0"/>
              <a:t>, </a:t>
            </a:r>
            <a:r>
              <a:rPr lang="ko-KR" altLang="en-US" smtClean="0"/>
              <a:t>분석</a:t>
            </a:r>
            <a:r>
              <a:rPr lang="en-US" altLang="ko-KR" smtClean="0"/>
              <a:t>, </a:t>
            </a:r>
            <a:r>
              <a:rPr lang="ko-KR" altLang="en-US" smtClean="0"/>
              <a:t>설계</a:t>
            </a:r>
            <a:r>
              <a:rPr lang="en-US" altLang="ko-KR" smtClean="0"/>
              <a:t>, </a:t>
            </a:r>
            <a:r>
              <a:rPr lang="ko-KR" altLang="en-US" smtClean="0"/>
              <a:t>구현</a:t>
            </a:r>
            <a:r>
              <a:rPr lang="en-US" altLang="ko-KR" smtClean="0"/>
              <a:t> </a:t>
            </a:r>
            <a:r>
              <a:rPr lang="ko-KR" altLang="en-US" smtClean="0"/>
              <a:t>등의 자료 포함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심플 테마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심플 테마</Template>
  <TotalTime>683</TotalTime>
  <Words>6656</Words>
  <Application>Microsoft Office PowerPoint</Application>
  <PresentationFormat>화면 슬라이드 쇼(4:3)</PresentationFormat>
  <Paragraphs>2344</Paragraphs>
  <Slides>98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98</vt:i4>
      </vt:variant>
    </vt:vector>
  </HeadingPairs>
  <TitlesOfParts>
    <vt:vector size="99" baseType="lpstr">
      <vt:lpstr>심플 테마</vt:lpstr>
      <vt:lpstr>소프트웨어 공학(최종보고서)</vt:lpstr>
      <vt:lpstr>목차</vt:lpstr>
      <vt:lpstr>1. 개요 - 시스템 개요</vt:lpstr>
      <vt:lpstr>1. 개요 – 시스템 목표</vt:lpstr>
      <vt:lpstr>2. 계획 – 인력 조직도</vt:lpstr>
      <vt:lpstr>2. 계획 – 인력 조직도</vt:lpstr>
      <vt:lpstr>2. 계획 – 일정 계획</vt:lpstr>
      <vt:lpstr>2. 계획 – 일정 계획</vt:lpstr>
      <vt:lpstr>3. 요구 분석 – 요구 기능</vt:lpstr>
      <vt:lpstr>3. 요구 분석 – 자료 구조도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3. 요구 분석 – 소단위 명세서</vt:lpstr>
      <vt:lpstr>3. 요구 분석 – 소단위 명세서</vt:lpstr>
      <vt:lpstr>3. 요구 분석 – 소단위 명세서</vt:lpstr>
      <vt:lpstr>3. 요구 분석 – 소단위 명세서</vt:lpstr>
      <vt:lpstr>3. 요구 분석 – 소단위 명세서</vt:lpstr>
      <vt:lpstr>3. 요구 분석 – 자료사전</vt:lpstr>
      <vt:lpstr>3. 요구 분석 – 자료사전</vt:lpstr>
      <vt:lpstr>3. 요구 분석 – 자료사전</vt:lpstr>
      <vt:lpstr>3. 요구 분석 – 자료사전</vt:lpstr>
      <vt:lpstr>3. 요구 분석 – 자료사전</vt:lpstr>
      <vt:lpstr>3. 요구 분석 – 제약 사항</vt:lpstr>
      <vt:lpstr>3. 요구 분석 – 제약 사항</vt:lpstr>
      <vt:lpstr>4. 시스템 설계 – 구조도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4. 시스템 설계 – 모듈 설계</vt:lpstr>
      <vt:lpstr>4. 시스템 설계 – 모듈 설계</vt:lpstr>
      <vt:lpstr>4. 시스템 설계 – 모듈 설계</vt:lpstr>
      <vt:lpstr>4. 시스템 설계 – 모듈 설계</vt:lpstr>
      <vt:lpstr>4. 시스템 설계 – 모듈 설계</vt:lpstr>
      <vt:lpstr>4. 시스템 설계 – 모듈 설계</vt:lpstr>
      <vt:lpstr>4. 시스템 설계 – 알고리즘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4. 시스템 설계 – DB설계</vt:lpstr>
      <vt:lpstr>4. 시스템 설계 – DB설계</vt:lpstr>
      <vt:lpstr>4. 시스템 설계 – DB설계</vt:lpstr>
      <vt:lpstr>4. 시스템 설계 – DB설계</vt:lpstr>
      <vt:lpstr>4. 시스템 설계 – DB설계</vt:lpstr>
      <vt:lpstr>4. 시스템 설계 – DB설계</vt:lpstr>
      <vt:lpstr>4. 시스템 설계 – 요구분석 참조표</vt:lpstr>
      <vt:lpstr>4. 시스템 설계 – 요구분석 참조표</vt:lpstr>
      <vt:lpstr>4. 시스템 설계 – 요구분석 참조표</vt:lpstr>
      <vt:lpstr>4. 시스템 설계 – 구현 환경</vt:lpstr>
      <vt:lpstr>5. 테스트 – 화이트 박스 테스트</vt:lpstr>
      <vt:lpstr>5. 테스트 – 화이트 박스 테스트</vt:lpstr>
      <vt:lpstr>5. 테스트 – 화이트 박스 테스트</vt:lpstr>
      <vt:lpstr>5. 테스트 – 화이트 박스 테스트</vt:lpstr>
      <vt:lpstr>5. 테스트 - 화이트 박스 테스트</vt:lpstr>
      <vt:lpstr>5. 테스트 – 화이트 박스 테스트</vt:lpstr>
      <vt:lpstr>5. 테스트 – 블랙 박스 테스트</vt:lpstr>
      <vt:lpstr>5. 테스트 – 블랙 박스 테스트</vt:lpstr>
      <vt:lpstr>5. 테스트 – 블랙 박스 테스트</vt:lpstr>
      <vt:lpstr>5. 테스트 – 블랙 박스 테스트</vt:lpstr>
      <vt:lpstr>5. 테스트 – 블랙 박스 테스트</vt:lpstr>
      <vt:lpstr>5. 테스트 – 블랙 박스 테스트</vt:lpstr>
      <vt:lpstr>5. 테스트 – 블랙 박스 테스트</vt:lpstr>
      <vt:lpstr>6. 결론 – 요구사항과 제공기능 비교</vt:lpstr>
      <vt:lpstr>6. 결론 – 활용 및 개선 사항</vt:lpstr>
      <vt:lpstr>6. 결론 – 활용 및 개선 사항</vt:lpstr>
      <vt:lpstr>7. 후 기</vt:lpstr>
      <vt:lpstr>7. 후 기</vt:lpstr>
      <vt:lpstr>7. 후 기</vt:lpstr>
      <vt:lpstr>7. 후 기</vt:lpstr>
      <vt:lpstr>8. 부록</vt:lpstr>
    </vt:vector>
  </TitlesOfParts>
  <Company>세명대학교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 공학</dc:title>
  <dc:creator>사용자</dc:creator>
  <cp:lastModifiedBy>DESKTOP</cp:lastModifiedBy>
  <cp:revision>223</cp:revision>
  <dcterms:created xsi:type="dcterms:W3CDTF">2007-11-24T06:12:46Z</dcterms:created>
  <dcterms:modified xsi:type="dcterms:W3CDTF">2007-11-26T15:38:19Z</dcterms:modified>
</cp:coreProperties>
</file>