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9"/>
  </p:notesMasterIdLst>
  <p:sldIdLst>
    <p:sldId id="256" r:id="rId2"/>
    <p:sldId id="257" r:id="rId3"/>
    <p:sldId id="267" r:id="rId4"/>
    <p:sldId id="275" r:id="rId5"/>
    <p:sldId id="274" r:id="rId6"/>
    <p:sldId id="262" r:id="rId7"/>
    <p:sldId id="276" r:id="rId8"/>
  </p:sldIdLst>
  <p:sldSz cx="9144000" cy="6858000" type="screen4x3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50"/>
  </p:normalViewPr>
  <p:slideViewPr>
    <p:cSldViewPr snapToGrid="0" snapToObjects="1">
      <p:cViewPr varScale="1">
        <p:scale>
          <a:sx n="54" d="100"/>
          <a:sy n="54" d="100"/>
        </p:scale>
        <p:origin x="96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53C0F-30A6-9C4A-8871-61204D85D63C}" type="datetimeFigureOut">
              <a:rPr lang="en-UG" smtClean="0"/>
              <a:t>09/16/2025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84F9B-4F42-2B4F-910A-E25BF0116AB4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88663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84F9B-4F42-2B4F-910A-E25BF0116AB4}" type="slidenum">
              <a:rPr lang="en-UG" smtClean="0"/>
              <a:t>1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53217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831B-0C99-C807-9FF8-2020C4257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5DCF7-980A-23BF-D63A-7E9211CF4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8D0CD-63A2-F3A6-71C7-A85F6E08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A796-FFBC-84A4-BF36-C3CC7C772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58861-6D32-8F93-8DDD-88DB5843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1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EAF8-F84F-A926-FF5B-F9DC83A5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A1E4F8-E3B6-3A4D-B1C8-0D650A755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7719-E986-3A77-4B1A-654B2E23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EB803-1DB7-4E0D-5407-9BDA5DF0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3060E-5772-CB62-868D-542495F4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0CEF5C-0083-870B-73F2-8FAD33F57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6866C-A68F-81A4-2DD3-8D994B5A4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60A80-64B7-5D1C-FA2F-F7AFCB20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34859-A175-DF3C-DA0C-03795492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9C52C-6ED3-9DCD-693E-93825C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908A-921D-5AFE-5C0F-E23FD277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4A98-773E-6E1F-B3BF-32702955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7AFE-F56B-161C-464E-A7F555F6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62B9-A1BA-2256-A867-B58B6465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7938-939C-1F57-593B-05B4D434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528A-2931-2077-9E30-F85DDC8A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72DA3-5636-146C-2E3F-8A053E43A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66EA6-281B-62A8-CE81-049C6CE1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3FBD1-D75F-3E41-B23E-12831686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8AE8-3B87-DFF4-EFB5-BBBBC9F0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C274-D423-20F4-7F6D-77359A3D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0D40-7F18-5868-E3AD-77965CE30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2E709-203C-DA84-DDFA-26DAD8DAF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F4B01-4CAF-609F-DCCC-3920A476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D9068-94C8-F5BD-CFB6-5D30EE80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F7237-F090-D6AE-AD52-4665C3F3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9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80BF-E088-2811-ADD5-0D3F69F4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45170-0C33-1400-606A-887BE8FF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40FF1-E13A-5A2E-B34F-A8B0DEAD5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ECA8F-E1CD-D9E1-347F-77E4050D1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B507B-76B1-AEB2-72B3-DE38F3CE3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8DC61-9246-FFDB-2CD6-EECCE194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B15D5-2848-4395-F904-F5836409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CFAC4-8FE2-5A2F-F114-4B660010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E728-1F5C-BE35-0FC6-44226093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CBCD5-4DA2-1B10-5F2B-7EBBC2D9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194BD-7E5A-2D77-95D5-92134F3F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B760F-DACB-A4EB-6038-E71156DE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0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EE918-EB5A-6DFA-EE74-B2189173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CFA1B-441D-5A1E-301A-260FD955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61AF4-E490-CB7B-C5B4-8BA59A3F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8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3D68-D786-FB5E-FE2A-752DF0F1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8C69-47D3-789B-10EC-BBF92AAD3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39299-D85F-BFBD-5D2C-9F6A4710D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774E5-8E94-B0A7-CF1D-73EA4FC2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9C720-8BE0-7007-064D-2F6778F07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09F30-A525-DAEA-AF1D-B122B641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0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2589-4FD0-0F0C-D012-6AF5ABA10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6298A-BE9A-73AC-1859-9EB872159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676C0-AF6F-2CB0-7894-DC4835E54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FEB2B-2D53-AEC6-67CB-09798EFDE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8A321-CB12-16FF-ED10-51C816E3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1C91-EFE5-450E-DEB1-03874EE3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C4BD8-753E-5201-5434-958E1B3B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C28A-6B1D-1EB9-33BA-9664F6FD4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5C594-25F2-6F29-5E3C-99616C58E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CD45-42D8-559A-33E0-DB8DC0A1C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465E-9B29-76BB-5AB1-9FA287272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67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800" y="497596"/>
            <a:ext cx="3912879" cy="1108456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b="1" dirty="0"/>
              <a:t>STUDENT DROPOUT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106" y="1635212"/>
            <a:ext cx="3912880" cy="1069613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/>
            <a:r>
              <a:rPr lang="en-GB" sz="2200" dirty="0"/>
              <a:t>Enhancing Educational Success through Early Intervention with Machine Learning.</a:t>
            </a:r>
            <a:endParaRPr lang="en-US" sz="2200" dirty="0"/>
          </a:p>
        </p:txBody>
      </p:sp>
      <p:pic>
        <p:nvPicPr>
          <p:cNvPr id="3074" name="Picture 2" descr="Refactory - Skilling African Tech Talent">
            <a:extLst>
              <a:ext uri="{FF2B5EF4-FFF2-40B4-BE49-F238E27FC236}">
                <a16:creationId xmlns:a16="http://schemas.microsoft.com/office/drawing/2014/main" id="{1AC5EB5D-9241-1D93-76D6-4434C784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" r="6501" b="2"/>
          <a:stretch>
            <a:fillRect/>
          </a:stretch>
        </p:blipFill>
        <p:spPr bwMode="auto">
          <a:xfrm>
            <a:off x="5873073" y="322504"/>
            <a:ext cx="2639568" cy="2931037"/>
          </a:xfrm>
          <a:prstGeom prst="rect">
            <a:avLst/>
          </a:prstGeom>
          <a:noFill/>
          <a:ln>
            <a:noFill/>
          </a:ln>
          <a:effectLst>
            <a:reflection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7C5C37-2E58-41A1-B603-0BDD492D052E}"/>
              </a:ext>
            </a:extLst>
          </p:cNvPr>
          <p:cNvSpPr txBox="1"/>
          <p:nvPr/>
        </p:nvSpPr>
        <p:spPr>
          <a:xfrm>
            <a:off x="631359" y="2523643"/>
            <a:ext cx="37535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>
              <a:lnSpc>
                <a:spcPct val="150000"/>
              </a:lnSpc>
            </a:pPr>
            <a:r>
              <a:rPr lang="en-US" sz="2400" b="1" dirty="0"/>
              <a:t>Group 1 Members:</a:t>
            </a:r>
          </a:p>
          <a:p>
            <a:pPr marL="800100" indent="-457200" algn="l" defTabSz="9144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Abigaba</a:t>
            </a:r>
            <a:r>
              <a:rPr lang="en-US" sz="2400" dirty="0"/>
              <a:t> Prosper</a:t>
            </a:r>
          </a:p>
          <a:p>
            <a:pPr marL="800100" indent="-457200" algn="l" defTabSz="9144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Ekou</a:t>
            </a:r>
            <a:r>
              <a:rPr lang="en-US" sz="2400" dirty="0"/>
              <a:t> David</a:t>
            </a:r>
          </a:p>
          <a:p>
            <a:pPr marL="800100" indent="-457200" algn="l" defTabSz="9144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Imienu</a:t>
            </a:r>
            <a:r>
              <a:rPr lang="en-US" sz="2400" dirty="0"/>
              <a:t> Charity</a:t>
            </a:r>
          </a:p>
          <a:p>
            <a:pPr marL="800100" indent="-457200" algn="l" defTabSz="9144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Kiwanuka Kenneth</a:t>
            </a:r>
          </a:p>
          <a:p>
            <a:pPr marL="800100" indent="-457200" algn="l" defTabSz="9144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Rwotolara Innocent</a:t>
            </a:r>
          </a:p>
          <a:p>
            <a:pPr marL="800100" indent="-457200" algn="l" defTabSz="9144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/>
              <a:t>Ainembabazi</a:t>
            </a:r>
            <a:r>
              <a:rPr lang="en-US" sz="2400" dirty="0"/>
              <a:t> Allan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8A7ED-36E7-4F73-8A4B-059301B8D14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760613" y="1571473"/>
            <a:ext cx="5286527" cy="5286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874" y="222643"/>
            <a:ext cx="7421963" cy="606007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000" b="1" dirty="0"/>
              <a:t>Problem Statement &amp; Goal</a:t>
            </a:r>
          </a:p>
        </p:txBody>
      </p:sp>
      <p:pic>
        <p:nvPicPr>
          <p:cNvPr id="1028" name="Picture 4" descr="This may contain: a group of people posing for a photo in front of a building with green grass">
            <a:extLst>
              <a:ext uri="{FF2B5EF4-FFF2-40B4-BE49-F238E27FC236}">
                <a16:creationId xmlns:a16="http://schemas.microsoft.com/office/drawing/2014/main" id="{005CFF1E-AACF-46AC-B9D9-1C87F4DC5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02" y="222643"/>
            <a:ext cx="8246794" cy="641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783" y="1953491"/>
            <a:ext cx="4602199" cy="411300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b="1" dirty="0"/>
              <a:t>Goal:</a:t>
            </a:r>
            <a:br>
              <a:rPr lang="en-GB" sz="2000" dirty="0"/>
            </a:br>
            <a:r>
              <a:rPr lang="en-GB" sz="2000" dirty="0"/>
              <a:t>Develop a machine learning model to predict student dropouts using academic, demographic, and socio-economic factors.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dirty="0"/>
              <a:t>Why it matters:</a:t>
            </a:r>
            <a:br>
              <a:rPr lang="en-GB" sz="2000" dirty="0"/>
            </a:br>
            <a:r>
              <a:rPr lang="en-GB" sz="2000" dirty="0"/>
              <a:t>Early prediction helps schools and policymakers design timely interventions (e.g., tutoring, counselling, financial aid), reducing dropout rates and improving long-term student success.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CFCE72-FE23-46D7-93A2-C3487A885241}"/>
              </a:ext>
            </a:extLst>
          </p:cNvPr>
          <p:cNvSpPr txBox="1"/>
          <p:nvPr/>
        </p:nvSpPr>
        <p:spPr>
          <a:xfrm>
            <a:off x="861018" y="714408"/>
            <a:ext cx="74219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Problem: </a:t>
            </a:r>
            <a:r>
              <a:rPr lang="en-GB" sz="2000" dirty="0"/>
              <a:t>High dropout rates limit students’ future opportunities and negatively affect education systems and national development.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C206-252F-CCAE-8262-16A27D57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70" y="193402"/>
            <a:ext cx="5037859" cy="720997"/>
          </a:xfrm>
        </p:spPr>
        <p:txBody>
          <a:bodyPr>
            <a:normAutofit/>
          </a:bodyPr>
          <a:lstStyle/>
          <a:p>
            <a:r>
              <a:rPr lang="en-GB" sz="3600" b="1" dirty="0"/>
              <a:t>Dataset &amp; Description</a:t>
            </a:r>
            <a:endParaRPr lang="en-UG" sz="3600" b="1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87939439-321B-908C-EE8F-6EE200FC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58" y="775855"/>
            <a:ext cx="8227305" cy="568092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b="1" i="0" dirty="0">
                <a:solidFill>
                  <a:srgbClr val="000000"/>
                </a:solidFill>
                <a:effectLst/>
              </a:rPr>
              <a:t>Dataset Overview: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 UCI ML Repository (4,424 students, 36 original features + 4 simulated Tanzania-specific features + 1 target)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i="0" dirty="0">
                <a:solidFill>
                  <a:srgbClr val="000000"/>
                </a:solidFill>
                <a:effectLst/>
              </a:rPr>
              <a:t>Key Features: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dirty="0"/>
              <a:t>Demographics:</a:t>
            </a:r>
            <a:r>
              <a:rPr lang="en-GB" sz="2000" dirty="0"/>
              <a:t> Age at enrolment, Gender, Marital status, Nationality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dirty="0"/>
              <a:t>Academic Background:</a:t>
            </a:r>
            <a:r>
              <a:rPr lang="en-GB" sz="2000" dirty="0"/>
              <a:t> Previous qualification, Admission grade, Course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dirty="0"/>
              <a:t>Academic Performance:</a:t>
            </a:r>
            <a:r>
              <a:rPr lang="en-GB" sz="2000" dirty="0"/>
              <a:t> Curricular units approved/not approved, Grades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dirty="0"/>
              <a:t>Financial:</a:t>
            </a:r>
            <a:r>
              <a:rPr lang="en-GB" sz="2000" dirty="0"/>
              <a:t> Tuition fees up to date, Scholarship holder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dirty="0"/>
              <a:t>Economic Context:</a:t>
            </a:r>
            <a:r>
              <a:rPr lang="en-GB" sz="2000" dirty="0"/>
              <a:t> GDP, Unemployment rate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GB" sz="2000" b="1" i="0" dirty="0">
                <a:solidFill>
                  <a:srgbClr val="000000"/>
                </a:solidFill>
                <a:effectLst/>
              </a:rPr>
              <a:t>Simulated: 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Location(Urban/Rural), Internet Access (0-1 score), Teacher Quality (0-1 score), School Distance(0.5-15 km)</a:t>
            </a:r>
          </a:p>
        </p:txBody>
      </p:sp>
    </p:spTree>
    <p:extLst>
      <p:ext uri="{BB962C8B-B14F-4D97-AF65-F5344CB8AC3E}">
        <p14:creationId xmlns:p14="http://schemas.microsoft.com/office/powerpoint/2010/main" val="348489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0B2D-1B68-30FF-AC75-EAC55306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036" y="124936"/>
            <a:ext cx="4959928" cy="581891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/>
            <a:r>
              <a:rPr lang="en-US" b="1" kern="1200" dirty="0"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4117" name="Content Placeholder 4116">
            <a:extLst>
              <a:ext uri="{FF2B5EF4-FFF2-40B4-BE49-F238E27FC236}">
                <a16:creationId xmlns:a16="http://schemas.microsoft.com/office/drawing/2014/main" id="{8F8F4504-4E72-B849-BEA8-9321E3C5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706827"/>
            <a:ext cx="3350900" cy="5874082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GB" sz="1600" b="1" i="0" dirty="0">
                <a:solidFill>
                  <a:srgbClr val="000000"/>
                </a:solidFill>
                <a:effectLst/>
              </a:rPr>
              <a:t>Univariate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00000"/>
                </a:solidFill>
                <a:effectLst/>
              </a:rPr>
              <a:t>Age Distribution: </a:t>
            </a:r>
            <a:r>
              <a:rPr lang="en-GB" sz="1600" b="0" i="0" dirty="0">
                <a:solidFill>
                  <a:srgbClr val="000000"/>
                </a:solidFill>
                <a:effectLst/>
              </a:rPr>
              <a:t>Right-skewed, most in </a:t>
            </a:r>
            <a:r>
              <a:rPr lang="en-GB" sz="1600" b="1" i="0" dirty="0">
                <a:solidFill>
                  <a:srgbClr val="000000"/>
                </a:solidFill>
                <a:effectLst/>
              </a:rPr>
              <a:t>20s</a:t>
            </a:r>
            <a:r>
              <a:rPr lang="en-GB" sz="1600" b="0" i="0" dirty="0">
                <a:solidFill>
                  <a:srgbClr val="000000"/>
                </a:solidFill>
                <a:effectLst/>
              </a:rPr>
              <a:t> (Peaks at </a:t>
            </a:r>
            <a:r>
              <a:rPr lang="en-GB" sz="1600" b="1" i="0" dirty="0">
                <a:solidFill>
                  <a:srgbClr val="000000"/>
                </a:solidFill>
                <a:effectLst/>
              </a:rPr>
              <a:t>18-25; </a:t>
            </a:r>
            <a:r>
              <a:rPr lang="en-GB" sz="1600" b="0" i="0" dirty="0">
                <a:solidFill>
                  <a:srgbClr val="000000"/>
                </a:solidFill>
                <a:effectLst/>
              </a:rPr>
              <a:t>Older students may face higher dropout risks)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00000"/>
                </a:solidFill>
                <a:effectLst/>
              </a:rPr>
              <a:t>Admission Grades: </a:t>
            </a:r>
            <a:r>
              <a:rPr lang="en-GB" sz="1600" b="0" i="0" dirty="0">
                <a:solidFill>
                  <a:srgbClr val="000000"/>
                </a:solidFill>
                <a:effectLst/>
              </a:rPr>
              <a:t>Normal around </a:t>
            </a:r>
            <a:r>
              <a:rPr lang="en-GB" sz="1600" b="1" i="0" dirty="0">
                <a:solidFill>
                  <a:srgbClr val="000000"/>
                </a:solidFill>
                <a:effectLst/>
              </a:rPr>
              <a:t>120-140</a:t>
            </a:r>
            <a:r>
              <a:rPr lang="en-GB" sz="1600" b="0" i="0" dirty="0">
                <a:solidFill>
                  <a:srgbClr val="000000"/>
                </a:solidFill>
                <a:effectLst/>
              </a:rPr>
              <a:t> (Few low scores; Dataset skews toward higher performers)</a:t>
            </a:r>
            <a:endParaRPr lang="en-GB" sz="16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GB" sz="1600" b="1" i="0" dirty="0">
                <a:solidFill>
                  <a:srgbClr val="000000"/>
                </a:solidFill>
                <a:effectLst/>
              </a:rPr>
              <a:t>Bivariate/Multivariate Insights: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00000"/>
                </a:solidFill>
                <a:effectLst/>
              </a:rPr>
              <a:t>Outcomes: 60.9% </a:t>
            </a:r>
            <a:r>
              <a:rPr lang="en-GB" sz="1600" b="0" i="0" dirty="0">
                <a:solidFill>
                  <a:srgbClr val="000000"/>
                </a:solidFill>
                <a:effectLst/>
              </a:rPr>
              <a:t>Graduate, </a:t>
            </a:r>
            <a:r>
              <a:rPr lang="en-GB" sz="1600" b="1" i="0" dirty="0">
                <a:solidFill>
                  <a:srgbClr val="000000"/>
                </a:solidFill>
                <a:effectLst/>
              </a:rPr>
              <a:t>39.1% </a:t>
            </a:r>
            <a:r>
              <a:rPr lang="en-GB" sz="1600" b="0" i="0" dirty="0">
                <a:solidFill>
                  <a:srgbClr val="000000"/>
                </a:solidFill>
                <a:effectLst/>
              </a:rPr>
              <a:t>Dropout (Class imbalance requires focus on predicting dropouts)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00000"/>
                </a:solidFill>
                <a:effectLst/>
              </a:rPr>
              <a:t>Admission Grade vs. Outcome: </a:t>
            </a:r>
            <a:r>
              <a:rPr lang="en-GB" sz="1600" b="0" i="0" dirty="0">
                <a:solidFill>
                  <a:srgbClr val="000000"/>
                </a:solidFill>
                <a:effectLst/>
              </a:rPr>
              <a:t>Similar averages (Non-academic factors like finances key)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00000"/>
                </a:solidFill>
                <a:effectLst/>
              </a:rPr>
              <a:t>School Distance by Location: </a:t>
            </a:r>
            <a:r>
              <a:rPr lang="en-GB" sz="1600" b="0" i="0" dirty="0">
                <a:solidFill>
                  <a:srgbClr val="000000"/>
                </a:solidFill>
                <a:effectLst/>
              </a:rPr>
              <a:t>Rural farther (Accessibility increases rural dropout risk)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00000"/>
                </a:solidFill>
                <a:effectLst/>
              </a:rPr>
              <a:t>Internet Access vs. Outcome: </a:t>
            </a:r>
            <a:r>
              <a:rPr lang="en-GB" sz="1600" b="0" i="0" dirty="0">
                <a:solidFill>
                  <a:srgbClr val="000000"/>
                </a:solidFill>
                <a:effectLst/>
              </a:rPr>
              <a:t>Little variation (Other factors more influential than connectivity alone)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dirty="0">
                <a:solidFill>
                  <a:srgbClr val="000000"/>
                </a:solidFill>
                <a:effectLst/>
              </a:rPr>
              <a:t>Top Correlations: </a:t>
            </a:r>
            <a:r>
              <a:rPr lang="en-GB" sz="1600" b="0" i="0" dirty="0">
                <a:solidFill>
                  <a:srgbClr val="000000"/>
                </a:solidFill>
                <a:effectLst/>
              </a:rPr>
              <a:t>Academic factors dominate (Units approved/grades strongest, but socioeconomic contribute)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102" name="Picture 6" descr="A graph of a higher grades&#10;&#10;AI-generated content may be incorrect.">
            <a:extLst>
              <a:ext uri="{FF2B5EF4-FFF2-40B4-BE49-F238E27FC236}">
                <a16:creationId xmlns:a16="http://schemas.microsoft.com/office/drawing/2014/main" id="{48BD90D6-310A-C71D-43B7-88577484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964" y="4227703"/>
            <a:ext cx="3865417" cy="2505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graph of age distribution&#10;&#10;AI-generated content may be incorrect.">
            <a:extLst>
              <a:ext uri="{FF2B5EF4-FFF2-40B4-BE49-F238E27FC236}">
                <a16:creationId xmlns:a16="http://schemas.microsoft.com/office/drawing/2014/main" id="{7DD34F94-BED5-ED77-B5D9-3C946880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9839" y="909831"/>
            <a:ext cx="2489469" cy="31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AD49D046-4671-19F7-C26E-CA4DD686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282" y="1315627"/>
            <a:ext cx="2857248" cy="283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257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6885-4068-6FF2-9352-F5F1A3C1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28" y="585049"/>
            <a:ext cx="8191619" cy="637537"/>
          </a:xfrm>
        </p:spPr>
        <p:txBody>
          <a:bodyPr>
            <a:noAutofit/>
          </a:bodyPr>
          <a:lstStyle/>
          <a:p>
            <a:pPr algn="l"/>
            <a:r>
              <a:rPr lang="en-GB" sz="2000" b="1" i="0" dirty="0">
                <a:solidFill>
                  <a:srgbClr val="000000"/>
                </a:solidFill>
                <a:effectLst/>
                <a:latin typeface="+mn-lt"/>
              </a:rPr>
              <a:t>Pre-processing: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+mn-lt"/>
              </a:rPr>
              <a:t> Removed duplicates/outliers; Encoded/scaled features; PCA (95% variance retained); SMOTE for imbalance; 80/20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7C78-4967-80BB-984A-35E0D9AD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90" y="5683675"/>
            <a:ext cx="8073858" cy="96650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000" b="1" i="0" dirty="0">
                <a:solidFill>
                  <a:srgbClr val="000000"/>
                </a:solidFill>
                <a:effectLst/>
              </a:rPr>
              <a:t>Best Model Insights: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 Neural Network(F1 ~0.90; Strong on graduates, balanced; Confusion Matrix: 168 TP Dropouts, 328 TP Graduates, few errors; ROC AUC 0.93: Excellent discrimination)</a:t>
            </a:r>
            <a:endParaRPr lang="en-GB" sz="2000" dirty="0"/>
          </a:p>
          <a:p>
            <a:pPr>
              <a:lnSpc>
                <a:spcPct val="90000"/>
              </a:lnSpc>
            </a:pPr>
            <a:endParaRPr lang="en-UG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AFA352-58D0-79CF-22C4-652D24A23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2820"/>
              </p:ext>
            </p:extLst>
          </p:nvPr>
        </p:nvGraphicFramePr>
        <p:xfrm>
          <a:off x="699654" y="3385237"/>
          <a:ext cx="7744689" cy="21945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748929">
                  <a:extLst>
                    <a:ext uri="{9D8B030D-6E8A-4147-A177-3AD203B41FA5}">
                      <a16:colId xmlns:a16="http://schemas.microsoft.com/office/drawing/2014/main" val="2529379682"/>
                    </a:ext>
                  </a:extLst>
                </a:gridCol>
                <a:gridCol w="1742416">
                  <a:extLst>
                    <a:ext uri="{9D8B030D-6E8A-4147-A177-3AD203B41FA5}">
                      <a16:colId xmlns:a16="http://schemas.microsoft.com/office/drawing/2014/main" val="4034121788"/>
                    </a:ext>
                  </a:extLst>
                </a:gridCol>
                <a:gridCol w="1392106">
                  <a:extLst>
                    <a:ext uri="{9D8B030D-6E8A-4147-A177-3AD203B41FA5}">
                      <a16:colId xmlns:a16="http://schemas.microsoft.com/office/drawing/2014/main" val="1361803671"/>
                    </a:ext>
                  </a:extLst>
                </a:gridCol>
                <a:gridCol w="1276899">
                  <a:extLst>
                    <a:ext uri="{9D8B030D-6E8A-4147-A177-3AD203B41FA5}">
                      <a16:colId xmlns:a16="http://schemas.microsoft.com/office/drawing/2014/main" val="3414738903"/>
                    </a:ext>
                  </a:extLst>
                </a:gridCol>
                <a:gridCol w="1584339">
                  <a:extLst>
                    <a:ext uri="{9D8B030D-6E8A-4147-A177-3AD203B41FA5}">
                      <a16:colId xmlns:a16="http://schemas.microsoft.com/office/drawing/2014/main" val="3072928195"/>
                    </a:ext>
                  </a:extLst>
                </a:gridCol>
              </a:tblGrid>
              <a:tr h="291458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Accuracy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Precision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+mn-lt"/>
                        </a:rPr>
                        <a:t>Recall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F1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19000198"/>
                  </a:ext>
                </a:extLst>
              </a:tr>
              <a:tr h="347065">
                <a:tc>
                  <a:txBody>
                    <a:bodyPr/>
                    <a:lstStyle/>
                    <a:p>
                      <a:pPr algn="l"/>
                      <a:r>
                        <a:rPr lang="en-GB" sz="1400">
                          <a:effectLst/>
                          <a:latin typeface="+mn-lt"/>
                        </a:rPr>
                        <a:t>NeuralNetwork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0.90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0.93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615259065"/>
                  </a:ext>
                </a:extLst>
              </a:tr>
              <a:tr h="347065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effectLst/>
                          <a:latin typeface="+mn-lt"/>
                        </a:rPr>
                        <a:t>GradientBoosting</a:t>
                      </a:r>
                      <a:endParaRPr lang="en-GB" sz="1400" dirty="0">
                        <a:effectLst/>
                        <a:latin typeface="+mn-l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0.90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42956738"/>
                  </a:ext>
                </a:extLst>
              </a:tr>
              <a:tr h="347065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Stacking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0.90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73087547"/>
                  </a:ext>
                </a:extLst>
              </a:tr>
              <a:tr h="347065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Logistic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0.90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26921428"/>
                  </a:ext>
                </a:extLst>
              </a:tr>
              <a:tr h="347065"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SVM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0.86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083108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3F22A5-9A45-480F-B6ED-EE377ED749A7}"/>
              </a:ext>
            </a:extLst>
          </p:cNvPr>
          <p:cNvSpPr txBox="1"/>
          <p:nvPr/>
        </p:nvSpPr>
        <p:spPr>
          <a:xfrm>
            <a:off x="1282883" y="103941"/>
            <a:ext cx="6578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Learning Approach &amp; Performance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1F051-306C-4CF9-B24A-386B42519D87}"/>
              </a:ext>
            </a:extLst>
          </p:cNvPr>
          <p:cNvSpPr txBox="1"/>
          <p:nvPr/>
        </p:nvSpPr>
        <p:spPr>
          <a:xfrm>
            <a:off x="358428" y="1284900"/>
            <a:ext cx="87855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0" dirty="0">
                <a:solidFill>
                  <a:srgbClr val="000000"/>
                </a:solidFill>
                <a:effectLst/>
                <a:latin typeface="+mn-lt"/>
              </a:rPr>
              <a:t>Models:</a:t>
            </a:r>
            <a:r>
              <a:rPr lang="en-GB" sz="2000" dirty="0">
                <a:solidFill>
                  <a:srgbClr val="000000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+mn-lt"/>
              </a:rPr>
              <a:t>Classical (SVM, Gradient Boosting, Logistic, KNN; Tuned via GridSearchCV; Stacking Ensemble)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+mn-lt"/>
              </a:rPr>
              <a:t>Neural Network (Sequential: 128-64-1 layers,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+mn-lt"/>
              </a:rPr>
              <a:t>ReLU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+mn-lt"/>
              </a:rPr>
              <a:t>/Sigmoid, Dropout/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+mn-lt"/>
              </a:rPr>
              <a:t>BatchNorm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+mn-lt"/>
              </a:rPr>
              <a:t>; Adam optimizer, EarlyStopping)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B7ABD-408E-4F86-A030-047262AE985A}"/>
              </a:ext>
            </a:extLst>
          </p:cNvPr>
          <p:cNvSpPr txBox="1"/>
          <p:nvPr/>
        </p:nvSpPr>
        <p:spPr>
          <a:xfrm>
            <a:off x="358428" y="2949438"/>
            <a:ext cx="261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Performance Metrics: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81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236" y="110836"/>
            <a:ext cx="8686800" cy="6525491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GB" sz="2000" b="1" i="0" dirty="0">
                <a:solidFill>
                  <a:srgbClr val="000000"/>
                </a:solidFill>
                <a:effectLst/>
              </a:rPr>
              <a:t>Key Findings: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Up to 92.5% accuracy in identifying at-risk students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Academic performance strongest predictor; Rural factors (distance, internet, teacher quality) increase dropout risk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NN outperforms classical models slightly in F1/ROC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</a:rPr>
              <a:t>Holistic model captures academic + socioeconomic influences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b="1" dirty="0"/>
              <a:t>Recommendations</a:t>
            </a:r>
            <a:endParaRPr lang="en-GB" sz="2000" dirty="0"/>
          </a:p>
          <a:p>
            <a:pPr>
              <a:lnSpc>
                <a:spcPct val="100000"/>
              </a:lnSpc>
            </a:pPr>
            <a:r>
              <a:rPr lang="en-GB" sz="2000" dirty="0"/>
              <a:t>Hyperparameter tuning of the model for better performance 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Since the most powerful predictor is academic performance during the course, further data collection should incorporate data like attendance records. 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Deploy the model as an early warning system for vulnerable students to enable proactive counselling and support interventions.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Conduct a bias audit to ensure the model predictions are fair and equitable across all student demographics.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000" b="1" dirty="0"/>
              <a:t>Limitations: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Dataset limited to one region.</a:t>
            </a:r>
          </a:p>
          <a:p>
            <a:pPr>
              <a:lnSpc>
                <a:spcPct val="100000"/>
              </a:lnSpc>
            </a:pPr>
            <a:r>
              <a:rPr lang="en-GB" sz="2000" dirty="0"/>
              <a:t>Possible bias in self-reported variables.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5211A6E-F3D2-1B9C-F9BB-6E87D86E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1020726"/>
            <a:ext cx="3485179" cy="3613149"/>
          </a:xfrm>
        </p:spPr>
        <p:txBody>
          <a:bodyPr anchor="ctr">
            <a:normAutofit/>
          </a:bodyPr>
          <a:lstStyle/>
          <a:p>
            <a:pPr marL="0" indent="0" algn="l">
              <a:buNone/>
            </a:pPr>
            <a:r>
              <a:rPr lang="en-GB" sz="5400" b="1" i="0" dirty="0">
                <a:solidFill>
                  <a:srgbClr val="000000"/>
                </a:solidFill>
                <a:effectLst/>
              </a:rPr>
              <a:t>Thank You!</a:t>
            </a:r>
          </a:p>
        </p:txBody>
      </p:sp>
      <p:pic>
        <p:nvPicPr>
          <p:cNvPr id="16" name="Picture 15" descr="Close up image of hands applauding">
            <a:extLst>
              <a:ext uri="{FF2B5EF4-FFF2-40B4-BE49-F238E27FC236}">
                <a16:creationId xmlns:a16="http://schemas.microsoft.com/office/drawing/2014/main" id="{A63030BB-D6CE-F416-C49B-4C6B49C55C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rcRect l="34416" r="21034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6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Words>616</Words>
  <Application>Microsoft Office PowerPoint</Application>
  <PresentationFormat>On-screen Show (4:3)</PresentationFormat>
  <Paragraphs>84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STUDENT DROPOUT PREDICTION</vt:lpstr>
      <vt:lpstr>Problem Statement &amp; Goal</vt:lpstr>
      <vt:lpstr>Dataset &amp; Description</vt:lpstr>
      <vt:lpstr>Exploratory Data Analysis</vt:lpstr>
      <vt:lpstr>Pre-processing: Removed duplicates/outliers; Encoded/scaled features; PCA (95% variance retained); SMOTE for imbalance; 80/20 split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Dropout Prediction</dc:title>
  <dc:subject/>
  <dc:creator>user</dc:creator>
  <cp:keywords/>
  <dc:description>generated using python-pptx</dc:description>
  <cp:lastModifiedBy>Rwotolara Innocent</cp:lastModifiedBy>
  <cp:revision>31</cp:revision>
  <dcterms:created xsi:type="dcterms:W3CDTF">2013-01-27T09:14:16Z</dcterms:created>
  <dcterms:modified xsi:type="dcterms:W3CDTF">2025-09-16T19:23:33Z</dcterms:modified>
  <cp:category/>
</cp:coreProperties>
</file>