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62" r:id="rId2"/>
    <p:sldId id="437" r:id="rId3"/>
    <p:sldId id="276" r:id="rId4"/>
    <p:sldId id="438" r:id="rId5"/>
    <p:sldId id="439" r:id="rId6"/>
    <p:sldId id="440" r:id="rId7"/>
    <p:sldId id="441" r:id="rId8"/>
    <p:sldId id="281" r:id="rId9"/>
  </p:sldIdLst>
  <p:sldSz cx="12192000" cy="6858000"/>
  <p:notesSz cx="6858000" cy="9144000"/>
  <p:custShowLst>
    <p:custShow name="재구성한 쇼 1" id="0">
      <p:sldLst>
        <p:sld r:id="rId2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EA2"/>
    <a:srgbClr val="FFAF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541"/>
  </p:normalViewPr>
  <p:slideViewPr>
    <p:cSldViewPr snapToGrid="0" snapToObjects="1">
      <p:cViewPr varScale="1">
        <p:scale>
          <a:sx n="87" d="100"/>
          <a:sy n="87" d="100"/>
        </p:scale>
        <p:origin x="34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894" y="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8882-EA00-4941-ABE8-F6847D83E885}" type="datetimeFigureOut">
              <a:rPr kumimoji="1" lang="ko-KR" altLang="en-US" smtClean="0"/>
              <a:t>2018-10-21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8553-8836-B24B-B2B1-A3512CBA3C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1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80965-9E8D-47C9-915D-9EEE0235FA0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FA57-C6D5-4C29-AD89-E6DB34615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4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7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3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0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8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FA57-C6D5-4C29-AD89-E6DB346156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6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7268" y="6545863"/>
            <a:ext cx="3437467" cy="1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:\YISSUE\삼성\그래픽 모티브\아이콘\브랜딩4-1(아이콘)2-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7384"/>
            <a:ext cx="1228936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0" y="1417973"/>
            <a:ext cx="568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:\YISSUE\삼성\그래픽 모티브\아이콘\브랜딩4-1(아이콘)-13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9" r="27985"/>
          <a:stretch/>
        </p:blipFill>
        <p:spPr bwMode="auto">
          <a:xfrm>
            <a:off x="8923868" y="-1"/>
            <a:ext cx="3268133" cy="17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543" y="2158068"/>
            <a:ext cx="2850000" cy="30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:\YISSUE\삼성\그래픽 모티브\아이콘\브랜딩4-1(아이콘)-13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1595" r="42041" b="26474"/>
          <a:stretch/>
        </p:blipFill>
        <p:spPr bwMode="auto">
          <a:xfrm flipH="1">
            <a:off x="0" y="6409267"/>
            <a:ext cx="1298960" cy="44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851113"/>
            <a:ext cx="12192001" cy="56031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328400" y="6533095"/>
            <a:ext cx="812800" cy="2952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DC1433-421F-4D4D-979D-6DC4A6318D70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67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5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242646" y="2487802"/>
            <a:ext cx="9782908" cy="170181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ea"/>
                <a:ea typeface="+mj-ea"/>
                <a:cs typeface="Noto Sans CJK KR" charset="-127"/>
              </a:defRPr>
            </a:lvl1pPr>
          </a:lstStyle>
          <a:p>
            <a:pPr algn="ctr"/>
            <a:r>
              <a:rPr kumimoji="1" lang="en-US" altLang="ko-KR" sz="4800" dirty="0">
                <a:solidFill>
                  <a:schemeClr val="bg1"/>
                </a:solidFill>
                <a:cs typeface="Exo 2" charset="0"/>
              </a:rPr>
              <a:t>Tizen NN Framework/Runtime</a:t>
            </a:r>
            <a:endParaRPr kumimoji="1" lang="en-US" altLang="ko-KR" sz="3300" dirty="0">
              <a:solidFill>
                <a:schemeClr val="bg1"/>
              </a:solidFill>
              <a:cs typeface="Exo 2" charset="0"/>
            </a:endParaRPr>
          </a:p>
          <a:p>
            <a:pPr algn="ctr"/>
            <a:endParaRPr kumimoji="1" lang="en-US" altLang="ko-KR" sz="3300" dirty="0">
              <a:solidFill>
                <a:schemeClr val="bg1"/>
              </a:solidFill>
              <a:cs typeface="Exo 2" charset="0"/>
            </a:endParaRPr>
          </a:p>
          <a:p>
            <a:pPr algn="ctr"/>
            <a:r>
              <a:rPr kumimoji="1" lang="en-US" altLang="ko-KR" sz="3300" dirty="0">
                <a:solidFill>
                  <a:schemeClr val="bg1"/>
                </a:solidFill>
                <a:cs typeface="Exo 2" charset="0"/>
              </a:rPr>
              <a:t>[ </a:t>
            </a:r>
            <a:r>
              <a:rPr kumimoji="1" lang="en-US" altLang="ko-KR" sz="3300" dirty="0" err="1">
                <a:solidFill>
                  <a:schemeClr val="bg1"/>
                </a:solidFill>
                <a:cs typeface="Exo 2" charset="0"/>
              </a:rPr>
              <a:t>Contributhon</a:t>
            </a:r>
            <a:r>
              <a:rPr kumimoji="1" lang="en-US" altLang="ko-KR" sz="3300" dirty="0">
                <a:solidFill>
                  <a:schemeClr val="bg1"/>
                </a:solidFill>
                <a:cs typeface="Exo 2" charset="0"/>
              </a:rPr>
              <a:t> 2018 ]</a:t>
            </a:r>
            <a:endParaRPr kumimoji="1" lang="ko-KR" altLang="en-US" sz="1400" dirty="0">
              <a:solidFill>
                <a:schemeClr val="bg1"/>
              </a:solidFill>
              <a:cs typeface="Exo 2" charset="0"/>
            </a:endParaRPr>
          </a:p>
        </p:txBody>
      </p:sp>
      <p:pic>
        <p:nvPicPr>
          <p:cNvPr id="9" name="Picture 2" descr="d:\Users\4YRHSBX\Desktop\keynote\source\tizenpinwhe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" y="0"/>
            <a:ext cx="1450424" cy="14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 2"/>
          <p:cNvSpPr txBox="1">
            <a:spLocks/>
          </p:cNvSpPr>
          <p:nvPr/>
        </p:nvSpPr>
        <p:spPr>
          <a:xfrm>
            <a:off x="4810125" y="5876117"/>
            <a:ext cx="2647950" cy="3681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1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2018. 10</a:t>
            </a:r>
            <a:endParaRPr kumimoji="1" lang="ko-KR" altLang="en-US" sz="15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Ⅰ. </a:t>
            </a:r>
            <a:r>
              <a:rPr lang="ko-KR" altLang="en-US" sz="2800" b="1" dirty="0">
                <a:solidFill>
                  <a:srgbClr val="044EA2"/>
                </a:solidFill>
                <a:latin typeface="+mn-ea"/>
              </a:rPr>
              <a:t>프로젝트 배경</a:t>
            </a:r>
            <a:endParaRPr lang="en-US" altLang="ko-KR" sz="2800" b="1" dirty="0">
              <a:solidFill>
                <a:srgbClr val="044EA2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6F29E7-7ED8-41F1-BC5F-15FB9C5DBF86}"/>
              </a:ext>
            </a:extLst>
          </p:cNvPr>
          <p:cNvGrpSpPr/>
          <p:nvPr/>
        </p:nvGrpSpPr>
        <p:grpSpPr>
          <a:xfrm>
            <a:off x="747536" y="1133504"/>
            <a:ext cx="10725944" cy="5314951"/>
            <a:chOff x="742598" y="1047749"/>
            <a:chExt cx="10725944" cy="5314951"/>
          </a:xfrm>
        </p:grpSpPr>
        <p:sp>
          <p:nvSpPr>
            <p:cNvPr id="21" name="모서리가 둥근 직사각형 91">
              <a:extLst>
                <a:ext uri="{FF2B5EF4-FFF2-40B4-BE49-F238E27FC236}">
                  <a16:creationId xmlns:a16="http://schemas.microsoft.com/office/drawing/2014/main" id="{DA9D8E6B-183B-4D67-8C18-D805F6D1F070}"/>
                </a:ext>
              </a:extLst>
            </p:cNvPr>
            <p:cNvSpPr/>
            <p:nvPr/>
          </p:nvSpPr>
          <p:spPr>
            <a:xfrm>
              <a:off x="3781426" y="3720641"/>
              <a:ext cx="7658099" cy="2642059"/>
            </a:xfrm>
            <a:prstGeom prst="roundRect">
              <a:avLst>
                <a:gd name="adj" fmla="val 9687"/>
              </a:avLst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모서리가 둥근 직사각형 68">
              <a:extLst>
                <a:ext uri="{FF2B5EF4-FFF2-40B4-BE49-F238E27FC236}">
                  <a16:creationId xmlns:a16="http://schemas.microsoft.com/office/drawing/2014/main" id="{441F5BD9-C267-4A45-8B5E-36C476BF582F}"/>
                </a:ext>
              </a:extLst>
            </p:cNvPr>
            <p:cNvSpPr/>
            <p:nvPr/>
          </p:nvSpPr>
          <p:spPr>
            <a:xfrm>
              <a:off x="3781426" y="1047749"/>
              <a:ext cx="7658099" cy="2300947"/>
            </a:xfrm>
            <a:prstGeom prst="roundRect">
              <a:avLst>
                <a:gd name="adj" fmla="val 9687"/>
              </a:avLst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4" name="Picture 2" descr="voice iconì ëí ì´ë¯¸ì§ ê²ìê²°ê³¼">
              <a:extLst>
                <a:ext uri="{FF2B5EF4-FFF2-40B4-BE49-F238E27FC236}">
                  <a16:creationId xmlns:a16="http://schemas.microsoft.com/office/drawing/2014/main" id="{DB0B835C-60EE-43AD-9FB1-CFC075D2B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04" y="1813850"/>
              <a:ext cx="1220786" cy="1220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3CD3DBE-57F8-46DC-AA9E-B8D65C94B9CE}"/>
                </a:ext>
              </a:extLst>
            </p:cNvPr>
            <p:cNvGrpSpPr/>
            <p:nvPr/>
          </p:nvGrpSpPr>
          <p:grpSpPr>
            <a:xfrm>
              <a:off x="744638" y="3348696"/>
              <a:ext cx="1291011" cy="1018758"/>
              <a:chOff x="924514" y="3996662"/>
              <a:chExt cx="1291011" cy="101875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67E41D2-59B5-4F02-BEA9-1F89214BADD8}"/>
                  </a:ext>
                </a:extLst>
              </p:cNvPr>
              <p:cNvSpPr/>
              <p:nvPr/>
            </p:nvSpPr>
            <p:spPr>
              <a:xfrm>
                <a:off x="924514" y="3996662"/>
                <a:ext cx="1291011" cy="101875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35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D3B2C9C2-AE02-49F8-A4C3-E8FBDA28D2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773" y="4110833"/>
                <a:ext cx="790414" cy="790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3465224-7E23-41ED-B01B-78FAAE1EFA4C}"/>
                </a:ext>
              </a:extLst>
            </p:cNvPr>
            <p:cNvGrpSpPr/>
            <p:nvPr/>
          </p:nvGrpSpPr>
          <p:grpSpPr>
            <a:xfrm>
              <a:off x="742598" y="4643679"/>
              <a:ext cx="1291011" cy="1018759"/>
              <a:chOff x="922474" y="5291645"/>
              <a:chExt cx="1291011" cy="101875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455BBA-CD45-4975-973D-9A2A92951323}"/>
                  </a:ext>
                </a:extLst>
              </p:cNvPr>
              <p:cNvSpPr/>
              <p:nvPr/>
            </p:nvSpPr>
            <p:spPr>
              <a:xfrm>
                <a:off x="922474" y="5291645"/>
                <a:ext cx="1291011" cy="101875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38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00892B4E-7E3E-48A4-9A2B-171CD8DD9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725" y="5807902"/>
                <a:ext cx="411922" cy="411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cat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C93B07FD-FA07-4876-BBFF-053BE1057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136" y="5615683"/>
                <a:ext cx="465931" cy="465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man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AD194358-8EB4-4D19-8BBE-94CCB8B251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605" y="5386895"/>
                <a:ext cx="636328" cy="6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249E864A-43BA-4EB8-8301-9A7BCD0FF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127" y="1738555"/>
              <a:ext cx="1296081" cy="129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4">
              <a:extLst>
                <a:ext uri="{FF2B5EF4-FFF2-40B4-BE49-F238E27FC236}">
                  <a16:creationId xmlns:a16="http://schemas.microsoft.com/office/drawing/2014/main" id="{768D4399-7F70-4DCC-83A6-76BC81036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00" y="3910911"/>
              <a:ext cx="2349980" cy="2349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2261795-D5E0-444B-A071-E046249BA37D}"/>
                </a:ext>
              </a:extLst>
            </p:cNvPr>
            <p:cNvGrpSpPr/>
            <p:nvPr/>
          </p:nvGrpSpPr>
          <p:grpSpPr>
            <a:xfrm>
              <a:off x="9195791" y="1424298"/>
              <a:ext cx="1900833" cy="2038569"/>
              <a:chOff x="8933083" y="1213884"/>
              <a:chExt cx="2420716" cy="2420716"/>
            </a:xfrm>
          </p:grpSpPr>
          <p:pic>
            <p:nvPicPr>
              <p:cNvPr id="44" name="Picture 23">
                <a:extLst>
                  <a:ext uri="{FF2B5EF4-FFF2-40B4-BE49-F238E27FC236}">
                    <a16:creationId xmlns:a16="http://schemas.microsoft.com/office/drawing/2014/main" id="{7905CF86-EFFF-4DB2-9206-0CA5771A0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3083" y="1213884"/>
                <a:ext cx="2420716" cy="24207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5">
                <a:extLst>
                  <a:ext uri="{FF2B5EF4-FFF2-40B4-BE49-F238E27FC236}">
                    <a16:creationId xmlns:a16="http://schemas.microsoft.com/office/drawing/2014/main" id="{C55A81B3-80F8-4261-9217-DCB5DED7B6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1270" y="2167861"/>
                <a:ext cx="856795" cy="856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6" name="Picture 25">
              <a:extLst>
                <a:ext uri="{FF2B5EF4-FFF2-40B4-BE49-F238E27FC236}">
                  <a16:creationId xmlns:a16="http://schemas.microsoft.com/office/drawing/2014/main" id="{10A1DB0D-0306-4731-BA44-EBB0A5EA0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4426420"/>
              <a:ext cx="528051" cy="528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5">
              <a:extLst>
                <a:ext uri="{FF2B5EF4-FFF2-40B4-BE49-F238E27FC236}">
                  <a16:creationId xmlns:a16="http://schemas.microsoft.com/office/drawing/2014/main" id="{CF1F81D9-9A1B-47D0-9B98-04A158C03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6" y="5477540"/>
              <a:ext cx="333772" cy="333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4C399B-F17B-49BA-B7ED-D18CD6F71D89}"/>
                </a:ext>
              </a:extLst>
            </p:cNvPr>
            <p:cNvSpPr txBox="1"/>
            <p:nvPr/>
          </p:nvSpPr>
          <p:spPr bwMode="auto">
            <a:xfrm>
              <a:off x="4558271" y="4175561"/>
              <a:ext cx="14167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spc="-15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지금 몇 시야</a:t>
              </a:r>
              <a:r>
                <a:rPr lang="en-US" altLang="ko-KR" sz="1200" spc="-15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?</a:t>
              </a:r>
            </a:p>
            <a:p>
              <a:pPr algn="ctr">
                <a:defRPr/>
              </a:pPr>
              <a:r>
                <a:rPr lang="en-US" altLang="ko-KR" sz="1200" spc="-15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 </a:t>
              </a:r>
              <a:r>
                <a:rPr lang="ko-KR" altLang="en-US" sz="1200" spc="-15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문자 보내 줘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B6673B-A4EA-4D56-B8EA-EEA84C0D372D}"/>
                </a:ext>
              </a:extLst>
            </p:cNvPr>
            <p:cNvGrpSpPr/>
            <p:nvPr/>
          </p:nvGrpSpPr>
          <p:grpSpPr>
            <a:xfrm>
              <a:off x="7536031" y="4991888"/>
              <a:ext cx="477617" cy="376896"/>
              <a:chOff x="922474" y="5291645"/>
              <a:chExt cx="1291011" cy="101875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415ED4A-FBB1-4383-8F78-816E2F11BF2F}"/>
                  </a:ext>
                </a:extLst>
              </p:cNvPr>
              <p:cNvSpPr/>
              <p:nvPr/>
            </p:nvSpPr>
            <p:spPr>
              <a:xfrm>
                <a:off x="922474" y="5291645"/>
                <a:ext cx="1291011" cy="1018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51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46D866C9-311E-4C81-B7BD-2651523E2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725" y="5807902"/>
                <a:ext cx="411922" cy="411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cat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ABA43FDC-98DC-4537-865C-EF722762B2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136" y="5615683"/>
                <a:ext cx="465931" cy="465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0" descr="man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4A41B75C-689A-4DBD-8E07-2AF3FDA46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605" y="5386895"/>
                <a:ext cx="636328" cy="6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2AE924C-2A3F-4CA3-A1B5-6861EC53C0CB}"/>
                </a:ext>
              </a:extLst>
            </p:cNvPr>
            <p:cNvGrpSpPr/>
            <p:nvPr/>
          </p:nvGrpSpPr>
          <p:grpSpPr>
            <a:xfrm>
              <a:off x="5487119" y="5085901"/>
              <a:ext cx="477617" cy="376895"/>
              <a:chOff x="924514" y="3996662"/>
              <a:chExt cx="1291011" cy="101875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C3B5CF2-7200-46BF-849D-E3B7A778772A}"/>
                  </a:ext>
                </a:extLst>
              </p:cNvPr>
              <p:cNvSpPr/>
              <p:nvPr/>
            </p:nvSpPr>
            <p:spPr>
              <a:xfrm>
                <a:off x="924514" y="3996662"/>
                <a:ext cx="1291011" cy="10187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56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289E7340-D3DA-454D-8BD3-8C77028A7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773" y="4110833"/>
                <a:ext cx="790414" cy="790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E4D00FC-9212-4B16-A92B-6D6A3B21CACB}"/>
                </a:ext>
              </a:extLst>
            </p:cNvPr>
            <p:cNvGrpSpPr/>
            <p:nvPr/>
          </p:nvGrpSpPr>
          <p:grpSpPr>
            <a:xfrm>
              <a:off x="7749407" y="1942094"/>
              <a:ext cx="477617" cy="376896"/>
              <a:chOff x="922474" y="5291645"/>
              <a:chExt cx="1291011" cy="101875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332FD23-3F25-495D-9620-24F4804DFCA1}"/>
                  </a:ext>
                </a:extLst>
              </p:cNvPr>
              <p:cNvSpPr/>
              <p:nvPr/>
            </p:nvSpPr>
            <p:spPr>
              <a:xfrm>
                <a:off x="922474" y="5291645"/>
                <a:ext cx="1291011" cy="1018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59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1593C245-EA9F-4E89-A61D-4B2A12442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725" y="5807902"/>
                <a:ext cx="411922" cy="411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8" descr="cat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D8B330B2-E733-4499-B29B-EA4F4BF76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136" y="5615683"/>
                <a:ext cx="465931" cy="465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0" descr="man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3E691362-3DD7-4A20-A45F-88DD2043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605" y="5386895"/>
                <a:ext cx="636328" cy="6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79CA8D4-3A3D-42BD-BCAB-6CCDE7B3B757}"/>
                </a:ext>
              </a:extLst>
            </p:cNvPr>
            <p:cNvGrpSpPr/>
            <p:nvPr/>
          </p:nvGrpSpPr>
          <p:grpSpPr>
            <a:xfrm>
              <a:off x="7106428" y="1942094"/>
              <a:ext cx="477617" cy="376895"/>
              <a:chOff x="924514" y="3996662"/>
              <a:chExt cx="1291011" cy="1018758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F8E3F2F-1E50-4586-9D0D-43DE0B458ACE}"/>
                  </a:ext>
                </a:extLst>
              </p:cNvPr>
              <p:cNvSpPr/>
              <p:nvPr/>
            </p:nvSpPr>
            <p:spPr>
              <a:xfrm>
                <a:off x="924514" y="3996662"/>
                <a:ext cx="1291011" cy="10187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64" name="Picture 4" descr="dog photo iconì ëí ì´ë¯¸ì§ ê²ìê²°ê³¼">
                <a:extLst>
                  <a:ext uri="{FF2B5EF4-FFF2-40B4-BE49-F238E27FC236}">
                    <a16:creationId xmlns:a16="http://schemas.microsoft.com/office/drawing/2014/main" id="{BAB47EBA-52CD-4F14-A95D-FA12B5FB80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773" y="4110833"/>
                <a:ext cx="790414" cy="790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1F946E-108A-48C4-AF91-F30A411D28E0}"/>
                </a:ext>
              </a:extLst>
            </p:cNvPr>
            <p:cNvSpPr txBox="1"/>
            <p:nvPr/>
          </p:nvSpPr>
          <p:spPr bwMode="auto">
            <a:xfrm>
              <a:off x="6592918" y="2316055"/>
              <a:ext cx="2164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지금 몇 시야</a:t>
              </a:r>
              <a:r>
                <a:rPr lang="en-US" altLang="ko-KR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?</a:t>
              </a:r>
            </a:p>
            <a:p>
              <a:pPr algn="ctr">
                <a:defRPr/>
              </a:pPr>
              <a:r>
                <a:rPr lang="en-US" altLang="ko-KR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</a:t>
              </a:r>
              <a:r>
                <a:rPr lang="ko-KR" altLang="en-US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에게 문자 보내 줘</a:t>
              </a:r>
              <a:r>
                <a:rPr lang="en-US" altLang="ko-KR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  <a:p>
              <a:pPr algn="ctr">
                <a:defRPr/>
              </a:pPr>
              <a:r>
                <a:rPr lang="ko-KR" altLang="en-US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내일 아침에 식당 예약해 줘</a:t>
              </a:r>
              <a:r>
                <a:rPr lang="en-US" altLang="ko-KR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  <a:endParaRPr lang="ko-KR" altLang="en-US" sz="1200" dirty="0">
                <a:ln w="317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D8D257-D8A3-4F5C-AA75-EC8F75F1B9D6}"/>
                </a:ext>
              </a:extLst>
            </p:cNvPr>
            <p:cNvSpPr txBox="1"/>
            <p:nvPr/>
          </p:nvSpPr>
          <p:spPr bwMode="auto">
            <a:xfrm>
              <a:off x="6863440" y="5473747"/>
              <a:ext cx="18736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내일 아침에  식당 예약해 줘</a:t>
              </a:r>
              <a:r>
                <a:rPr lang="en-US" altLang="ko-KR" sz="12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  <a:endParaRPr lang="ko-KR" altLang="en-US" sz="1200" dirty="0">
                <a:ln w="317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E60130F-2947-4FF3-9017-4E7154AAFF42}"/>
                </a:ext>
              </a:extLst>
            </p:cNvPr>
            <p:cNvCxnSpPr/>
            <p:nvPr/>
          </p:nvCxnSpPr>
          <p:spPr>
            <a:xfrm>
              <a:off x="2358403" y="2318990"/>
              <a:ext cx="1337297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8A33E18-9F8B-4CFD-B843-03D893EF9831}"/>
                </a:ext>
              </a:extLst>
            </p:cNvPr>
            <p:cNvGrpSpPr/>
            <p:nvPr/>
          </p:nvGrpSpPr>
          <p:grpSpPr>
            <a:xfrm>
              <a:off x="6528290" y="1732895"/>
              <a:ext cx="2463310" cy="1297876"/>
              <a:chOff x="6610350" y="1732895"/>
              <a:chExt cx="2543175" cy="1297876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406932F5-0329-4DC2-BBA9-0C3EE690AEC6}"/>
                  </a:ext>
                </a:extLst>
              </p:cNvPr>
              <p:cNvCxnSpPr/>
              <p:nvPr/>
            </p:nvCxnSpPr>
            <p:spPr>
              <a:xfrm>
                <a:off x="6610350" y="1738555"/>
                <a:ext cx="2052669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F81C5AA-692C-4D2D-8C31-BCE258060144}"/>
                  </a:ext>
                </a:extLst>
              </p:cNvPr>
              <p:cNvCxnSpPr/>
              <p:nvPr/>
            </p:nvCxnSpPr>
            <p:spPr>
              <a:xfrm>
                <a:off x="6610350" y="3025111"/>
                <a:ext cx="2052669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40352C2-4195-46D9-B3F2-0660E81D2F7D}"/>
                  </a:ext>
                </a:extLst>
              </p:cNvPr>
              <p:cNvGrpSpPr/>
              <p:nvPr/>
            </p:nvGrpSpPr>
            <p:grpSpPr>
              <a:xfrm>
                <a:off x="8151317" y="1732895"/>
                <a:ext cx="1002208" cy="1297876"/>
                <a:chOff x="8132267" y="1734550"/>
                <a:chExt cx="914400" cy="918405"/>
              </a:xfrm>
            </p:grpSpPr>
            <p:sp>
              <p:nvSpPr>
                <p:cNvPr id="72" name="원호 71">
                  <a:extLst>
                    <a:ext uri="{FF2B5EF4-FFF2-40B4-BE49-F238E27FC236}">
                      <a16:creationId xmlns:a16="http://schemas.microsoft.com/office/drawing/2014/main" id="{4CE1F49B-72DF-40FD-A88A-9BD1D77DE24B}"/>
                    </a:ext>
                  </a:extLst>
                </p:cNvPr>
                <p:cNvSpPr/>
                <p:nvPr/>
              </p:nvSpPr>
              <p:spPr>
                <a:xfrm>
                  <a:off x="8132267" y="1738555"/>
                  <a:ext cx="914400" cy="914400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9994E4AE-227E-4F08-BF5A-DA2DAD661F50}"/>
                    </a:ext>
                  </a:extLst>
                </p:cNvPr>
                <p:cNvSpPr/>
                <p:nvPr/>
              </p:nvSpPr>
              <p:spPr>
                <a:xfrm flipV="1">
                  <a:off x="8132267" y="1734550"/>
                  <a:ext cx="914400" cy="914400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22B4F2C-9B2E-4CC5-ADE3-E0AB232C652B}"/>
                </a:ext>
              </a:extLst>
            </p:cNvPr>
            <p:cNvGrpSpPr/>
            <p:nvPr/>
          </p:nvGrpSpPr>
          <p:grpSpPr>
            <a:xfrm>
              <a:off x="6528289" y="4667822"/>
              <a:ext cx="2463310" cy="1297876"/>
              <a:chOff x="6610350" y="1732895"/>
              <a:chExt cx="2543175" cy="1297876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83768BD-4680-4DA1-8738-6D75E40E33D3}"/>
                  </a:ext>
                </a:extLst>
              </p:cNvPr>
              <p:cNvCxnSpPr/>
              <p:nvPr/>
            </p:nvCxnSpPr>
            <p:spPr>
              <a:xfrm>
                <a:off x="6610350" y="1738555"/>
                <a:ext cx="2052669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BFE26CD-B597-4E5B-A35D-054DF84FB592}"/>
                  </a:ext>
                </a:extLst>
              </p:cNvPr>
              <p:cNvCxnSpPr/>
              <p:nvPr/>
            </p:nvCxnSpPr>
            <p:spPr>
              <a:xfrm>
                <a:off x="6610350" y="3025111"/>
                <a:ext cx="2052669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9BA189C-1DF8-45F0-8B3D-6DF3B656854B}"/>
                  </a:ext>
                </a:extLst>
              </p:cNvPr>
              <p:cNvGrpSpPr/>
              <p:nvPr/>
            </p:nvGrpSpPr>
            <p:grpSpPr>
              <a:xfrm>
                <a:off x="8151317" y="1732895"/>
                <a:ext cx="1002208" cy="1297876"/>
                <a:chOff x="8132267" y="1734550"/>
                <a:chExt cx="914400" cy="918405"/>
              </a:xfrm>
            </p:grpSpPr>
            <p:sp>
              <p:nvSpPr>
                <p:cNvPr id="78" name="원호 77">
                  <a:extLst>
                    <a:ext uri="{FF2B5EF4-FFF2-40B4-BE49-F238E27FC236}">
                      <a16:creationId xmlns:a16="http://schemas.microsoft.com/office/drawing/2014/main" id="{8B13357E-B320-48F9-A49F-226D788EA72A}"/>
                    </a:ext>
                  </a:extLst>
                </p:cNvPr>
                <p:cNvSpPr/>
                <p:nvPr/>
              </p:nvSpPr>
              <p:spPr>
                <a:xfrm>
                  <a:off x="8132267" y="1738555"/>
                  <a:ext cx="914400" cy="914400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원호 78">
                  <a:extLst>
                    <a:ext uri="{FF2B5EF4-FFF2-40B4-BE49-F238E27FC236}">
                      <a16:creationId xmlns:a16="http://schemas.microsoft.com/office/drawing/2014/main" id="{12DE42BF-847D-4C31-8A3E-42E41B1D51B3}"/>
                    </a:ext>
                  </a:extLst>
                </p:cNvPr>
                <p:cNvSpPr/>
                <p:nvPr/>
              </p:nvSpPr>
              <p:spPr>
                <a:xfrm flipV="1">
                  <a:off x="8132267" y="1734550"/>
                  <a:ext cx="914400" cy="914400"/>
                </a:xfrm>
                <a:prstGeom prst="arc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717BAE6-C6FD-4476-B414-20C12E77E7B8}"/>
                </a:ext>
              </a:extLst>
            </p:cNvPr>
            <p:cNvCxnSpPr/>
            <p:nvPr/>
          </p:nvCxnSpPr>
          <p:spPr>
            <a:xfrm>
              <a:off x="2358403" y="2308944"/>
              <a:ext cx="1337297" cy="2488208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832FBDC-0016-4761-B29E-936089FB098A}"/>
                </a:ext>
              </a:extLst>
            </p:cNvPr>
            <p:cNvCxnSpPr/>
            <p:nvPr/>
          </p:nvCxnSpPr>
          <p:spPr>
            <a:xfrm flipV="1">
              <a:off x="2358403" y="2424243"/>
              <a:ext cx="1337297" cy="143383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2C352C9-B5CF-4E6C-9138-6BF76F71C8F2}"/>
                </a:ext>
              </a:extLst>
            </p:cNvPr>
            <p:cNvCxnSpPr/>
            <p:nvPr/>
          </p:nvCxnSpPr>
          <p:spPr>
            <a:xfrm>
              <a:off x="2358403" y="3858075"/>
              <a:ext cx="1337297" cy="113381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116B846-78EB-4C26-AB41-7389953F8148}"/>
                </a:ext>
              </a:extLst>
            </p:cNvPr>
            <p:cNvCxnSpPr/>
            <p:nvPr/>
          </p:nvCxnSpPr>
          <p:spPr>
            <a:xfrm flipV="1">
              <a:off x="2358403" y="5128139"/>
              <a:ext cx="1337297" cy="17491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45FC890-CC7A-4B48-BBF6-EF85D11BCD26}"/>
                </a:ext>
              </a:extLst>
            </p:cNvPr>
            <p:cNvCxnSpPr/>
            <p:nvPr/>
          </p:nvCxnSpPr>
          <p:spPr>
            <a:xfrm flipV="1">
              <a:off x="2358403" y="2639220"/>
              <a:ext cx="1337297" cy="250927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EDB05F5-B513-4ECB-BC0F-90837DDFE784}"/>
                </a:ext>
              </a:extLst>
            </p:cNvPr>
            <p:cNvGrpSpPr/>
            <p:nvPr/>
          </p:nvGrpSpPr>
          <p:grpSpPr>
            <a:xfrm>
              <a:off x="9195790" y="4246348"/>
              <a:ext cx="1900833" cy="2038569"/>
              <a:chOff x="8933083" y="1213884"/>
              <a:chExt cx="2420716" cy="2420716"/>
            </a:xfrm>
          </p:grpSpPr>
          <p:pic>
            <p:nvPicPr>
              <p:cNvPr id="86" name="Picture 23">
                <a:extLst>
                  <a:ext uri="{FF2B5EF4-FFF2-40B4-BE49-F238E27FC236}">
                    <a16:creationId xmlns:a16="http://schemas.microsoft.com/office/drawing/2014/main" id="{14E2C0C1-1C1A-4637-8EB5-41E270BF6C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3083" y="1213884"/>
                <a:ext cx="2420716" cy="24207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25">
                <a:extLst>
                  <a:ext uri="{FF2B5EF4-FFF2-40B4-BE49-F238E27FC236}">
                    <a16:creationId xmlns:a16="http://schemas.microsoft.com/office/drawing/2014/main" id="{B751E0C0-7DC0-4B7A-8AEA-4BCC3CEE82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1270" y="2167861"/>
                <a:ext cx="856795" cy="856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D48CDA-2873-499D-873B-30A5193A697F}"/>
                </a:ext>
              </a:extLst>
            </p:cNvPr>
            <p:cNvSpPr txBox="1"/>
            <p:nvPr/>
          </p:nvSpPr>
          <p:spPr bwMode="auto">
            <a:xfrm>
              <a:off x="5989168" y="1153163"/>
              <a:ext cx="3062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b="1" dirty="0" err="1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클라우드</a:t>
              </a:r>
              <a:r>
                <a:rPr lang="ko-KR" altLang="en-US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기반</a:t>
              </a:r>
              <a:r>
                <a:rPr lang="en-US" altLang="ko-KR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인공지능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336E9-0A99-43A1-9B81-7C282BF93169}"/>
                </a:ext>
              </a:extLst>
            </p:cNvPr>
            <p:cNvSpPr txBox="1"/>
            <p:nvPr/>
          </p:nvSpPr>
          <p:spPr bwMode="auto">
            <a:xfrm>
              <a:off x="6091062" y="3910911"/>
              <a:ext cx="5377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rgbClr val="0000FF"/>
                  </a:solidFill>
                  <a:latin typeface="+mn-ea"/>
                </a:rPr>
                <a:t>제품 내장형</a:t>
              </a:r>
              <a:r>
                <a:rPr lang="en-US" altLang="ko-KR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rgbClr val="0000FF"/>
                  </a:solidFill>
                  <a:latin typeface="+mn-ea"/>
                </a:rPr>
                <a:t> </a:t>
              </a:r>
              <a:r>
                <a:rPr lang="ko-KR" altLang="en-US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rgbClr val="0000FF"/>
                  </a:solidFill>
                  <a:latin typeface="+mn-ea"/>
                </a:rPr>
                <a:t>인공지능  </a:t>
              </a:r>
              <a:r>
                <a:rPr lang="en-US" altLang="ko-KR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+  </a:t>
              </a:r>
              <a:r>
                <a:rPr lang="ko-KR" altLang="en-US" b="1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클라우드 기반 인공지능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C94696-2412-4EBD-A162-5ACB14318B2E}"/>
                </a:ext>
              </a:extLst>
            </p:cNvPr>
            <p:cNvSpPr txBox="1"/>
            <p:nvPr/>
          </p:nvSpPr>
          <p:spPr bwMode="auto">
            <a:xfrm>
              <a:off x="6333030" y="4232780"/>
              <a:ext cx="20951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 On-device AI )</a:t>
              </a:r>
              <a:endParaRPr lang="ko-KR" altLang="en-US" sz="1400" dirty="0">
                <a:ln w="317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849819-7789-4EA8-AFF5-13DC53B50B94}"/>
                </a:ext>
              </a:extLst>
            </p:cNvPr>
            <p:cNvSpPr/>
            <p:nvPr/>
          </p:nvSpPr>
          <p:spPr>
            <a:xfrm>
              <a:off x="9034340" y="1186878"/>
              <a:ext cx="2304808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76200" algn="ctr" rotWithShape="0">
                      <a:prstClr val="black">
                        <a:alpha val="70000"/>
                      </a:prstClr>
                    </a:outerShdw>
                  </a:effectLst>
                  <a:latin typeface="+mn-ea"/>
                </a:rPr>
                <a:t> </a:t>
              </a: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※ [Google] </a:t>
              </a:r>
              <a:r>
                <a:rPr lang="en-US" altLang="ko-KR" sz="1000" dirty="0" err="1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Tensorflow</a:t>
              </a: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 AlphaGo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</a:t>
              </a:r>
              <a:r>
                <a:rPr lang="en-US" altLang="ko-KR" sz="8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  </a:t>
              </a: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[Amazon] </a:t>
              </a:r>
              <a:r>
                <a:rPr lang="en-US" altLang="ko-KR" sz="1000" dirty="0" err="1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Alexa</a:t>
              </a: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   [Apple] </a:t>
              </a:r>
              <a:r>
                <a:rPr lang="en-US" altLang="ko-KR" sz="1000" dirty="0" err="1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Siri</a:t>
              </a:r>
              <a:endParaRPr lang="en-US" altLang="ko-KR" sz="1000" dirty="0">
                <a:ln w="317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   </a:t>
              </a:r>
              <a:r>
                <a:rPr lang="en-US" altLang="ko-KR" sz="1000" dirty="0">
                  <a:ln w="3175">
                    <a:solidFill>
                      <a:schemeClr val="bg1">
                        <a:alpha val="1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[Samsung] Bixby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1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8A30055-9610-418B-AB7D-0B699CE7792A}"/>
              </a:ext>
            </a:extLst>
          </p:cNvPr>
          <p:cNvSpPr/>
          <p:nvPr/>
        </p:nvSpPr>
        <p:spPr>
          <a:xfrm>
            <a:off x="6902939" y="3420086"/>
            <a:ext cx="1559543" cy="509549"/>
          </a:xfrm>
          <a:prstGeom prst="downArrow">
            <a:avLst>
              <a:gd name="adj1" fmla="val 60148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4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Ⅱ. </a:t>
            </a:r>
            <a:r>
              <a:rPr lang="ko-KR" altLang="en-US" sz="2800" b="1" dirty="0">
                <a:solidFill>
                  <a:srgbClr val="044EA2"/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rgbClr val="044EA2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93" name="사각형: 둥근 모서리 47">
            <a:extLst>
              <a:ext uri="{FF2B5EF4-FFF2-40B4-BE49-F238E27FC236}">
                <a16:creationId xmlns:a16="http://schemas.microsoft.com/office/drawing/2014/main" id="{8B4C82C4-F6D1-4B6B-9B23-5B626E1CFACE}"/>
              </a:ext>
            </a:extLst>
          </p:cNvPr>
          <p:cNvSpPr/>
          <p:nvPr/>
        </p:nvSpPr>
        <p:spPr>
          <a:xfrm>
            <a:off x="8753528" y="960438"/>
            <a:ext cx="2762197" cy="5473918"/>
          </a:xfrm>
          <a:prstGeom prst="roundRect">
            <a:avLst>
              <a:gd name="adj" fmla="val 64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사각형: 둥근 모서리 5">
            <a:extLst>
              <a:ext uri="{FF2B5EF4-FFF2-40B4-BE49-F238E27FC236}">
                <a16:creationId xmlns:a16="http://schemas.microsoft.com/office/drawing/2014/main" id="{596C8D2D-9FFA-4F2E-9562-CD0750668EC9}"/>
              </a:ext>
            </a:extLst>
          </p:cNvPr>
          <p:cNvSpPr/>
          <p:nvPr/>
        </p:nvSpPr>
        <p:spPr>
          <a:xfrm>
            <a:off x="5543603" y="960438"/>
            <a:ext cx="2762197" cy="5473918"/>
          </a:xfrm>
          <a:prstGeom prst="roundRect">
            <a:avLst>
              <a:gd name="adj" fmla="val 7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사각형: 둥근 모서리 5">
            <a:extLst>
              <a:ext uri="{FF2B5EF4-FFF2-40B4-BE49-F238E27FC236}">
                <a16:creationId xmlns:a16="http://schemas.microsoft.com/office/drawing/2014/main" id="{B1C7D4B8-E7B3-41B9-8622-FEB37D941B08}"/>
              </a:ext>
            </a:extLst>
          </p:cNvPr>
          <p:cNvSpPr/>
          <p:nvPr/>
        </p:nvSpPr>
        <p:spPr>
          <a:xfrm>
            <a:off x="2352728" y="960438"/>
            <a:ext cx="2762197" cy="5473918"/>
          </a:xfrm>
          <a:prstGeom prst="roundRect">
            <a:avLst>
              <a:gd name="adj" fmla="val 7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9B57FA2-04CE-4888-A10E-6EF5F7128265}"/>
              </a:ext>
            </a:extLst>
          </p:cNvPr>
          <p:cNvSpPr/>
          <p:nvPr/>
        </p:nvSpPr>
        <p:spPr>
          <a:xfrm>
            <a:off x="-1" y="1667079"/>
            <a:ext cx="12191999" cy="793366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A2F2B6D-0E2D-41A8-9026-46FBC3B54AC5}"/>
              </a:ext>
            </a:extLst>
          </p:cNvPr>
          <p:cNvSpPr/>
          <p:nvPr/>
        </p:nvSpPr>
        <p:spPr>
          <a:xfrm>
            <a:off x="0" y="2460445"/>
            <a:ext cx="12192000" cy="3076289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EC446A-9757-472F-895A-FADDBA4ED288}"/>
              </a:ext>
            </a:extLst>
          </p:cNvPr>
          <p:cNvSpPr txBox="1"/>
          <p:nvPr/>
        </p:nvSpPr>
        <p:spPr>
          <a:xfrm>
            <a:off x="237087" y="1747438"/>
            <a:ext cx="190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3600" b="1" dirty="0">
                <a:solidFill>
                  <a:srgbClr val="174A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2000" b="1" dirty="0">
              <a:solidFill>
                <a:srgbClr val="174A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4DA957-BA6F-4AC0-81E2-8D1C140E1344}"/>
              </a:ext>
            </a:extLst>
          </p:cNvPr>
          <p:cNvSpPr txBox="1"/>
          <p:nvPr/>
        </p:nvSpPr>
        <p:spPr>
          <a:xfrm>
            <a:off x="91383" y="3551025"/>
            <a:ext cx="219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3600" b="1" dirty="0">
                <a:solidFill>
                  <a:srgbClr val="174A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Platform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D7D6CC-2E13-46C3-8D06-AFA512D8D076}"/>
              </a:ext>
            </a:extLst>
          </p:cNvPr>
          <p:cNvSpPr/>
          <p:nvPr/>
        </p:nvSpPr>
        <p:spPr>
          <a:xfrm>
            <a:off x="-1" y="5532539"/>
            <a:ext cx="12191998" cy="331600"/>
          </a:xfrm>
          <a:prstGeom prst="rect">
            <a:avLst/>
          </a:prstGeom>
          <a:solidFill>
            <a:srgbClr val="4F81B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Kernel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B6A59F8-D918-4025-B755-4B7BAAFD1B54}"/>
              </a:ext>
            </a:extLst>
          </p:cNvPr>
          <p:cNvSpPr/>
          <p:nvPr/>
        </p:nvSpPr>
        <p:spPr>
          <a:xfrm>
            <a:off x="1397" y="5864140"/>
            <a:ext cx="12191998" cy="99386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H/W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4784B12-9B9D-4247-8DC8-DA7458987AC9}"/>
              </a:ext>
            </a:extLst>
          </p:cNvPr>
          <p:cNvGrpSpPr/>
          <p:nvPr/>
        </p:nvGrpSpPr>
        <p:grpSpPr>
          <a:xfrm>
            <a:off x="2352727" y="1162745"/>
            <a:ext cx="2762198" cy="5419349"/>
            <a:chOff x="2352727" y="1162745"/>
            <a:chExt cx="2762198" cy="541934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065F19-A2FF-4BCD-A363-8D7CDEBC5A17}"/>
                </a:ext>
              </a:extLst>
            </p:cNvPr>
            <p:cNvSpPr txBox="1"/>
            <p:nvPr/>
          </p:nvSpPr>
          <p:spPr>
            <a:xfrm>
              <a:off x="2352727" y="1162745"/>
              <a:ext cx="276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0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</a:t>
              </a:r>
              <a:endPara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5665C6D-6F85-48A8-A164-30F8BFD965BD}"/>
                </a:ext>
              </a:extLst>
            </p:cNvPr>
            <p:cNvSpPr/>
            <p:nvPr/>
          </p:nvSpPr>
          <p:spPr>
            <a:xfrm>
              <a:off x="2641361" y="2734284"/>
              <a:ext cx="2197337" cy="8887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</a:t>
              </a:r>
              <a:r>
                <a:rPr lang="en-US" altLang="ko-KR" sz="20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Platorm</a:t>
              </a:r>
              <a:endParaRPr lang="en-US" altLang="ko-KR" sz="20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( </a:t>
              </a:r>
              <a:r>
                <a:rPr lang="en-US" altLang="ko-KR" sz="16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 )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66C2D7E-5677-4389-A4D0-1C185366AA0D}"/>
                </a:ext>
              </a:extLst>
            </p:cNvPr>
            <p:cNvSpPr/>
            <p:nvPr/>
          </p:nvSpPr>
          <p:spPr>
            <a:xfrm>
              <a:off x="2641362" y="1866900"/>
              <a:ext cx="2197337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App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E0AAEF0-4BDC-441C-AD20-569BE0DA4355}"/>
                </a:ext>
              </a:extLst>
            </p:cNvPr>
            <p:cNvSpPr/>
            <p:nvPr/>
          </p:nvSpPr>
          <p:spPr>
            <a:xfrm>
              <a:off x="2437586" y="6133527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CPU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BF935F5-08EC-4368-B930-81691B4D1EA1}"/>
                </a:ext>
              </a:extLst>
            </p:cNvPr>
            <p:cNvSpPr/>
            <p:nvPr/>
          </p:nvSpPr>
          <p:spPr>
            <a:xfrm>
              <a:off x="3354006" y="6133528"/>
              <a:ext cx="759640" cy="4485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GPU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7C241A4-7A81-4E57-9A71-66787CD9805E}"/>
                </a:ext>
              </a:extLst>
            </p:cNvPr>
            <p:cNvSpPr/>
            <p:nvPr/>
          </p:nvSpPr>
          <p:spPr>
            <a:xfrm>
              <a:off x="4234609" y="6133528"/>
              <a:ext cx="759640" cy="4485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MPU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C97ADB-1702-4E08-8564-35B5FC61865A}"/>
                </a:ext>
              </a:extLst>
            </p:cNvPr>
            <p:cNvCxnSpPr>
              <a:cxnSpLocks/>
              <a:stCxn id="105" idx="2"/>
              <a:endCxn id="104" idx="0"/>
            </p:cNvCxnSpPr>
            <p:nvPr/>
          </p:nvCxnSpPr>
          <p:spPr>
            <a:xfrm flipH="1">
              <a:off x="3740030" y="2266950"/>
              <a:ext cx="1" cy="467334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BC98E81-91CC-4844-B99D-4ADA7F6803EB}"/>
                </a:ext>
              </a:extLst>
            </p:cNvPr>
            <p:cNvGrpSpPr/>
            <p:nvPr/>
          </p:nvGrpSpPr>
          <p:grpSpPr>
            <a:xfrm>
              <a:off x="2817406" y="3697397"/>
              <a:ext cx="1797023" cy="2436130"/>
              <a:chOff x="2817406" y="3867796"/>
              <a:chExt cx="1797023" cy="2265731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A73B66F-4751-43AD-9A7F-49F6F8FA7428}"/>
                  </a:ext>
                </a:extLst>
              </p:cNvPr>
              <p:cNvCxnSpPr>
                <a:cxnSpLocks/>
                <a:endCxn id="108" idx="0"/>
              </p:cNvCxnSpPr>
              <p:nvPr/>
            </p:nvCxnSpPr>
            <p:spPr>
              <a:xfrm>
                <a:off x="2817406" y="3867796"/>
                <a:ext cx="0" cy="226573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C8EE701-0F4E-462E-A09E-F8D2A96DF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25" y="3867796"/>
                <a:ext cx="1" cy="2265731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46AFC6F1-F21C-40BF-8B3E-7221894EF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4428" y="3867796"/>
                <a:ext cx="1" cy="2265731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348272B-D45E-4ACB-89E6-1D7050E383B7}"/>
                </a:ext>
              </a:extLst>
            </p:cNvPr>
            <p:cNvSpPr txBox="1"/>
            <p:nvPr/>
          </p:nvSpPr>
          <p:spPr>
            <a:xfrm>
              <a:off x="3486150" y="4642031"/>
              <a:ext cx="495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32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</a:t>
              </a:r>
              <a:endParaRPr lang="ko-KR" altLang="en-US" sz="32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488084-452E-44DC-9543-0EB308CFED42}"/>
                </a:ext>
              </a:extLst>
            </p:cNvPr>
            <p:cNvSpPr txBox="1"/>
            <p:nvPr/>
          </p:nvSpPr>
          <p:spPr>
            <a:xfrm>
              <a:off x="4362397" y="4642031"/>
              <a:ext cx="495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32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</a:t>
              </a:r>
              <a:endParaRPr lang="ko-KR" altLang="en-US" sz="32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30806F1-B520-4CF0-9654-9D3F20130690}"/>
              </a:ext>
            </a:extLst>
          </p:cNvPr>
          <p:cNvGrpSpPr/>
          <p:nvPr/>
        </p:nvGrpSpPr>
        <p:grpSpPr>
          <a:xfrm>
            <a:off x="5543602" y="1162745"/>
            <a:ext cx="2762198" cy="5419349"/>
            <a:chOff x="5543602" y="1162745"/>
            <a:chExt cx="2762198" cy="54193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FBAF16A-FD5C-4EE0-8DEA-F06515C7C663}"/>
                </a:ext>
              </a:extLst>
            </p:cNvPr>
            <p:cNvSpPr txBox="1"/>
            <p:nvPr/>
          </p:nvSpPr>
          <p:spPr>
            <a:xfrm>
              <a:off x="5543602" y="1162745"/>
              <a:ext cx="276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0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</a:t>
              </a:r>
              <a:endPara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57A870D-38BF-481E-A41D-185B21D48EC7}"/>
                </a:ext>
              </a:extLst>
            </p:cNvPr>
            <p:cNvSpPr/>
            <p:nvPr/>
          </p:nvSpPr>
          <p:spPr>
            <a:xfrm>
              <a:off x="5832236" y="2743809"/>
              <a:ext cx="2197337" cy="867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Platform (1)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( </a:t>
              </a:r>
              <a:r>
                <a:rPr lang="en-US" altLang="ko-KR" sz="16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 )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61996DD-F843-4357-92B7-82FCA32C02FD}"/>
                </a:ext>
              </a:extLst>
            </p:cNvPr>
            <p:cNvSpPr/>
            <p:nvPr/>
          </p:nvSpPr>
          <p:spPr>
            <a:xfrm>
              <a:off x="5832237" y="1876425"/>
              <a:ext cx="2197337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App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79670B6-D9FA-498B-B823-9C2E50D228EC}"/>
                </a:ext>
              </a:extLst>
            </p:cNvPr>
            <p:cNvSpPr/>
            <p:nvPr/>
          </p:nvSpPr>
          <p:spPr>
            <a:xfrm>
              <a:off x="5628461" y="6133527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CPU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7001FBA-D9D8-4F6C-ABD9-5E6CDDB7251C}"/>
                </a:ext>
              </a:extLst>
            </p:cNvPr>
            <p:cNvSpPr/>
            <p:nvPr/>
          </p:nvSpPr>
          <p:spPr>
            <a:xfrm>
              <a:off x="6544881" y="6133528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GPU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47B3A80-DFC8-45DC-A8C9-510F69D63390}"/>
                </a:ext>
              </a:extLst>
            </p:cNvPr>
            <p:cNvSpPr/>
            <p:nvPr/>
          </p:nvSpPr>
          <p:spPr>
            <a:xfrm>
              <a:off x="7425484" y="6133528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MPU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7E30BA73-DC75-42BF-ADF7-83640EC5EE74}"/>
                </a:ext>
              </a:extLst>
            </p:cNvPr>
            <p:cNvCxnSpPr>
              <a:cxnSpLocks/>
              <a:stCxn id="121" idx="2"/>
              <a:endCxn id="120" idx="0"/>
            </p:cNvCxnSpPr>
            <p:nvPr/>
          </p:nvCxnSpPr>
          <p:spPr>
            <a:xfrm flipH="1">
              <a:off x="6930905" y="2276475"/>
              <a:ext cx="1" cy="467334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E44FC14-C515-45B8-AB83-9E97D47B4761}"/>
                </a:ext>
              </a:extLst>
            </p:cNvPr>
            <p:cNvGrpSpPr/>
            <p:nvPr/>
          </p:nvGrpSpPr>
          <p:grpSpPr>
            <a:xfrm>
              <a:off x="6008281" y="5303005"/>
              <a:ext cx="1797023" cy="830521"/>
              <a:chOff x="6008281" y="4103095"/>
              <a:chExt cx="1797023" cy="2030432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015AFDE1-5F48-49EC-A8FC-38E4ACD8D9DE}"/>
                  </a:ext>
                </a:extLst>
              </p:cNvPr>
              <p:cNvCxnSpPr>
                <a:endCxn id="124" idx="0"/>
              </p:cNvCxnSpPr>
              <p:nvPr/>
            </p:nvCxnSpPr>
            <p:spPr>
              <a:xfrm flipH="1">
                <a:off x="6008281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CBE794D3-2AD5-4517-8408-39D234673C0E}"/>
                  </a:ext>
                </a:extLst>
              </p:cNvPr>
              <p:cNvCxnSpPr/>
              <p:nvPr/>
            </p:nvCxnSpPr>
            <p:spPr>
              <a:xfrm flipH="1">
                <a:off x="6924700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3C672E1-8A1F-478D-B1C6-39518FAAA66E}"/>
                  </a:ext>
                </a:extLst>
              </p:cNvPr>
              <p:cNvCxnSpPr/>
              <p:nvPr/>
            </p:nvCxnSpPr>
            <p:spPr>
              <a:xfrm flipH="1">
                <a:off x="7805303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1A5F214-D36C-47BF-8532-63BA64B6F3B7}"/>
                </a:ext>
              </a:extLst>
            </p:cNvPr>
            <p:cNvSpPr/>
            <p:nvPr/>
          </p:nvSpPr>
          <p:spPr>
            <a:xfrm>
              <a:off x="5832236" y="4118580"/>
              <a:ext cx="2197337" cy="11169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Platform (2)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[ Android NN Framework ]</a:t>
              </a:r>
              <a:endParaRPr lang="ko-KR" altLang="en-US" sz="14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96FAB02-7B0C-4AD8-ACDF-D5F687495253}"/>
                </a:ext>
              </a:extLst>
            </p:cNvPr>
            <p:cNvCxnSpPr>
              <a:cxnSpLocks/>
              <a:stCxn id="120" idx="2"/>
              <a:endCxn id="129" idx="0"/>
            </p:cNvCxnSpPr>
            <p:nvPr/>
          </p:nvCxnSpPr>
          <p:spPr>
            <a:xfrm>
              <a:off x="6930905" y="3611658"/>
              <a:ext cx="0" cy="506922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0CADCF2-5FCD-4A5F-A68E-D0251551FFCC}"/>
              </a:ext>
            </a:extLst>
          </p:cNvPr>
          <p:cNvGrpSpPr/>
          <p:nvPr/>
        </p:nvGrpSpPr>
        <p:grpSpPr>
          <a:xfrm>
            <a:off x="8753528" y="1162745"/>
            <a:ext cx="2762198" cy="5419349"/>
            <a:chOff x="8753528" y="1162745"/>
            <a:chExt cx="2762198" cy="54193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AB39076-3AE1-4A9C-B164-716C41EB44C5}"/>
                </a:ext>
              </a:extLst>
            </p:cNvPr>
            <p:cNvSpPr txBox="1"/>
            <p:nvPr/>
          </p:nvSpPr>
          <p:spPr>
            <a:xfrm>
              <a:off x="8753528" y="1162745"/>
              <a:ext cx="276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0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Tizen</a:t>
              </a:r>
              <a:endPara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6D5A8FA-3E7B-43A5-A26B-D8ABCA5E7A06}"/>
                </a:ext>
              </a:extLst>
            </p:cNvPr>
            <p:cNvSpPr/>
            <p:nvPr/>
          </p:nvSpPr>
          <p:spPr>
            <a:xfrm>
              <a:off x="9035956" y="2743809"/>
              <a:ext cx="2197337" cy="867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Platform (1)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( </a:t>
              </a:r>
              <a:r>
                <a:rPr lang="en-US" altLang="ko-KR" sz="16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 )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FE56E5-B4BB-47B2-9544-CA0DF373E787}"/>
                </a:ext>
              </a:extLst>
            </p:cNvPr>
            <p:cNvSpPr/>
            <p:nvPr/>
          </p:nvSpPr>
          <p:spPr>
            <a:xfrm>
              <a:off x="9035957" y="1876425"/>
              <a:ext cx="2197337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App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3198033-FE7F-4D12-9895-9BA741BB3264}"/>
                </a:ext>
              </a:extLst>
            </p:cNvPr>
            <p:cNvSpPr/>
            <p:nvPr/>
          </p:nvSpPr>
          <p:spPr>
            <a:xfrm>
              <a:off x="8832181" y="6133527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CPU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A311D91-585E-425C-A76C-031A191BACFD}"/>
                </a:ext>
              </a:extLst>
            </p:cNvPr>
            <p:cNvSpPr/>
            <p:nvPr/>
          </p:nvSpPr>
          <p:spPr>
            <a:xfrm>
              <a:off x="9748601" y="6133528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GPU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CA925B7-084B-4005-89A2-85C8618D4B09}"/>
                </a:ext>
              </a:extLst>
            </p:cNvPr>
            <p:cNvSpPr/>
            <p:nvPr/>
          </p:nvSpPr>
          <p:spPr>
            <a:xfrm>
              <a:off x="10629204" y="6133528"/>
              <a:ext cx="759640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MPU</a:t>
              </a: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647767C-2C2A-4D15-803A-2748204B8C20}"/>
                </a:ext>
              </a:extLst>
            </p:cNvPr>
            <p:cNvCxnSpPr>
              <a:cxnSpLocks/>
              <a:stCxn id="137" idx="2"/>
              <a:endCxn id="136" idx="0"/>
            </p:cNvCxnSpPr>
            <p:nvPr/>
          </p:nvCxnSpPr>
          <p:spPr>
            <a:xfrm flipH="1">
              <a:off x="10134625" y="2276475"/>
              <a:ext cx="1" cy="467334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D0675313-6DA5-472D-BE96-BC0B12148D93}"/>
                </a:ext>
              </a:extLst>
            </p:cNvPr>
            <p:cNvGrpSpPr/>
            <p:nvPr/>
          </p:nvGrpSpPr>
          <p:grpSpPr>
            <a:xfrm>
              <a:off x="9212001" y="5303005"/>
              <a:ext cx="1797023" cy="830521"/>
              <a:chOff x="6008281" y="4103095"/>
              <a:chExt cx="1797023" cy="2030432"/>
            </a:xfrm>
          </p:grpSpPr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B81B8F9C-E618-447F-BC08-2F858E38D8D6}"/>
                  </a:ext>
                </a:extLst>
              </p:cNvPr>
              <p:cNvCxnSpPr>
                <a:endCxn id="140" idx="0"/>
              </p:cNvCxnSpPr>
              <p:nvPr/>
            </p:nvCxnSpPr>
            <p:spPr>
              <a:xfrm flipH="1">
                <a:off x="6008281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1D9A97D3-CB11-42D8-AC62-6182EE9DD9F2}"/>
                  </a:ext>
                </a:extLst>
              </p:cNvPr>
              <p:cNvCxnSpPr/>
              <p:nvPr/>
            </p:nvCxnSpPr>
            <p:spPr>
              <a:xfrm flipH="1">
                <a:off x="6924700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E4B81D0-98BA-4E84-8083-C50047E06A3E}"/>
                  </a:ext>
                </a:extLst>
              </p:cNvPr>
              <p:cNvCxnSpPr/>
              <p:nvPr/>
            </p:nvCxnSpPr>
            <p:spPr>
              <a:xfrm flipH="1">
                <a:off x="7805303" y="4103095"/>
                <a:ext cx="1" cy="203043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EDB7957-0D23-480E-A927-E267FE396173}"/>
                </a:ext>
              </a:extLst>
            </p:cNvPr>
            <p:cNvSpPr/>
            <p:nvPr/>
          </p:nvSpPr>
          <p:spPr>
            <a:xfrm>
              <a:off x="9035956" y="4106202"/>
              <a:ext cx="2197337" cy="1116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Platform (2)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[ </a:t>
              </a:r>
              <a:r>
                <a:rPr lang="en-US" altLang="ko-KR" sz="1400" dirty="0" err="1">
                  <a:solidFill>
                    <a:srgbClr val="0000FF"/>
                  </a:solidFill>
                  <a:latin typeface="KoPub돋움체 Bold" pitchFamily="2" charset="-127"/>
                  <a:ea typeface="KoPub돋움체 Bold" pitchFamily="2" charset="-127"/>
                </a:rPr>
                <a:t>Tizen</a:t>
              </a:r>
              <a:r>
                <a:rPr lang="en-US" altLang="ko-KR" sz="1400" dirty="0">
                  <a:solidFill>
                    <a:srgbClr val="0000FF"/>
                  </a:solidFill>
                  <a:latin typeface="KoPub돋움체 Bold" pitchFamily="2" charset="-127"/>
                  <a:ea typeface="KoPub돋움체 Bold" pitchFamily="2" charset="-127"/>
                </a:rPr>
                <a:t> NN Framework</a:t>
              </a:r>
              <a:r>
                <a:rPr lang="en-US" altLang="ko-KR" sz="14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 ]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2" charset="-127"/>
                  <a:ea typeface="KoPub돋움체 Bold" pitchFamily="2" charset="-127"/>
                </a:rPr>
                <a:t>git.tizen.org/</a:t>
              </a:r>
              <a:r>
                <a:rPr lang="en-US" altLang="ko-KR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2" charset="-127"/>
                  <a:ea typeface="KoPub돋움체 Bold" pitchFamily="2" charset="-127"/>
                </a:rPr>
                <a:t>cgit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2" charset="-127"/>
                  <a:ea typeface="KoPub돋움체 Bold" pitchFamily="2" charset="-127"/>
                </a:rPr>
                <a:t>/platform/core/ml/</a:t>
              </a:r>
              <a:r>
                <a:rPr lang="en-US" altLang="ko-KR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2" charset="-127"/>
                  <a:ea typeface="KoPub돋움체 Bold" pitchFamily="2" charset="-127"/>
                </a:rPr>
                <a:t>nnfw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2" charset="-127"/>
                  <a:ea typeface="KoPub돋움체 Bold" pitchFamily="2" charset="-127"/>
                </a:rPr>
                <a:t>/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247FD889-FBA0-4C0C-B1F2-8701E7D0BA13}"/>
                </a:ext>
              </a:extLst>
            </p:cNvPr>
            <p:cNvCxnSpPr>
              <a:cxnSpLocks/>
              <a:stCxn id="136" idx="2"/>
              <a:endCxn id="145" idx="0"/>
            </p:cNvCxnSpPr>
            <p:nvPr/>
          </p:nvCxnSpPr>
          <p:spPr>
            <a:xfrm>
              <a:off x="10134625" y="3611658"/>
              <a:ext cx="0" cy="494544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A562711-C343-4C80-BD05-3FDC938CC67D}"/>
              </a:ext>
            </a:extLst>
          </p:cNvPr>
          <p:cNvSpPr txBox="1"/>
          <p:nvPr/>
        </p:nvSpPr>
        <p:spPr>
          <a:xfrm>
            <a:off x="246679" y="5255300"/>
            <a:ext cx="142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※ </a:t>
            </a:r>
            <a:r>
              <a:rPr lang="ko-KR" altLang="en-US" sz="1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빨간색 </a:t>
            </a:r>
            <a:r>
              <a:rPr lang="en-US" altLang="ko-KR" sz="1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오픈소스</a:t>
            </a:r>
          </a:p>
        </p:txBody>
      </p:sp>
    </p:spTree>
    <p:extLst>
      <p:ext uri="{BB962C8B-B14F-4D97-AF65-F5344CB8AC3E}">
        <p14:creationId xmlns:p14="http://schemas.microsoft.com/office/powerpoint/2010/main" val="136188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Ⅲ. </a:t>
            </a:r>
            <a:r>
              <a:rPr lang="ko-KR" altLang="en-US" sz="2800" b="1" dirty="0">
                <a:solidFill>
                  <a:srgbClr val="044EA2"/>
                </a:solidFill>
                <a:latin typeface="+mn-ea"/>
              </a:rPr>
              <a:t>목표</a:t>
            </a:r>
            <a:endParaRPr lang="en-US" altLang="ko-KR" sz="2800" b="1" dirty="0">
              <a:solidFill>
                <a:srgbClr val="044EA2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6" name="사각형: 둥근 모서리 47">
            <a:extLst>
              <a:ext uri="{FF2B5EF4-FFF2-40B4-BE49-F238E27FC236}">
                <a16:creationId xmlns:a16="http://schemas.microsoft.com/office/drawing/2014/main" id="{60EEDC87-F4C2-4E81-B808-04FDB2E740F4}"/>
              </a:ext>
            </a:extLst>
          </p:cNvPr>
          <p:cNvSpPr/>
          <p:nvPr/>
        </p:nvSpPr>
        <p:spPr>
          <a:xfrm>
            <a:off x="3977312" y="1162744"/>
            <a:ext cx="4175537" cy="4868779"/>
          </a:xfrm>
          <a:prstGeom prst="roundRect">
            <a:avLst>
              <a:gd name="adj" fmla="val 35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C66F61-6A51-4657-9102-0D58EC5E46B1}"/>
              </a:ext>
            </a:extLst>
          </p:cNvPr>
          <p:cNvGrpSpPr/>
          <p:nvPr/>
        </p:nvGrpSpPr>
        <p:grpSpPr>
          <a:xfrm>
            <a:off x="476157" y="1162744"/>
            <a:ext cx="3466093" cy="5428135"/>
            <a:chOff x="631060" y="1162744"/>
            <a:chExt cx="3232059" cy="5428135"/>
          </a:xfrm>
        </p:grpSpPr>
        <p:sp>
          <p:nvSpPr>
            <p:cNvPr id="8" name="사각형: 둥근 모서리 5">
              <a:extLst>
                <a:ext uri="{FF2B5EF4-FFF2-40B4-BE49-F238E27FC236}">
                  <a16:creationId xmlns:a16="http://schemas.microsoft.com/office/drawing/2014/main" id="{62D2E884-056B-4EC2-BB3A-4E8144248B27}"/>
                </a:ext>
              </a:extLst>
            </p:cNvPr>
            <p:cNvSpPr/>
            <p:nvPr/>
          </p:nvSpPr>
          <p:spPr>
            <a:xfrm>
              <a:off x="817685" y="1162744"/>
              <a:ext cx="2829004" cy="4868779"/>
            </a:xfrm>
            <a:prstGeom prst="roundRect">
              <a:avLst>
                <a:gd name="adj" fmla="val 47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D047B-A7E1-4563-8CEB-F4C50DDE6C00}"/>
                </a:ext>
              </a:extLst>
            </p:cNvPr>
            <p:cNvSpPr txBox="1"/>
            <p:nvPr/>
          </p:nvSpPr>
          <p:spPr>
            <a:xfrm>
              <a:off x="631060" y="1247040"/>
              <a:ext cx="3232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0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</a:t>
              </a:r>
              <a:endPara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6CB9F5C-F877-4683-B079-70CDF1A6E4F8}"/>
                </a:ext>
              </a:extLst>
            </p:cNvPr>
            <p:cNvSpPr/>
            <p:nvPr/>
          </p:nvSpPr>
          <p:spPr>
            <a:xfrm>
              <a:off x="968792" y="2229730"/>
              <a:ext cx="2571113" cy="13891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9C7B22-17D8-4167-883A-29B2D8A5FE3B}"/>
                </a:ext>
              </a:extLst>
            </p:cNvPr>
            <p:cNvSpPr/>
            <p:nvPr/>
          </p:nvSpPr>
          <p:spPr>
            <a:xfrm>
              <a:off x="968793" y="1691058"/>
              <a:ext cx="257111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AI App</a:t>
              </a:r>
              <a:endParaRPr lang="ko-KR" altLang="en-US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5AC21D-9713-4B93-9EDB-5079F2D6F0A7}"/>
                </a:ext>
              </a:extLst>
            </p:cNvPr>
            <p:cNvSpPr/>
            <p:nvPr/>
          </p:nvSpPr>
          <p:spPr>
            <a:xfrm>
              <a:off x="960506" y="6142313"/>
              <a:ext cx="2595017" cy="448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CPU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6D14610-2F12-4BAC-ADA9-4082E28EE5FA}"/>
                </a:ext>
              </a:extLst>
            </p:cNvPr>
            <p:cNvSpPr/>
            <p:nvPr/>
          </p:nvSpPr>
          <p:spPr>
            <a:xfrm>
              <a:off x="1089428" y="2637785"/>
              <a:ext cx="2334530" cy="274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 API (Java, C++, C#)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641C1D-D441-4647-907F-C542B5D7447E}"/>
                </a:ext>
              </a:extLst>
            </p:cNvPr>
            <p:cNvSpPr/>
            <p:nvPr/>
          </p:nvSpPr>
          <p:spPr>
            <a:xfrm>
              <a:off x="1089428" y="2986940"/>
              <a:ext cx="2334530" cy="274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Tensorflow</a:t>
              </a:r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-lite Parser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E10402A-3B54-4D30-9B29-1980F6F5FDA6}"/>
                </a:ext>
              </a:extLst>
            </p:cNvPr>
            <p:cNvSpPr/>
            <p:nvPr/>
          </p:nvSpPr>
          <p:spPr>
            <a:xfrm>
              <a:off x="1089428" y="3311741"/>
              <a:ext cx="1091204" cy="223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NN Binder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3025D94-A09C-4624-8C4D-DE27F8F3D8DF}"/>
                </a:ext>
              </a:extLst>
            </p:cNvPr>
            <p:cNvSpPr/>
            <p:nvPr/>
          </p:nvSpPr>
          <p:spPr>
            <a:xfrm>
              <a:off x="2327757" y="3311741"/>
              <a:ext cx="1091204" cy="2232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돋움체 Bold" pitchFamily="2" charset="-127"/>
                  <a:ea typeface="KoPub돋움체 Bold" pitchFamily="2" charset="-127"/>
                </a:rPr>
                <a:t>Interpreter</a:t>
              </a:r>
              <a:endParaRPr lang="ko-KR" altLang="en-US" sz="1200" dirty="0">
                <a:solidFill>
                  <a:schemeClr val="bg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D8B55B9-A161-43B0-B8F5-F5FF22388A36}"/>
                </a:ext>
              </a:extLst>
            </p:cNvPr>
            <p:cNvSpPr/>
            <p:nvPr/>
          </p:nvSpPr>
          <p:spPr>
            <a:xfrm>
              <a:off x="960507" y="5501952"/>
              <a:ext cx="1293843" cy="366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NEON SIMD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0943BDD-6EDF-4490-884F-3266EEA979D5}"/>
                </a:ext>
              </a:extLst>
            </p:cNvPr>
            <p:cNvSpPr/>
            <p:nvPr/>
          </p:nvSpPr>
          <p:spPr>
            <a:xfrm>
              <a:off x="960508" y="5053657"/>
              <a:ext cx="2571113" cy="357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Arm CL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0A273EC-DEEB-489D-A606-44C938560007}"/>
                </a:ext>
              </a:extLst>
            </p:cNvPr>
            <p:cNvSpPr/>
            <p:nvPr/>
          </p:nvSpPr>
          <p:spPr>
            <a:xfrm>
              <a:off x="2311361" y="5501952"/>
              <a:ext cx="1227767" cy="366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KoPub돋움체 Bold" pitchFamily="2" charset="-127"/>
                  <a:ea typeface="KoPub돋움체 Bold" pitchFamily="2" charset="-127"/>
                </a:rPr>
                <a:t>Open CL</a:t>
              </a:r>
              <a:endParaRPr lang="ko-KR" altLang="en-US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ABBD36-A617-4FF8-9DBD-DD358DF3A34D}"/>
              </a:ext>
            </a:extLst>
          </p:cNvPr>
          <p:cNvSpPr/>
          <p:nvPr/>
        </p:nvSpPr>
        <p:spPr>
          <a:xfrm>
            <a:off x="4158156" y="6142313"/>
            <a:ext cx="1149465" cy="448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CPU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E070FD-52B2-41A8-AC27-D6B8E32379FE}"/>
              </a:ext>
            </a:extLst>
          </p:cNvPr>
          <p:cNvSpPr/>
          <p:nvPr/>
        </p:nvSpPr>
        <p:spPr>
          <a:xfrm>
            <a:off x="5490606" y="6142314"/>
            <a:ext cx="1149465" cy="448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GPU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FF6C86C-B72E-4FF1-8EB6-CDDD12CBE45D}"/>
              </a:ext>
            </a:extLst>
          </p:cNvPr>
          <p:cNvSpPr/>
          <p:nvPr/>
        </p:nvSpPr>
        <p:spPr>
          <a:xfrm>
            <a:off x="6823056" y="6142314"/>
            <a:ext cx="1149465" cy="448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MPU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153BAB-7955-49C0-9B05-4E290CA31D00}"/>
              </a:ext>
            </a:extLst>
          </p:cNvPr>
          <p:cNvSpPr/>
          <p:nvPr/>
        </p:nvSpPr>
        <p:spPr>
          <a:xfrm>
            <a:off x="4152295" y="3715669"/>
            <a:ext cx="3820226" cy="125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Android / Tizen NN Framework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D82634-0B9B-42C2-8639-979F3F632D89}"/>
              </a:ext>
            </a:extLst>
          </p:cNvPr>
          <p:cNvSpPr txBox="1"/>
          <p:nvPr/>
        </p:nvSpPr>
        <p:spPr>
          <a:xfrm>
            <a:off x="3811770" y="1247040"/>
            <a:ext cx="477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 / Tizen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260C6-9854-47CE-B164-4E7A81C3D0EB}"/>
              </a:ext>
            </a:extLst>
          </p:cNvPr>
          <p:cNvSpPr/>
          <p:nvPr/>
        </p:nvSpPr>
        <p:spPr>
          <a:xfrm>
            <a:off x="4152295" y="2229730"/>
            <a:ext cx="3797159" cy="1389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Tensorflow</a:t>
            </a:r>
            <a:r>
              <a: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-lite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5F3594-96AF-4268-B954-ABD31AB40C92}"/>
              </a:ext>
            </a:extLst>
          </p:cNvPr>
          <p:cNvSpPr/>
          <p:nvPr/>
        </p:nvSpPr>
        <p:spPr>
          <a:xfrm>
            <a:off x="4152296" y="1691058"/>
            <a:ext cx="3797159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AI App</a:t>
            </a:r>
            <a:endParaRPr lang="ko-KR" altLang="en-US" sz="16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78CB98-B9DB-490B-B0E3-9386EDA59228}"/>
              </a:ext>
            </a:extLst>
          </p:cNvPr>
          <p:cNvSpPr/>
          <p:nvPr/>
        </p:nvSpPr>
        <p:spPr>
          <a:xfrm>
            <a:off x="4330457" y="2637785"/>
            <a:ext cx="3447761" cy="27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tf</a:t>
            </a:r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-lite API (Java, C++, C#)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D013F8-4C04-4DAD-B482-950EBEF46F06}"/>
              </a:ext>
            </a:extLst>
          </p:cNvPr>
          <p:cNvSpPr/>
          <p:nvPr/>
        </p:nvSpPr>
        <p:spPr>
          <a:xfrm>
            <a:off x="4330457" y="2986940"/>
            <a:ext cx="3447761" cy="27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tf</a:t>
            </a:r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-lite Parser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9FF2EF-BC08-484A-99A6-EF4CDCF2A061}"/>
              </a:ext>
            </a:extLst>
          </p:cNvPr>
          <p:cNvSpPr/>
          <p:nvPr/>
        </p:nvSpPr>
        <p:spPr>
          <a:xfrm>
            <a:off x="4338425" y="3311741"/>
            <a:ext cx="1611549" cy="223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itchFamily="2" charset="-127"/>
                <a:ea typeface="KoPub돋움체 Bold" pitchFamily="2" charset="-127"/>
              </a:rPr>
              <a:t>NN Binder</a:t>
            </a:r>
            <a:endParaRPr lang="ko-KR" altLang="en-US" sz="1200" dirty="0">
              <a:solidFill>
                <a:schemeClr val="bg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CAAFE9A-2BF8-44D7-B803-2DC37A4F0F22}"/>
              </a:ext>
            </a:extLst>
          </p:cNvPr>
          <p:cNvSpPr/>
          <p:nvPr/>
        </p:nvSpPr>
        <p:spPr>
          <a:xfrm>
            <a:off x="6041300" y="3311741"/>
            <a:ext cx="1729537" cy="223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Interpreter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45BB22-51C2-4692-833E-02EB0EFDDEC5}"/>
              </a:ext>
            </a:extLst>
          </p:cNvPr>
          <p:cNvSpPr/>
          <p:nvPr/>
        </p:nvSpPr>
        <p:spPr>
          <a:xfrm>
            <a:off x="4140059" y="5501952"/>
            <a:ext cx="1901241" cy="366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NEON SIMD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B1BE6A-2B82-40F6-932D-ECFC1E0EB2FF}"/>
              </a:ext>
            </a:extLst>
          </p:cNvPr>
          <p:cNvSpPr/>
          <p:nvPr/>
        </p:nvSpPr>
        <p:spPr>
          <a:xfrm>
            <a:off x="4140061" y="5053657"/>
            <a:ext cx="3832460" cy="35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Arm CL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7C0000-C4A4-4A7C-9AEB-17B9BC7EF77E}"/>
              </a:ext>
            </a:extLst>
          </p:cNvPr>
          <p:cNvSpPr/>
          <p:nvPr/>
        </p:nvSpPr>
        <p:spPr>
          <a:xfrm>
            <a:off x="6170573" y="5501952"/>
            <a:ext cx="1801947" cy="366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Open CL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9F5BB47-7E35-4CE9-9BBE-1FB465935A65}"/>
              </a:ext>
            </a:extLst>
          </p:cNvPr>
          <p:cNvSpPr/>
          <p:nvPr/>
        </p:nvSpPr>
        <p:spPr>
          <a:xfrm>
            <a:off x="4330457" y="3982315"/>
            <a:ext cx="3447761" cy="27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NN API (C++)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BA8C88-9951-4060-8809-0BBFB2454437}"/>
              </a:ext>
            </a:extLst>
          </p:cNvPr>
          <p:cNvSpPr/>
          <p:nvPr/>
        </p:nvSpPr>
        <p:spPr>
          <a:xfrm>
            <a:off x="4330457" y="4298246"/>
            <a:ext cx="977164" cy="276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Interpreter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588107B-F853-4701-9AFA-D71220136CCC}"/>
              </a:ext>
            </a:extLst>
          </p:cNvPr>
          <p:cNvSpPr/>
          <p:nvPr/>
        </p:nvSpPr>
        <p:spPr>
          <a:xfrm>
            <a:off x="5371732" y="4298246"/>
            <a:ext cx="1387212" cy="27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Memory Manager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D337CAD-4460-4DCC-9A51-2892B41F4296}"/>
              </a:ext>
            </a:extLst>
          </p:cNvPr>
          <p:cNvSpPr/>
          <p:nvPr/>
        </p:nvSpPr>
        <p:spPr>
          <a:xfrm>
            <a:off x="6823056" y="4298246"/>
            <a:ext cx="964563" cy="276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Bold" pitchFamily="2" charset="-127"/>
                <a:ea typeface="KoPub돋움체 Bold" pitchFamily="2" charset="-127"/>
              </a:rPr>
              <a:t>Scheduler</a:t>
            </a:r>
            <a:endParaRPr lang="ko-KR" altLang="en-US" sz="12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039ABE-0E13-4FB2-9673-B9FF654023E7}"/>
              </a:ext>
            </a:extLst>
          </p:cNvPr>
          <p:cNvSpPr/>
          <p:nvPr/>
        </p:nvSpPr>
        <p:spPr>
          <a:xfrm>
            <a:off x="4152296" y="4668715"/>
            <a:ext cx="3797159" cy="27402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DF392F-F4BC-4BF4-B56E-DA87F6C02469}"/>
              </a:ext>
            </a:extLst>
          </p:cNvPr>
          <p:cNvSpPr/>
          <p:nvPr/>
        </p:nvSpPr>
        <p:spPr>
          <a:xfrm>
            <a:off x="4330457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35D3119-2B53-4F48-8B86-A23A58389EAB}"/>
              </a:ext>
            </a:extLst>
          </p:cNvPr>
          <p:cNvSpPr/>
          <p:nvPr/>
        </p:nvSpPr>
        <p:spPr>
          <a:xfrm>
            <a:off x="4592600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E3BCCE-AE01-44F0-A3E6-B9646034BA82}"/>
              </a:ext>
            </a:extLst>
          </p:cNvPr>
          <p:cNvSpPr/>
          <p:nvPr/>
        </p:nvSpPr>
        <p:spPr>
          <a:xfrm>
            <a:off x="4839538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24B932-44FB-4F3D-88E6-61BADAE4027A}"/>
              </a:ext>
            </a:extLst>
          </p:cNvPr>
          <p:cNvSpPr/>
          <p:nvPr/>
        </p:nvSpPr>
        <p:spPr>
          <a:xfrm>
            <a:off x="5092285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F51097-F482-4C53-B504-7AD0FE5B404E}"/>
              </a:ext>
            </a:extLst>
          </p:cNvPr>
          <p:cNvSpPr/>
          <p:nvPr/>
        </p:nvSpPr>
        <p:spPr>
          <a:xfrm>
            <a:off x="5352714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DE6B2DC-36DB-4D8F-8EB2-A7BFE8B4577B}"/>
              </a:ext>
            </a:extLst>
          </p:cNvPr>
          <p:cNvSpPr/>
          <p:nvPr/>
        </p:nvSpPr>
        <p:spPr>
          <a:xfrm>
            <a:off x="5619054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5DB696-D7AC-48CF-A53C-D489C2A4F2D4}"/>
              </a:ext>
            </a:extLst>
          </p:cNvPr>
          <p:cNvSpPr/>
          <p:nvPr/>
        </p:nvSpPr>
        <p:spPr>
          <a:xfrm>
            <a:off x="5876152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EDC5E5-61F8-42B8-AC51-17E0813742D6}"/>
              </a:ext>
            </a:extLst>
          </p:cNvPr>
          <p:cNvSpPr/>
          <p:nvPr/>
        </p:nvSpPr>
        <p:spPr>
          <a:xfrm>
            <a:off x="6123090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68745A-9A25-46A8-B420-B6EFB672A9E6}"/>
              </a:ext>
            </a:extLst>
          </p:cNvPr>
          <p:cNvSpPr/>
          <p:nvPr/>
        </p:nvSpPr>
        <p:spPr>
          <a:xfrm>
            <a:off x="6380188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B0C6724-CA3B-4348-917D-FAD2D3DE63D6}"/>
              </a:ext>
            </a:extLst>
          </p:cNvPr>
          <p:cNvSpPr/>
          <p:nvPr/>
        </p:nvSpPr>
        <p:spPr>
          <a:xfrm>
            <a:off x="6627196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F1A08CF-9604-44BC-8F5E-24B47FB53FD5}"/>
              </a:ext>
            </a:extLst>
          </p:cNvPr>
          <p:cNvSpPr/>
          <p:nvPr/>
        </p:nvSpPr>
        <p:spPr>
          <a:xfrm>
            <a:off x="6874134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A4FBC60-3E69-434D-BCC6-BC73DC122FA6}"/>
              </a:ext>
            </a:extLst>
          </p:cNvPr>
          <p:cNvSpPr/>
          <p:nvPr/>
        </p:nvSpPr>
        <p:spPr>
          <a:xfrm>
            <a:off x="7120055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83F7147-5970-498B-953D-A48D2591BC2D}"/>
              </a:ext>
            </a:extLst>
          </p:cNvPr>
          <p:cNvSpPr/>
          <p:nvPr/>
        </p:nvSpPr>
        <p:spPr>
          <a:xfrm>
            <a:off x="7386296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C1B633-F7E3-40A0-939B-7580A85622DC}"/>
              </a:ext>
            </a:extLst>
          </p:cNvPr>
          <p:cNvSpPr/>
          <p:nvPr/>
        </p:nvSpPr>
        <p:spPr>
          <a:xfrm>
            <a:off x="7633234" y="4732031"/>
            <a:ext cx="147644" cy="17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BD25F8D-8B05-427C-AEAC-53F7BBF3C9E4}"/>
              </a:ext>
            </a:extLst>
          </p:cNvPr>
          <p:cNvSpPr/>
          <p:nvPr/>
        </p:nvSpPr>
        <p:spPr>
          <a:xfrm>
            <a:off x="8404341" y="4298246"/>
            <a:ext cx="3006963" cy="20322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※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44EA2"/>
                </a:solidFill>
                <a:latin typeface="+mn-ea"/>
              </a:rPr>
              <a:t>Operation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- Tizen : 25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개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오픈소스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ko-KR" sz="1400" dirty="0">
                <a:solidFill>
                  <a:schemeClr val="tx1"/>
                </a:solidFill>
                <a:latin typeface="+mn-ea"/>
              </a:rPr>
              <a:t>∙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Tizen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팀에서 지속 개발 중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ko-KR" sz="1400" dirty="0">
                <a:solidFill>
                  <a:schemeClr val="tx1"/>
                </a:solidFill>
                <a:latin typeface="+mn-ea"/>
              </a:rPr>
              <a:t>∙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수준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(36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으로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개발을 목표로 하고 있음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9DD7AE-13AC-40EE-8B6B-17195B2184FF}"/>
              </a:ext>
            </a:extLst>
          </p:cNvPr>
          <p:cNvCxnSpPr>
            <a:cxnSpLocks/>
          </p:cNvCxnSpPr>
          <p:nvPr/>
        </p:nvCxnSpPr>
        <p:spPr>
          <a:xfrm flipV="1">
            <a:off x="7695520" y="4581787"/>
            <a:ext cx="708821" cy="240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5785006-2E70-41B7-9EDE-27F1084F6E74}"/>
              </a:ext>
            </a:extLst>
          </p:cNvPr>
          <p:cNvSpPr/>
          <p:nvPr/>
        </p:nvSpPr>
        <p:spPr>
          <a:xfrm>
            <a:off x="8404341" y="1740876"/>
            <a:ext cx="3006963" cy="2382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※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프로젝트 목표</a:t>
            </a:r>
            <a:endParaRPr lang="en-US" altLang="ko-KR" b="1" dirty="0">
              <a:solidFill>
                <a:srgbClr val="044EA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① NN Framework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② Tizen Operation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- Tizen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팀과 중복 개발 없음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③ On-Device AI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앱 개발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404A6E5-A19C-40DF-A5D8-2C237BCF4C4C}"/>
              </a:ext>
            </a:extLst>
          </p:cNvPr>
          <p:cNvGrpSpPr/>
          <p:nvPr/>
        </p:nvGrpSpPr>
        <p:grpSpPr>
          <a:xfrm>
            <a:off x="11069515" y="2989386"/>
            <a:ext cx="593281" cy="2040982"/>
            <a:chOff x="10990384" y="2989385"/>
            <a:chExt cx="593281" cy="2084317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219B603-74B5-44C0-8BFC-60D8F42CE3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66231" y="2989385"/>
              <a:ext cx="41743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ED3F7BE-A044-4E25-8475-797D47DE7F9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873" y="2989385"/>
              <a:ext cx="0" cy="2075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D31E77E-5534-4FE0-BA7C-267946061669}"/>
                </a:ext>
              </a:extLst>
            </p:cNvPr>
            <p:cNvCxnSpPr>
              <a:cxnSpLocks/>
            </p:cNvCxnSpPr>
            <p:nvPr/>
          </p:nvCxnSpPr>
          <p:spPr>
            <a:xfrm>
              <a:off x="10990384" y="5064750"/>
              <a:ext cx="593281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E9DE941-9DB3-4F10-A34A-DFA550943826}"/>
                </a:ext>
              </a:extLst>
            </p:cNvPr>
            <p:cNvSpPr txBox="1"/>
            <p:nvPr/>
          </p:nvSpPr>
          <p:spPr>
            <a:xfrm>
              <a:off x="11020074" y="470437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Add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1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Ⅳ. </a:t>
            </a:r>
            <a:r>
              <a:rPr lang="ko-KR" altLang="en-US" sz="2800" b="1" dirty="0">
                <a:solidFill>
                  <a:srgbClr val="044EA2"/>
                </a:solidFill>
                <a:latin typeface="+mn-ea"/>
              </a:rPr>
              <a:t>개발 일정 </a:t>
            </a:r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(1/2)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5159CF-BF5F-459B-91D6-BE8A2B7E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42124"/>
              </p:ext>
            </p:extLst>
          </p:nvPr>
        </p:nvGraphicFramePr>
        <p:xfrm>
          <a:off x="833905" y="1718999"/>
          <a:ext cx="10534549" cy="470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295">
                  <a:extLst>
                    <a:ext uri="{9D8B030D-6E8A-4147-A177-3AD203B41FA5}">
                      <a16:colId xmlns:a16="http://schemas.microsoft.com/office/drawing/2014/main" val="383920726"/>
                    </a:ext>
                  </a:extLst>
                </a:gridCol>
                <a:gridCol w="8625254">
                  <a:extLst>
                    <a:ext uri="{9D8B030D-6E8A-4147-A177-3AD203B41FA5}">
                      <a16:colId xmlns:a16="http://schemas.microsoft.com/office/drawing/2014/main" val="2273848882"/>
                    </a:ext>
                  </a:extLst>
                </a:gridCol>
              </a:tblGrid>
              <a:tr h="4082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세부 내용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기반 지식 학습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82720"/>
                  </a:ext>
                </a:extLst>
              </a:tr>
              <a:tr h="10535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(8/16 ~ 8/25)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 Platform Architecture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이해 및 개발환경 설정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 ∙ https://github.com/kosslab-kr/Tizen-NN-Runtime/blob/master/docs/Reference_site_and_doc.md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 ∙ https://github.com/kosslab-kr/Tizen-NN-Runtime/blob/master/docs/How_to_set_GBS_build_environment.md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 Device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Tizen Platform 4.0/5.0 Flashing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하기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 ∙ https://github.com/kosslab-kr/Tizen-NN-Runtime/blob/master/docs/How_to_build_Tizen_on_Odroid-XU4.md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069174"/>
                  </a:ext>
                </a:extLst>
              </a:tr>
              <a:tr h="8994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(8/26 ~ 9/1)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Platform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개발 기초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(GBS, Tizen-Studio,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sdb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 ∙ https://github.com/kosslab-kr/Tizen-NN-Runtime/blob/master/docs/connect_target_with_sdb.md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 ∙ https://github.com/kosslab-kr/Tizen-NN-Runtime/blob/master/docs/how_to_connect_wifi.md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 Open-source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이해 및 개발 실습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소스코드 분석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디버깅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패치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159239"/>
                  </a:ext>
                </a:extLst>
              </a:tr>
              <a:tr h="488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(9/2 ~ 9/8)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/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-lite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이해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-lite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Tizen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용으로 빌드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∙ https://github.com/kosslab-kr/Tizen-NN-Runtime/blob/master/docs/How_to_install_Tensorflow_Lite_on_Tizen_device.md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08967"/>
                  </a:ext>
                </a:extLst>
              </a:tr>
              <a:tr h="5910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(9/9 ~ 9/15)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Android NN API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구조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 NN Framework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구조 분석 및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Tizen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개발팀의 개발 방향 이해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36329"/>
                  </a:ext>
                </a:extLst>
              </a:tr>
              <a:tr h="5910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(9/16 ~ 9/29)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 Tizen App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 방법 학습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CMake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spec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작성법 학습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(rpm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생성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∙ https://github.com/kosslab-kr/Tizen-NN-Runtime/blob/master/docs/spec_file_guide.md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∙ https://github.com/kosslab-kr/Tizen-NN-Runtime/blob/master/docs/how_to_build_xor.md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5059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730416-2919-47C6-9B91-D067B23D551C}"/>
              </a:ext>
            </a:extLst>
          </p:cNvPr>
          <p:cNvSpPr txBox="1"/>
          <p:nvPr/>
        </p:nvSpPr>
        <p:spPr>
          <a:xfrm>
            <a:off x="728398" y="1186962"/>
            <a:ext cx="79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□ </a:t>
            </a:r>
            <a:r>
              <a:rPr lang="en-US" altLang="ko-KR" b="1" dirty="0"/>
              <a:t>Tizen NN Framework </a:t>
            </a:r>
            <a:r>
              <a:rPr lang="ko-KR" altLang="en-US" b="1" dirty="0"/>
              <a:t>개발을 시작하기 위한 기반 지식 학습 </a:t>
            </a:r>
            <a:r>
              <a:rPr lang="en-US" altLang="ko-KR" b="1" dirty="0"/>
              <a:t>(1.5</a:t>
            </a:r>
            <a:r>
              <a:rPr lang="ko-KR" altLang="en-US" b="1" dirty="0"/>
              <a:t>개월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841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Ⅳ. </a:t>
            </a:r>
            <a:r>
              <a:rPr lang="ko-KR" altLang="en-US" sz="2800" b="1" dirty="0">
                <a:solidFill>
                  <a:srgbClr val="044EA2"/>
                </a:solidFill>
                <a:latin typeface="+mn-ea"/>
              </a:rPr>
              <a:t>개발 일정</a:t>
            </a:r>
            <a:endParaRPr lang="en-US" altLang="ko-KR" sz="2800" b="1" dirty="0">
              <a:solidFill>
                <a:srgbClr val="044EA2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C0222-5109-4A37-B1E2-0F58A3CB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28577"/>
              </p:ext>
            </p:extLst>
          </p:nvPr>
        </p:nvGraphicFramePr>
        <p:xfrm>
          <a:off x="833905" y="1423051"/>
          <a:ext cx="10534549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295">
                  <a:extLst>
                    <a:ext uri="{9D8B030D-6E8A-4147-A177-3AD203B41FA5}">
                      <a16:colId xmlns:a16="http://schemas.microsoft.com/office/drawing/2014/main" val="383920726"/>
                    </a:ext>
                  </a:extLst>
                </a:gridCol>
                <a:gridCol w="4312627">
                  <a:extLst>
                    <a:ext uri="{9D8B030D-6E8A-4147-A177-3AD203B41FA5}">
                      <a16:colId xmlns:a16="http://schemas.microsoft.com/office/drawing/2014/main" val="2273848882"/>
                    </a:ext>
                  </a:extLst>
                </a:gridCol>
                <a:gridCol w="4312627">
                  <a:extLst>
                    <a:ext uri="{9D8B030D-6E8A-4147-A177-3AD203B41FA5}">
                      <a16:colId xmlns:a16="http://schemas.microsoft.com/office/drawing/2014/main" val="21123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NN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Framework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AI App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(9/30 ~ 10/6)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4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(10/7 ~ 10/13)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(10/14 ~ 10/20)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11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(10/21 ~ 10/25)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77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938" y="190211"/>
            <a:ext cx="4772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44EA2"/>
                </a:solidFill>
                <a:latin typeface="+mn-ea"/>
              </a:rPr>
              <a:t>Ⅴ. </a:t>
            </a:r>
            <a:r>
              <a:rPr lang="ko-KR" altLang="en-US" sz="2800" b="1">
                <a:solidFill>
                  <a:srgbClr val="044EA2"/>
                </a:solidFill>
                <a:latin typeface="+mn-ea"/>
              </a:rPr>
              <a:t>개발 세부 내용</a:t>
            </a:r>
            <a:endParaRPr lang="en-US" altLang="ko-KR" sz="2800" b="1" dirty="0">
              <a:solidFill>
                <a:srgbClr val="044EA2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29873-E977-4697-BB9F-0DEC12F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433-421F-4D4D-979D-6DC4A6318D70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7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57486" y="3127530"/>
            <a:ext cx="3077028" cy="6360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ea"/>
                <a:ea typeface="+mj-ea"/>
                <a:cs typeface="Noto Sans CJK KR" charset="-127"/>
              </a:defRPr>
            </a:lvl1pPr>
          </a:lstStyle>
          <a:p>
            <a:pPr algn="ctr"/>
            <a:r>
              <a:rPr kumimoji="1" lang="en-US" altLang="ko-KR" sz="4400" dirty="0">
                <a:solidFill>
                  <a:schemeClr val="bg1"/>
                </a:solidFill>
                <a:cs typeface="Exo 2" charset="0"/>
              </a:rPr>
              <a:t>Thank you</a:t>
            </a:r>
            <a:endParaRPr kumimoji="1" lang="ko-KR" altLang="en-US" sz="4400" dirty="0">
              <a:solidFill>
                <a:schemeClr val="bg1"/>
              </a:solidFill>
              <a:cs typeface="Exo 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4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19580</TotalTime>
  <Words>761</Words>
  <Application>Microsoft Office PowerPoint</Application>
  <PresentationFormat>와이드스크린</PresentationFormat>
  <Paragraphs>157</Paragraphs>
  <Slides>8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1</vt:i4>
      </vt:variant>
    </vt:vector>
  </HeadingPairs>
  <TitlesOfParts>
    <vt:vector size="17" baseType="lpstr">
      <vt:lpstr>Exo 2</vt:lpstr>
      <vt:lpstr>KoPub돋움체 Bold</vt:lpstr>
      <vt:lpstr>Noto Sans CJK KR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손 기성</cp:lastModifiedBy>
  <cp:revision>1018</cp:revision>
  <dcterms:created xsi:type="dcterms:W3CDTF">2017-08-28T02:36:56Z</dcterms:created>
  <dcterms:modified xsi:type="dcterms:W3CDTF">2018-10-21T09:39:50Z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88E2CA7DA740E51D625C323DD66B4F429037251542ECE8C1A76F8D9A248C1DE0</vt:lpwstr>
  </property>
  <property fmtid="{D5CDD505-2E9C-101B-9397-08002B2CF9AE}" pid="2" name="NSCPROP">
    <vt:lpwstr>NSCCustomProperty</vt:lpwstr>
  </property>
  <property fmtid="{D5CDD505-2E9C-101B-9397-08002B2CF9AE}" pid="3" name="NSCPROP_SA">
    <vt:lpwstr>C:\Users\samsung\Desktop\TiznRT_lecture2.pptx</vt:lpwstr>
  </property>
</Properties>
</file>