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제목 및 부제">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13" name="제목 텍스트"/>
          <p:cNvSpPr txBox="1"/>
          <p:nvPr>
            <p:ph type="title"/>
          </p:nvPr>
        </p:nvSpPr>
        <p:spPr>
          <a:xfrm>
            <a:off x="571500" y="1320800"/>
            <a:ext cx="11861800" cy="3175000"/>
          </a:xfrm>
          <a:prstGeom prst="rect">
            <a:avLst/>
          </a:prstGeom>
        </p:spPr>
        <p:txBody>
          <a:bodyPr/>
          <a:lstStyle/>
          <a:p>
            <a:pPr/>
            <a:r>
              <a:t>제목 텍스트</a:t>
            </a:r>
          </a:p>
        </p:txBody>
      </p:sp>
      <p:sp>
        <p:nvSpPr>
          <p:cNvPr id="14" name="본문 첫 번째 줄…"/>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인용">
    <p:spTree>
      <p:nvGrpSpPr>
        <p:cNvPr id="1" name=""/>
        <p:cNvGrpSpPr/>
        <p:nvPr/>
      </p:nvGrpSpPr>
      <p:grpSpPr>
        <a:xfrm>
          <a:off x="0" y="0"/>
          <a:ext cx="0" cy="0"/>
          <a:chOff x="0" y="0"/>
          <a:chExt cx="0" cy="0"/>
        </a:xfrm>
      </p:grpSpPr>
      <p:sp>
        <p:nvSpPr>
          <p:cNvPr id="102" name="–Johnny Appleseed"/>
          <p:cNvSpPr txBox="1"/>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3" name="“여기에 인용을 입력하십시오.”"/>
          <p:cNvSpPr txBox="1"/>
          <p:nvPr>
            <p:ph type="body" sz="quarter" idx="14"/>
          </p:nvPr>
        </p:nvSpPr>
        <p:spPr>
          <a:xfrm>
            <a:off x="1270000" y="4271518"/>
            <a:ext cx="10464800" cy="753364"/>
          </a:xfrm>
          <a:prstGeom prst="rect">
            <a:avLst/>
          </a:prstGeom>
        </p:spPr>
        <p:txBody>
          <a:bodyPr anchor="ctr">
            <a:spAutoFit/>
          </a:bodyPr>
          <a:lstStyle>
            <a:lvl1pPr marL="0" indent="0" algn="ctr" defTabSz="457200">
              <a:spcBef>
                <a:spcPts val="2400"/>
              </a:spcBef>
              <a:buSzTx/>
              <a:buFontTx/>
              <a:buNone/>
              <a:defRPr sz="4000"/>
            </a:lvl1pPr>
          </a:lstStyle>
          <a:p>
            <a:pPr/>
            <a:r>
              <a:t>“여기에 인용을 입력하십시오.”</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사진">
    <p:spTree>
      <p:nvGrpSpPr>
        <p:cNvPr id="1" name=""/>
        <p:cNvGrpSpPr/>
        <p:nvPr/>
      </p:nvGrpSpPr>
      <p:grpSpPr>
        <a:xfrm>
          <a:off x="0" y="0"/>
          <a:ext cx="0" cy="0"/>
          <a:chOff x="0" y="0"/>
          <a:chExt cx="0" cy="0"/>
        </a:xfrm>
      </p:grpSpPr>
      <p:sp>
        <p:nvSpPr>
          <p:cNvPr id="11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페이지">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사진 - 수평">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23" name="Image"/>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제목 텍스트"/>
          <p:cNvSpPr txBox="1"/>
          <p:nvPr>
            <p:ph type="title"/>
          </p:nvPr>
        </p:nvSpPr>
        <p:spPr>
          <a:xfrm>
            <a:off x="1409700" y="7785100"/>
            <a:ext cx="5791200" cy="1701800"/>
          </a:xfrm>
          <a:prstGeom prst="rect">
            <a:avLst/>
          </a:prstGeom>
        </p:spPr>
        <p:txBody>
          <a:bodyPr anchor="ctr"/>
          <a:lstStyle>
            <a:lvl1pPr algn="r"/>
          </a:lstStyle>
          <a:p>
            <a:pPr/>
            <a:r>
              <a:t>제목 텍스트</a:t>
            </a:r>
          </a:p>
        </p:txBody>
      </p:sp>
      <p:sp>
        <p:nvSpPr>
          <p:cNvPr id="25" name="본문 첫 번째 줄…"/>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 가운데">
    <p:spTree>
      <p:nvGrpSpPr>
        <p:cNvPr id="1" name=""/>
        <p:cNvGrpSpPr/>
        <p:nvPr/>
      </p:nvGrpSpPr>
      <p:grpSpPr>
        <a:xfrm>
          <a:off x="0" y="0"/>
          <a:ext cx="0" cy="0"/>
          <a:chOff x="0" y="0"/>
          <a:chExt cx="0" cy="0"/>
        </a:xfrm>
      </p:grpSpPr>
      <p:sp>
        <p:nvSpPr>
          <p:cNvPr id="33" name="제목 텍스트"/>
          <p:cNvSpPr txBox="1"/>
          <p:nvPr>
            <p:ph type="title"/>
          </p:nvPr>
        </p:nvSpPr>
        <p:spPr>
          <a:xfrm>
            <a:off x="571500" y="3289300"/>
            <a:ext cx="11861800" cy="3175000"/>
          </a:xfrm>
          <a:prstGeom prst="rect">
            <a:avLst/>
          </a:prstGeom>
        </p:spPr>
        <p:txBody>
          <a:bodyPr anchor="ctr"/>
          <a:lstStyle/>
          <a:p>
            <a:pPr/>
            <a:r>
              <a:t>제목 텍스트</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사진 - 수직">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42"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제목 텍스트"/>
          <p:cNvSpPr txBox="1"/>
          <p:nvPr>
            <p:ph type="title"/>
          </p:nvPr>
        </p:nvSpPr>
        <p:spPr>
          <a:xfrm>
            <a:off x="571500" y="1435100"/>
            <a:ext cx="5334000" cy="3175000"/>
          </a:xfrm>
          <a:prstGeom prst="rect">
            <a:avLst/>
          </a:prstGeom>
        </p:spPr>
        <p:txBody>
          <a:bodyPr/>
          <a:lstStyle/>
          <a:p>
            <a:pPr/>
            <a:r>
              <a:t>제목 텍스트</a:t>
            </a:r>
          </a:p>
        </p:txBody>
      </p:sp>
      <p:sp>
        <p:nvSpPr>
          <p:cNvPr id="44" name="본문 첫 번째 줄…"/>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 상단">
    <p:spTree>
      <p:nvGrpSpPr>
        <p:cNvPr id="1" name=""/>
        <p:cNvGrpSpPr/>
        <p:nvPr/>
      </p:nvGrpSpPr>
      <p:grpSpPr>
        <a:xfrm>
          <a:off x="0" y="0"/>
          <a:ext cx="0" cy="0"/>
          <a:chOff x="0" y="0"/>
          <a:chExt cx="0" cy="0"/>
        </a:xfrm>
      </p:grpSpPr>
      <p:sp>
        <p:nvSpPr>
          <p:cNvPr id="52" name="제목 텍스트"/>
          <p:cNvSpPr txBox="1"/>
          <p:nvPr>
            <p:ph type="title"/>
          </p:nvPr>
        </p:nvSpPr>
        <p:spPr>
          <a:prstGeom prst="rect">
            <a:avLst/>
          </a:prstGeom>
        </p:spPr>
        <p:txBody>
          <a:bodyPr/>
          <a:lstStyle/>
          <a:p>
            <a:pPr/>
            <a:r>
              <a:t>제목 텍스트</a:t>
            </a:r>
          </a:p>
        </p:txBody>
      </p:sp>
      <p:sp>
        <p:nvSpPr>
          <p:cNvPr id="53"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61" name="제목 텍스트"/>
          <p:cNvSpPr txBox="1"/>
          <p:nvPr>
            <p:ph type="title"/>
          </p:nvPr>
        </p:nvSpPr>
        <p:spPr>
          <a:prstGeom prst="rect">
            <a:avLst/>
          </a:prstGeom>
        </p:spPr>
        <p:txBody>
          <a:bodyPr/>
          <a:lstStyle/>
          <a:p>
            <a:pPr/>
            <a:r>
              <a:t>제목 텍스트</a:t>
            </a:r>
          </a:p>
        </p:txBody>
      </p:sp>
      <p:sp>
        <p:nvSpPr>
          <p:cNvPr id="62"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구분점 및 사진">
    <p:spTree>
      <p:nvGrpSpPr>
        <p:cNvPr id="1" name=""/>
        <p:cNvGrpSpPr/>
        <p:nvPr/>
      </p:nvGrpSpPr>
      <p:grpSpPr>
        <a:xfrm>
          <a:off x="0" y="0"/>
          <a:ext cx="0" cy="0"/>
          <a:chOff x="0" y="0"/>
          <a:chExt cx="0" cy="0"/>
        </a:xfrm>
      </p:grpSpPr>
      <p:sp>
        <p:nvSpPr>
          <p:cNvPr id="70"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71"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2" name="제목 텍스트"/>
          <p:cNvSpPr txBox="1"/>
          <p:nvPr>
            <p:ph type="title"/>
          </p:nvPr>
        </p:nvSpPr>
        <p:spPr>
          <a:xfrm>
            <a:off x="571500" y="330200"/>
            <a:ext cx="5080000" cy="1397000"/>
          </a:xfrm>
          <a:prstGeom prst="rect">
            <a:avLst/>
          </a:prstGeom>
        </p:spPr>
        <p:txBody>
          <a:bodyPr/>
          <a:lstStyle/>
          <a:p>
            <a:pPr/>
            <a:r>
              <a:t>제목 텍스트</a:t>
            </a:r>
          </a:p>
        </p:txBody>
      </p:sp>
      <p:sp>
        <p:nvSpPr>
          <p:cNvPr id="73" name="본문 첫 번째 줄…"/>
          <p:cNvSpPr txBox="1"/>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Slide Number"/>
          <p:cNvSpPr txBox="1"/>
          <p:nvPr>
            <p:ph type="sldNum" sz="quarter" idx="2"/>
          </p:nvPr>
        </p:nvSpPr>
        <p:spPr>
          <a:xfrm>
            <a:off x="510743" y="9199778"/>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분점">
    <p:spTree>
      <p:nvGrpSpPr>
        <p:cNvPr id="1" name=""/>
        <p:cNvGrpSpPr/>
        <p:nvPr/>
      </p:nvGrpSpPr>
      <p:grpSpPr>
        <a:xfrm>
          <a:off x="0" y="0"/>
          <a:ext cx="0" cy="0"/>
          <a:chOff x="0" y="0"/>
          <a:chExt cx="0" cy="0"/>
        </a:xfrm>
      </p:grpSpPr>
      <p:sp>
        <p:nvSpPr>
          <p:cNvPr id="81" name="본문 첫 번째 줄…"/>
          <p:cNvSpPr txBox="1"/>
          <p:nvPr>
            <p:ph type="body" idx="1"/>
          </p:nvPr>
        </p:nvSpPr>
        <p:spPr>
          <a:xfrm>
            <a:off x="889000" y="889000"/>
            <a:ext cx="11214100" cy="7962900"/>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사진 - 3장">
    <p:spTree>
      <p:nvGrpSpPr>
        <p:cNvPr id="1" name=""/>
        <p:cNvGrpSpPr/>
        <p:nvPr/>
      </p:nvGrpSpPr>
      <p:grpSpPr>
        <a:xfrm>
          <a:off x="0" y="0"/>
          <a:ext cx="0" cy="0"/>
          <a:chOff x="0" y="0"/>
          <a:chExt cx="0" cy="0"/>
        </a:xfrm>
      </p:grpSpPr>
      <p:sp>
        <p:nvSpPr>
          <p:cNvPr id="89"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90"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91" name="Image"/>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2" name="Image"/>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3" name="Image"/>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4" name="본문 첫 번째 줄…"/>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0">
              <a:spcBef>
                <a:spcPts val="0"/>
              </a:spcBef>
              <a:buSzTx/>
              <a:buFontTx/>
              <a:buNone/>
              <a:defRPr sz="2600">
                <a:latin typeface="Helvetica Neue"/>
                <a:ea typeface="Helvetica Neue"/>
                <a:cs typeface="Helvetica Neue"/>
                <a:sym typeface="Helvetica Neue"/>
              </a:defRPr>
            </a:lvl2pPr>
            <a:lvl3pPr marL="0" indent="0">
              <a:spcBef>
                <a:spcPts val="0"/>
              </a:spcBef>
              <a:buSzTx/>
              <a:buFontTx/>
              <a:buNone/>
              <a:defRPr sz="2600">
                <a:latin typeface="Helvetica Neue"/>
                <a:ea typeface="Helvetica Neue"/>
                <a:cs typeface="Helvetica Neue"/>
                <a:sym typeface="Helvetica Neue"/>
              </a:defRPr>
            </a:lvl3pPr>
            <a:lvl4pPr marL="0" indent="0">
              <a:spcBef>
                <a:spcPts val="0"/>
              </a:spcBef>
              <a:buSzTx/>
              <a:buFontTx/>
              <a:buNone/>
              <a:defRPr sz="2600">
                <a:latin typeface="Helvetica Neue"/>
                <a:ea typeface="Helvetica Neue"/>
                <a:cs typeface="Helvetica Neue"/>
                <a:sym typeface="Helvetica Neue"/>
              </a:defRPr>
            </a:lvl4pPr>
            <a:lvl5pPr marL="0" indent="0">
              <a:spcBef>
                <a:spcPts val="0"/>
              </a:spcBef>
              <a:buSzTx/>
              <a:buFontTx/>
              <a:buNone/>
              <a:defRPr sz="2600">
                <a:latin typeface="Helvetica Neue"/>
                <a:ea typeface="Helvetica Neue"/>
                <a:cs typeface="Helvetica Neue"/>
                <a:sym typeface="Helvetica Neue"/>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Apple SD 산돌고딕 Neo 일반체"/>
                <a:ea typeface="Apple SD 산돌고딕 Neo 일반체"/>
                <a:cs typeface="Apple SD 산돌고딕 Neo 일반체"/>
                <a:sym typeface="Apple SD 산돌고딕 Neo 일반체"/>
              </a:defRPr>
            </a:pPr>
          </a:p>
        </p:txBody>
      </p:sp>
      <p:sp>
        <p:nvSpPr>
          <p:cNvPr id="3" name="제목 텍스트"/>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제목 텍스트</a:t>
            </a:r>
          </a:p>
        </p:txBody>
      </p:sp>
      <p:sp>
        <p:nvSpPr>
          <p:cNvPr id="4" name="본문 첫 번째 줄…"/>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 name="Slide Number"/>
          <p:cNvSpPr txBox="1"/>
          <p:nvPr>
            <p:ph type="sldNum" sz="quarter" idx="2"/>
          </p:nvPr>
        </p:nvSpPr>
        <p:spPr>
          <a:xfrm>
            <a:off x="12268199" y="9199778"/>
            <a:ext cx="312015" cy="299822"/>
          </a:xfrm>
          <a:prstGeom prst="rect">
            <a:avLst/>
          </a:prstGeom>
          <a:ln w="12700">
            <a:miter lim="400000"/>
          </a:ln>
        </p:spPr>
        <p:txBody>
          <a:bodyPr wrap="none" lIns="50800" tIns="50800" rIns="50800" bIns="50800" anchor="b">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TokTok/spec/blob/master/spec.md" TargetMode="External"/><Relationship Id="rId3" Type="http://schemas.openxmlformats.org/officeDocument/2006/relationships/hyperlink" Target="http://dbis.eprints.uni-ulm.de/1334/1/ma_final_hartmann.pdf"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crate.io"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rust-lang.org/team.html" TargetMode="External"/><Relationship Id="rId3" Type="http://schemas.openxmlformats.org/officeDocument/2006/relationships/hyperlink" Target="https://github.com/rust-lang/rust/" TargetMode="External"/><Relationship Id="rId4" Type="http://schemas.openxmlformats.org/officeDocument/2006/relationships/hyperlink" Target="https://github.com/rust-lang/rfcs/blob/master/text/1068-rust-governance.md" TargetMode="External"/><Relationship Id="rId5" Type="http://schemas.openxmlformats.org/officeDocument/2006/relationships/hyperlink" Target="https://github.com/rust-lang/rfcs" TargetMode="External"/><Relationship Id="rId6" Type="http://schemas.openxmlformats.org/officeDocument/2006/relationships/hyperlink" Target="https://github.com/rust-lang/rust"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apriorit.com/dev-blog/520-rust-vs-c-comparison" TargetMode="External"/><Relationship Id="rId3" Type="http://schemas.openxmlformats.org/officeDocument/2006/relationships/hyperlink" Target="https://hackernoon.com/why-im-dropping-rust-fd1c32986c88" TargetMode="External"/><Relationship Id="rId4" Type="http://schemas.openxmlformats.org/officeDocument/2006/relationships/hyperlink" Target="https://www.rust-lang.org/ko-KR/documentation.html" TargetMode="External"/><Relationship Id="rId5" Type="http://schemas.openxmlformats.org/officeDocument/2006/relationships/hyperlink" Target="http://sarojaba.github.io/rust-doc-korean/doc/tutorial.html"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TokTok/c-toxcor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8" name="Tox: 차세대 메신저 엔진"/>
          <p:cNvSpPr txBox="1"/>
          <p:nvPr>
            <p:ph type="ctrTitle"/>
          </p:nvPr>
        </p:nvSpPr>
        <p:spPr>
          <a:prstGeom prst="rect">
            <a:avLst/>
          </a:prstGeom>
        </p:spPr>
        <p:txBody>
          <a:bodyPr/>
          <a:lstStyle>
            <a:lvl1pPr algn="ctr">
              <a:defRPr sz="8500"/>
            </a:lvl1pPr>
          </a:lstStyle>
          <a:p>
            <a:pPr/>
            <a:r>
              <a:t>Tox: 차세대 메신저 엔진</a:t>
            </a:r>
          </a:p>
        </p:txBody>
      </p:sp>
      <p:sp>
        <p:nvSpPr>
          <p:cNvPr id="129" name="오픈 프론티어 5기 조 남수…"/>
          <p:cNvSpPr txBox="1"/>
          <p:nvPr>
            <p:ph type="subTitle" sz="quarter" idx="1"/>
          </p:nvPr>
        </p:nvSpPr>
        <p:spPr>
          <a:prstGeom prst="rect">
            <a:avLst/>
          </a:prstGeom>
        </p:spPr>
        <p:txBody>
          <a:bodyPr/>
          <a:lstStyle/>
          <a:p>
            <a:pPr algn="ctr" defTabSz="432308">
              <a:defRPr sz="1924"/>
            </a:pPr>
            <a:r>
              <a:t>오픈 프론티어 5기 조 남수</a:t>
            </a:r>
          </a:p>
          <a:p>
            <a:pPr algn="ctr" defTabSz="432308">
              <a:defRPr sz="1924"/>
            </a:pPr>
          </a:p>
          <a:p>
            <a:pPr algn="ctr" defTabSz="432308">
              <a:defRPr sz="1924"/>
            </a:pPr>
            <a:r>
              <a:t>2018년 8월</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Future of Tox."/>
          <p:cNvSpPr txBox="1"/>
          <p:nvPr>
            <p:ph type="title"/>
          </p:nvPr>
        </p:nvSpPr>
        <p:spPr>
          <a:prstGeom prst="rect">
            <a:avLst/>
          </a:prstGeom>
        </p:spPr>
        <p:txBody>
          <a:bodyPr/>
          <a:lstStyle/>
          <a:p>
            <a:pPr/>
            <a:r>
              <a:t>Future of Tox.</a:t>
            </a:r>
          </a:p>
        </p:txBody>
      </p:sp>
      <p:sp>
        <p:nvSpPr>
          <p:cNvPr id="157" name="At first, it aimed replacement of Skype.…"/>
          <p:cNvSpPr txBox="1"/>
          <p:nvPr>
            <p:ph type="body" idx="1"/>
          </p:nvPr>
        </p:nvSpPr>
        <p:spPr>
          <a:prstGeom prst="rect">
            <a:avLst/>
          </a:prstGeom>
        </p:spPr>
        <p:txBody>
          <a:bodyPr/>
          <a:lstStyle/>
          <a:p>
            <a:pPr/>
            <a:r>
              <a:t>At first, it aimed replacement of Skype.</a:t>
            </a:r>
          </a:p>
          <a:p>
            <a:pPr/>
            <a:r>
              <a:t>Should be adopted to Mobile environment.</a:t>
            </a:r>
          </a:p>
          <a:p>
            <a:pPr/>
            <a:r>
              <a:t>Have to solve offline message problem.</a:t>
            </a:r>
          </a:p>
          <a:p>
            <a:pPr/>
            <a:r>
              <a:t>Trying to extend protocol standard to accommodate multi-device.</a:t>
            </a:r>
          </a:p>
          <a:p>
            <a:pPr/>
            <a:r>
              <a:t>Can replace current messaging system for cost-effective reason.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Useful links"/>
          <p:cNvSpPr txBox="1"/>
          <p:nvPr>
            <p:ph type="title"/>
          </p:nvPr>
        </p:nvSpPr>
        <p:spPr>
          <a:prstGeom prst="rect">
            <a:avLst/>
          </a:prstGeom>
        </p:spPr>
        <p:txBody>
          <a:bodyPr/>
          <a:lstStyle/>
          <a:p>
            <a:pPr/>
            <a:r>
              <a:t>Useful links</a:t>
            </a:r>
          </a:p>
        </p:txBody>
      </p:sp>
      <p:sp>
        <p:nvSpPr>
          <p:cNvPr id="160" name="https://github.com/TokTok/spec/blob/master/spec.md…"/>
          <p:cNvSpPr txBox="1"/>
          <p:nvPr>
            <p:ph type="body" idx="1"/>
          </p:nvPr>
        </p:nvSpPr>
        <p:spPr>
          <a:prstGeom prst="rect">
            <a:avLst/>
          </a:prstGeom>
        </p:spPr>
        <p:txBody>
          <a:bodyPr/>
          <a:lstStyle/>
          <a:p>
            <a:pPr/>
            <a:r>
              <a:rPr u="sng">
                <a:hlinkClick r:id="rId2" invalidUrl="" action="" tgtFrame="" tooltip="" history="1" highlightClick="0" endSnd="0"/>
              </a:rPr>
              <a:t>https://github.com/TokTok/spec/blob/master/spec.md</a:t>
            </a:r>
          </a:p>
          <a:p>
            <a:pPr/>
            <a:r>
              <a:rPr u="sng">
                <a:hlinkClick r:id="rId3" invalidUrl="" action="" tgtFrame="" tooltip="" history="1" highlightClick="0" endSnd="0"/>
              </a:rPr>
              <a:t>http://dbis.eprints.uni-ulm.de/1334/1/ma_final_hartmann.pdf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fficial comments."/>
          <p:cNvSpPr txBox="1"/>
          <p:nvPr>
            <p:ph type="title"/>
          </p:nvPr>
        </p:nvSpPr>
        <p:spPr>
          <a:prstGeom prst="rect">
            <a:avLst/>
          </a:prstGeom>
        </p:spPr>
        <p:txBody>
          <a:bodyPr/>
          <a:lstStyle/>
          <a:p>
            <a:pPr/>
            <a:r>
              <a:t>Official comments.</a:t>
            </a:r>
          </a:p>
        </p:txBody>
      </p:sp>
      <p:sp>
        <p:nvSpPr>
          <p:cNvPr id="163" name="What are your goals with Tox?…"/>
          <p:cNvSpPr txBox="1"/>
          <p:nvPr>
            <p:ph type="body" idx="1"/>
          </p:nvPr>
        </p:nvSpPr>
        <p:spPr>
          <a:prstGeom prst="rect">
            <a:avLst/>
          </a:prstGeom>
        </p:spPr>
        <p:txBody>
          <a:bodyPr/>
          <a:lstStyle/>
          <a:p>
            <a:pPr marL="0" indent="0" defTabSz="457200">
              <a:spcBef>
                <a:spcPts val="0"/>
              </a:spcBef>
              <a:buSzTx/>
              <a:buFontTx/>
              <a:buNone/>
              <a:defRPr b="1" sz="2000">
                <a:solidFill>
                  <a:srgbClr val="24292E"/>
                </a:solidFill>
                <a:latin typeface="Helvetica Neue"/>
                <a:ea typeface="Helvetica Neue"/>
                <a:cs typeface="Helvetica Neue"/>
                <a:sym typeface="Helvetica Neue"/>
              </a:defRPr>
            </a:pPr>
            <a:r>
              <a:t>What are your goals with Tox?</a:t>
            </a:r>
          </a:p>
          <a:p>
            <a:pPr marL="0" indent="0" defTabSz="457200">
              <a:spcBef>
                <a:spcPts val="0"/>
              </a:spcBef>
              <a:buSzTx/>
              <a:buFontTx/>
              <a:buNone/>
              <a:defRPr sz="1600">
                <a:solidFill>
                  <a:srgbClr val="24292E"/>
                </a:solidFill>
                <a:latin typeface="Helvetica Neue"/>
                <a:ea typeface="Helvetica Neue"/>
                <a:cs typeface="Helvetica Neue"/>
                <a:sym typeface="Helvetica Neue"/>
              </a:defRPr>
            </a:pPr>
            <a:r>
              <a:t>We want Tox to be as simple as possible while remaining as secure as possible.</a:t>
            </a:r>
          </a:p>
          <a:p>
            <a:pPr marL="0" indent="0" defTabSz="457200">
              <a:spcBef>
                <a:spcPts val="0"/>
              </a:spcBef>
              <a:buSzTx/>
              <a:buFontTx/>
              <a:buNone/>
              <a:defRPr b="1" sz="2000">
                <a:solidFill>
                  <a:srgbClr val="0366D6"/>
                </a:solidFill>
                <a:latin typeface="Helvetica Neue"/>
                <a:ea typeface="Helvetica Neue"/>
                <a:cs typeface="Helvetica Neue"/>
                <a:sym typeface="Helvetica Neue"/>
              </a:defRPr>
            </a:pPr>
          </a:p>
          <a:p>
            <a:pPr marL="0" indent="0" defTabSz="457200">
              <a:spcBef>
                <a:spcPts val="0"/>
              </a:spcBef>
              <a:buSzTx/>
              <a:buFontTx/>
              <a:buNone/>
              <a:defRPr b="1" sz="2000">
                <a:solidFill>
                  <a:srgbClr val="24292E"/>
                </a:solidFill>
                <a:latin typeface="Helvetica Neue"/>
                <a:ea typeface="Helvetica Neue"/>
                <a:cs typeface="Helvetica Neue"/>
                <a:sym typeface="Helvetica Neue"/>
              </a:defRPr>
            </a:pPr>
            <a:r>
              <a:t>Why are you doing this? There are already a bunch of free Skype alternatives.</a:t>
            </a:r>
          </a:p>
          <a:p>
            <a:pPr marL="0" indent="0" defTabSz="457200">
              <a:spcBef>
                <a:spcPts val="0"/>
              </a:spcBef>
              <a:buSzTx/>
              <a:buFontTx/>
              <a:buNone/>
              <a:defRPr sz="1600">
                <a:solidFill>
                  <a:srgbClr val="24292E"/>
                </a:solidFill>
                <a:latin typeface="Helvetica Neue"/>
                <a:ea typeface="Helvetica Neue"/>
                <a:cs typeface="Helvetica Neue"/>
                <a:sym typeface="Helvetica Neue"/>
              </a:defRPr>
            </a:pPr>
            <a:r>
              <a:t>The goal of this project is to create a configuration-free P2P Skype replacement. “Configuration-free” means that the user will simply have to open the program and will be capable of adding people and communicating with them without having to set up an account. There are many so-called Skype replacements, but all of them are either hard to configure for the normal user or suffer from being way too centralized.</a:t>
            </a:r>
          </a:p>
          <a:p>
            <a:pPr marL="0" indent="0" defTabSz="457200">
              <a:spcBef>
                <a:spcPts val="0"/>
              </a:spcBef>
              <a:buSzTx/>
              <a:buFontTx/>
              <a:buNone/>
              <a:defRPr b="1" sz="2400">
                <a:solidFill>
                  <a:srgbClr val="0366D6"/>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oxcore written in Rust"/>
          <p:cNvSpPr txBox="1"/>
          <p:nvPr>
            <p:ph type="title"/>
          </p:nvPr>
        </p:nvSpPr>
        <p:spPr>
          <a:prstGeom prst="rect">
            <a:avLst/>
          </a:prstGeom>
        </p:spPr>
        <p:txBody>
          <a:bodyPr/>
          <a:lstStyle/>
          <a:p>
            <a:pPr/>
            <a:r>
              <a:t>Toxcore written in Rust</a:t>
            </a:r>
          </a:p>
        </p:txBody>
      </p:sp>
      <p:sp>
        <p:nvSpPr>
          <p:cNvPr id="166" name="Why Rust.…"/>
          <p:cNvSpPr txBox="1"/>
          <p:nvPr>
            <p:ph type="body" idx="1"/>
          </p:nvPr>
        </p:nvSpPr>
        <p:spPr>
          <a:prstGeom prst="rect">
            <a:avLst/>
          </a:prstGeom>
        </p:spPr>
        <p:txBody>
          <a:bodyPr/>
          <a:lstStyle/>
          <a:p>
            <a:pPr/>
            <a:r>
              <a:t>Why Rust.</a:t>
            </a:r>
          </a:p>
          <a:p>
            <a:pPr/>
            <a:r>
              <a:t>Maintaining current c-toxcore needs much efforts.</a:t>
            </a:r>
          </a:p>
          <a:p>
            <a:pPr/>
            <a:r>
              <a:t>Light weight engine is needed to reside in mobile device.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Why Rust"/>
          <p:cNvSpPr txBox="1"/>
          <p:nvPr>
            <p:ph type="title"/>
          </p:nvPr>
        </p:nvSpPr>
        <p:spPr>
          <a:prstGeom prst="rect">
            <a:avLst/>
          </a:prstGeom>
        </p:spPr>
        <p:txBody>
          <a:bodyPr/>
          <a:lstStyle/>
          <a:p>
            <a:pPr/>
            <a:r>
              <a:t>Why Rust</a:t>
            </a:r>
          </a:p>
        </p:txBody>
      </p:sp>
      <p:sp>
        <p:nvSpPr>
          <p:cNvPr id="169" name="Version 1.0 was released about 3 years ago.…"/>
          <p:cNvSpPr txBox="1"/>
          <p:nvPr>
            <p:ph type="body" idx="1"/>
          </p:nvPr>
        </p:nvSpPr>
        <p:spPr>
          <a:prstGeom prst="rect">
            <a:avLst/>
          </a:prstGeom>
        </p:spPr>
        <p:txBody>
          <a:bodyPr/>
          <a:lstStyle/>
          <a:p>
            <a:pPr/>
            <a:r>
              <a:t>Version 1.0 was released about 3 years ago.</a:t>
            </a:r>
          </a:p>
          <a:p>
            <a:pPr/>
            <a:r>
              <a:t>Memory Safety.</a:t>
            </a:r>
          </a:p>
          <a:p>
            <a:pPr/>
            <a:r>
              <a:t>Thread Safety.</a:t>
            </a:r>
          </a:p>
          <a:p>
            <a:pPr/>
            <a:r>
              <a:t>Cost free abstraction.</a:t>
            </a:r>
          </a:p>
          <a:p>
            <a:pPr/>
            <a:r>
              <a:t>Functional programming paradigm.</a:t>
            </a:r>
          </a:p>
          <a:p>
            <a:pPr/>
            <a:r>
              <a:t>System programming like using high level language.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ata race"/>
          <p:cNvSpPr txBox="1"/>
          <p:nvPr>
            <p:ph type="title"/>
          </p:nvPr>
        </p:nvSpPr>
        <p:spPr>
          <a:prstGeom prst="rect">
            <a:avLst/>
          </a:prstGeom>
        </p:spPr>
        <p:txBody>
          <a:bodyPr/>
          <a:lstStyle/>
          <a:p>
            <a:pPr/>
            <a:r>
              <a:t>Data race</a:t>
            </a:r>
          </a:p>
        </p:txBody>
      </p:sp>
      <p:sp>
        <p:nvSpPr>
          <p:cNvPr id="172" name="Traditional problem in multi-thread programming…"/>
          <p:cNvSpPr txBox="1"/>
          <p:nvPr>
            <p:ph type="body" idx="1"/>
          </p:nvPr>
        </p:nvSpPr>
        <p:spPr>
          <a:prstGeom prst="rect">
            <a:avLst/>
          </a:prstGeom>
        </p:spPr>
        <p:txBody>
          <a:bodyPr/>
          <a:lstStyle/>
          <a:p>
            <a:pPr/>
            <a:r>
              <a:t>Traditional problem in multi-thread programming</a:t>
            </a:r>
          </a:p>
          <a:p>
            <a:pPr/>
            <a:r>
              <a:t>Solve using Mutex, Semaphore, …</a:t>
            </a:r>
          </a:p>
          <a:p>
            <a:pPr/>
            <a:r>
              <a:t>100% up to the human to guarantee safety.</a:t>
            </a:r>
          </a:p>
          <a:p>
            <a:pPr/>
            <a:r>
              <a:t>Sometimes it demands much debugging.</a:t>
            </a:r>
          </a:p>
          <a:p>
            <a:pPr/>
            <a:r>
              <a:t>Sometimes it requires abandoning codes almost done.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Memory Safety"/>
          <p:cNvSpPr txBox="1"/>
          <p:nvPr>
            <p:ph type="title"/>
          </p:nvPr>
        </p:nvSpPr>
        <p:spPr>
          <a:prstGeom prst="rect">
            <a:avLst/>
          </a:prstGeom>
        </p:spPr>
        <p:txBody>
          <a:bodyPr/>
          <a:lstStyle/>
          <a:p>
            <a:pPr/>
            <a:r>
              <a:t>Memory Safety</a:t>
            </a:r>
          </a:p>
        </p:txBody>
      </p:sp>
      <p:sp>
        <p:nvSpPr>
          <p:cNvPr id="175" name="Ownership…"/>
          <p:cNvSpPr txBox="1"/>
          <p:nvPr>
            <p:ph type="body" idx="1"/>
          </p:nvPr>
        </p:nvSpPr>
        <p:spPr>
          <a:prstGeom prst="rect">
            <a:avLst/>
          </a:prstGeom>
        </p:spPr>
        <p:txBody>
          <a:bodyPr/>
          <a:lstStyle/>
          <a:p>
            <a:pPr marL="237743" indent="-237743" defTabSz="303783">
              <a:spcBef>
                <a:spcPts val="2100"/>
              </a:spcBef>
              <a:defRPr sz="1871"/>
            </a:pPr>
            <a:r>
              <a:t>Ownership</a:t>
            </a:r>
          </a:p>
          <a:p>
            <a:pPr lvl="1" marL="475487" indent="-237743" defTabSz="303783">
              <a:spcBef>
                <a:spcPts val="2100"/>
              </a:spcBef>
              <a:defRPr sz="1871"/>
            </a:pPr>
            <a:r>
              <a:t>Let a = 1;</a:t>
            </a:r>
          </a:p>
          <a:p>
            <a:pPr lvl="1" marL="475487" indent="-237743" defTabSz="303783">
              <a:spcBef>
                <a:spcPts val="2100"/>
              </a:spcBef>
              <a:defRPr sz="1871"/>
            </a:pPr>
            <a:r>
              <a:t>Let b = a;</a:t>
            </a:r>
          </a:p>
          <a:p>
            <a:pPr lvl="1" marL="475487" indent="-237743" defTabSz="303783">
              <a:spcBef>
                <a:spcPts val="2100"/>
              </a:spcBef>
              <a:defRPr sz="1871"/>
            </a:pPr>
            <a:r>
              <a:t>Let c = a; // error</a:t>
            </a:r>
          </a:p>
          <a:p>
            <a:pPr marL="237743" indent="-237743" defTabSz="303783">
              <a:spcBef>
                <a:spcPts val="2100"/>
              </a:spcBef>
              <a:defRPr sz="1871"/>
            </a:pPr>
            <a:r>
              <a:t>Borrowing</a:t>
            </a:r>
          </a:p>
          <a:p>
            <a:pPr lvl="1" marL="475487" indent="-237743" defTabSz="303783">
              <a:spcBef>
                <a:spcPts val="2100"/>
              </a:spcBef>
              <a:defRPr sz="1871"/>
            </a:pPr>
            <a:r>
              <a:t>Let a = 1;</a:t>
            </a:r>
          </a:p>
          <a:p>
            <a:pPr lvl="1" marL="475487" indent="-237743" defTabSz="303783">
              <a:spcBef>
                <a:spcPts val="2100"/>
              </a:spcBef>
              <a:defRPr sz="1871"/>
            </a:pPr>
            <a:r>
              <a:t>Let b = &amp;a;</a:t>
            </a:r>
          </a:p>
          <a:p>
            <a:pPr lvl="1" marL="475487" indent="-237743" defTabSz="303783">
              <a:spcBef>
                <a:spcPts val="2100"/>
              </a:spcBef>
              <a:defRPr sz="1871"/>
            </a:pPr>
            <a:r>
              <a:t>Let c = &amp;a;</a:t>
            </a:r>
          </a:p>
          <a:p>
            <a:pPr marL="237743" indent="-237743" defTabSz="303783">
              <a:spcBef>
                <a:spcPts val="2100"/>
              </a:spcBef>
              <a:defRPr sz="1871"/>
            </a:pPr>
            <a:r>
              <a:t>Cloning, Copying</a:t>
            </a:r>
          </a:p>
          <a:p>
            <a:pPr lvl="1" marL="475487" indent="-237743" defTabSz="303783">
              <a:spcBef>
                <a:spcPts val="2100"/>
              </a:spcBef>
              <a:defRPr sz="1871"/>
            </a:pPr>
            <a:r>
              <a:t>Let a = 1;</a:t>
            </a:r>
          </a:p>
          <a:p>
            <a:pPr lvl="1" marL="475487" indent="-237743" defTabSz="303783">
              <a:spcBef>
                <a:spcPts val="2100"/>
              </a:spcBef>
              <a:defRPr sz="1871"/>
            </a:pPr>
            <a:r>
              <a:t>Let b = a.clone();</a:t>
            </a:r>
          </a:p>
          <a:p>
            <a:pPr lvl="1" marL="475487" indent="-237743" defTabSz="303783">
              <a:spcBef>
                <a:spcPts val="2100"/>
              </a:spcBef>
              <a:defRPr sz="1871"/>
            </a:pPr>
            <a:r>
              <a:t>Let c = 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hread Safety"/>
          <p:cNvSpPr txBox="1"/>
          <p:nvPr>
            <p:ph type="title"/>
          </p:nvPr>
        </p:nvSpPr>
        <p:spPr>
          <a:prstGeom prst="rect">
            <a:avLst/>
          </a:prstGeom>
        </p:spPr>
        <p:txBody>
          <a:bodyPr/>
          <a:lstStyle/>
          <a:p>
            <a:pPr/>
            <a:r>
              <a:t>Thread Safety</a:t>
            </a:r>
          </a:p>
        </p:txBody>
      </p:sp>
      <p:sp>
        <p:nvSpPr>
          <p:cNvPr id="178" name="Two thread can’t have write access to one resource simultaneously.…"/>
          <p:cNvSpPr txBox="1"/>
          <p:nvPr>
            <p:ph type="body" idx="1"/>
          </p:nvPr>
        </p:nvSpPr>
        <p:spPr>
          <a:prstGeom prst="rect">
            <a:avLst/>
          </a:prstGeom>
        </p:spPr>
        <p:txBody>
          <a:bodyPr/>
          <a:lstStyle/>
          <a:p>
            <a:pPr/>
            <a:r>
              <a:t>Two thread can’t have write access to one resource simultaneously.</a:t>
            </a:r>
          </a:p>
          <a:p>
            <a:pPr/>
            <a:r>
              <a:t>Two case:</a:t>
            </a:r>
          </a:p>
          <a:p>
            <a:pPr lvl="1"/>
            <a:r>
              <a:t>Many read access to one resource.</a:t>
            </a:r>
          </a:p>
          <a:p>
            <a:pPr lvl="1"/>
            <a:r>
              <a:t>Only one write access to one resource.</a:t>
            </a:r>
          </a:p>
          <a:p>
            <a:pPr/>
            <a:r>
              <a:t>Checked by compiler at compile time.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st-free abstraction"/>
          <p:cNvSpPr txBox="1"/>
          <p:nvPr>
            <p:ph type="title"/>
          </p:nvPr>
        </p:nvSpPr>
        <p:spPr>
          <a:prstGeom prst="rect">
            <a:avLst/>
          </a:prstGeom>
        </p:spPr>
        <p:txBody>
          <a:bodyPr/>
          <a:lstStyle/>
          <a:p>
            <a:pPr/>
            <a:r>
              <a:t>Cost-free abstraction</a:t>
            </a:r>
          </a:p>
        </p:txBody>
      </p:sp>
      <p:sp>
        <p:nvSpPr>
          <p:cNvPr id="181" name="Rust is a strong typed language.…"/>
          <p:cNvSpPr txBox="1"/>
          <p:nvPr>
            <p:ph type="body" idx="1"/>
          </p:nvPr>
        </p:nvSpPr>
        <p:spPr>
          <a:prstGeom prst="rect">
            <a:avLst/>
          </a:prstGeom>
        </p:spPr>
        <p:txBody>
          <a:bodyPr/>
          <a:lstStyle/>
          <a:p>
            <a:pPr/>
            <a:r>
              <a:t>Rust is a strong typed language.</a:t>
            </a:r>
          </a:p>
          <a:p>
            <a:pPr/>
            <a:r>
              <a:t>Provide powerful type system.</a:t>
            </a:r>
          </a:p>
          <a:p>
            <a:pPr/>
            <a:r>
              <a:t>Unlike other languages, codes written in Rust are compiled to direct machine language not much depending on runtime environments.</a:t>
            </a:r>
          </a:p>
          <a:p>
            <a:pPr/>
            <a:r>
              <a:t>No garbage collector.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unctional programming using Rust"/>
          <p:cNvSpPr txBox="1"/>
          <p:nvPr>
            <p:ph type="title"/>
          </p:nvPr>
        </p:nvSpPr>
        <p:spPr>
          <a:prstGeom prst="rect">
            <a:avLst/>
          </a:prstGeom>
        </p:spPr>
        <p:txBody>
          <a:bodyPr/>
          <a:lstStyle/>
          <a:p>
            <a:pPr/>
            <a:r>
              <a:t>Functional programming using Rust</a:t>
            </a:r>
          </a:p>
        </p:txBody>
      </p:sp>
      <p:sp>
        <p:nvSpPr>
          <p:cNvPr id="184" name="Iterator.…"/>
          <p:cNvSpPr txBox="1"/>
          <p:nvPr>
            <p:ph type="body" idx="1"/>
          </p:nvPr>
        </p:nvSpPr>
        <p:spPr>
          <a:prstGeom prst="rect">
            <a:avLst/>
          </a:prstGeom>
        </p:spPr>
        <p:txBody>
          <a:bodyPr/>
          <a:lstStyle/>
          <a:p>
            <a:pPr/>
            <a:r>
              <a:t>Iterator.</a:t>
            </a:r>
          </a:p>
          <a:p>
            <a:pPr/>
            <a:r>
              <a:t>Clojure.</a:t>
            </a:r>
          </a:p>
          <a:p>
            <a:pPr/>
            <a:r>
              <a:t>Powerful combinators.</a:t>
            </a:r>
          </a:p>
          <a:p>
            <a:pPr/>
          </a:p>
          <a:p>
            <a:pPr marL="0" indent="0" defTabSz="12700">
              <a:lnSpc>
                <a:spcPct val="15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pPr>
            <a:r>
              <a:t>        let good_nodes = self.close_nodes.nodes.iter()</a:t>
            </a:r>
          </a:p>
          <a:p>
            <a:pPr marL="0" indent="0" defTabSz="12700">
              <a:lnSpc>
                <a:spcPct val="15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pPr>
            <a:r>
              <a:t>            .filter</a:t>
            </a:r>
            <a:r>
              <a:t>(</a:t>
            </a:r>
            <a:r>
              <a:t>|&amp;node| !node.is_bad()</a:t>
            </a:r>
            <a:r>
              <a:t>)</a:t>
            </a:r>
          </a:p>
          <a:p>
            <a:pPr marL="0" indent="0" defTabSz="12700">
              <a:lnSpc>
                <a:spcPct val="15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pPr>
            <a:r>
              <a:t>            .map(|node| node.clone().into())</a:t>
            </a:r>
          </a:p>
          <a:p>
            <a:pPr marL="0" indent="0" defTabSz="12700">
              <a:lnSpc>
                <a:spcPct val="15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solidFill>
                  <a:srgbClr val="000000"/>
                </a:solidFill>
                <a:latin typeface="Menlo"/>
                <a:ea typeface="Menlo"/>
                <a:cs typeface="Menlo"/>
                <a:sym typeface="Menlo"/>
              </a:defRPr>
            </a:pPr>
            <a:r>
              <a:t>            .collect::&lt;Vec&lt;PackedNode&gt;&gt;();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ox 메신저 엔진과 클라이언트"/>
          <p:cNvSpPr txBox="1"/>
          <p:nvPr>
            <p:ph type="title"/>
          </p:nvPr>
        </p:nvSpPr>
        <p:spPr>
          <a:prstGeom prst="rect">
            <a:avLst/>
          </a:prstGeom>
        </p:spPr>
        <p:txBody>
          <a:bodyPr/>
          <a:lstStyle/>
          <a:p>
            <a:pPr/>
            <a:r>
              <a:t>Tox 메신저 엔진과 클라이언트</a:t>
            </a:r>
          </a:p>
        </p:txBody>
      </p:sp>
      <p:sp>
        <p:nvSpPr>
          <p:cNvPr id="132" name="Tox 메신저 엔진: Library providing API.…"/>
          <p:cNvSpPr txBox="1"/>
          <p:nvPr>
            <p:ph type="body" idx="1"/>
          </p:nvPr>
        </p:nvSpPr>
        <p:spPr>
          <a:prstGeom prst="rect">
            <a:avLst/>
          </a:prstGeom>
        </p:spPr>
        <p:txBody>
          <a:bodyPr/>
          <a:lstStyle/>
          <a:p>
            <a:pPr/>
            <a:r>
              <a:t>Tox 메신저 엔진: Library providing API.</a:t>
            </a:r>
          </a:p>
          <a:p>
            <a:pPr/>
            <a:r>
              <a:t>엔진을 사용하여 UI를 추가한 Tox Client.</a:t>
            </a:r>
          </a:p>
        </p:txBody>
      </p:sp>
      <p:pic>
        <p:nvPicPr>
          <p:cNvPr id="133" name="Screen Shot 2018-08-05 at 4.55.39 PM.png" descr="Screen Shot 2018-08-05 at 4.55.39 PM.png"/>
          <p:cNvPicPr>
            <a:picLocks noChangeAspect="1"/>
          </p:cNvPicPr>
          <p:nvPr/>
        </p:nvPicPr>
        <p:blipFill>
          <a:blip r:embed="rId2">
            <a:extLst/>
          </a:blip>
          <a:stretch>
            <a:fillRect/>
          </a:stretch>
        </p:blipFill>
        <p:spPr>
          <a:xfrm>
            <a:off x="1219517" y="4515652"/>
            <a:ext cx="6081747" cy="4682945"/>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ust acts like a High Level Language"/>
          <p:cNvSpPr txBox="1"/>
          <p:nvPr>
            <p:ph type="title"/>
          </p:nvPr>
        </p:nvSpPr>
        <p:spPr>
          <a:prstGeom prst="rect">
            <a:avLst/>
          </a:prstGeom>
        </p:spPr>
        <p:txBody>
          <a:bodyPr/>
          <a:lstStyle/>
          <a:p>
            <a:pPr/>
            <a:r>
              <a:t>Rust acts like a High Level Language</a:t>
            </a:r>
          </a:p>
        </p:txBody>
      </p:sp>
      <p:sp>
        <p:nvSpPr>
          <p:cNvPr id="187" name="It don’t depend on garbage collector.…"/>
          <p:cNvSpPr txBox="1"/>
          <p:nvPr>
            <p:ph type="body" idx="1"/>
          </p:nvPr>
        </p:nvSpPr>
        <p:spPr>
          <a:prstGeom prst="rect">
            <a:avLst/>
          </a:prstGeom>
        </p:spPr>
        <p:txBody>
          <a:bodyPr/>
          <a:lstStyle/>
          <a:p>
            <a:pPr/>
            <a:r>
              <a:t>It don’t depend on garbage collector.</a:t>
            </a:r>
          </a:p>
          <a:p>
            <a:pPr/>
            <a:r>
              <a:t>Unlike C/C++, code can be written without using pointer.</a:t>
            </a:r>
          </a:p>
          <a:p>
            <a:pPr/>
            <a:r>
              <a:t>Human can read codes easier than C/C++.</a:t>
            </a:r>
          </a:p>
          <a:p>
            <a:pPr/>
            <a:r>
              <a:t>Rust supports convenient TDD.</a:t>
            </a:r>
          </a:p>
          <a:p>
            <a:pPr/>
            <a:r>
              <a:t>Cargo provides powerful developing environments.</a:t>
            </a:r>
          </a:p>
          <a:p>
            <a:pPr/>
            <a:r>
              <a:rPr u="sng">
                <a:hlinkClick r:id="rId2" invalidUrl="" action="" tgtFrame="" tooltip="" history="1" highlightClick="0" endSnd="0"/>
              </a:rPr>
              <a:t>crate.io</a:t>
            </a:r>
            <a:r>
              <a:t> repository.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Official comments."/>
          <p:cNvSpPr txBox="1"/>
          <p:nvPr>
            <p:ph type="title"/>
          </p:nvPr>
        </p:nvSpPr>
        <p:spPr>
          <a:prstGeom prst="rect">
            <a:avLst/>
          </a:prstGeom>
        </p:spPr>
        <p:txBody>
          <a:bodyPr/>
          <a:lstStyle/>
          <a:p>
            <a:pPr/>
            <a:r>
              <a:t>Official comments.</a:t>
            </a:r>
          </a:p>
        </p:txBody>
      </p:sp>
      <p:sp>
        <p:nvSpPr>
          <p:cNvPr id="190" name="Rust 프로젝트…"/>
          <p:cNvSpPr txBox="1"/>
          <p:nvPr>
            <p:ph type="body" idx="1"/>
          </p:nvPr>
        </p:nvSpPr>
        <p:spPr>
          <a:prstGeom prst="rect">
            <a:avLst/>
          </a:prstGeom>
        </p:spPr>
        <p:txBody>
          <a:bodyPr/>
          <a:lstStyle/>
          <a:p>
            <a:pPr marL="0" indent="0" defTabSz="434340">
              <a:lnSpc>
                <a:spcPct val="120000"/>
              </a:lnSpc>
              <a:spcBef>
                <a:spcPts val="0"/>
              </a:spcBef>
              <a:buSzTx/>
              <a:buFontTx/>
              <a:buNone/>
              <a:defRPr sz="2660">
                <a:solidFill>
                  <a:srgbClr val="333333"/>
                </a:solidFill>
                <a:latin typeface="Helvetica"/>
                <a:ea typeface="Helvetica"/>
                <a:cs typeface="Helvetica"/>
                <a:sym typeface="Helvetica"/>
              </a:defRPr>
            </a:pPr>
            <a:r>
              <a:t>Rust 프로젝트</a:t>
            </a:r>
          </a:p>
          <a:p>
            <a:pPr marL="0" indent="0" defTabSz="434340">
              <a:lnSpc>
                <a:spcPct val="120000"/>
              </a:lnSpc>
              <a:spcBef>
                <a:spcPts val="0"/>
              </a:spcBef>
              <a:buSzTx/>
              <a:buFontTx/>
              <a:buNone/>
              <a:defRPr b="1" sz="1330">
                <a:solidFill>
                  <a:srgbClr val="333333"/>
                </a:solidFill>
                <a:latin typeface="Helvetica"/>
                <a:ea typeface="Helvetica"/>
                <a:cs typeface="Helvetica"/>
                <a:sym typeface="Helvetica"/>
              </a:defRPr>
            </a:pPr>
            <a:r>
              <a:t>이 프로젝트의 목표는 무엇입니까?</a:t>
            </a:r>
          </a:p>
          <a:p>
            <a:pPr marL="0" indent="0" defTabSz="434340">
              <a:lnSpc>
                <a:spcPct val="120000"/>
              </a:lnSpc>
              <a:spcBef>
                <a:spcPts val="0"/>
              </a:spcBef>
              <a:buSzTx/>
              <a:buFontTx/>
              <a:buNone/>
              <a:defRPr sz="1330">
                <a:solidFill>
                  <a:srgbClr val="333333"/>
                </a:solidFill>
                <a:latin typeface="Helvetica"/>
                <a:ea typeface="Helvetica"/>
                <a:cs typeface="Helvetica"/>
                <a:sym typeface="Helvetica"/>
              </a:defRPr>
            </a:pPr>
            <a:r>
              <a:t>안전하고, 동시적이며, 실용적인 시스템 언어를 설계하고 구현하기 위함입니다.</a:t>
            </a:r>
          </a:p>
          <a:p>
            <a:pPr marL="0" indent="0" defTabSz="434340">
              <a:lnSpc>
                <a:spcPct val="120000"/>
              </a:lnSpc>
              <a:spcBef>
                <a:spcPts val="0"/>
              </a:spcBef>
              <a:buSzTx/>
              <a:buFontTx/>
              <a:buNone/>
              <a:defRPr sz="1330">
                <a:solidFill>
                  <a:srgbClr val="333333"/>
                </a:solidFill>
                <a:latin typeface="Helvetica"/>
                <a:ea typeface="Helvetica"/>
                <a:cs typeface="Helvetica"/>
                <a:sym typeface="Helvetica"/>
              </a:defRPr>
            </a:pPr>
            <a:r>
              <a:t>Rust는 이 수준의 추상화와 효율을 추구하는 다른 언어들이 만족스럽지 못 하기에 존재합니다. 특히:</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안전성이 너무 덜 주목되어 있습니다.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동시성 지원이 부족합니다.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실용적으로 쓰기가 힘듭니다.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자원에 대한 제어가 제한적입니다.</a:t>
            </a:r>
          </a:p>
          <a:p>
            <a:pPr marL="0" indent="0" defTabSz="434340">
              <a:lnSpc>
                <a:spcPct val="120000"/>
              </a:lnSpc>
              <a:spcBef>
                <a:spcPts val="0"/>
              </a:spcBef>
              <a:buSzTx/>
              <a:buFontTx/>
              <a:buNone/>
              <a:defRPr sz="1330">
                <a:solidFill>
                  <a:srgbClr val="333333"/>
                </a:solidFill>
                <a:latin typeface="Helvetica"/>
                <a:ea typeface="Helvetica"/>
                <a:cs typeface="Helvetica"/>
                <a:sym typeface="Helvetica"/>
              </a:defRPr>
            </a:pPr>
            <a:r>
              <a:t>Rust는 효율적인 코드와 편안한 수준의 추상화를 제공하며, 동시에 위 4가지를 모두 개선하는 대안으로 만들어졌습니다.</a:t>
            </a:r>
          </a:p>
          <a:p>
            <a:pPr marL="0" indent="0" defTabSz="434340">
              <a:lnSpc>
                <a:spcPct val="120000"/>
              </a:lnSpc>
              <a:spcBef>
                <a:spcPts val="0"/>
              </a:spcBef>
              <a:buSzTx/>
              <a:buFontTx/>
              <a:buNone/>
              <a:defRPr b="1" sz="1330">
                <a:solidFill>
                  <a:srgbClr val="333333"/>
                </a:solidFill>
                <a:latin typeface="Helvetica"/>
                <a:ea typeface="Helvetica"/>
                <a:cs typeface="Helvetica"/>
                <a:sym typeface="Helvetica"/>
              </a:defRPr>
            </a:pPr>
            <a:r>
              <a:t>이 프로젝트를 Mozilla가 제어하나요?</a:t>
            </a:r>
          </a:p>
          <a:p>
            <a:pPr marL="0" indent="0" defTabSz="434340">
              <a:lnSpc>
                <a:spcPct val="120000"/>
              </a:lnSpc>
              <a:spcBef>
                <a:spcPts val="0"/>
              </a:spcBef>
              <a:buSzTx/>
              <a:buFontTx/>
              <a:buNone/>
              <a:defRPr sz="1330">
                <a:solidFill>
                  <a:srgbClr val="333333"/>
                </a:solidFill>
                <a:latin typeface="Helvetica"/>
                <a:ea typeface="Helvetica"/>
                <a:cs typeface="Helvetica"/>
                <a:sym typeface="Helvetica"/>
              </a:defRPr>
            </a:pPr>
            <a:r>
              <a:t>아니오. Rust는 2006년에 그레이던 호어(Graydon Hoare)가 시간을 쪼개서 하던 사이드 프로젝트로 시작하여 3년간 개발되었습니다. 2009년에 언어가 기본 테스트를 실행하고 핵심 개념들을 시연할 수 있을 정도로 성숙하자 Mozilla가 관여하기 시작했습니다. Mozilla는 여전히 Rust를 지원하고 있습니다만, Rust는 전 세계의 많은 장소에 퍼져 있는 열정적인 사람들로 이루어진 커뮤니티가 개발하고 있습니다. </a:t>
            </a:r>
            <a:r>
              <a:rPr>
                <a:solidFill>
                  <a:srgbClr val="428BCA"/>
                </a:solidFill>
                <a:hlinkClick r:id="rId2" invalidUrl="" action="" tgtFrame="" tooltip="" history="1" highlightClick="0" endSnd="0"/>
              </a:rPr>
              <a:t>Rust 팀</a:t>
            </a:r>
            <a:r>
              <a:t>은 Mozilla 직원들과 아닌 사람들 둘 다를 포함하고, GitHub의 </a:t>
            </a:r>
            <a:r>
              <a:rPr sz="1263">
                <a:latin typeface="Andale Mono"/>
                <a:ea typeface="Andale Mono"/>
                <a:cs typeface="Andale Mono"/>
                <a:sym typeface="Andale Mono"/>
              </a:rPr>
              <a:t>rust</a:t>
            </a:r>
            <a:r>
              <a:t> 단체에는 </a:t>
            </a:r>
            <a:r>
              <a:rPr>
                <a:solidFill>
                  <a:srgbClr val="428BCA"/>
                </a:solidFill>
                <a:hlinkClick r:id="rId3" invalidUrl="" action="" tgtFrame="" tooltip="" history="1" highlightClick="0" endSnd="0"/>
              </a:rPr>
              <a:t>1,900명 이상의 서로 다른 기여자</a:t>
            </a:r>
            <a:r>
              <a:t>가 참여해 왔습니다.</a:t>
            </a:r>
          </a:p>
          <a:p>
            <a:pPr marL="965200" indent="-965200" defTabSz="434340">
              <a:lnSpc>
                <a:spcPct val="120000"/>
              </a:lnSpc>
              <a:spcBef>
                <a:spcPts val="0"/>
              </a:spcBef>
              <a:buSzTx/>
              <a:buFontTx/>
              <a:buNone/>
              <a:defRPr sz="1330">
                <a:solidFill>
                  <a:srgbClr val="333333"/>
                </a:solidFill>
                <a:latin typeface="Helvetica"/>
                <a:ea typeface="Helvetica"/>
                <a:cs typeface="Helvetica"/>
                <a:sym typeface="Helvetica"/>
              </a:defRPr>
            </a:pPr>
            <a:r>
              <a:rPr>
                <a:solidFill>
                  <a:srgbClr val="428BCA"/>
                </a:solidFill>
                <a:hlinkClick r:id="rId4" invalidUrl="" action="" tgtFrame="" tooltip="" history="1" highlightClick="0" endSnd="0"/>
              </a:rPr>
              <a:t>프로젝트 거버넌스</a:t>
            </a:r>
            <a:r>
              <a:t>를 따라, Rust는 프로젝트의 비전과 우선 순위를 설정하는 코어 팀에 의해 관리되며 이 코어 팀이 전체적인 관점에서 프로젝트를 인도합니다. 또한 개별 관심 분야의 개발을 인도하고 장려하기 위한 서브팀들이 있으며, 핵심 언어, 컴파일러, Rust 라이브러리, Rust 도구, 그리고 공식 Rust 커뮤니티의 중재 등이 여기에 포함됩니다. 이들 각 분야 안에서의 설계는 </a:t>
            </a:r>
            <a:r>
              <a:rPr>
                <a:solidFill>
                  <a:srgbClr val="428BCA"/>
                </a:solidFill>
                <a:hlinkClick r:id="rId5" invalidUrl="" action="" tgtFrame="" tooltip="" history="1" highlightClick="0" endSnd="0"/>
              </a:rPr>
              <a:t>RFC 과정</a:t>
            </a:r>
            <a:r>
              <a:t>을 통해 심화됩니다. RFC를 필요로 하지 않는 수정은 </a:t>
            </a:r>
            <a:r>
              <a:rPr sz="1263">
                <a:solidFill>
                  <a:srgbClr val="428BCA"/>
                </a:solidFill>
                <a:latin typeface="Andale Mono"/>
                <a:ea typeface="Andale Mono"/>
                <a:cs typeface="Andale Mono"/>
                <a:sym typeface="Andale Mono"/>
                <a:hlinkClick r:id="rId6" invalidUrl="" action="" tgtFrame="" tooltip="" history="1" highlightClick="0" endSnd="0"/>
              </a:rPr>
              <a:t>rustc</a:t>
            </a:r>
            <a:r>
              <a:rPr>
                <a:solidFill>
                  <a:srgbClr val="428BCA"/>
                </a:solidFill>
                <a:hlinkClick r:id="rId6" invalidUrl="" action="" tgtFrame="" tooltip="" history="1" highlightClick="0" endSnd="0"/>
              </a:rPr>
              <a:t> 저장소</a:t>
            </a:r>
            <a:r>
              <a:t>의 풀 요청(pull request)을 통해 결정이 내려집니다.</a:t>
            </a:r>
          </a:p>
          <a:p>
            <a:pPr marL="0" indent="0" defTabSz="434340">
              <a:lnSpc>
                <a:spcPct val="120000"/>
              </a:lnSpc>
              <a:spcBef>
                <a:spcPts val="0"/>
              </a:spcBef>
              <a:buSzTx/>
              <a:buFontTx/>
              <a:buNone/>
              <a:defRPr b="1" sz="1330">
                <a:solidFill>
                  <a:srgbClr val="333333"/>
                </a:solidFill>
                <a:latin typeface="Helvetica"/>
                <a:ea typeface="Helvetica"/>
                <a:cs typeface="Helvetica"/>
                <a:sym typeface="Helvetica"/>
              </a:defRPr>
            </a:pPr>
            <a:r>
              <a:t>Rust의 목표가 아닌 것은 무엇이 있나요?</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우리는 특별히 최신의 기술을 도입하지 않습니다. 오래되고 자리 잡힌 기술이 더 좋습니다.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우리는 표현력, 최소주의 또는 우아함을 다른 목표에 우선하지 않습니다. 이들은 바람직하긴 하지만 부수적인 목표입니다.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우리는 C++나 기타 다른 언어의 모든 기능 집합을 커버하려 하지 않습니다. Rust는 자주 쓰이는 기능들을 제공할 것입니다.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우리는 100% 정적이거나, 100% 안전하거나, 100% 반영적(reflective)이거나, 기타 어떤 의미에서도 너무 교조적이려 하지 않습니다. 트레이드 오프는 존재합니다.</a:t>
            </a:r>
          </a:p>
          <a:p>
            <a:pPr marL="434340" indent="-301625" defTabSz="434340">
              <a:lnSpc>
                <a:spcPct val="120000"/>
              </a:lnSpc>
              <a:spcBef>
                <a:spcPts val="0"/>
              </a:spcBef>
              <a:buClr>
                <a:srgbClr val="333333"/>
              </a:buClr>
              <a:buSzPct val="100000"/>
              <a:buFont typeface="Helvetica"/>
              <a:buAutoNum type="arabicPeriod" startAt="1"/>
              <a:defRPr sz="1330">
                <a:solidFill>
                  <a:srgbClr val="333333"/>
                </a:solidFill>
                <a:latin typeface="Helvetica"/>
                <a:ea typeface="Helvetica"/>
                <a:cs typeface="Helvetica"/>
                <a:sym typeface="Helvetica"/>
              </a:defRPr>
            </a:pPr>
            <a:r>
              <a:t>우리는 Rust가 “가능한 모든 플랫폼”에서 동작할 걸 요구하지 않습니다. 언젠가 Rust는 널리 쓰이는 하드웨어와 소프트웨어 플랫폼에서 불필요한 타협 없이 동작할 것입니다.</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Useful links"/>
          <p:cNvSpPr txBox="1"/>
          <p:nvPr>
            <p:ph type="title"/>
          </p:nvPr>
        </p:nvSpPr>
        <p:spPr>
          <a:prstGeom prst="rect">
            <a:avLst/>
          </a:prstGeom>
        </p:spPr>
        <p:txBody>
          <a:bodyPr/>
          <a:lstStyle/>
          <a:p>
            <a:pPr/>
            <a:r>
              <a:t>Useful links</a:t>
            </a:r>
          </a:p>
        </p:txBody>
      </p:sp>
      <p:sp>
        <p:nvSpPr>
          <p:cNvPr id="193" name="https://www.apriorit.com/dev-blog/520-rust-vs-c-comparison…"/>
          <p:cNvSpPr txBox="1"/>
          <p:nvPr>
            <p:ph type="body" idx="1"/>
          </p:nvPr>
        </p:nvSpPr>
        <p:spPr>
          <a:prstGeom prst="rect">
            <a:avLst/>
          </a:prstGeom>
        </p:spPr>
        <p:txBody>
          <a:bodyPr/>
          <a:lstStyle/>
          <a:p>
            <a:pPr/>
            <a:r>
              <a:rPr u="sng">
                <a:hlinkClick r:id="rId2" invalidUrl="" action="" tgtFrame="" tooltip="" history="1" highlightClick="0" endSnd="0"/>
              </a:rPr>
              <a:t>https://www.apriorit.com/dev-blog/520-rust-vs-c-comparison</a:t>
            </a:r>
          </a:p>
          <a:p>
            <a:pPr/>
            <a:r>
              <a:rPr u="sng">
                <a:hlinkClick r:id="rId3" invalidUrl="" action="" tgtFrame="" tooltip="" history="1" highlightClick="0" endSnd="0"/>
              </a:rPr>
              <a:t>https://hackernoon.com/why-im-dropping-rust-fd1c32986c88</a:t>
            </a:r>
          </a:p>
          <a:p>
            <a:pPr/>
            <a:r>
              <a:rPr u="sng">
                <a:hlinkClick r:id="rId4" invalidUrl="" action="" tgtFrame="" tooltip="" history="1" highlightClick="0" endSnd="0"/>
              </a:rPr>
              <a:t>https://www.rust-lang.org/ko-KR/documentation.html</a:t>
            </a:r>
          </a:p>
          <a:p>
            <a:pPr/>
            <a:r>
              <a:rPr u="sng">
                <a:hlinkClick r:id="rId5" invalidUrl="" action="" tgtFrame="" tooltip="" history="1" highlightClick="0" endSnd="0"/>
              </a:rPr>
              <a:t>http://sarojaba.github.io/rust-doc-korean/doc/tutorial.html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Q &amp; A"/>
          <p:cNvSpPr txBox="1"/>
          <p:nvPr>
            <p:ph type="ctrTitle"/>
          </p:nvPr>
        </p:nvSpPr>
        <p:spPr>
          <a:prstGeom prst="rect">
            <a:avLst/>
          </a:prstGeom>
        </p:spPr>
        <p:txBody>
          <a:bodyPr/>
          <a:lstStyle>
            <a:lvl1pPr algn="ctr">
              <a:defRPr sz="9800"/>
            </a:lvl1pPr>
          </a:lstStyle>
          <a:p>
            <a:pPr/>
            <a:r>
              <a:t>Q &amp; A</a:t>
            </a:r>
          </a:p>
        </p:txBody>
      </p:sp>
      <p:sp>
        <p:nvSpPr>
          <p:cNvPr id="196" name="감사합니다."/>
          <p:cNvSpPr txBox="1"/>
          <p:nvPr>
            <p:ph type="subTitle" sz="quarter" idx="1"/>
          </p:nvPr>
        </p:nvSpPr>
        <p:spPr>
          <a:prstGeom prst="rect">
            <a:avLst/>
          </a:prstGeom>
        </p:spPr>
        <p:txBody>
          <a:bodyPr/>
          <a:lstStyle>
            <a:lvl1pPr algn="ctr">
              <a:defRPr sz="3600"/>
            </a:lvl1pPr>
          </a:lstStyle>
          <a:p>
            <a:pPr/>
            <a:r>
              <a:t>감사합니다.</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ox client 의 기능"/>
          <p:cNvSpPr txBox="1"/>
          <p:nvPr>
            <p:ph type="title"/>
          </p:nvPr>
        </p:nvSpPr>
        <p:spPr>
          <a:prstGeom prst="rect">
            <a:avLst/>
          </a:prstGeom>
        </p:spPr>
        <p:txBody>
          <a:bodyPr/>
          <a:lstStyle/>
          <a:p>
            <a:pPr/>
            <a:r>
              <a:t>Tox client 의 기능</a:t>
            </a:r>
          </a:p>
        </p:txBody>
      </p:sp>
      <p:sp>
        <p:nvSpPr>
          <p:cNvPr id="136" name="Text 메시지 교환…"/>
          <p:cNvSpPr txBox="1"/>
          <p:nvPr>
            <p:ph type="body" idx="1"/>
          </p:nvPr>
        </p:nvSpPr>
        <p:spPr>
          <a:prstGeom prst="rect">
            <a:avLst/>
          </a:prstGeom>
        </p:spPr>
        <p:txBody>
          <a:bodyPr/>
          <a:lstStyle/>
          <a:p>
            <a:pPr/>
            <a:r>
              <a:t>Text 메시지 교환</a:t>
            </a:r>
          </a:p>
          <a:p>
            <a:pPr/>
            <a:r>
              <a:t>그룹 채팅방</a:t>
            </a:r>
          </a:p>
          <a:p>
            <a:pPr/>
            <a:r>
              <a:t>화상 통화</a:t>
            </a:r>
          </a:p>
          <a:p>
            <a:pPr/>
            <a:r>
              <a:t>파일 전송</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ctual Tox clients"/>
          <p:cNvSpPr txBox="1"/>
          <p:nvPr>
            <p:ph type="title"/>
          </p:nvPr>
        </p:nvSpPr>
        <p:spPr>
          <a:prstGeom prst="rect">
            <a:avLst/>
          </a:prstGeom>
        </p:spPr>
        <p:txBody>
          <a:bodyPr/>
          <a:lstStyle/>
          <a:p>
            <a:pPr/>
            <a:r>
              <a:t>Actual Tox clients</a:t>
            </a:r>
          </a:p>
        </p:txBody>
      </p:sp>
      <p:pic>
        <p:nvPicPr>
          <p:cNvPr id="139" name="Screen Shot 2018-07-27 at 2.06.18 PM.png" descr="Screen Shot 2018-07-27 at 2.06.18 PM.png"/>
          <p:cNvPicPr>
            <a:picLocks noChangeAspect="1"/>
          </p:cNvPicPr>
          <p:nvPr/>
        </p:nvPicPr>
        <p:blipFill>
          <a:blip r:embed="rId2">
            <a:extLst/>
          </a:blip>
          <a:stretch>
            <a:fillRect/>
          </a:stretch>
        </p:blipFill>
        <p:spPr>
          <a:xfrm>
            <a:off x="787400" y="2863978"/>
            <a:ext cx="11430000" cy="494270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Introduction to Tox."/>
          <p:cNvSpPr txBox="1"/>
          <p:nvPr>
            <p:ph type="title"/>
          </p:nvPr>
        </p:nvSpPr>
        <p:spPr>
          <a:prstGeom prst="rect">
            <a:avLst/>
          </a:prstGeom>
        </p:spPr>
        <p:txBody>
          <a:bodyPr/>
          <a:lstStyle/>
          <a:p>
            <a:pPr/>
            <a:r>
              <a:t>Introduction to Tox.</a:t>
            </a:r>
          </a:p>
        </p:txBody>
      </p:sp>
      <p:sp>
        <p:nvSpPr>
          <p:cNvPr id="142" name="P2P communication using DHT.…"/>
          <p:cNvSpPr txBox="1"/>
          <p:nvPr>
            <p:ph type="body" idx="1"/>
          </p:nvPr>
        </p:nvSpPr>
        <p:spPr>
          <a:prstGeom prst="rect">
            <a:avLst/>
          </a:prstGeom>
        </p:spPr>
        <p:txBody>
          <a:bodyPr/>
          <a:lstStyle/>
          <a:p>
            <a:pPr/>
            <a:r>
              <a:t>P2P communication using DHT.</a:t>
            </a:r>
          </a:p>
          <a:p>
            <a:pPr/>
            <a:r>
              <a:t>Data Encryption of end to end.</a:t>
            </a:r>
          </a:p>
          <a:p>
            <a:pPr/>
            <a:r>
              <a:t>Supports both IPv4 and IPv6.</a:t>
            </a:r>
          </a:p>
          <a:p>
            <a:pPr/>
            <a:r>
              <a:t>Can run even if node is behind NAT</a:t>
            </a:r>
          </a:p>
          <a:p>
            <a:pPr/>
            <a:r>
              <a:t>Upgrading is in progress.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istributed Hash Table."/>
          <p:cNvSpPr txBox="1"/>
          <p:nvPr>
            <p:ph type="title"/>
          </p:nvPr>
        </p:nvSpPr>
        <p:spPr>
          <a:prstGeom prst="rect">
            <a:avLst/>
          </a:prstGeom>
        </p:spPr>
        <p:txBody>
          <a:bodyPr/>
          <a:lstStyle/>
          <a:p>
            <a:pPr/>
            <a:r>
              <a:t>Distributed Hash Table.</a:t>
            </a:r>
          </a:p>
        </p:txBody>
      </p:sp>
      <p:pic>
        <p:nvPicPr>
          <p:cNvPr id="145" name="DHT_en.jpg" descr="DHT_en.jpg"/>
          <p:cNvPicPr>
            <a:picLocks noChangeAspect="1"/>
          </p:cNvPicPr>
          <p:nvPr/>
        </p:nvPicPr>
        <p:blipFill>
          <a:blip r:embed="rId2">
            <a:extLst/>
          </a:blip>
          <a:stretch>
            <a:fillRect/>
          </a:stretch>
        </p:blipFill>
        <p:spPr>
          <a:xfrm>
            <a:off x="2231713" y="3460580"/>
            <a:ext cx="8890001" cy="372533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DHT node"/>
          <p:cNvSpPr txBox="1"/>
          <p:nvPr>
            <p:ph type="title"/>
          </p:nvPr>
        </p:nvSpPr>
        <p:spPr>
          <a:prstGeom prst="rect">
            <a:avLst/>
          </a:prstGeom>
        </p:spPr>
        <p:txBody>
          <a:bodyPr/>
          <a:lstStyle/>
          <a:p>
            <a:pPr/>
            <a:r>
              <a:t>DHT node</a:t>
            </a:r>
          </a:p>
        </p:txBody>
      </p:sp>
      <p:sp>
        <p:nvSpPr>
          <p:cNvPr id="148" name="PublicKey : used as hash key…"/>
          <p:cNvSpPr txBox="1"/>
          <p:nvPr>
            <p:ph type="body" idx="1"/>
          </p:nvPr>
        </p:nvSpPr>
        <p:spPr>
          <a:prstGeom prst="rect">
            <a:avLst/>
          </a:prstGeom>
        </p:spPr>
        <p:txBody>
          <a:bodyPr/>
          <a:lstStyle/>
          <a:p>
            <a:pPr marL="425195" indent="-425195" defTabSz="543305">
              <a:spcBef>
                <a:spcPts val="3900"/>
              </a:spcBef>
              <a:defRPr sz="3348"/>
            </a:pPr>
            <a:r>
              <a:t>PublicKey : used as hash key</a:t>
            </a:r>
          </a:p>
          <a:p>
            <a:pPr marL="425195" indent="-425195" defTabSz="543305">
              <a:spcBef>
                <a:spcPts val="3900"/>
              </a:spcBef>
              <a:defRPr sz="3348"/>
            </a:pPr>
            <a:r>
              <a:t>Socket address : IPv4 and(or) IPv6 socket address</a:t>
            </a:r>
          </a:p>
          <a:p>
            <a:pPr marL="425195" indent="-425195" defTabSz="543305">
              <a:spcBef>
                <a:spcPts val="3900"/>
              </a:spcBef>
              <a:defRPr sz="3348"/>
            </a:pPr>
            <a:r>
              <a:t>close_node_list: array of node&lt;PublicKey, SocketAddr&gt;</a:t>
            </a:r>
          </a:p>
          <a:p>
            <a:pPr marL="425195" indent="-425195" defTabSz="543305">
              <a:spcBef>
                <a:spcPts val="3900"/>
              </a:spcBef>
              <a:defRPr sz="3348"/>
            </a:pPr>
            <a:r>
              <a:t>Bootstrap : public bootstrap node already exists.</a:t>
            </a:r>
          </a:p>
          <a:p>
            <a:pPr lvl="1" marL="850391" indent="-425195" defTabSz="543305">
              <a:spcBef>
                <a:spcPts val="3900"/>
              </a:spcBef>
              <a:defRPr sz="3348"/>
            </a:pPr>
            <a:r>
              <a:t>Request node list based on my PublicKey</a:t>
            </a:r>
          </a:p>
          <a:p>
            <a:pPr lvl="1" marL="850391" indent="-425195" defTabSz="543305">
              <a:spcBef>
                <a:spcPts val="3900"/>
              </a:spcBef>
              <a:defRPr sz="3348"/>
            </a:pPr>
            <a:r>
              <a:t>Maintain close_node_list</a:t>
            </a:r>
          </a:p>
          <a:p>
            <a:pPr marL="425195" indent="-425195" defTabSz="543305">
              <a:spcBef>
                <a:spcPts val="3900"/>
              </a:spcBef>
              <a:defRPr sz="3348"/>
            </a:pPr>
            <a:r>
              <a:t>Response containing node list from request by other node.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ecure communication."/>
          <p:cNvSpPr txBox="1"/>
          <p:nvPr>
            <p:ph type="title"/>
          </p:nvPr>
        </p:nvSpPr>
        <p:spPr>
          <a:prstGeom prst="rect">
            <a:avLst/>
          </a:prstGeom>
        </p:spPr>
        <p:txBody>
          <a:bodyPr/>
          <a:lstStyle/>
          <a:p>
            <a:pPr/>
            <a:r>
              <a:t>Secure communication.</a:t>
            </a:r>
          </a:p>
        </p:txBody>
      </p:sp>
      <p:sp>
        <p:nvSpPr>
          <p:cNvPr id="151" name="PublicKey, SecretKey.…"/>
          <p:cNvSpPr txBox="1"/>
          <p:nvPr>
            <p:ph type="body" idx="1"/>
          </p:nvPr>
        </p:nvSpPr>
        <p:spPr>
          <a:prstGeom prst="rect">
            <a:avLst/>
          </a:prstGeom>
        </p:spPr>
        <p:txBody>
          <a:bodyPr/>
          <a:lstStyle/>
          <a:p>
            <a:pPr/>
            <a:r>
              <a:t>PublicKey, SecretKey.</a:t>
            </a:r>
          </a:p>
          <a:p>
            <a:pPr/>
            <a:r>
              <a:t>Nonce.</a:t>
            </a:r>
          </a:p>
          <a:p>
            <a:pPr/>
            <a:r>
              <a:t>TOXID.</a:t>
            </a:r>
          </a:p>
          <a:p>
            <a:pPr/>
            <a:r>
              <a:t>There are no centralized servers.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Implementations of Toxcore."/>
          <p:cNvSpPr txBox="1"/>
          <p:nvPr>
            <p:ph type="title"/>
          </p:nvPr>
        </p:nvSpPr>
        <p:spPr>
          <a:prstGeom prst="rect">
            <a:avLst/>
          </a:prstGeom>
        </p:spPr>
        <p:txBody>
          <a:bodyPr/>
          <a:lstStyle/>
          <a:p>
            <a:pPr/>
            <a:r>
              <a:t>Implementations of Toxcore.</a:t>
            </a:r>
          </a:p>
        </p:txBody>
      </p:sp>
      <p:sp>
        <p:nvSpPr>
          <p:cNvPr id="154" name="TokTok…"/>
          <p:cNvSpPr txBox="1"/>
          <p:nvPr>
            <p:ph type="body" idx="1"/>
          </p:nvPr>
        </p:nvSpPr>
        <p:spPr>
          <a:prstGeom prst="rect">
            <a:avLst/>
          </a:prstGeom>
        </p:spPr>
        <p:txBody>
          <a:bodyPr/>
          <a:lstStyle/>
          <a:p>
            <a:pPr marL="365760" indent="-365760" defTabSz="467359">
              <a:spcBef>
                <a:spcPts val="3300"/>
              </a:spcBef>
              <a:defRPr sz="2880"/>
            </a:pPr>
            <a:r>
              <a:t>TokTok</a:t>
            </a:r>
          </a:p>
          <a:p>
            <a:pPr lvl="1" marL="731520" indent="-365760" defTabSz="467359">
              <a:spcBef>
                <a:spcPts val="3300"/>
              </a:spcBef>
              <a:defRPr sz="2880"/>
            </a:pPr>
            <a:r>
              <a:t>Written in C</a:t>
            </a:r>
          </a:p>
          <a:p>
            <a:pPr lvl="1" marL="731520" indent="-365760" defTabSz="467359">
              <a:spcBef>
                <a:spcPts val="3300"/>
              </a:spcBef>
              <a:defRPr sz="2880"/>
            </a:pPr>
            <a:r>
              <a:t>Actually used in many Tox client projects.</a:t>
            </a:r>
          </a:p>
          <a:p>
            <a:pPr lvl="1" marL="731520" indent="-365760" defTabSz="467359">
              <a:spcBef>
                <a:spcPts val="3300"/>
              </a:spcBef>
              <a:defRPr sz="2880"/>
            </a:pPr>
            <a:r>
              <a:rPr u="sng">
                <a:hlinkClick r:id="rId2" invalidUrl="" action="" tgtFrame="" tooltip="" history="1" highlightClick="0" endSnd="0"/>
              </a:rPr>
              <a:t>https://github.com/TokTok/c-toxcore</a:t>
            </a:r>
          </a:p>
          <a:p>
            <a:pPr marL="365760" indent="-365760" defTabSz="467359">
              <a:spcBef>
                <a:spcPts val="3300"/>
              </a:spcBef>
              <a:defRPr sz="2880"/>
            </a:pPr>
            <a:r>
              <a:t>Tox-rs</a:t>
            </a:r>
          </a:p>
          <a:p>
            <a:pPr lvl="1" marL="731520" indent="-365760" defTabSz="467359">
              <a:spcBef>
                <a:spcPts val="3300"/>
              </a:spcBef>
              <a:defRPr sz="2880"/>
            </a:pPr>
            <a:r>
              <a:t>Written in Rust.</a:t>
            </a:r>
          </a:p>
          <a:p>
            <a:pPr lvl="1" marL="731520" indent="-365760" defTabSz="467359">
              <a:spcBef>
                <a:spcPts val="3300"/>
              </a:spcBef>
              <a:defRPr sz="2880"/>
            </a:pPr>
            <a:r>
              <a:t>Under construction.</a:t>
            </a:r>
          </a:p>
          <a:p>
            <a:pPr lvl="1" marL="731520" indent="-365760" defTabSz="467359">
              <a:spcBef>
                <a:spcPts val="3300"/>
              </a:spcBef>
              <a:defRPr sz="2880"/>
            </a:pPr>
            <a:r>
              <a:t>https://github.com/tox-rs/tox</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