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2" r:id="rId15"/>
    <p:sldId id="268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4475-DFA1-432F-AD8F-6C837ECFC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BEFC-9381-47D9-86CF-D82EFC3C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BE1E-C3DB-4846-BD1B-656A953C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60E8-2031-4679-8EA2-15DB135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951E-FEA2-4D83-9DA4-BD45BA3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7661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11D4-08BF-4991-AE07-C553882B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C5F87-B3F8-49C4-9DEF-12D83F2E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360F-159B-4E16-ACF3-34EF0E1E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9DA5-1DE5-4D86-980F-DD239687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9366-DBF1-4B57-881A-420D98E5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699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9663E-A1A5-4E9B-8421-02359D00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142DB-278E-4C0C-9069-BCFAA25A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321A-A544-4822-B2E0-5BA1C9E6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A9D3-B7BE-471E-B160-485CF5C9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90B4-507E-4244-9164-7DE3B621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707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C78-5C91-4699-8EB1-0B6EDC72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1D16-955A-4E73-AEA5-E7854A84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00E2-D741-41FA-97CD-085DDDAC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F52D-EE07-4087-89A2-8841900C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B57E-52AF-4B2F-9325-E4D521D5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593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B815-3DE8-4C90-A209-D98B7C81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EAC6-D86C-482E-8B4A-7E306AFF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F852-F971-4B1A-9E72-C25D6733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7B2C-487B-483B-967D-77B3A799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B7B4-0E40-4F61-B365-F0C75A7F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5545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F070-3CE8-4E0C-AE0E-33136B25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6983-05B3-452D-AD86-AFB36ED27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9AD01-77C9-497B-AAD1-007A8693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1BC3-29E9-449F-9A2B-AF71EA83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89B0-20CB-4310-9C8A-948B7F16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B9B6-7357-4F11-8304-759711BF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003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8C70-6E76-428B-AFFA-D7A2D530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9589D-3AF3-48BB-A25F-104975EE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83EE4-F583-49C1-8B74-F6B19531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E4C49-EF5A-40E6-B01D-B8E44FF4D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8D2-CE4E-401C-BAEA-03489C301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3FE11-04AB-49AB-9F4A-C644AE42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A5B48-B545-4894-A022-81C354BF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906F7-BD36-4995-B2D7-DAEDB5CD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760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334D-DA78-4737-8B7F-A27B20D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77BB1-B4AE-48B7-871A-D22F919D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785C0-EC9E-4E22-BFBB-14129166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8EE4-7934-4089-9BAF-C244713A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555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14D1F-0C8E-4AE0-8BDE-71B90216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15A26-152E-43C3-9FB7-E84D9F34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18678-22DB-4487-8E57-32097DA1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265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0DEC-FE0B-4540-A7DA-2EDA62F4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BA55-1003-44BA-B91B-73E7C08E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C41E7-4CCA-496E-8153-399D73C4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787C-9BD5-43C3-869F-D2382D1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49D9B-61B3-4003-A072-633CB52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EA87-CA2B-4721-A060-9C24C72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344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15C-0406-4DA5-8B90-ACE7C7F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AD836-CBE3-4C0E-80D6-24F22BFE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17A0-B007-439B-9088-E3DF646D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AA89-3377-4C9D-80FA-A8853011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8CBE-DCC1-482E-A125-5608A623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BD38-3A47-4C66-9BC4-AD47CD0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046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82A68-6590-4C2F-87A0-B856C200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A9CB-06F1-4A04-8999-72EF0072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FA16-2E52-4F35-8936-1C3803BE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E584-C8AB-4CF4-82D7-DE32D52B8F80}" type="datetimeFigureOut">
              <a:rPr lang="ru-BY" smtClean="0"/>
              <a:t>25.09.2018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36BD-A58A-4BBD-8466-A4D4356B6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EC58-1949-4F1A-BF3F-1A4F1502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9638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5127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242/DataBetweenRequests/DataBetweenRequests.aspx" TargetMode="External"/><Relationship Id="rId2" Type="http://schemas.openxmlformats.org/officeDocument/2006/relationships/hyperlink" Target="https://msdn.microsoft.com/en-us/library/ms178139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49242/DataAmongnReques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PageSharedData/?id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242/ControlData/" TargetMode="External"/><Relationship Id="rId2" Type="http://schemas.openxmlformats.org/officeDocument/2006/relationships/hyperlink" Target="http://localhost:49242/Control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49242/ControlData2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LooselyCoupledComponents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Protected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2067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777"/>
            <a:ext cx="9144000" cy="2741022"/>
          </a:xfrm>
        </p:spPr>
        <p:txBody>
          <a:bodyPr>
            <a:normAutofit/>
          </a:bodyPr>
          <a:lstStyle/>
          <a:p>
            <a:r>
              <a:rPr lang="en-US" sz="7200" dirty="0"/>
              <a:t>ASP.NET Session</a:t>
            </a:r>
            <a:endParaRPr lang="ru-BY" sz="7200" dirty="0"/>
          </a:p>
        </p:txBody>
      </p:sp>
    </p:spTree>
    <p:extLst>
      <p:ext uri="{BB962C8B-B14F-4D97-AF65-F5344CB8AC3E}">
        <p14:creationId xmlns:p14="http://schemas.microsoft.com/office/powerpoint/2010/main" val="405387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5815761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Core authentication and authorization require: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Startup.ConfigureServices</a:t>
            </a:r>
            <a:r>
              <a:rPr lang="en-US" sz="2800" dirty="0"/>
              <a:t>(</a:t>
            </a:r>
            <a:r>
              <a:rPr lang="en-US" sz="2800" dirty="0" err="1"/>
              <a:t>IServiceCollection</a:t>
            </a:r>
            <a:r>
              <a:rPr lang="en-US" sz="2800" dirty="0"/>
              <a:t> services)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services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.</a:t>
            </a:r>
            <a:r>
              <a:rPr lang="en-US" sz="1200" dirty="0" err="1"/>
              <a:t>AddAuthentication</a:t>
            </a:r>
            <a:r>
              <a:rPr lang="en-US" sz="1200" dirty="0"/>
              <a:t>(</a:t>
            </a:r>
            <a:r>
              <a:rPr lang="en-US" sz="1200" dirty="0" err="1"/>
              <a:t>CookieAuthenticationDefaults.AuthenticationScheme</a:t>
            </a:r>
            <a:r>
              <a:rPr lang="en-US" sz="1200" dirty="0"/>
              <a:t>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.</a:t>
            </a:r>
            <a:r>
              <a:rPr lang="en-US" sz="1200" dirty="0" err="1"/>
              <a:t>AddCookie</a:t>
            </a:r>
            <a:r>
              <a:rPr lang="en-US" sz="1200" dirty="0"/>
              <a:t>(options =&gt;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    </a:t>
            </a:r>
            <a:r>
              <a:rPr lang="en-US" sz="1200" dirty="0" err="1"/>
              <a:t>options.LoginPath</a:t>
            </a:r>
            <a:r>
              <a:rPr lang="en-US" sz="1200" dirty="0"/>
              <a:t> = new </a:t>
            </a:r>
            <a:r>
              <a:rPr lang="en-US" sz="1200" dirty="0" err="1"/>
              <a:t>PathString</a:t>
            </a:r>
            <a:r>
              <a:rPr lang="en-US" sz="1200" dirty="0"/>
              <a:t>("/Account/Login");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});</a:t>
            </a:r>
            <a:endParaRPr lang="en-US" sz="900" dirty="0"/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Startup.</a:t>
            </a:r>
            <a:r>
              <a:rPr lang="fr-FR" sz="2800" dirty="0"/>
              <a:t>Configure(</a:t>
            </a:r>
            <a:r>
              <a:rPr lang="fr-FR" sz="2800" dirty="0" err="1"/>
              <a:t>IApplicationBuilder</a:t>
            </a:r>
            <a:r>
              <a:rPr lang="fr-FR" sz="2800" dirty="0"/>
              <a:t> app, </a:t>
            </a:r>
            <a:r>
              <a:rPr lang="fr-FR" sz="2800" dirty="0" err="1"/>
              <a:t>IHostingEnvironment</a:t>
            </a:r>
            <a:r>
              <a:rPr lang="fr-FR" sz="2800" dirty="0"/>
              <a:t> </a:t>
            </a:r>
            <a:r>
              <a:rPr lang="fr-FR" sz="2800" dirty="0" err="1"/>
              <a:t>env</a:t>
            </a:r>
            <a:r>
              <a:rPr lang="fr-FR" sz="2800" dirty="0"/>
              <a:t>)</a:t>
            </a:r>
            <a:endParaRPr lang="en-US" sz="28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app.UseAuthentication</a:t>
            </a:r>
            <a:r>
              <a:rPr lang="en-US" sz="1200" dirty="0"/>
              <a:t>();</a:t>
            </a:r>
            <a:endParaRPr lang="en-US" sz="1000" dirty="0"/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[Authorize] on Controller or Action, </a:t>
            </a:r>
            <a:r>
              <a:rPr lang="en-US" sz="2800" dirty="0" err="1"/>
              <a:t>IAsyncAuthorizationFilter</a:t>
            </a:r>
            <a:r>
              <a:rPr lang="en-US" sz="2800" dirty="0"/>
              <a:t> on App or Area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HttpContext.SignInAsync</a:t>
            </a:r>
            <a:r>
              <a:rPr lang="en-US" sz="2800" dirty="0"/>
              <a:t>(scheme, principal)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HttpContext.SignOutAsync</a:t>
            </a:r>
            <a:r>
              <a:rPr lang="en-US" sz="2800" dirty="0"/>
              <a:t>(scheme)</a:t>
            </a:r>
          </a:p>
          <a:p>
            <a:pPr algn="l">
              <a:lnSpc>
                <a:spcPct val="80000"/>
              </a:lnSpc>
            </a:pPr>
            <a:r>
              <a:rPr lang="en-US" sz="1200" dirty="0">
                <a:hlinkClick r:id="rId2"/>
              </a:rPr>
              <a:t>http://localhost:65127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98597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ASP.NET Session isn’t a replacement for cache: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Session can harm website responsiveness. Instead you can use cache with a user id or session id as a part of the key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200" dirty="0"/>
              <a:t>If you use a user id, data will be reused across all sessions of a specific user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200" dirty="0"/>
              <a:t>If you use a session id, data will be specific to a session, but unlike using session, accessing session id only doesn't lock the session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There are simple </a:t>
            </a:r>
            <a:r>
              <a:rPr lang="en-US" sz="2800" dirty="0" err="1"/>
              <a:t>HttpRuntime.Cache</a:t>
            </a:r>
            <a:r>
              <a:rPr lang="en-US" sz="2800" dirty="0"/>
              <a:t> and </a:t>
            </a:r>
            <a:r>
              <a:rPr lang="en-US" sz="2800" dirty="0" err="1"/>
              <a:t>MemoryCache.Default</a:t>
            </a:r>
            <a:r>
              <a:rPr lang="en-US" sz="2800" dirty="0"/>
              <a:t> in-memory caches, but they are not practical for web farm due to data duplication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There are many solutions designed for caching with much better performance, scalability and functionality, like Memcached, Redis, etc.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82816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Other cases which can be better solved without using the session include: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Passing data among requests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Using the same data across different page event handlers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Passing data in child controls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Accessing data from set of loosely coupled components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21048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en-US" sz="14400" dirty="0"/>
              <a:t>Passing data among requests</a:t>
            </a:r>
          </a:p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en-US" sz="11200" dirty="0"/>
              <a:t>Instead of doing the following:</a:t>
            </a:r>
          </a:p>
          <a:p>
            <a:pPr lvl="1" algn="l"/>
            <a:r>
              <a:rPr lang="en-US" sz="6400" dirty="0"/>
              <a:t>protected void </a:t>
            </a:r>
            <a:r>
              <a:rPr lang="en-US" sz="6400" dirty="0" err="1"/>
              <a:t>Page_Load</a:t>
            </a:r>
            <a:r>
              <a:rPr lang="en-US" sz="6400" dirty="0"/>
              <a:t>(object sender, </a:t>
            </a:r>
            <a:r>
              <a:rPr lang="en-US" sz="6400" dirty="0" err="1"/>
              <a:t>EventArgs</a:t>
            </a:r>
            <a:r>
              <a:rPr lang="en-US" sz="6400" dirty="0"/>
              <a:t> e)</a:t>
            </a:r>
          </a:p>
          <a:p>
            <a:pPr lvl="1" algn="l"/>
            <a:r>
              <a:rPr lang="en-US" sz="6400" dirty="0"/>
              <a:t>{</a:t>
            </a:r>
          </a:p>
          <a:p>
            <a:pPr lvl="1" algn="l"/>
            <a:r>
              <a:rPr lang="en-US" sz="6400" dirty="0"/>
              <a:t>    string value;</a:t>
            </a:r>
          </a:p>
          <a:p>
            <a:pPr lvl="1" algn="l"/>
            <a:r>
              <a:rPr lang="en-US" sz="6400" dirty="0"/>
              <a:t>    if (!</a:t>
            </a:r>
            <a:r>
              <a:rPr lang="en-US" sz="6400" dirty="0" err="1"/>
              <a:t>IsPostBack</a:t>
            </a:r>
            <a:r>
              <a:rPr lang="en-US" sz="6400" dirty="0"/>
              <a:t>)</a:t>
            </a:r>
          </a:p>
          <a:p>
            <a:pPr lvl="1" algn="l"/>
            <a:r>
              <a:rPr lang="en-US" sz="6400" dirty="0"/>
              <a:t>    {</a:t>
            </a:r>
          </a:p>
          <a:p>
            <a:pPr lvl="1" algn="l"/>
            <a:r>
              <a:rPr lang="en-US" sz="6400" dirty="0"/>
              <a:t>        value = GetParam1();</a:t>
            </a:r>
          </a:p>
          <a:p>
            <a:pPr lvl="1" algn="l"/>
            <a:r>
              <a:rPr lang="en-US" sz="6400" dirty="0"/>
              <a:t>        Session["param1"] = value;</a:t>
            </a:r>
          </a:p>
          <a:p>
            <a:pPr lvl="1" algn="l"/>
            <a:r>
              <a:rPr lang="en-US" sz="6400" dirty="0"/>
              <a:t>    }</a:t>
            </a:r>
          </a:p>
          <a:p>
            <a:pPr lvl="1" algn="l"/>
            <a:r>
              <a:rPr lang="en-US" sz="6400" dirty="0"/>
              <a:t>    else</a:t>
            </a:r>
          </a:p>
          <a:p>
            <a:pPr lvl="1" algn="l"/>
            <a:r>
              <a:rPr lang="en-US" sz="6400" dirty="0"/>
              <a:t>    {</a:t>
            </a:r>
          </a:p>
          <a:p>
            <a:pPr lvl="1" algn="l"/>
            <a:r>
              <a:rPr lang="en-US" sz="6400" dirty="0"/>
              <a:t>        value = Session["param1"] as string;</a:t>
            </a:r>
          </a:p>
          <a:p>
            <a:pPr lvl="1" algn="l"/>
            <a:r>
              <a:rPr lang="en-US" sz="6400" dirty="0"/>
              <a:t>    }</a:t>
            </a:r>
          </a:p>
          <a:p>
            <a:pPr lvl="1" algn="l"/>
            <a:r>
              <a:rPr lang="en-US" sz="6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16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Passing data among requests</a:t>
            </a:r>
            <a:endParaRPr lang="en-US" sz="4400" dirty="0"/>
          </a:p>
          <a:p>
            <a:pPr algn="l">
              <a:spcAft>
                <a:spcPts val="1200"/>
              </a:spcAft>
            </a:pPr>
            <a:r>
              <a:rPr lang="en-US" sz="2800" dirty="0"/>
              <a:t>Use one of the </a:t>
            </a:r>
            <a:r>
              <a:rPr lang="en-US" sz="2800"/>
              <a:t>follwoing </a:t>
            </a:r>
            <a:r>
              <a:rPr lang="en-US" sz="2800" dirty="0"/>
              <a:t>options: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Hidden fields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Query parameters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Saving intermediate state in DB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AJAX/SPA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Cross-Page Posting can be also used, but I don’t advise to rely on it and </a:t>
            </a:r>
            <a:r>
              <a:rPr lang="en-US" sz="2800" dirty="0" err="1"/>
              <a:t>ViewState</a:t>
            </a:r>
            <a:r>
              <a:rPr lang="en-US" sz="2800" dirty="0"/>
              <a:t> in more sophisticated applications. Find more about Cross-Page Posting at </a:t>
            </a:r>
            <a:r>
              <a:rPr lang="en-US" sz="2800" dirty="0">
                <a:hlinkClick r:id="rId2"/>
              </a:rPr>
              <a:t>https://msdn.microsoft.com/en-us/library/ms178139.aspx</a:t>
            </a: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1100" dirty="0">
              <a:hlinkClick r:id="rId3"/>
            </a:endParaRPr>
          </a:p>
          <a:p>
            <a:pPr algn="l">
              <a:spcAft>
                <a:spcPts val="1200"/>
              </a:spcAft>
            </a:pPr>
            <a:r>
              <a:rPr lang="en-US" sz="1100" dirty="0">
                <a:hlinkClick r:id="rId4"/>
              </a:rPr>
              <a:t>http://localhost:49242/DataAmongnRequests/</a:t>
            </a:r>
            <a:endParaRPr lang="ru-BY" sz="1100" dirty="0"/>
          </a:p>
        </p:txBody>
      </p:sp>
    </p:spTree>
    <p:extLst>
      <p:ext uri="{BB962C8B-B14F-4D97-AF65-F5344CB8AC3E}">
        <p14:creationId xmlns:p14="http://schemas.microsoft.com/office/powerpoint/2010/main" val="2022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Using the same data across different page event handlers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Instead of doing the following: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Session["item"] = item;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</a:p>
          <a:p>
            <a:pPr lvl="1" algn="l">
              <a:lnSpc>
                <a:spcPct val="70000"/>
              </a:lnSpc>
            </a:pPr>
            <a:endParaRPr lang="ru-BY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Page_PreRender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var item = Session["item"];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2800" dirty="0"/>
              <a:t>Initialize a </a:t>
            </a:r>
            <a:r>
              <a:rPr lang="en-US" sz="2800" b="1" dirty="0"/>
              <a:t>not static </a:t>
            </a:r>
            <a:r>
              <a:rPr lang="en-US" sz="2800" dirty="0"/>
              <a:t>property or field and access it anywhere on the page. Make it protected or public if you need access it from the markup like &lt;%: Item.Property2 %&gt;</a:t>
            </a: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2"/>
              </a:rPr>
              <a:t>http://localhost:49242/PageSharedData/?id=3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3407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Passing data in child controls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Instead of doing the following: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 // A page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Session["items"] = items;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lvl="1" algn="l">
              <a:lnSpc>
                <a:spcPct val="70000"/>
              </a:lnSpc>
            </a:pPr>
            <a:endParaRPr lang="ru-BY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 // A child control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var items = Session["items"];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algn="l">
              <a:spcAft>
                <a:spcPts val="1200"/>
              </a:spcAft>
            </a:pPr>
            <a:r>
              <a:rPr lang="en-US" sz="2800" dirty="0"/>
              <a:t>Just pass it: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 err="1"/>
              <a:t>ctlItemListItems.Bind</a:t>
            </a:r>
            <a:r>
              <a:rPr lang="en-US" sz="1600" dirty="0"/>
              <a:t>(items); // A page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public void Bind(</a:t>
            </a:r>
            <a:r>
              <a:rPr lang="en-US" sz="1600" dirty="0" err="1"/>
              <a:t>IEnumerable</a:t>
            </a:r>
            <a:r>
              <a:rPr lang="en-US" sz="1600" dirty="0"/>
              <a:t>&lt;Item&gt; items) // A child control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</a:t>
            </a:r>
            <a:r>
              <a:rPr lang="en-US" sz="1600" dirty="0" err="1"/>
              <a:t>ctlListViewItems.DataSource</a:t>
            </a:r>
            <a:r>
              <a:rPr lang="en-US" sz="1600" dirty="0"/>
              <a:t> = items;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</a:t>
            </a:r>
            <a:r>
              <a:rPr lang="en-US" sz="1600" dirty="0" err="1"/>
              <a:t>ctlListViewItems.DataBind</a:t>
            </a:r>
            <a:r>
              <a:rPr lang="en-US" sz="1600" dirty="0"/>
              <a:t>();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}</a:t>
            </a:r>
            <a:endParaRPr lang="en-US" sz="1200" dirty="0">
              <a:hlinkClick r:id="rId2"/>
            </a:endParaRPr>
          </a:p>
          <a:p>
            <a:pPr marL="0" lvl="1" algn="l">
              <a:spcBef>
                <a:spcPts val="0"/>
              </a:spcBef>
            </a:pPr>
            <a:endParaRPr lang="en-US" sz="1200" dirty="0">
              <a:hlinkClick r:id="rId2"/>
            </a:endParaRPr>
          </a:p>
          <a:p>
            <a:pPr marL="0" lvl="1" algn="l">
              <a:spcBef>
                <a:spcPts val="0"/>
              </a:spcBef>
            </a:pPr>
            <a:r>
              <a:rPr lang="en-US" sz="1200" dirty="0">
                <a:hlinkClick r:id="rId3"/>
              </a:rPr>
              <a:t>http://localhost:49242/ControlData/</a:t>
            </a:r>
            <a:endParaRPr lang="en-US" sz="12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4"/>
              </a:rPr>
              <a:t>http://localhost:49242/ControlData2/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426300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Accessing data from set of loosely coupled components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Use request data (</a:t>
            </a:r>
            <a:r>
              <a:rPr lang="en-US" sz="2800" dirty="0" err="1"/>
              <a:t>Context.Items</a:t>
            </a:r>
            <a:r>
              <a:rPr lang="en-US" sz="2800" dirty="0"/>
              <a:t>) instead of the session: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 err="1"/>
              <a:t>Context.Items</a:t>
            </a:r>
            <a:r>
              <a:rPr lang="en-US" sz="1600" dirty="0"/>
              <a:t>["a key"] = data;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data = </a:t>
            </a:r>
            <a:r>
              <a:rPr lang="en-US" sz="1600" dirty="0" err="1"/>
              <a:t>Context.Items</a:t>
            </a:r>
            <a:r>
              <a:rPr lang="en-US" sz="1600" dirty="0"/>
              <a:t>["a key"];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2800" dirty="0"/>
              <a:t>It shares data during an HTTP request.</a:t>
            </a: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2"/>
              </a:rPr>
              <a:t>http://localhost:49242/LooselyCoupledComponents/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322843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Never use the session? Not exactly: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Save protected temporary user data for rarely accessed pages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when you really need a locking session</a:t>
            </a:r>
          </a:p>
          <a:p>
            <a:pPr marL="1028700" lvl="1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Disable session on main pages, use a separate async request to access session data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Wrap all session manipulations for specific functionality into a separate helper. Don’t access or modify the session directly from pages and controls.</a:t>
            </a:r>
          </a:p>
        </p:txBody>
      </p:sp>
    </p:spTree>
    <p:extLst>
      <p:ext uri="{BB962C8B-B14F-4D97-AF65-F5344CB8AC3E}">
        <p14:creationId xmlns:p14="http://schemas.microsoft.com/office/powerpoint/2010/main" val="138031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Set up in </a:t>
            </a:r>
            <a:r>
              <a:rPr lang="en-US" sz="3600" dirty="0" err="1"/>
              <a:t>web.config</a:t>
            </a:r>
            <a:r>
              <a:rPr lang="en-US" sz="3600" dirty="0"/>
              <a:t> &lt;</a:t>
            </a:r>
            <a:r>
              <a:rPr lang="en-US" sz="3600" dirty="0" err="1"/>
              <a:t>sessionState</a:t>
            </a:r>
            <a:r>
              <a:rPr lang="en-US" sz="3600" dirty="0"/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5 modes: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Off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InProc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 err="1"/>
              <a:t>StateServer</a:t>
            </a:r>
            <a:endParaRPr lang="en-US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 err="1"/>
              <a:t>SQLServer</a:t>
            </a:r>
            <a:endParaRPr lang="en-US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Custom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6147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InProc – keeps session objects in w3wp process memory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Dev-time only, looses session data after restarts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 case of web farm session is not shared across webservers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2088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StateServer</a:t>
            </a:r>
            <a:r>
              <a:rPr lang="en-US" sz="3600" dirty="0"/>
              <a:t> – saves session data in dedicated Win Service memory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Usually faster than </a:t>
            </a:r>
            <a:r>
              <a:rPr lang="en-US" sz="3600" dirty="0" err="1"/>
              <a:t>SQLServer</a:t>
            </a: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May not suite for Prod in some cases - looses data after ASP.NET state service restart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6432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SQLServer</a:t>
            </a:r>
            <a:r>
              <a:rPr lang="en-US" sz="3600" dirty="0"/>
              <a:t> – saves session data in DB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Persistent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Most often choice for Prod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Custom – you specify a session provider class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Whatever you make it to be </a:t>
            </a:r>
          </a:p>
          <a:p>
            <a:pPr algn="l"/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62848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The only thing you need to know about ASP.NET session:</a:t>
            </a:r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r>
              <a:rPr lang="en-US" sz="6000" dirty="0"/>
              <a:t>It’s LOCKING</a:t>
            </a: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r>
              <a:rPr lang="en-US" sz="1200" dirty="0">
                <a:hlinkClick r:id="rId2"/>
              </a:rPr>
              <a:t>http://localhost:49242/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81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Session is not meant to be used for authentication, do not use it to save user info: var user = Session["user"]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It’s less secure than build-in authentication mechanisms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Can be easily passed with URL if </a:t>
            </a:r>
            <a:r>
              <a:rPr lang="en-US" sz="2800" dirty="0" err="1"/>
              <a:t>cookieless</a:t>
            </a:r>
            <a:r>
              <a:rPr lang="en-US" sz="2800" dirty="0"/>
              <a:t>="</a:t>
            </a:r>
            <a:r>
              <a:rPr lang="en-US" sz="2800" dirty="0" err="1"/>
              <a:t>UseUri</a:t>
            </a:r>
            <a:r>
              <a:rPr lang="en-US" sz="2800" dirty="0"/>
              <a:t>"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Incompatible with build-in authorization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Stateful and locking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2799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</a:t>
            </a:r>
            <a:r>
              <a:rPr lang="en-US" sz="3600" dirty="0" err="1"/>
              <a:t>WebForms</a:t>
            </a:r>
            <a:r>
              <a:rPr lang="en-US" sz="3600" dirty="0"/>
              <a:t> authentication and  authorization require: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&lt;authentication mode="Forms" /&gt;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&lt;authorization&gt;&lt;deny users="?" /&gt;&lt;/authorization&gt;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FormsAuthentication.SetAuthCookie</a:t>
            </a:r>
            <a:r>
              <a:rPr lang="en-US" sz="2800" dirty="0"/>
              <a:t>(username, </a:t>
            </a:r>
            <a:r>
              <a:rPr lang="en-US" sz="2800" dirty="0" err="1"/>
              <a:t>createPersistentCookie</a:t>
            </a:r>
            <a:r>
              <a:rPr lang="en-US" sz="2800" dirty="0"/>
              <a:t>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FormsAuthentication.SignOut</a:t>
            </a:r>
            <a:r>
              <a:rPr lang="en-US" sz="2800" dirty="0"/>
              <a:t>();</a:t>
            </a: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r>
              <a:rPr lang="en-US" sz="1200" dirty="0">
                <a:hlinkClick r:id="rId2"/>
              </a:rPr>
              <a:t>http://localhost:49242/Protected/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149584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5258413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MVC 5 authentication and authorization require: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Startup.Configuration</a:t>
            </a:r>
            <a:r>
              <a:rPr lang="en-US" sz="2800" dirty="0"/>
              <a:t>(</a:t>
            </a:r>
            <a:r>
              <a:rPr lang="en-US" sz="2800" dirty="0" err="1"/>
              <a:t>IAppBuilder</a:t>
            </a:r>
            <a:r>
              <a:rPr lang="en-US" sz="2800" dirty="0"/>
              <a:t> app)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app.UseCookieAuthentication</a:t>
            </a:r>
            <a:r>
              <a:rPr lang="en-US" sz="1200" dirty="0"/>
              <a:t>(new </a:t>
            </a:r>
            <a:r>
              <a:rPr lang="en-US" sz="1200" dirty="0" err="1"/>
              <a:t>CookieAuthenticationOptions</a:t>
            </a: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ru-BY" sz="1200" dirty="0"/>
              <a:t>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 err="1"/>
              <a:t>AuthenticationType</a:t>
            </a:r>
            <a:r>
              <a:rPr lang="en-US" sz="1200" dirty="0"/>
              <a:t> = </a:t>
            </a:r>
            <a:r>
              <a:rPr lang="en-US" sz="1200" dirty="0" err="1"/>
              <a:t>DefaultAuthenticationTypes.ApplicationCookie</a:t>
            </a:r>
            <a:r>
              <a:rPr lang="en-US" sz="1200" dirty="0"/>
              <a:t>,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 err="1"/>
              <a:t>LoginPath</a:t>
            </a:r>
            <a:r>
              <a:rPr lang="en-US" sz="1200" dirty="0"/>
              <a:t> = new </a:t>
            </a:r>
            <a:r>
              <a:rPr lang="en-US" sz="1200" dirty="0" err="1"/>
              <a:t>PathString</a:t>
            </a:r>
            <a:r>
              <a:rPr lang="en-US" sz="1200" dirty="0"/>
              <a:t>("/Account/Login")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ru-BY" sz="1200" dirty="0"/>
              <a:t>});</a:t>
            </a:r>
            <a:endParaRPr lang="en-US" sz="9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[Authorize] on Controller or Action, </a:t>
            </a:r>
            <a:r>
              <a:rPr lang="en-US" sz="2800" dirty="0" err="1"/>
              <a:t>IAuthorizationFilter</a:t>
            </a:r>
            <a:r>
              <a:rPr lang="en-US" sz="2800" dirty="0"/>
              <a:t> on App or Area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HttpContext.GetOwinContext</a:t>
            </a:r>
            <a:r>
              <a:rPr lang="en-US" sz="2800" dirty="0"/>
              <a:t>().</a:t>
            </a:r>
            <a:r>
              <a:rPr lang="en-US" sz="2800" dirty="0" err="1"/>
              <a:t>Authentication.SignIn</a:t>
            </a:r>
            <a:r>
              <a:rPr lang="en-US" sz="2800" dirty="0"/>
              <a:t>(identity)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HttpContext.GetOwinContext</a:t>
            </a:r>
            <a:r>
              <a:rPr lang="en-US" sz="2800" dirty="0"/>
              <a:t>().</a:t>
            </a:r>
            <a:r>
              <a:rPr lang="en-US" sz="2800" dirty="0" err="1"/>
              <a:t>Authentication.SignOut</a:t>
            </a:r>
            <a:r>
              <a:rPr lang="en-US" sz="2800" dirty="0"/>
              <a:t>(</a:t>
            </a:r>
            <a:r>
              <a:rPr lang="en-US" sz="2800" dirty="0" err="1"/>
              <a:t>DefaultAuthenticationTypes.ApplicationCookie</a:t>
            </a:r>
            <a:r>
              <a:rPr lang="en-US" sz="2800" dirty="0"/>
              <a:t>)</a:t>
            </a:r>
          </a:p>
          <a:p>
            <a:pPr algn="l"/>
            <a:r>
              <a:rPr lang="en-US" sz="1200" dirty="0">
                <a:hlinkClick r:id="rId2"/>
              </a:rPr>
              <a:t>http://localhost:62067/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98386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58775</TotalTime>
  <Words>1057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</dc:creator>
  <cp:lastModifiedBy>Kosta</cp:lastModifiedBy>
  <cp:revision>82</cp:revision>
  <dcterms:created xsi:type="dcterms:W3CDTF">2018-06-20T01:07:47Z</dcterms:created>
  <dcterms:modified xsi:type="dcterms:W3CDTF">2018-09-25T12:31:58Z</dcterms:modified>
</cp:coreProperties>
</file>