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5" r:id="rId4"/>
    <p:sldId id="268" r:id="rId5"/>
    <p:sldId id="269" r:id="rId6"/>
    <p:sldId id="257" r:id="rId7"/>
    <p:sldId id="267" r:id="rId8"/>
    <p:sldId id="270" r:id="rId9"/>
    <p:sldId id="272" r:id="rId10"/>
    <p:sldId id="271" r:id="rId11"/>
    <p:sldId id="273" r:id="rId12"/>
    <p:sldId id="259" r:id="rId13"/>
  </p:sldIdLst>
  <p:sldSz cx="9144000" cy="6858000" type="screen4x3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Consolas" pitchFamily="49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FF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86" autoAdjust="0"/>
  </p:normalViewPr>
  <p:slideViewPr>
    <p:cSldViewPr>
      <p:cViewPr varScale="1">
        <p:scale>
          <a:sx n="82" d="100"/>
          <a:sy n="82" d="100"/>
        </p:scale>
        <p:origin x="-1445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82C92-D653-4702-8A65-90846F1D732B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DB2D-0AD5-4C69-B6EC-4AAE9DDD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61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5589240"/>
            <a:ext cx="4788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KOSTA 151</a:t>
            </a:r>
            <a:r>
              <a:rPr kumimoji="0"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기 </a:t>
            </a:r>
            <a:r>
              <a:rPr kumimoji="0"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FINAL 3</a:t>
            </a:r>
            <a:r>
              <a:rPr kumimoji="0"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조 </a:t>
            </a:r>
            <a:endParaRPr kumimoji="0" lang="en-US" altLang="ko-KR" sz="1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437112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Spring </a:t>
            </a:r>
          </a:p>
          <a:p>
            <a:pPr algn="r"/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HandlerInterceptor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3</a:t>
            </a:r>
            <a:r>
              <a:rPr lang="en-US" altLang="ko-KR" sz="2400" dirty="0" smtClean="0">
                <a:solidFill>
                  <a:srgbClr val="FFFFFF"/>
                </a:solidFill>
              </a:rPr>
              <a:t>.  </a:t>
            </a:r>
            <a:r>
              <a:rPr lang="ko-KR" altLang="en-US" sz="2400" dirty="0" smtClean="0">
                <a:solidFill>
                  <a:srgbClr val="FFFFFF"/>
                </a:solidFill>
              </a:rPr>
              <a:t>코</a:t>
            </a:r>
            <a:r>
              <a:rPr lang="ko-KR" altLang="en-US" sz="2400" dirty="0" smtClean="0">
                <a:solidFill>
                  <a:srgbClr val="FFFFFF"/>
                </a:solidFill>
              </a:rPr>
              <a:t>드</a:t>
            </a:r>
            <a:r>
              <a:rPr lang="en-US" altLang="ko-KR" sz="2400" dirty="0" smtClean="0">
                <a:solidFill>
                  <a:srgbClr val="FFFFFF"/>
                </a:solidFill>
              </a:rPr>
              <a:t/>
            </a:r>
            <a:br>
              <a:rPr lang="en-US" altLang="ko-KR" sz="2400" dirty="0" smtClean="0">
                <a:solidFill>
                  <a:srgbClr val="FFFFFF"/>
                </a:solidFill>
              </a:rPr>
            </a:br>
            <a:r>
              <a:rPr lang="en-US" altLang="ko-KR" sz="2400" dirty="0" smtClean="0">
                <a:solidFill>
                  <a:srgbClr val="FFFFFF"/>
                </a:solidFill>
              </a:rPr>
              <a:t>     </a:t>
            </a:r>
            <a:r>
              <a:rPr lang="en-US" altLang="ko-KR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en-US" altLang="ko-KR" sz="2400" dirty="0" smtClean="0">
                <a:solidFill>
                  <a:srgbClr val="FFFFFF"/>
                </a:solidFill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</a:rPr>
              <a:t>인터페이스 </a:t>
            </a:r>
            <a:r>
              <a:rPr lang="ko-KR" altLang="en-US" sz="2400" dirty="0" smtClean="0">
                <a:solidFill>
                  <a:srgbClr val="FFFFFF"/>
                </a:solidFill>
              </a:rPr>
              <a:t>구현 </a:t>
            </a:r>
            <a:r>
              <a:rPr lang="en-US" altLang="ko-KR" sz="2400" dirty="0" smtClean="0">
                <a:solidFill>
                  <a:srgbClr val="FFFFFF"/>
                </a:solidFill>
              </a:rPr>
              <a:t>: xml</a:t>
            </a:r>
            <a:r>
              <a:rPr lang="ko-KR" altLang="en-US" sz="2400" dirty="0" smtClean="0">
                <a:solidFill>
                  <a:srgbClr val="FFFFFF"/>
                </a:solidFill>
              </a:rPr>
              <a:t>설정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357158" y="1285861"/>
            <a:ext cx="8319868" cy="785818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lang="en-US" altLang="ko-KR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HandlerInterceptor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xml</a:t>
            </a: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4"/>
          <p:cNvSpPr/>
          <p:nvPr/>
        </p:nvSpPr>
        <p:spPr>
          <a:xfrm>
            <a:off x="395536" y="2285992"/>
            <a:ext cx="8319868" cy="43577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mvc:interceptors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mvc:interceptor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mvc:mapping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dirty="0" smtClean="0">
                <a:solidFill>
                  <a:srgbClr val="0A9989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path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dirty="0" smtClean="0">
                <a:solidFill>
                  <a:srgbClr val="DF5000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"/customer/noticeReg.htm</a:t>
            </a:r>
            <a:r>
              <a:rPr kumimoji="1" lang="ko-KR" altLang="ko-KR" sz="2000" dirty="0" smtClean="0">
                <a:solidFill>
                  <a:srgbClr val="DF5000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2000" dirty="0" smtClean="0">
                <a:solidFill>
                  <a:srgbClr val="0A9989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sz="2000" dirty="0" smtClean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lang="en-US" altLang="ko-KR" sz="1400" dirty="0" smtClean="0"/>
              <a:t>&lt;!-- </a:t>
            </a:r>
            <a:r>
              <a:rPr lang="ko-KR" altLang="en-US" sz="1400" dirty="0" smtClean="0"/>
              <a:t>특정 경로 요청에만 </a:t>
            </a:r>
            <a:r>
              <a:rPr lang="ko-KR" altLang="en-US" sz="1400" dirty="0" err="1" smtClean="0"/>
              <a:t>인터셉터</a:t>
            </a:r>
            <a:r>
              <a:rPr lang="ko-KR" altLang="en-US" sz="1400" dirty="0" smtClean="0"/>
              <a:t> 적용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글쓰기 페이지</a:t>
            </a:r>
            <a:r>
              <a:rPr lang="en-US" altLang="ko-KR" sz="1400" dirty="0" smtClean="0"/>
              <a:t>--&gt;</a:t>
            </a:r>
            <a:endParaRPr kumimoji="1" lang="ko-KR" altLang="ko-KR" sz="2000" dirty="0" smtClean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dirty="0" smtClean="0">
                <a:solidFill>
                  <a:srgbClr val="0A9989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dirty="0" smtClean="0">
                <a:solidFill>
                  <a:srgbClr val="DF5000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"Interceptor"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 					</a:t>
            </a:r>
            <a:r>
              <a:rPr kumimoji="1" lang="ko-KR" altLang="ko-KR" sz="2000" dirty="0" smtClean="0">
                <a:solidFill>
                  <a:srgbClr val="0A9989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dirty="0" smtClean="0">
                <a:solidFill>
                  <a:srgbClr val="DF5000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"ncontroller.Interceptor"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&gt;&lt;/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&lt;/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mvc:interceptor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2000" dirty="0" smtClean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2000" dirty="0" smtClean="0">
                <a:solidFill>
                  <a:srgbClr val="0A9989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2000" dirty="0" smtClean="0">
                <a:solidFill>
                  <a:srgbClr val="DF5000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"ncontroller.MeasuringInterceptor"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&gt;&lt;/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&lt;/</a:t>
            </a:r>
            <a:r>
              <a:rPr kumimoji="1" lang="ko-KR" altLang="ko-KR" sz="20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mvc:interceptors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48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5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1840" y="2708920"/>
            <a:ext cx="3240360" cy="1069514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332655"/>
            <a:ext cx="7524328" cy="718197"/>
          </a:xfrm>
        </p:spPr>
        <p:txBody>
          <a:bodyPr/>
          <a:lstStyle/>
          <a:p>
            <a:r>
              <a:rPr lang="ko-KR" altLang="en-US" sz="3600" dirty="0" err="1" smtClean="0"/>
              <a:t>인터셉터</a:t>
            </a:r>
            <a:r>
              <a:rPr lang="ko-KR" altLang="en-US" sz="3600" dirty="0" smtClean="0"/>
              <a:t> 사용 목적</a:t>
            </a:r>
            <a:endParaRPr lang="ko-KR" altLang="en-US" sz="3600" dirty="0"/>
          </a:p>
        </p:txBody>
      </p:sp>
      <p:sp>
        <p:nvSpPr>
          <p:cNvPr id="5" name="사각형: 둥근 모서리 4"/>
          <p:cNvSpPr/>
          <p:nvPr/>
        </p:nvSpPr>
        <p:spPr>
          <a:xfrm>
            <a:off x="1643042" y="1948225"/>
            <a:ext cx="7072362" cy="9807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특정 컨트롤러에 종속되지 않는 기능처리 </a:t>
            </a:r>
            <a:endParaRPr lang="en-US" altLang="ko-KR" sz="2000" dirty="0" smtClean="0"/>
          </a:p>
          <a:p>
            <a:r>
              <a:rPr lang="en-US" altLang="ko-KR" dirty="0" smtClean="0"/>
              <a:t>(ex. </a:t>
            </a:r>
            <a:r>
              <a:rPr lang="ko-KR" altLang="en-US" dirty="0" smtClean="0"/>
              <a:t>요청 경로 접근 제어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요청 접근 내역 기록</a:t>
            </a:r>
            <a:r>
              <a:rPr lang="en-US" altLang="ko-KR" dirty="0" smtClean="0"/>
              <a:t>) :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4"/>
          <p:cNvSpPr/>
          <p:nvPr/>
        </p:nvSpPr>
        <p:spPr>
          <a:xfrm>
            <a:off x="1643042" y="3214686"/>
            <a:ext cx="7072362" cy="2500330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범용적으로 </a:t>
            </a:r>
            <a:r>
              <a:rPr lang="en-US" altLang="ko-KR" sz="2000" dirty="0" smtClean="0">
                <a:solidFill>
                  <a:srgbClr val="FFFF99"/>
                </a:solidFill>
              </a:rPr>
              <a:t>Spring AOP</a:t>
            </a:r>
            <a:r>
              <a:rPr lang="ko-KR" altLang="en-US" sz="2000" dirty="0" smtClean="0">
                <a:solidFill>
                  <a:srgbClr val="FFFF99"/>
                </a:solidFill>
              </a:rPr>
              <a:t>방법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있지만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는 여러 컨트롤러에 공통으로 </a:t>
            </a:r>
            <a:r>
              <a:rPr lang="ko-KR" altLang="en-US" dirty="0" smtClean="0"/>
              <a:t>기능을 적용할 수 있는  </a:t>
            </a:r>
            <a:r>
              <a:rPr lang="en-US" altLang="ko-KR" sz="2800" dirty="0" err="1" smtClean="0">
                <a:solidFill>
                  <a:srgbClr val="FFFF99"/>
                </a:solidFill>
              </a:rPr>
              <a:t>HandlerInterceptor</a:t>
            </a:r>
            <a:r>
              <a:rPr lang="en-US" altLang="ko-KR" sz="2800" dirty="0" smtClean="0">
                <a:solidFill>
                  <a:srgbClr val="FFFF99"/>
                </a:solidFill>
              </a:rPr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다수의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적용 가능 </a:t>
            </a:r>
            <a:r>
              <a:rPr lang="en-US" altLang="ko-KR" sz="1600" dirty="0" smtClean="0"/>
              <a:t>&lt;=&gt; </a:t>
            </a:r>
            <a:r>
              <a:rPr lang="en-US" altLang="ko-KR" sz="1600" dirty="0" smtClean="0"/>
              <a:t>AOP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JoinPoint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메서드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91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rsSola1105\Desktop\KakaoTalk_20170518_2122580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715436" cy="35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861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rsSola1105\Desktop\KakaoTalk_20170518_2122583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858312" cy="4786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861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1</a:t>
            </a:r>
            <a:r>
              <a:rPr lang="en-US" altLang="ko-KR" sz="2400" dirty="0" smtClean="0">
                <a:solidFill>
                  <a:srgbClr val="FFFFFF"/>
                </a:solidFill>
              </a:rPr>
              <a:t>. </a:t>
            </a:r>
            <a:r>
              <a:rPr lang="en-US" altLang="ko-KR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en-US" altLang="ko-KR" sz="2400" dirty="0" smtClean="0">
                <a:solidFill>
                  <a:srgbClr val="FFFFFF"/>
                </a:solidFill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</a:rPr>
              <a:t>인터페이스 구현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158" y="1071546"/>
            <a:ext cx="8358246" cy="928694"/>
          </a:xfrm>
        </p:spPr>
        <p:txBody>
          <a:bodyPr/>
          <a:lstStyle/>
          <a:p>
            <a:pPr marL="342900" lvl="0" indent="-342900" algn="ctr"/>
            <a:r>
              <a:rPr lang="en-US" altLang="ko-KR" dirty="0" smtClean="0"/>
              <a:t>3</a:t>
            </a:r>
            <a:r>
              <a:rPr lang="ko-KR" altLang="en-US" dirty="0" smtClean="0"/>
              <a:t>가지 시점에 공통 기능 주입 가능 </a:t>
            </a:r>
            <a:endParaRPr lang="en-US" altLang="ko-KR" dirty="0">
              <a:latin typeface="+mn-lt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395536" y="1948225"/>
            <a:ext cx="8319868" cy="9807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AutoNum type="arabicPeriod"/>
            </a:pP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 실행 전 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preHandler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dirty="0" smtClean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/>
              <a:t>접근 권한이 없는 경우 컨트롤러를 실행하지 않는다거나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 marL="800100" lvl="1" indent="-342900"/>
            <a:r>
              <a:rPr lang="en-US" altLang="ko-KR" dirty="0" smtClean="0"/>
              <a:t>	</a:t>
            </a:r>
            <a:r>
              <a:rPr lang="ko-KR" altLang="en-US" dirty="0" smtClean="0"/>
              <a:t>컨트롤러 </a:t>
            </a:r>
            <a:r>
              <a:rPr lang="ko-KR" altLang="en-US" dirty="0" err="1" smtClean="0"/>
              <a:t>실행전</a:t>
            </a:r>
            <a:r>
              <a:rPr lang="ko-KR" altLang="en-US" dirty="0" smtClean="0"/>
              <a:t> 컨트롤러에서 필요로 하는 정보 생성 가능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4"/>
          <p:cNvSpPr/>
          <p:nvPr/>
        </p:nvSpPr>
        <p:spPr>
          <a:xfrm>
            <a:off x="395536" y="3000372"/>
            <a:ext cx="8319868" cy="11950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rgbClr val="FFFF99"/>
                </a:solidFill>
              </a:rPr>
              <a:t>컨트롤러</a:t>
            </a:r>
            <a:r>
              <a:rPr lang="en-US" altLang="ko-KR" dirty="0" smtClean="0">
                <a:solidFill>
                  <a:srgbClr val="FFFF99"/>
                </a:solidFill>
              </a:rPr>
              <a:t>(</a:t>
            </a:r>
            <a:r>
              <a:rPr lang="ko-KR" altLang="en-US" dirty="0" err="1" smtClean="0">
                <a:solidFill>
                  <a:srgbClr val="FFFF99"/>
                </a:solidFill>
              </a:rPr>
              <a:t>핸들러</a:t>
            </a:r>
            <a:r>
              <a:rPr lang="en-US" altLang="ko-KR" dirty="0" smtClean="0">
                <a:solidFill>
                  <a:srgbClr val="FFFF99"/>
                </a:solidFill>
              </a:rPr>
              <a:t>) </a:t>
            </a:r>
            <a:r>
              <a:rPr lang="ko-KR" altLang="en-US" dirty="0" smtClean="0">
                <a:solidFill>
                  <a:srgbClr val="FFFF99"/>
                </a:solidFill>
              </a:rPr>
              <a:t>실행 후</a:t>
            </a:r>
            <a:r>
              <a:rPr lang="en-US" altLang="ko-KR" dirty="0" smtClean="0">
                <a:solidFill>
                  <a:srgbClr val="FFFF99"/>
                </a:solidFill>
              </a:rPr>
              <a:t>, </a:t>
            </a:r>
            <a:r>
              <a:rPr lang="ko-KR" altLang="en-US" dirty="0" smtClean="0">
                <a:solidFill>
                  <a:srgbClr val="FFFF99"/>
                </a:solidFill>
              </a:rPr>
              <a:t>아직 </a:t>
            </a:r>
            <a:r>
              <a:rPr lang="ko-KR" altLang="en-US" dirty="0" err="1" smtClean="0">
                <a:solidFill>
                  <a:srgbClr val="FFFF99"/>
                </a:solidFill>
              </a:rPr>
              <a:t>뷰를</a:t>
            </a:r>
            <a:r>
              <a:rPr lang="ko-KR" altLang="en-US" dirty="0" smtClean="0">
                <a:solidFill>
                  <a:srgbClr val="FFFF99"/>
                </a:solidFill>
              </a:rPr>
              <a:t> 실행하기 전 </a:t>
            </a:r>
            <a:r>
              <a:rPr lang="en-US" altLang="ko-KR" dirty="0" smtClean="0">
                <a:solidFill>
                  <a:srgbClr val="FFFF99"/>
                </a:solidFill>
              </a:rPr>
              <a:t>: </a:t>
            </a:r>
            <a:r>
              <a:rPr lang="en-US" altLang="ko-KR" dirty="0" err="1" smtClean="0">
                <a:solidFill>
                  <a:srgbClr val="FFFF99"/>
                </a:solidFill>
              </a:rPr>
              <a:t>postHandler</a:t>
            </a:r>
            <a:r>
              <a:rPr lang="en-US" altLang="ko-KR" dirty="0" smtClean="0">
                <a:solidFill>
                  <a:srgbClr val="FFFF99"/>
                </a:solidFill>
              </a:rPr>
              <a:t> </a:t>
            </a:r>
            <a:r>
              <a:rPr lang="ko-KR" altLang="en-US" dirty="0" err="1" smtClean="0">
                <a:solidFill>
                  <a:srgbClr val="FFFF99"/>
                </a:solidFill>
              </a:rPr>
              <a:t>메서드</a:t>
            </a:r>
            <a:endParaRPr lang="en-US" altLang="ko-KR" dirty="0" smtClean="0">
              <a:solidFill>
                <a:srgbClr val="FFFF99"/>
              </a:solidFill>
            </a:endParaRPr>
          </a:p>
          <a:p>
            <a:pPr marL="342900" lvl="0" indent="-342900"/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정상적으로 실행된 이후 추가기능 구현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lvl="0" indent="-342900"/>
            <a:r>
              <a:rPr lang="en-US" altLang="ko-KR" dirty="0" smtClean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컨트롤러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발생시 </a:t>
            </a:r>
            <a:r>
              <a:rPr lang="en-US" altLang="ko-KR" dirty="0" err="1" smtClean="0"/>
              <a:t>postHandler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x</a:t>
            </a:r>
          </a:p>
        </p:txBody>
      </p:sp>
      <p:sp>
        <p:nvSpPr>
          <p:cNvPr id="8" name="사각형: 둥근 모서리 4"/>
          <p:cNvSpPr/>
          <p:nvPr/>
        </p:nvSpPr>
        <p:spPr>
          <a:xfrm>
            <a:off x="395536" y="4305679"/>
            <a:ext cx="8319868" cy="13378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err="1" smtClean="0">
                <a:solidFill>
                  <a:srgbClr val="FFFF99"/>
                </a:solidFill>
              </a:rPr>
              <a:t>뷰를</a:t>
            </a:r>
            <a:r>
              <a:rPr lang="ko-KR" altLang="en-US" dirty="0" smtClean="0">
                <a:solidFill>
                  <a:srgbClr val="FFFF99"/>
                </a:solidFill>
              </a:rPr>
              <a:t> 실행한 이후 </a:t>
            </a:r>
            <a:r>
              <a:rPr lang="en-US" altLang="ko-KR" dirty="0" smtClean="0">
                <a:solidFill>
                  <a:srgbClr val="FFFF99"/>
                </a:solidFill>
              </a:rPr>
              <a:t>: </a:t>
            </a:r>
            <a:r>
              <a:rPr lang="en-US" altLang="ko-KR" dirty="0" err="1" smtClean="0">
                <a:solidFill>
                  <a:srgbClr val="FFFF99"/>
                </a:solidFill>
              </a:rPr>
              <a:t>afterCompletion</a:t>
            </a:r>
            <a:r>
              <a:rPr lang="en-US" altLang="ko-KR" dirty="0" smtClean="0">
                <a:solidFill>
                  <a:srgbClr val="FFFF99"/>
                </a:solidFill>
              </a:rPr>
              <a:t> </a:t>
            </a:r>
            <a:r>
              <a:rPr lang="ko-KR" altLang="en-US" dirty="0" err="1" smtClean="0">
                <a:solidFill>
                  <a:srgbClr val="FFFF99"/>
                </a:solidFill>
              </a:rPr>
              <a:t>메서드</a:t>
            </a:r>
            <a:endParaRPr lang="en-US" altLang="ko-KR" dirty="0" smtClean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/>
            <a:r>
              <a:rPr lang="en-US" altLang="ko-KR" dirty="0" smtClean="0"/>
              <a:t>	1. </a:t>
            </a:r>
            <a:r>
              <a:rPr lang="ko-KR" altLang="en-US" dirty="0" smtClean="0"/>
              <a:t>클라이언트에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전송한 뒤에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lvl="0" indent="-342900"/>
            <a:r>
              <a:rPr lang="en-US" altLang="ko-KR" dirty="0" smtClean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컨트롤러 </a:t>
            </a:r>
            <a:r>
              <a:rPr lang="ko-KR" altLang="en-US" dirty="0" smtClean="0"/>
              <a:t>실행 이후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로그로 남길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</a:t>
            </a:r>
            <a:r>
              <a:rPr lang="ko-KR" altLang="en-US" dirty="0" smtClean="0"/>
              <a:t>시간 기록 등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lvl="0" indent="-342900"/>
            <a:r>
              <a:rPr lang="en-US" altLang="ko-KR" dirty="0" smtClean="0"/>
              <a:t>	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후처리 가능</a:t>
            </a:r>
            <a:endParaRPr lang="en-US" altLang="ko-KR" dirty="0"/>
          </a:p>
        </p:txBody>
      </p:sp>
      <p:sp>
        <p:nvSpPr>
          <p:cNvPr id="9" name="사각형: 둥근 모서리 4"/>
          <p:cNvSpPr/>
          <p:nvPr/>
        </p:nvSpPr>
        <p:spPr>
          <a:xfrm>
            <a:off x="395536" y="5786454"/>
            <a:ext cx="8319868" cy="980685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 모두 구현할 </a:t>
            </a:r>
            <a:r>
              <a:rPr lang="ko-KR" altLang="en-US" dirty="0" smtClean="0">
                <a:solidFill>
                  <a:schemeClr val="bg1"/>
                </a:solidFill>
              </a:rPr>
              <a:t>필요 없다면</a:t>
            </a:r>
            <a:r>
              <a:rPr lang="ko-KR" altLang="en-US" dirty="0" smtClean="0">
                <a:solidFill>
                  <a:srgbClr val="FFFF99"/>
                </a:solidFill>
              </a:rPr>
              <a:t> </a:t>
            </a:r>
            <a:endParaRPr lang="en-US" altLang="ko-KR" dirty="0" smtClean="0">
              <a:solidFill>
                <a:srgbClr val="FFFF99"/>
              </a:solidFill>
            </a:endParaRPr>
          </a:p>
          <a:p>
            <a:pPr marL="342900" lvl="0" indent="-342900"/>
            <a:r>
              <a:rPr lang="en-US" altLang="ko-KR" dirty="0" err="1" smtClean="0">
                <a:solidFill>
                  <a:srgbClr val="FFFF99"/>
                </a:solidFill>
              </a:rPr>
              <a:t>HandlerInterceptor</a:t>
            </a:r>
            <a:r>
              <a:rPr lang="ko-KR" altLang="en-US" dirty="0" smtClean="0">
                <a:solidFill>
                  <a:schemeClr val="bg1"/>
                </a:solidFill>
              </a:rPr>
              <a:t>인터페이스 구현필요 </a:t>
            </a:r>
            <a:r>
              <a:rPr lang="ko-KR" altLang="en-US" dirty="0" smtClean="0">
                <a:solidFill>
                  <a:schemeClr val="bg1"/>
                </a:solidFill>
              </a:rPr>
              <a:t>없음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/>
            <a:r>
              <a:rPr lang="en-US" dirty="0" err="1" smtClean="0">
                <a:solidFill>
                  <a:srgbClr val="FFFF99"/>
                </a:solidFill>
              </a:rPr>
              <a:t>HandlerintereptorAdapter</a:t>
            </a:r>
            <a:r>
              <a:rPr lang="ko-KR" altLang="en-US" dirty="0" smtClean="0"/>
              <a:t>클래스 상속받아 사용할 것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2.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ko-KR" altLang="en-US" sz="2400" dirty="0" smtClean="0">
                <a:solidFill>
                  <a:srgbClr val="FFFFFF"/>
                </a:solidFill>
              </a:rPr>
              <a:t>설정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6" name="사각형: 둥근 모서리 4"/>
          <p:cNvSpPr/>
          <p:nvPr/>
        </p:nvSpPr>
        <p:spPr>
          <a:xfrm>
            <a:off x="428596" y="1733911"/>
            <a:ext cx="7000924" cy="9807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2000" dirty="0" smtClean="0"/>
              <a:t>기능 </a:t>
            </a:r>
            <a:r>
              <a:rPr lang="ko-KR" altLang="en-US" sz="2000" dirty="0" smtClean="0"/>
              <a:t>구현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</a:t>
            </a:r>
            <a:r>
              <a:rPr lang="ko-KR" altLang="en-US" sz="2000" dirty="0" smtClean="0"/>
              <a:t>요청에 대해 </a:t>
            </a:r>
            <a:endParaRPr lang="en-US" altLang="ko-KR" sz="2000" dirty="0" smtClean="0"/>
          </a:p>
          <a:p>
            <a:pPr marL="342900" indent="-342900"/>
            <a:r>
              <a:rPr lang="en-US" altLang="ko-KR" sz="2000" dirty="0" err="1" smtClean="0"/>
              <a:t>HandlerIntorceptor</a:t>
            </a:r>
            <a:r>
              <a:rPr lang="ko-KR" altLang="en-US" sz="2000" dirty="0" smtClean="0"/>
              <a:t> 적용 </a:t>
            </a:r>
            <a:r>
              <a:rPr lang="ko-KR" altLang="en-US" sz="2000" dirty="0" smtClean="0"/>
              <a:t>되도록 </a:t>
            </a:r>
            <a:r>
              <a:rPr lang="ko-KR" altLang="en-US" sz="2000" dirty="0" smtClean="0"/>
              <a:t>설정 </a:t>
            </a:r>
            <a:r>
              <a:rPr lang="ko-KR" altLang="en-US" sz="2000" dirty="0" smtClean="0"/>
              <a:t>추가하는 작업 필요</a:t>
            </a:r>
          </a:p>
        </p:txBody>
      </p:sp>
      <p:sp>
        <p:nvSpPr>
          <p:cNvPr id="7" name="사각형: 둥근 모서리 4"/>
          <p:cNvSpPr/>
          <p:nvPr/>
        </p:nvSpPr>
        <p:spPr>
          <a:xfrm>
            <a:off x="1500166" y="3000372"/>
            <a:ext cx="7143800" cy="3357586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rgbClr val="FFFF99"/>
                </a:solidFill>
              </a:rPr>
              <a:t>XML </a:t>
            </a:r>
            <a:r>
              <a:rPr lang="ko-KR" altLang="en-US" dirty="0" smtClean="0">
                <a:solidFill>
                  <a:srgbClr val="FFFF99"/>
                </a:solidFill>
              </a:rPr>
              <a:t>설정 </a:t>
            </a:r>
            <a:r>
              <a:rPr lang="en-US" altLang="ko-KR" dirty="0" smtClean="0">
                <a:solidFill>
                  <a:srgbClr val="FFFF99"/>
                </a:solidFill>
              </a:rPr>
              <a:t> </a:t>
            </a:r>
            <a:r>
              <a:rPr lang="en-US" altLang="ko-KR" sz="2800" dirty="0" smtClean="0">
                <a:solidFill>
                  <a:srgbClr val="FFFF99"/>
                </a:solidFill>
              </a:rPr>
              <a:t>&lt;</a:t>
            </a:r>
            <a:r>
              <a:rPr lang="en-US" altLang="ko-KR" sz="2800" dirty="0" err="1" smtClean="0">
                <a:solidFill>
                  <a:srgbClr val="FFFF99"/>
                </a:solidFill>
              </a:rPr>
              <a:t>mvc:interceptors</a:t>
            </a:r>
            <a:r>
              <a:rPr lang="en-US" altLang="ko-KR" sz="2800" dirty="0" smtClean="0">
                <a:solidFill>
                  <a:srgbClr val="FFFF99"/>
                </a:solidFill>
              </a:rPr>
              <a:t>&gt;</a:t>
            </a:r>
          </a:p>
          <a:p>
            <a:pPr algn="r"/>
            <a:endParaRPr lang="ko-KR" altLang="en-US" dirty="0" smtClean="0">
              <a:solidFill>
                <a:srgbClr val="FFFF99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/>
              <a:t>태그 </a:t>
            </a:r>
            <a:r>
              <a:rPr lang="ko-KR" altLang="en-US" dirty="0" smtClean="0"/>
              <a:t>내부에 정의한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인터셉터로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DispatcherServlet</a:t>
            </a:r>
            <a:r>
              <a:rPr lang="ko-KR" altLang="en-US" dirty="0" smtClean="0"/>
              <a:t>이 처리하는 요청에 대해 </a:t>
            </a:r>
            <a:endParaRPr lang="en-US" altLang="ko-KR" dirty="0" smtClean="0"/>
          </a:p>
          <a:p>
            <a:pPr marL="800100" lvl="1" indent="-342900"/>
            <a:r>
              <a:rPr lang="en-US" altLang="ko-KR" dirty="0" smtClean="0"/>
              <a:t>	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인터셉터를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적용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설정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요청에 대한 처리</a:t>
            </a:r>
            <a:r>
              <a:rPr lang="en-US" altLang="ko-KR" sz="1400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3.  </a:t>
            </a:r>
            <a:r>
              <a:rPr lang="ko-KR" altLang="en-US" dirty="0" smtClean="0"/>
              <a:t>만약 </a:t>
            </a:r>
            <a:r>
              <a:rPr lang="ko-KR" altLang="en-US" dirty="0" smtClean="0"/>
              <a:t>특정 </a:t>
            </a:r>
            <a:r>
              <a:rPr lang="ko-KR" altLang="en-US" dirty="0" smtClean="0"/>
              <a:t>요청경로에 </a:t>
            </a:r>
            <a:r>
              <a:rPr lang="ko-KR" altLang="en-US" dirty="0" smtClean="0"/>
              <a:t>적용 할 시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&lt;</a:t>
            </a:r>
            <a:r>
              <a:rPr lang="en-US" altLang="ko-KR" dirty="0" err="1" smtClean="0"/>
              <a:t>mvc:interceptor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(s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4. 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mvc:mapping</a:t>
            </a:r>
            <a:r>
              <a:rPr lang="en-US" altLang="ko-KR" dirty="0" smtClean="0"/>
              <a:t> path=""&gt;</a:t>
            </a:r>
            <a:r>
              <a:rPr lang="ko-KR" altLang="en-US" dirty="0" smtClean="0"/>
              <a:t>에 특정 경로 패턴 지정</a:t>
            </a:r>
          </a:p>
        </p:txBody>
      </p:sp>
    </p:spTree>
    <p:extLst>
      <p:ext uri="{BB962C8B-B14F-4D97-AF65-F5344CB8AC3E}">
        <p14:creationId xmlns="" xmlns:p14="http://schemas.microsoft.com/office/powerpoint/2010/main" val="78616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2.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ko-KR" altLang="en-US" sz="2400" dirty="0" smtClean="0">
                <a:solidFill>
                  <a:srgbClr val="FFFFFF"/>
                </a:solidFill>
              </a:rPr>
              <a:t>설정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6" name="사각형: 둥근 모서리 4"/>
          <p:cNvSpPr/>
          <p:nvPr/>
        </p:nvSpPr>
        <p:spPr>
          <a:xfrm>
            <a:off x="428596" y="1733911"/>
            <a:ext cx="7000924" cy="9807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2000" dirty="0" smtClean="0"/>
              <a:t>기능 </a:t>
            </a:r>
            <a:r>
              <a:rPr lang="ko-KR" altLang="en-US" sz="2000" dirty="0" smtClean="0"/>
              <a:t>구현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</a:t>
            </a:r>
            <a:r>
              <a:rPr lang="ko-KR" altLang="en-US" sz="2000" dirty="0" smtClean="0"/>
              <a:t>요청에 대해 </a:t>
            </a:r>
            <a:endParaRPr lang="en-US" altLang="ko-KR" sz="2000" dirty="0" smtClean="0"/>
          </a:p>
          <a:p>
            <a:pPr marL="342900" indent="-342900"/>
            <a:r>
              <a:rPr lang="en-US" altLang="ko-KR" sz="2000" dirty="0" err="1" smtClean="0"/>
              <a:t>HandlerIntorceptor</a:t>
            </a:r>
            <a:r>
              <a:rPr lang="ko-KR" altLang="en-US" sz="2000" dirty="0" smtClean="0"/>
              <a:t> 적용 </a:t>
            </a:r>
            <a:r>
              <a:rPr lang="ko-KR" altLang="en-US" sz="2000" dirty="0" smtClean="0"/>
              <a:t>되도록 </a:t>
            </a:r>
            <a:r>
              <a:rPr lang="ko-KR" altLang="en-US" sz="2000" dirty="0" smtClean="0"/>
              <a:t>설정 </a:t>
            </a:r>
            <a:r>
              <a:rPr lang="ko-KR" altLang="en-US" sz="2000" dirty="0" smtClean="0"/>
              <a:t>추가하는 작업 필요</a:t>
            </a:r>
          </a:p>
        </p:txBody>
      </p:sp>
      <p:sp>
        <p:nvSpPr>
          <p:cNvPr id="7" name="사각형: 둥근 모서리 4"/>
          <p:cNvSpPr/>
          <p:nvPr/>
        </p:nvSpPr>
        <p:spPr>
          <a:xfrm>
            <a:off x="1500166" y="3000372"/>
            <a:ext cx="7143800" cy="3357586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rgbClr val="FFFF99"/>
                </a:solidFill>
              </a:rPr>
              <a:t>자바 </a:t>
            </a:r>
            <a:r>
              <a:rPr lang="ko-KR" altLang="en-US" dirty="0" smtClean="0">
                <a:solidFill>
                  <a:srgbClr val="FFFF99"/>
                </a:solidFill>
              </a:rPr>
              <a:t>클래스 기반</a:t>
            </a:r>
            <a:endParaRPr lang="en-US" altLang="ko-KR" dirty="0" smtClean="0">
              <a:solidFill>
                <a:srgbClr val="FFFF99"/>
              </a:solidFill>
            </a:endParaRPr>
          </a:p>
          <a:p>
            <a:pPr algn="r"/>
            <a:r>
              <a:rPr lang="en-US" altLang="ko-KR" sz="2800" dirty="0" err="1" smtClean="0">
                <a:solidFill>
                  <a:srgbClr val="FFFF99"/>
                </a:solidFill>
              </a:rPr>
              <a:t>WebMvcConfigure</a:t>
            </a:r>
            <a:r>
              <a:rPr lang="en-US" altLang="ko-KR" sz="2800" dirty="0" smtClean="0">
                <a:solidFill>
                  <a:srgbClr val="FFFF99"/>
                </a:solidFill>
              </a:rPr>
              <a:t> </a:t>
            </a:r>
            <a:r>
              <a:rPr lang="ko-KR" altLang="en-US" sz="2800" dirty="0" smtClean="0">
                <a:solidFill>
                  <a:srgbClr val="FFFF99"/>
                </a:solidFill>
              </a:rPr>
              <a:t>상속</a:t>
            </a:r>
            <a:r>
              <a:rPr lang="en-US" altLang="ko-KR" sz="2800" dirty="0" smtClean="0">
                <a:solidFill>
                  <a:srgbClr val="FFFF99"/>
                </a:solidFill>
              </a:rPr>
              <a:t>, </a:t>
            </a:r>
            <a:r>
              <a:rPr lang="en-US" altLang="ko-KR" sz="2800" dirty="0" err="1" smtClean="0">
                <a:solidFill>
                  <a:srgbClr val="FFFF99"/>
                </a:solidFill>
              </a:rPr>
              <a:t>addInterceptors</a:t>
            </a:r>
            <a:r>
              <a:rPr lang="en-US" altLang="ko-KR" sz="2800" dirty="0" smtClean="0">
                <a:solidFill>
                  <a:srgbClr val="FFFF99"/>
                </a:solidFill>
              </a:rPr>
              <a:t>()</a:t>
            </a:r>
            <a:r>
              <a:rPr lang="ko-KR" altLang="en-US" sz="2800" dirty="0" err="1" smtClean="0">
                <a:solidFill>
                  <a:srgbClr val="FFFF99"/>
                </a:solidFill>
              </a:rPr>
              <a:t>메서드</a:t>
            </a:r>
            <a:r>
              <a:rPr lang="ko-KR" altLang="en-US" sz="2800" dirty="0" smtClean="0">
                <a:solidFill>
                  <a:srgbClr val="FFFF99"/>
                </a:solidFill>
              </a:rPr>
              <a:t> </a:t>
            </a:r>
            <a:r>
              <a:rPr lang="ko-KR" altLang="en-US" sz="2800" dirty="0" smtClean="0">
                <a:solidFill>
                  <a:srgbClr val="FFFF99"/>
                </a:solidFill>
              </a:rPr>
              <a:t>구</a:t>
            </a:r>
            <a:r>
              <a:rPr lang="ko-KR" altLang="en-US" sz="2800" dirty="0" smtClean="0">
                <a:solidFill>
                  <a:srgbClr val="FFFF99"/>
                </a:solidFill>
              </a:rPr>
              <a:t>현</a:t>
            </a:r>
            <a:endParaRPr lang="en-US" altLang="ko-KR" sz="2800" dirty="0" smtClean="0">
              <a:solidFill>
                <a:srgbClr val="FFFF99"/>
              </a:solidFill>
            </a:endParaRPr>
          </a:p>
          <a:p>
            <a:pPr algn="r"/>
            <a:endParaRPr lang="ko-KR" altLang="en-US" sz="2800" dirty="0" smtClean="0">
              <a:solidFill>
                <a:srgbClr val="FFFF99"/>
              </a:solidFill>
            </a:endParaRP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 smtClean="0"/>
              <a:t>경로 요청에 대해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addInterceptors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addPathPatterns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616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3</a:t>
            </a:r>
            <a:r>
              <a:rPr lang="en-US" altLang="ko-KR" sz="2400" dirty="0" smtClean="0">
                <a:solidFill>
                  <a:srgbClr val="FFFFFF"/>
                </a:solidFill>
              </a:rPr>
              <a:t>.  </a:t>
            </a:r>
            <a:r>
              <a:rPr lang="ko-KR" altLang="en-US" sz="2400" dirty="0" smtClean="0">
                <a:solidFill>
                  <a:srgbClr val="FFFFFF"/>
                </a:solidFill>
              </a:rPr>
              <a:t>코</a:t>
            </a:r>
            <a:r>
              <a:rPr lang="ko-KR" altLang="en-US" sz="2400" dirty="0" smtClean="0">
                <a:solidFill>
                  <a:srgbClr val="FFFFFF"/>
                </a:solidFill>
              </a:rPr>
              <a:t>드</a:t>
            </a:r>
            <a:r>
              <a:rPr lang="en-US" altLang="ko-KR" sz="2400" dirty="0" smtClean="0">
                <a:solidFill>
                  <a:srgbClr val="FFFFFF"/>
                </a:solidFill>
              </a:rPr>
              <a:t/>
            </a:r>
            <a:br>
              <a:rPr lang="en-US" altLang="ko-KR" sz="2400" dirty="0" smtClean="0">
                <a:solidFill>
                  <a:srgbClr val="FFFFFF"/>
                </a:solidFill>
              </a:rPr>
            </a:br>
            <a:r>
              <a:rPr lang="en-US" altLang="ko-KR" sz="2400" dirty="0" smtClean="0">
                <a:solidFill>
                  <a:srgbClr val="FFFFFF"/>
                </a:solidFill>
              </a:rPr>
              <a:t>     </a:t>
            </a:r>
            <a:r>
              <a:rPr lang="en-US" altLang="ko-KR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en-US" altLang="ko-KR" sz="2400" dirty="0" smtClean="0">
                <a:solidFill>
                  <a:srgbClr val="FFFFFF"/>
                </a:solidFill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</a:rPr>
              <a:t>인터페이스 </a:t>
            </a:r>
            <a:r>
              <a:rPr lang="ko-KR" altLang="en-US" sz="2400" dirty="0" smtClean="0">
                <a:solidFill>
                  <a:srgbClr val="FFFFFF"/>
                </a:solidFill>
              </a:rPr>
              <a:t>구현 </a:t>
            </a:r>
            <a:r>
              <a:rPr lang="en-US" altLang="ko-KR" sz="2400" dirty="0" smtClean="0">
                <a:solidFill>
                  <a:srgbClr val="FFFFFF"/>
                </a:solidFill>
              </a:rPr>
              <a:t>: xml</a:t>
            </a:r>
            <a:r>
              <a:rPr lang="ko-KR" altLang="en-US" sz="2400" dirty="0" smtClean="0">
                <a:solidFill>
                  <a:srgbClr val="FFFFFF"/>
                </a:solidFill>
              </a:rPr>
              <a:t>설정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357158" y="1285861"/>
            <a:ext cx="8319868" cy="785818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AutoNum type="arabicPeriod"/>
            </a:pP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전 로그인 확인 구현</a:t>
            </a: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preHandler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4"/>
          <p:cNvSpPr/>
          <p:nvPr/>
        </p:nvSpPr>
        <p:spPr>
          <a:xfrm>
            <a:off x="395536" y="2285992"/>
            <a:ext cx="8319868" cy="43577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Pre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Interceptor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HandlerInterceptorAdapter{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preHandle(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HttpServletRequest request, HttpServletResponse response, Object </a:t>
            </a: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handler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throws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Exception{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HttpSession session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request.getSession();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id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)session.getAttribute(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"userid"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(id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System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println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"true"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System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println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"false"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response.sendRedirect(request.getContextPath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()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"/index.htm"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676456" cy="950998"/>
          </a:xfrm>
        </p:spPr>
        <p:txBody>
          <a:bodyPr/>
          <a:lstStyle/>
          <a:p>
            <a:pPr lvl="0"/>
            <a:r>
              <a:rPr lang="en-US" altLang="ko-KR" sz="2400" dirty="0" smtClean="0">
                <a:solidFill>
                  <a:srgbClr val="FFFFFF"/>
                </a:solidFill>
              </a:rPr>
              <a:t>3</a:t>
            </a:r>
            <a:r>
              <a:rPr lang="en-US" altLang="ko-KR" sz="2400" dirty="0" smtClean="0">
                <a:solidFill>
                  <a:srgbClr val="FFFFFF"/>
                </a:solidFill>
              </a:rPr>
              <a:t>.  </a:t>
            </a:r>
            <a:r>
              <a:rPr lang="ko-KR" altLang="en-US" sz="2400" dirty="0" smtClean="0">
                <a:solidFill>
                  <a:srgbClr val="FFFFFF"/>
                </a:solidFill>
              </a:rPr>
              <a:t>코</a:t>
            </a:r>
            <a:r>
              <a:rPr lang="ko-KR" altLang="en-US" sz="2400" dirty="0" smtClean="0">
                <a:solidFill>
                  <a:srgbClr val="FFFFFF"/>
                </a:solidFill>
              </a:rPr>
              <a:t>드</a:t>
            </a:r>
            <a:r>
              <a:rPr lang="en-US" altLang="ko-KR" sz="2400" dirty="0" smtClean="0">
                <a:solidFill>
                  <a:srgbClr val="FFFFFF"/>
                </a:solidFill>
              </a:rPr>
              <a:t/>
            </a:r>
            <a:br>
              <a:rPr lang="en-US" altLang="ko-KR" sz="2400" dirty="0" smtClean="0">
                <a:solidFill>
                  <a:srgbClr val="FFFFFF"/>
                </a:solidFill>
              </a:rPr>
            </a:br>
            <a:r>
              <a:rPr lang="en-US" altLang="ko-KR" sz="2400" dirty="0" smtClean="0">
                <a:solidFill>
                  <a:srgbClr val="FFFFFF"/>
                </a:solidFill>
              </a:rPr>
              <a:t>     </a:t>
            </a:r>
            <a:r>
              <a:rPr lang="en-US" altLang="ko-KR" sz="2400" dirty="0" err="1" smtClean="0">
                <a:solidFill>
                  <a:srgbClr val="FFFFFF"/>
                </a:solidFill>
              </a:rPr>
              <a:t>HandlerInterceptor</a:t>
            </a:r>
            <a:r>
              <a:rPr lang="en-US" altLang="ko-KR" sz="2400" dirty="0" smtClean="0">
                <a:solidFill>
                  <a:srgbClr val="FFFFFF"/>
                </a:solidFill>
              </a:rPr>
              <a:t> </a:t>
            </a:r>
            <a:r>
              <a:rPr lang="ko-KR" altLang="en-US" sz="2400" dirty="0" smtClean="0">
                <a:solidFill>
                  <a:srgbClr val="FFFFFF"/>
                </a:solidFill>
              </a:rPr>
              <a:t>인터페이스 </a:t>
            </a:r>
            <a:r>
              <a:rPr lang="ko-KR" altLang="en-US" sz="2400" dirty="0" smtClean="0">
                <a:solidFill>
                  <a:srgbClr val="FFFFFF"/>
                </a:solidFill>
              </a:rPr>
              <a:t>구현 </a:t>
            </a:r>
            <a:r>
              <a:rPr lang="en-US" altLang="ko-KR" sz="2400" dirty="0" smtClean="0">
                <a:solidFill>
                  <a:srgbClr val="FFFFFF"/>
                </a:solidFill>
              </a:rPr>
              <a:t>: xml</a:t>
            </a:r>
            <a:r>
              <a:rPr lang="ko-KR" altLang="en-US" sz="2400" dirty="0" smtClean="0">
                <a:solidFill>
                  <a:srgbClr val="FFFFFF"/>
                </a:solidFill>
              </a:rPr>
              <a:t>설정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357158" y="1285861"/>
            <a:ext cx="8319868" cy="785818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처리 실행 시간 계산</a:t>
            </a:r>
            <a:r>
              <a:rPr lang="ko-KR" altLang="en-US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preHandler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afterCompletion</a:t>
            </a:r>
            <a:r>
              <a:rPr lang="en-US" altLang="ko-KR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4"/>
          <p:cNvSpPr/>
          <p:nvPr/>
        </p:nvSpPr>
        <p:spPr>
          <a:xfrm>
            <a:off x="395536" y="2285992"/>
            <a:ext cx="8319868" cy="43577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MeasuringInterceptor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HandlerInterceptorAdapter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preHandle(HttpServletRequest request, </a:t>
            </a: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HttpServletResponse 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response, Object handler){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request.setAttribute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"beginTime"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System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.currentTimeMillis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afterCompletion(HttpServletRequest request, </a:t>
            </a: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HttpServletResponse 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response, Object handler, Exception e){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Long 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beginTime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(Long)request.getAttribute(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"beginTime"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endTime 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System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.currentTimeMillis();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System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ko-KR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println</a:t>
            </a:r>
            <a:endParaRPr kumimoji="1" lang="en-US" altLang="ko-KR" sz="1400" dirty="0" smtClean="0">
              <a:solidFill>
                <a:srgbClr val="066DE2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66DE2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(request.getRequestURI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()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en-US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실행 시간 </a:t>
            </a:r>
            <a:r>
              <a:rPr kumimoji="1" lang="ko-KR" altLang="ko-KR" sz="1400" dirty="0" smtClean="0">
                <a:solidFill>
                  <a:srgbClr val="63A35C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:"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(endTime</a:t>
            </a:r>
            <a:r>
              <a:rPr kumimoji="1" lang="ko-KR" altLang="ko-KR" sz="1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-</a:t>
            </a: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beginTime));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5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284</Words>
  <Application>Microsoft Office PowerPoint</Application>
  <PresentationFormat>화면 슬라이드 쇼(4:3)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Consolas</vt:lpstr>
      <vt:lpstr>Calibri</vt:lpstr>
      <vt:lpstr>Office Theme</vt:lpstr>
      <vt:lpstr>Custom Design</vt:lpstr>
      <vt:lpstr>슬라이드 1</vt:lpstr>
      <vt:lpstr>인터셉터 사용 목적</vt:lpstr>
      <vt:lpstr>슬라이드 3</vt:lpstr>
      <vt:lpstr>슬라이드 4</vt:lpstr>
      <vt:lpstr>1. HandlerInterceptor 인터페이스 구현</vt:lpstr>
      <vt:lpstr>2. HandlerInterceptor설정</vt:lpstr>
      <vt:lpstr>2. HandlerInterceptor설정</vt:lpstr>
      <vt:lpstr>3.  코드      HandlerInterceptor 인터페이스 구현 : xml설정</vt:lpstr>
      <vt:lpstr>3.  코드      HandlerInterceptor 인터페이스 구현 : xml설정</vt:lpstr>
      <vt:lpstr>3.  코드      HandlerInterceptor 인터페이스 구현 : xml설정</vt:lpstr>
      <vt:lpstr>감사합니다.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MorsSola</cp:lastModifiedBy>
  <cp:revision>120</cp:revision>
  <dcterms:created xsi:type="dcterms:W3CDTF">2014-04-01T16:35:38Z</dcterms:created>
  <dcterms:modified xsi:type="dcterms:W3CDTF">2017-05-19T06:45:51Z</dcterms:modified>
</cp:coreProperties>
</file>