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4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E6F679-2C88-43A9-977A-E50AE9C37DFA}" type="datetimeFigureOut">
              <a:rPr lang="en-US" smtClean="0"/>
              <a:pPr/>
              <a:t>12-Feb-17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97F2D8-D053-4523-AC20-5FE2D33E675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Kosta\Desktop\video-148684828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28194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Century Gothic" pitchFamily="34" charset="0"/>
              </a:rPr>
              <a:t>Seminarski</a:t>
            </a:r>
            <a:r>
              <a:rPr lang="en-US" sz="6000" dirty="0" smtClean="0">
                <a:latin typeface="Century Gothic" pitchFamily="34" charset="0"/>
              </a:rPr>
              <a:t> </a:t>
            </a:r>
            <a:r>
              <a:rPr lang="en-US" sz="6000" dirty="0" err="1" smtClean="0">
                <a:latin typeface="Century Gothic" pitchFamily="34" charset="0"/>
              </a:rPr>
              <a:t>rad</a:t>
            </a:r>
            <a:r>
              <a:rPr lang="en-US" sz="6000" dirty="0" smtClean="0">
                <a:latin typeface="Century Gothic" pitchFamily="34" charset="0"/>
              </a:rPr>
              <a:t> </a:t>
            </a:r>
            <a:r>
              <a:rPr lang="en-US" sz="6000" dirty="0" err="1" smtClean="0">
                <a:latin typeface="Century Gothic" pitchFamily="34" charset="0"/>
              </a:rPr>
              <a:t>i</a:t>
            </a:r>
            <a:r>
              <a:rPr lang="sr-Latn-RS" sz="6000" dirty="0" smtClean="0">
                <a:latin typeface="Century Gothic" pitchFamily="34" charset="0"/>
              </a:rPr>
              <a:t>z arhitekture računarskih sistema</a:t>
            </a:r>
            <a:endParaRPr lang="en-US" sz="6000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33800"/>
            <a:ext cx="6400800" cy="1219200"/>
          </a:xfrm>
        </p:spPr>
        <p:txBody>
          <a:bodyPr/>
          <a:lstStyle/>
          <a:p>
            <a:pPr algn="l"/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itchFamily="34" charset="0"/>
              </a:rPr>
              <a:t>Tema: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itchFamily="34" charset="0"/>
              </a:rPr>
              <a:t>144-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itchFamily="34" charset="0"/>
              </a:rPr>
              <a:t>pinski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itchFamily="34" charset="0"/>
              </a:rPr>
              <a:t> LPC2214 ARM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itchFamily="34" charset="0"/>
              </a:rPr>
              <a:t>mikrokontroler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41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itchFamily="34" charset="0"/>
              </a:rPr>
              <a:t>Kosta Erić  561/2015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2286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latin typeface="Century Gothic" pitchFamily="34" charset="0"/>
              </a:rPr>
              <a:t>Za realizaciju projekta korišćen je ARM mikrokontroler LPC 2214, kao i softveri Keil uVision 5 i FlashMagic.</a:t>
            </a:r>
          </a:p>
        </p:txBody>
      </p:sp>
      <p:pic>
        <p:nvPicPr>
          <p:cNvPr id="1027" name="Picture 3" descr="C:\Users\Kosta\Desktop\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1997075" cy="382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52400"/>
            <a:ext cx="7467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latin typeface="Century Gothic" pitchFamily="34" charset="0"/>
              </a:rPr>
              <a:t>Osnovne karakteristike ovog mikrokontrolera su:</a:t>
            </a:r>
          </a:p>
          <a:p>
            <a:endParaRPr lang="sr-Latn-RS" sz="20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LPC </a:t>
            </a:r>
            <a:r>
              <a:rPr lang="de-DE" sz="1600" dirty="0">
                <a:latin typeface="Century Gothic" pitchFamily="34" charset="0"/>
              </a:rPr>
              <a:t>2214 MCU procesor 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mini </a:t>
            </a:r>
            <a:r>
              <a:rPr lang="de-DE" sz="1600" dirty="0">
                <a:latin typeface="Century Gothic" pitchFamily="34" charset="0"/>
              </a:rPr>
              <a:t>USB programabilan </a:t>
            </a:r>
            <a:r>
              <a:rPr lang="de-DE" sz="1600" dirty="0" smtClean="0">
                <a:latin typeface="Century Gothic" pitchFamily="34" charset="0"/>
              </a:rPr>
              <a:t>konektor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JTAG </a:t>
            </a:r>
            <a:r>
              <a:rPr lang="de-DE" sz="1600" dirty="0">
                <a:latin typeface="Century Gothic" pitchFamily="34" charset="0"/>
              </a:rPr>
              <a:t>konektor za programiranje i debagovanje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Posebno </a:t>
            </a:r>
            <a:r>
              <a:rPr lang="de-DE" sz="1600" dirty="0">
                <a:latin typeface="Century Gothic" pitchFamily="34" charset="0"/>
              </a:rPr>
              <a:t>reset kolo koje se aktivira pritiskom na dugme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1.8V </a:t>
            </a:r>
            <a:r>
              <a:rPr lang="de-DE" sz="1600" dirty="0">
                <a:latin typeface="Century Gothic" pitchFamily="34" charset="0"/>
              </a:rPr>
              <a:t>i 3.3V regulatori napajanja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8 </a:t>
            </a:r>
            <a:r>
              <a:rPr lang="de-DE" sz="1600" dirty="0">
                <a:latin typeface="Century Gothic" pitchFamily="34" charset="0"/>
              </a:rPr>
              <a:t>Mbit Flash memorije za SPI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postolje </a:t>
            </a:r>
            <a:r>
              <a:rPr lang="de-DE" sz="1600" dirty="0">
                <a:latin typeface="Century Gothic" pitchFamily="34" charset="0"/>
              </a:rPr>
              <a:t>za microSD karticu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LED </a:t>
            </a:r>
            <a:r>
              <a:rPr lang="de-DE" sz="1600" dirty="0">
                <a:latin typeface="Century Gothic" pitchFamily="34" charset="0"/>
              </a:rPr>
              <a:t>dioda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de-DE" sz="1600" dirty="0" smtClean="0">
                <a:latin typeface="Century Gothic" pitchFamily="34" charset="0"/>
              </a:rPr>
              <a:t>Kristalni </a:t>
            </a:r>
            <a:r>
              <a:rPr lang="de-DE" sz="1600" dirty="0">
                <a:latin typeface="Century Gothic" pitchFamily="34" charset="0"/>
              </a:rPr>
              <a:t>oscilator na samom kontroleru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en-US" sz="1600" dirty="0" smtClean="0">
                <a:latin typeface="Century Gothic" pitchFamily="34" charset="0"/>
              </a:rPr>
              <a:t>16 </a:t>
            </a:r>
            <a:r>
              <a:rPr lang="en-US" sz="1600" dirty="0" err="1">
                <a:latin typeface="Century Gothic" pitchFamily="34" charset="0"/>
              </a:rPr>
              <a:t>kB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staticke</a:t>
            </a:r>
            <a:r>
              <a:rPr lang="en-US" sz="1600" dirty="0">
                <a:latin typeface="Century Gothic" pitchFamily="34" charset="0"/>
              </a:rPr>
              <a:t> ram </a:t>
            </a:r>
            <a:r>
              <a:rPr lang="en-US" sz="1600" dirty="0" err="1">
                <a:latin typeface="Century Gothic" pitchFamily="34" charset="0"/>
              </a:rPr>
              <a:t>memorije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kao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i</a:t>
            </a:r>
            <a:r>
              <a:rPr lang="en-US" sz="1600" dirty="0">
                <a:latin typeface="Century Gothic" pitchFamily="34" charset="0"/>
              </a:rPr>
              <a:t> 256 </a:t>
            </a:r>
            <a:r>
              <a:rPr lang="en-US" sz="1600" dirty="0" err="1">
                <a:latin typeface="Century Gothic" pitchFamily="34" charset="0"/>
              </a:rPr>
              <a:t>kB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programabilne</a:t>
            </a:r>
            <a:r>
              <a:rPr lang="en-US" sz="1600" dirty="0">
                <a:latin typeface="Century Gothic" pitchFamily="34" charset="0"/>
              </a:rPr>
              <a:t> flash </a:t>
            </a:r>
            <a:r>
              <a:rPr lang="en-US" sz="1600" dirty="0" err="1">
                <a:latin typeface="Century Gothic" pitchFamily="34" charset="0"/>
              </a:rPr>
              <a:t>memorije</a:t>
            </a:r>
            <a:endParaRPr lang="en-US" sz="1600" dirty="0">
              <a:latin typeface="Century Gothic" pitchFamily="34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en-US" sz="1600" dirty="0" err="1" smtClean="0">
                <a:latin typeface="Century Gothic" pitchFamily="34" charset="0"/>
              </a:rPr>
              <a:t>Interfejs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širine</a:t>
            </a:r>
            <a:r>
              <a:rPr lang="en-US" sz="1600" dirty="0">
                <a:latin typeface="Century Gothic" pitchFamily="34" charset="0"/>
              </a:rPr>
              <a:t> do 128 </a:t>
            </a:r>
            <a:r>
              <a:rPr lang="en-US" sz="1600" dirty="0" err="1">
                <a:latin typeface="Century Gothic" pitchFamily="34" charset="0"/>
              </a:rPr>
              <a:t>bitova</a:t>
            </a:r>
            <a:r>
              <a:rPr lang="en-US" sz="1600" dirty="0">
                <a:latin typeface="Century Gothic" pitchFamily="34" charset="0"/>
              </a:rPr>
              <a:t>/ </a:t>
            </a:r>
            <a:r>
              <a:rPr lang="en-US" sz="1600" dirty="0" err="1">
                <a:latin typeface="Century Gothic" pitchFamily="34" charset="0"/>
              </a:rPr>
              <a:t>kao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akcelerator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koji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omogućava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brzinu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rada</a:t>
            </a:r>
            <a:r>
              <a:rPr lang="en-US" sz="1600" dirty="0">
                <a:latin typeface="Century Gothic" pitchFamily="34" charset="0"/>
              </a:rPr>
              <a:t> do 60 MHz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en-US" sz="1600" dirty="0" err="1" smtClean="0">
                <a:latin typeface="Century Gothic" pitchFamily="34" charset="0"/>
              </a:rPr>
              <a:t>Eksterna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magistrala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širine</a:t>
            </a:r>
            <a:r>
              <a:rPr lang="en-US" sz="1600" dirty="0">
                <a:latin typeface="Century Gothic" pitchFamily="34" charset="0"/>
              </a:rPr>
              <a:t> (8/16/32 </a:t>
            </a:r>
            <a:r>
              <a:rPr lang="en-US" sz="1600" dirty="0" err="1">
                <a:latin typeface="Century Gothic" pitchFamily="34" charset="0"/>
              </a:rPr>
              <a:t>bita</a:t>
            </a:r>
            <a:r>
              <a:rPr lang="en-US" sz="1600" dirty="0">
                <a:latin typeface="Century Gothic" pitchFamily="34" charset="0"/>
              </a:rPr>
              <a:t>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sr-Latn-RS" sz="1600" dirty="0" smtClean="0">
                <a:latin typeface="Century Gothic" pitchFamily="34" charset="0"/>
              </a:rPr>
              <a:t>  </a:t>
            </a:r>
            <a:r>
              <a:rPr lang="en-US" sz="1600" dirty="0" err="1" smtClean="0">
                <a:latin typeface="Century Gothic" pitchFamily="34" charset="0"/>
              </a:rPr>
              <a:t>Programiranje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mikrokontrolera</a:t>
            </a:r>
            <a:r>
              <a:rPr lang="en-US" sz="1600" dirty="0">
                <a:latin typeface="Century Gothic" pitchFamily="34" charset="0"/>
              </a:rPr>
              <a:t> je </a:t>
            </a:r>
            <a:r>
              <a:rPr lang="en-US" sz="1600" dirty="0" err="1">
                <a:latin typeface="Century Gothic" pitchFamily="34" charset="0"/>
              </a:rPr>
              <a:t>moguće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korišćenjem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Keil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i</a:t>
            </a:r>
            <a:r>
              <a:rPr lang="en-US" sz="1600" dirty="0">
                <a:latin typeface="Century Gothic" pitchFamily="34" charset="0"/>
              </a:rPr>
              <a:t> Flash Magic </a:t>
            </a:r>
            <a:r>
              <a:rPr lang="en-US" sz="1600" dirty="0" err="1">
                <a:latin typeface="Century Gothic" pitchFamily="34" charset="0"/>
              </a:rPr>
              <a:t>softvera</a:t>
            </a:r>
            <a:endParaRPr lang="en-US" sz="1600" dirty="0">
              <a:latin typeface="Century Gothic" pitchFamily="34" charset="0"/>
            </a:endParaRPr>
          </a:p>
          <a:p>
            <a:endParaRPr lang="sr-Latn-RS" sz="1600" dirty="0" smtClean="0">
              <a:latin typeface="Century Gothic" pitchFamily="34" charset="0"/>
            </a:endParaRPr>
          </a:p>
          <a:p>
            <a:endParaRPr lang="sr-Latn-RS" sz="1600" dirty="0">
              <a:latin typeface="Century Gothic" pitchFamily="34" charset="0"/>
            </a:endParaRPr>
          </a:p>
          <a:p>
            <a:endParaRPr lang="en-US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5800" y="685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itchFamily="34" charset="0"/>
              </a:rPr>
              <a:t>PROJEKTNI </a:t>
            </a:r>
            <a:r>
              <a:rPr lang="en-US" sz="2400" dirty="0" smtClean="0">
                <a:latin typeface="Century Gothic" pitchFamily="34" charset="0"/>
              </a:rPr>
              <a:t>ZADATAK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Century Gothic" pitchFamily="34" charset="0"/>
              </a:rPr>
              <a:t>Ideja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projektnog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zadatka</a:t>
            </a:r>
            <a:r>
              <a:rPr lang="en-US" dirty="0">
                <a:latin typeface="Century Gothic" pitchFamily="34" charset="0"/>
              </a:rPr>
              <a:t> je </a:t>
            </a:r>
            <a:r>
              <a:rPr lang="en-US" dirty="0" err="1">
                <a:latin typeface="Century Gothic" pitchFamily="34" charset="0"/>
              </a:rPr>
              <a:t>realizacija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alarmnog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sistema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koji</a:t>
            </a:r>
            <a:r>
              <a:rPr lang="en-US" dirty="0">
                <a:latin typeface="Century Gothic" pitchFamily="34" charset="0"/>
              </a:rPr>
              <a:t> se </a:t>
            </a:r>
            <a:r>
              <a:rPr lang="en-US" dirty="0" err="1">
                <a:latin typeface="Century Gothic" pitchFamily="34" charset="0"/>
              </a:rPr>
              <a:t>aktivira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usled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prekoračenja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određene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granične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vrednosti</a:t>
            </a:r>
            <a:r>
              <a:rPr lang="en-US" dirty="0">
                <a:latin typeface="Century Gothic" pitchFamily="34" charset="0"/>
              </a:rPr>
              <a:t> temperature. U </a:t>
            </a:r>
            <a:r>
              <a:rPr lang="en-US" dirty="0" err="1">
                <a:latin typeface="Century Gothic" pitchFamily="34" charset="0"/>
              </a:rPr>
              <a:t>osnovi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alarmnog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sistema</a:t>
            </a:r>
            <a:r>
              <a:rPr lang="en-US" dirty="0">
                <a:latin typeface="Century Gothic" pitchFamily="34" charset="0"/>
              </a:rPr>
              <a:t> se </a:t>
            </a:r>
            <a:r>
              <a:rPr lang="en-US" dirty="0" err="1">
                <a:latin typeface="Century Gothic" pitchFamily="34" charset="0"/>
              </a:rPr>
              <a:t>nalazi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piezo</a:t>
            </a:r>
            <a:r>
              <a:rPr lang="en-US" dirty="0">
                <a:latin typeface="Century Gothic" pitchFamily="34" charset="0"/>
              </a:rPr>
              <a:t> buzzer </a:t>
            </a:r>
            <a:r>
              <a:rPr lang="en-US" dirty="0" err="1">
                <a:latin typeface="Century Gothic" pitchFamily="34" charset="0"/>
              </a:rPr>
              <a:t>koji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treba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bude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podešen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tako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može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proizvede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dva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različita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tona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jedan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vrlo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kratak</a:t>
            </a:r>
            <a:r>
              <a:rPr lang="en-US" dirty="0">
                <a:latin typeface="Century Gothic" pitchFamily="34" charset="0"/>
              </a:rPr>
              <a:t>, a </a:t>
            </a:r>
            <a:r>
              <a:rPr lang="en-US" dirty="0" err="1">
                <a:latin typeface="Century Gothic" pitchFamily="34" charset="0"/>
              </a:rPr>
              <a:t>drugi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znatno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duži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uznemirujući</a:t>
            </a:r>
            <a:r>
              <a:rPr lang="en-US" dirty="0">
                <a:latin typeface="Century Gothic" pitchFamily="34" charset="0"/>
              </a:rPr>
              <a:t> ton. Alarm bi </a:t>
            </a:r>
            <a:r>
              <a:rPr lang="en-US" dirty="0" err="1">
                <a:latin typeface="Century Gothic" pitchFamily="34" charset="0"/>
              </a:rPr>
              <a:t>mogao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se </a:t>
            </a:r>
            <a:r>
              <a:rPr lang="en-US" dirty="0" err="1">
                <a:latin typeface="Century Gothic" pitchFamily="34" charset="0"/>
              </a:rPr>
              <a:t>poveže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senzerom</a:t>
            </a:r>
            <a:r>
              <a:rPr lang="en-US" dirty="0">
                <a:latin typeface="Century Gothic" pitchFamily="34" charset="0"/>
              </a:rPr>
              <a:t> temperature </a:t>
            </a:r>
            <a:r>
              <a:rPr lang="en-US" dirty="0" err="1">
                <a:latin typeface="Century Gothic" pitchFamily="34" charset="0"/>
              </a:rPr>
              <a:t>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određeno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vreme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očitava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vrednosti</a:t>
            </a:r>
            <a:r>
              <a:rPr lang="en-US" dirty="0">
                <a:latin typeface="Century Gothic" pitchFamily="34" charset="0"/>
              </a:rPr>
              <a:t> temperature. </a:t>
            </a:r>
            <a:r>
              <a:rPr lang="en-US" dirty="0" err="1">
                <a:latin typeface="Century Gothic" pitchFamily="34" charset="0"/>
              </a:rPr>
              <a:t>Ukoliko</a:t>
            </a:r>
            <a:r>
              <a:rPr lang="en-US" dirty="0">
                <a:latin typeface="Century Gothic" pitchFamily="34" charset="0"/>
              </a:rPr>
              <a:t> bi </a:t>
            </a:r>
            <a:r>
              <a:rPr lang="en-US" dirty="0" err="1">
                <a:latin typeface="Century Gothic" pitchFamily="34" charset="0"/>
              </a:rPr>
              <a:t>temperatura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bila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manja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od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određene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granice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bi </a:t>
            </a:r>
            <a:r>
              <a:rPr lang="en-US" dirty="0" err="1">
                <a:latin typeface="Century Gothic" pitchFamily="34" charset="0"/>
              </a:rPr>
              <a:t>proizveo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kratak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zvuk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što</a:t>
            </a:r>
            <a:r>
              <a:rPr lang="en-US" dirty="0">
                <a:latin typeface="Century Gothic" pitchFamily="34" charset="0"/>
              </a:rPr>
              <a:t> bi </a:t>
            </a:r>
            <a:r>
              <a:rPr lang="en-US" dirty="0" err="1">
                <a:latin typeface="Century Gothic" pitchFamily="34" charset="0"/>
              </a:rPr>
              <a:t>značilo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je </a:t>
            </a:r>
            <a:r>
              <a:rPr lang="en-US" dirty="0" err="1">
                <a:latin typeface="Century Gothic" pitchFamily="34" charset="0"/>
              </a:rPr>
              <a:t>očitavanje</a:t>
            </a:r>
            <a:r>
              <a:rPr lang="en-US" dirty="0">
                <a:latin typeface="Century Gothic" pitchFamily="34" charset="0"/>
              </a:rPr>
              <a:t> temperature </a:t>
            </a:r>
            <a:r>
              <a:rPr lang="en-US" dirty="0" err="1">
                <a:latin typeface="Century Gothic" pitchFamily="34" charset="0"/>
              </a:rPr>
              <a:t>sa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senzora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uspešno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izvršeno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je </a:t>
            </a:r>
            <a:r>
              <a:rPr lang="en-US" dirty="0" err="1">
                <a:latin typeface="Century Gothic" pitchFamily="34" charset="0"/>
              </a:rPr>
              <a:t>vrednost</a:t>
            </a:r>
            <a:r>
              <a:rPr lang="en-US" dirty="0">
                <a:latin typeface="Century Gothic" pitchFamily="34" charset="0"/>
              </a:rPr>
              <a:t> temperature u </a:t>
            </a:r>
            <a:r>
              <a:rPr lang="en-US" dirty="0" err="1">
                <a:latin typeface="Century Gothic" pitchFamily="34" charset="0"/>
              </a:rPr>
              <a:t>okviru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dozvoljenih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graničnih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vrednosti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Ukoliko</a:t>
            </a:r>
            <a:r>
              <a:rPr lang="en-US" dirty="0">
                <a:latin typeface="Century Gothic" pitchFamily="34" charset="0"/>
              </a:rPr>
              <a:t> bi </a:t>
            </a:r>
            <a:r>
              <a:rPr lang="en-US" dirty="0" err="1">
                <a:latin typeface="Century Gothic" pitchFamily="34" charset="0"/>
              </a:rPr>
              <a:t>prilikom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čitanja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vrednosti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temperatura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bila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veća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od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postavljenih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granica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bi </a:t>
            </a:r>
            <a:r>
              <a:rPr lang="en-US" dirty="0" err="1">
                <a:latin typeface="Century Gothic" pitchFamily="34" charset="0"/>
              </a:rPr>
              <a:t>trebalo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proizvede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dugačak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uznemirujući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zvuk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što</a:t>
            </a:r>
            <a:r>
              <a:rPr lang="en-US" dirty="0">
                <a:latin typeface="Century Gothic" pitchFamily="34" charset="0"/>
              </a:rPr>
              <a:t> bi </a:t>
            </a:r>
            <a:r>
              <a:rPr lang="en-US" dirty="0" err="1">
                <a:latin typeface="Century Gothic" pitchFamily="34" charset="0"/>
              </a:rPr>
              <a:t>značilo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temperatura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mora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</a:t>
            </a:r>
            <a:r>
              <a:rPr lang="en-US" dirty="0">
                <a:latin typeface="Century Gothic" pitchFamily="34" charset="0"/>
              </a:rPr>
              <a:t> se </a:t>
            </a:r>
            <a:r>
              <a:rPr lang="en-US" dirty="0" err="1">
                <a:latin typeface="Century Gothic" pitchFamily="34" charset="0"/>
              </a:rPr>
              <a:t>reguliše</a:t>
            </a:r>
            <a:r>
              <a:rPr lang="en-US" dirty="0">
                <a:latin typeface="Century Gothic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-148684828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19400" y="0"/>
            <a:ext cx="370702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287</Words>
  <Application>Microsoft Office PowerPoint</Application>
  <PresentationFormat>On-screen Show (4:3)</PresentationFormat>
  <Paragraphs>22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Seminarski rad iz arhitekture računarskih sistema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iz arhitekture računarskih sistema</dc:title>
  <dc:creator>Kosta Eric</dc:creator>
  <cp:lastModifiedBy>Kosta Eric</cp:lastModifiedBy>
  <cp:revision>13</cp:revision>
  <dcterms:created xsi:type="dcterms:W3CDTF">2017-02-12T18:05:16Z</dcterms:created>
  <dcterms:modified xsi:type="dcterms:W3CDTF">2017-02-12T21:05:54Z</dcterms:modified>
</cp:coreProperties>
</file>