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4" r:id="rId5"/>
    <p:sldId id="260" r:id="rId6"/>
    <p:sldId id="262" r:id="rId7"/>
    <p:sldId id="258" r:id="rId8"/>
    <p:sldId id="257" r:id="rId9"/>
    <p:sldId id="259" r:id="rId10"/>
    <p:sldId id="267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4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6D013-B02C-4360-B80A-335A5EB59EAE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F192-85C6-4322-9C78-CCD851B67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393-7261-4A02-A636-E19A976D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5C2E-A92A-4BC4-A85C-1CAC5520F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4155-ACF3-4728-B8FE-088B3B01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2721-29B2-479B-9129-B619B8B9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1754-3C1C-4E10-9C0F-497EDE53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718D-7FEA-4588-898C-F9A4FB4A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1F294-3FBA-4FBF-BCC9-F29DD26E6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E83B-4B12-4258-9F69-C797CB8A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F39B-4B3B-41FE-A26D-967FF4FE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CFF3-742B-41C5-BA21-2674B559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D4035-6D64-4EBE-9C5E-874981D61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BF07-0A41-439F-A335-10996F1A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DBF5-D929-4057-9306-0462E81C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ED8A-B7A4-41CF-A1BD-D850EC62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6A7D-C5BD-4F92-BC2D-14F753F7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D7B1-EE12-4A43-9298-2247162F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0E9-A752-48AD-B963-8E1DC77F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E59F-BC6F-48B2-90BF-142CC73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9B0-3EB2-4C01-9E6E-0AB31C7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E7FA-317A-4F88-A45A-42B95AE5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844-3552-4333-B9E6-1D25A1DE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9725-6F87-4A38-88C8-1C713A33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4AA5-C940-467A-B732-9702FA77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415D-7313-4EE7-A029-4043FD38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6858-9FEF-4E24-A997-5CD2EBD9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EE02-60DB-4D3B-B778-F454851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3C97-0203-4A2F-9064-48A27F24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1D489-BA29-45CE-8E56-3A56220F0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D1A7-AAFB-493C-BCEC-CAAA3293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0A73-7D92-4715-B26C-4BAB798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26C28-7709-43D6-A9EE-6C8CC985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BDC4-A0EA-4A85-88F6-359966E7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04F1-2D44-4604-948F-12F644B1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CFF49-C264-406B-B8A8-B34284C4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00CC2-A5EC-4A1B-B565-C85500BC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9D0CB-4860-42F1-990E-FA525A54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61896-818B-41EA-9586-867ED0B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8513-12AB-42AC-99AB-6E72B21D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5BFCC-F0A1-4348-AD9A-C9CC72B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8D89-7638-4D74-AD2F-4CD17A93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A44E-B0D6-4F78-AE1E-A9BE3EE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5BCC0-239F-461E-B332-C11C01CE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F792C-7028-405E-A89A-FAD3D9D9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2A3F1-44EC-4DDD-80B4-B9CE47C2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80328-ADCF-47FA-985E-242614D1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F37F0-145B-4A3E-907A-D16C837A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C7BE-E3FA-45B4-9F7B-809D0EE3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EAD0-7D07-4027-B406-A7280A8B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F7EA-F519-4A3F-8594-B41F3BBC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CFE9-82AA-439F-B8B8-5A8A8D55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D28B-57EE-42A0-9545-66D53529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70B6-0B54-43A8-9002-0B940A7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7FE3-781B-45F9-AFAB-FE01D2C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F8BB6-8139-48BA-9A09-E0973930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0CA32-6FFC-4F06-AA25-98DDF8636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259A-2C7B-4936-B322-DD2A3EC8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9890-A4DA-4609-878C-CEC3A57B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4FF3-7A8C-4329-8955-74CA457D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39FB3-483D-4877-B50B-18577B61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658B-B71B-4591-8B8F-3EF4A83A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DE7A-BEE9-480F-A1F9-89BC577AE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A2AA-643E-4920-A7B3-92D03D3AA4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045D-1BD6-4CDF-B606-33DD2380B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7938-BCEC-4516-8563-AD8D5746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3ED8-A5E1-4E9C-A5B4-1EEB6165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gresql.org/docs/14/sql-update.html" TargetMode="External"/><Relationship Id="rId3" Type="http://schemas.openxmlformats.org/officeDocument/2006/relationships/hyperlink" Target="https://www.w3resource.com/sql/subqueries/understanding-sql-subqueries.php" TargetMode="External"/><Relationship Id="rId7" Type="http://schemas.openxmlformats.org/officeDocument/2006/relationships/hyperlink" Target="https://www.w3schools.com/sql/sql_update.asp" TargetMode="External"/><Relationship Id="rId2" Type="http://schemas.openxmlformats.org/officeDocument/2006/relationships/hyperlink" Target="https://learnsql.com/blog/beginners-guide-sql-aggregate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postgrespro.ru/bookings.pdf" TargetMode="External"/><Relationship Id="rId5" Type="http://schemas.openxmlformats.org/officeDocument/2006/relationships/hyperlink" Target="https://learnsql.com/blog/introduction-using-aggregate-functions-joins/" TargetMode="External"/><Relationship Id="rId4" Type="http://schemas.openxmlformats.org/officeDocument/2006/relationships/hyperlink" Target="https://www.sqlshack.com/sql-union-overview-usage-and-exampl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2BA-470C-4A9B-956B-C91B4747C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Aggregates, unions, subqueries</a:t>
            </a:r>
          </a:p>
        </p:txBody>
      </p:sp>
    </p:spTree>
    <p:extLst>
      <p:ext uri="{BB962C8B-B14F-4D97-AF65-F5344CB8AC3E}">
        <p14:creationId xmlns:p14="http://schemas.microsoft.com/office/powerpoint/2010/main" val="51252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B9AD-1728-4DEB-86DD-8EDD49B7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54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UPDATE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1825-E935-474F-920F-13271147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769"/>
            <a:ext cx="10515600" cy="5204445"/>
          </a:xfrm>
        </p:spPr>
        <p:txBody>
          <a:bodyPr/>
          <a:lstStyle/>
          <a:p>
            <a:r>
              <a:rPr lang="en-GB" sz="1800" dirty="0"/>
              <a:t>UPDATE changes the values of the specified columns in all rows that satisfy the condition. Only the columns to be modified need be mentioned in the SET clause; columns not explicitly modified retain their previous values.</a:t>
            </a:r>
          </a:p>
          <a:p>
            <a:r>
              <a:rPr lang="en-GB" sz="1800" dirty="0"/>
              <a:t>As new updated value you can use a constant value, expression or other columns’ value</a:t>
            </a:r>
          </a:p>
          <a:p>
            <a:r>
              <a:rPr lang="en-GB" sz="1800" dirty="0"/>
              <a:t>!!! Without WHERE condition, UPDATE will assign new values for specific column for all rows, always check for it</a:t>
            </a:r>
          </a:p>
          <a:p>
            <a:r>
              <a:rPr lang="en-GB" sz="1800" dirty="0"/>
              <a:t>Basic syntax: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 &lt;column&gt; = &lt;value&gt; [WHERE &lt;condition&gt;]</a:t>
            </a:r>
          </a:p>
          <a:p>
            <a:pPr marL="0" indent="0">
              <a:buNone/>
            </a:pPr>
            <a:endParaRPr lang="en-GB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public.products_stock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set quantity = 100 where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'H&amp;S Shampoo';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public.products_stock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set quantity = (quantity * 2) where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product_supplier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public.products_stock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expiration_date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'2023-01-01' where price &gt; 1000;</a:t>
            </a:r>
          </a:p>
        </p:txBody>
      </p:sp>
    </p:spTree>
    <p:extLst>
      <p:ext uri="{BB962C8B-B14F-4D97-AF65-F5344CB8AC3E}">
        <p14:creationId xmlns:p14="http://schemas.microsoft.com/office/powerpoint/2010/main" val="32217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C28E-2EA6-451A-8E62-7A01AA3F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Q&amp;A/Homework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C3A8-355E-4F96-8B4C-BC9AE40F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General: don’t use views </a:t>
            </a:r>
            <a:r>
              <a:rPr lang="en-US" sz="1600" b="1" dirty="0"/>
              <a:t>routes</a:t>
            </a:r>
            <a:r>
              <a:rPr lang="en-US" sz="1600" dirty="0"/>
              <a:t> and </a:t>
            </a:r>
            <a:r>
              <a:rPr lang="en-US" sz="1600" b="1" dirty="0" err="1"/>
              <a:t>flights</a:t>
            </a:r>
            <a:r>
              <a:rPr lang="en-US" sz="1600" dirty="0" err="1"/>
              <a:t>_v</a:t>
            </a:r>
            <a:r>
              <a:rPr lang="en-US" sz="1600" dirty="0"/>
              <a:t> in bookings schema yet, stick to tables only.</a:t>
            </a:r>
          </a:p>
          <a:p>
            <a:pPr marL="0" indent="0">
              <a:buNone/>
            </a:pPr>
            <a:r>
              <a:rPr lang="en-US" sz="1600" dirty="0"/>
              <a:t>A. Output from bookings schema: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10 passengers, who flew from New York and their summary amount spent on </a:t>
            </a:r>
            <a:r>
              <a:rPr lang="en-US" sz="1600" b="1" dirty="0"/>
              <a:t>bookings</a:t>
            </a:r>
            <a:r>
              <a:rPr lang="en-US" sz="1600" dirty="0"/>
              <a:t> &gt; $1000, sorted alphabetically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# of flights from Newark to San Diego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# of flights from Tucumcari when seat </a:t>
            </a:r>
            <a:r>
              <a:rPr lang="en-US" sz="1600" b="1" dirty="0"/>
              <a:t>3A</a:t>
            </a:r>
            <a:r>
              <a:rPr lang="en-US" sz="1600" dirty="0"/>
              <a:t> was occupied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Min, Max and Average number of passengers per flight on route from Cincinnati to Newark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Complete list of all cities and # of departure flights per each city during </a:t>
            </a:r>
            <a:r>
              <a:rPr lang="en-US" sz="1600" b="1" dirty="0"/>
              <a:t>2016-08-01</a:t>
            </a:r>
            <a:r>
              <a:rPr lang="en-US" sz="1600" dirty="0"/>
              <a:t>. There should be no duplicates.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B. Create new work table (</a:t>
            </a:r>
            <a:r>
              <a:rPr lang="en-US" sz="1600" b="1" dirty="0" err="1"/>
              <a:t>b_ny_flights</a:t>
            </a:r>
            <a:r>
              <a:rPr lang="en-US" sz="1600" dirty="0"/>
              <a:t>) in public schema. Insert into it data for all flights from New York during Aug-Sept 2016. Table structure is up to you, but consider further instructions.</a:t>
            </a:r>
          </a:p>
          <a:p>
            <a:pPr marL="342900" indent="-342900">
              <a:buAutoNum type="arabicPeriod"/>
            </a:pPr>
            <a:r>
              <a:rPr lang="en-US" sz="1600" dirty="0"/>
              <a:t>Output the # of destination </a:t>
            </a:r>
            <a:r>
              <a:rPr lang="en-US" sz="1600" b="1" dirty="0"/>
              <a:t>cities</a:t>
            </a:r>
            <a:r>
              <a:rPr lang="en-US" sz="1600" dirty="0"/>
              <a:t> for flights in work table</a:t>
            </a:r>
          </a:p>
          <a:p>
            <a:pPr marL="342900" indent="-342900">
              <a:buAutoNum type="arabicPeriod"/>
            </a:pPr>
            <a:r>
              <a:rPr lang="en-US" sz="1600" dirty="0"/>
              <a:t>Delete all flights from work table that have Chicago and Los Angeles as destination</a:t>
            </a:r>
          </a:p>
          <a:p>
            <a:pPr marL="342900" indent="-342900">
              <a:buAutoNum type="arabicPeriod"/>
            </a:pPr>
            <a:r>
              <a:rPr lang="en-US" sz="1600" dirty="0"/>
              <a:t>Output the list of destination cities for New York departure flights from </a:t>
            </a:r>
            <a:r>
              <a:rPr lang="en-US" sz="1600" dirty="0" err="1"/>
              <a:t>booking.flights</a:t>
            </a:r>
            <a:r>
              <a:rPr lang="en-US" sz="1600" dirty="0"/>
              <a:t> table, which are absent in new work table. Do not use date filters on </a:t>
            </a:r>
            <a:r>
              <a:rPr lang="en-US" sz="1600" dirty="0" err="1"/>
              <a:t>booking.flights</a:t>
            </a:r>
            <a:r>
              <a:rPr lang="en-US" sz="1600" dirty="0"/>
              <a:t> table!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C. </a:t>
            </a:r>
            <a:r>
              <a:rPr lang="en-GB" sz="1600" dirty="0"/>
              <a:t>Output from table you’ve created during homework #1 (with products like iPhone, </a:t>
            </a:r>
            <a:r>
              <a:rPr lang="en-GB" sz="1600" dirty="0" err="1"/>
              <a:t>Varvar</a:t>
            </a:r>
            <a:r>
              <a:rPr lang="en-GB" sz="1600" dirty="0"/>
              <a:t>):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dirty="0"/>
              <a:t>1. Total stock value (price * quantity) per supplier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dirty="0"/>
              <a:t>2. Product with minimal price per supplier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dirty="0"/>
              <a:t>3. Average price across all products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dirty="0"/>
              <a:t>4. Count of products cost less than 1000 per supplier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198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8910-F836-4FA6-8B91-83D07765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Links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A61-5218-475D-B919-85BDA505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535"/>
            <a:ext cx="10515600" cy="5416428"/>
          </a:xfrm>
        </p:spPr>
        <p:txBody>
          <a:bodyPr/>
          <a:lstStyle/>
          <a:p>
            <a:r>
              <a:rPr lang="en-GB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https://learnsql.com/blog/beginners-guide-sql-aggregate-functions/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https://www.w3resource.com/sql/subqueries/understanding-sql-subqueries.php</a:t>
            </a:r>
            <a:endParaRPr lang="en-US" dirty="0"/>
          </a:p>
          <a:p>
            <a:r>
              <a:rPr lang="en-US" dirty="0">
                <a:hlinkClick r:id="rId4"/>
              </a:rPr>
              <a:t>https://www.sqlshack.com/sql-union-overview-usage-and-examples/</a:t>
            </a:r>
            <a:endParaRPr lang="en-US" dirty="0"/>
          </a:p>
          <a:p>
            <a:r>
              <a:rPr lang="en-US" dirty="0">
                <a:hlinkClick r:id="rId5"/>
              </a:rPr>
              <a:t>https://learnsql.com/blog/introduction-using-aggregate-functions-joins/</a:t>
            </a:r>
            <a:endParaRPr lang="en-US" dirty="0"/>
          </a:p>
          <a:p>
            <a:r>
              <a:rPr lang="en-US" dirty="0">
                <a:hlinkClick r:id="rId6"/>
              </a:rPr>
              <a:t>https://edu.postgrespro.ru/bookings.pdf</a:t>
            </a:r>
            <a:r>
              <a:rPr lang="en-US" dirty="0"/>
              <a:t> (</a:t>
            </a:r>
            <a:r>
              <a:rPr lang="en-US" dirty="0" err="1"/>
              <a:t>rus</a:t>
            </a:r>
            <a:r>
              <a:rPr lang="en-US" dirty="0"/>
              <a:t>) - description of bookings schema</a:t>
            </a:r>
          </a:p>
          <a:p>
            <a:r>
              <a:rPr lang="en-US" dirty="0">
                <a:hlinkClick r:id="rId7"/>
              </a:rPr>
              <a:t>https://www.w3schools.com/sql/sql_update.asp</a:t>
            </a:r>
            <a:endParaRPr lang="en-US" dirty="0"/>
          </a:p>
          <a:p>
            <a:r>
              <a:rPr lang="en-US" dirty="0">
                <a:hlinkClick r:id="rId8"/>
              </a:rPr>
              <a:t>https://www.postgresql.org/docs/14/sql-update.html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Aggregate functions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SUM, MIN, MAX, AVG, COUNT </a:t>
            </a:r>
            <a:r>
              <a:rPr lang="en-US" dirty="0" err="1"/>
              <a:t>etc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Commonly used in various calculations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Tied to GROUP BY when you calculating values for groups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can aggregate not only numbers, but text and other data types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Basic structure: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fields_list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AGG_FUNCTION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calculated_field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FROM &lt;table&gt;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WHERE &lt;condition&gt;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fields_list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5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Aggregate functions examples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838200" y="748496"/>
            <a:ext cx="10515600" cy="542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Simple aggregations: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(price) 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 -- total price of all flights 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Boryspil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(price) 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'UIA'; -- cheapest flight from UIA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(price) as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avg_price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 -- average price per company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(*) from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is_promo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true; -- number of promo flights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SUM (price*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profit_rate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Compare it to: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SUM (price*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COALESCE(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profit_rate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0.05)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 -- total profit per company, COALESCE in action.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Courier New"/>
                <a:cs typeface="Courier New"/>
                <a:sym typeface="Courier New"/>
              </a:rPr>
              <a:t>--text aggregation: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>
                <a:latin typeface="Courier New"/>
                <a:cs typeface="Courier New"/>
                <a:sym typeface="Courier New"/>
              </a:rPr>
              <a:t>select </a:t>
            </a:r>
            <a:r>
              <a:rPr lang="en-GB" sz="1200" b="1" dirty="0" err="1">
                <a:latin typeface="Courier New"/>
                <a:cs typeface="Courier New"/>
                <a:sym typeface="Courier New"/>
              </a:rPr>
              <a:t>string_agg</a:t>
            </a:r>
            <a:r>
              <a:rPr lang="en-GB" sz="1200" dirty="0">
                <a:latin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cs typeface="Courier New"/>
                <a:sym typeface="Courier New"/>
              </a:rPr>
              <a:t>flight_company</a:t>
            </a:r>
            <a:r>
              <a:rPr lang="en-GB" sz="1200" dirty="0">
                <a:latin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cs typeface="Courier New"/>
                <a:sym typeface="Courier New"/>
              </a:rPr>
              <a:t>flight_destination</a:t>
            </a:r>
            <a:r>
              <a:rPr lang="en-GB" sz="1200" dirty="0">
                <a:latin typeface="Courier New"/>
                <a:cs typeface="Courier New"/>
                <a:sym typeface="Courier New"/>
              </a:rPr>
              <a:t>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>
                <a:latin typeface="Courier New"/>
                <a:cs typeface="Courier New"/>
                <a:sym typeface="Courier New"/>
              </a:rPr>
              <a:t>from </a:t>
            </a:r>
            <a:r>
              <a:rPr lang="en-GB" sz="1200" dirty="0" err="1">
                <a:latin typeface="Courier New"/>
                <a:cs typeface="Courier New"/>
                <a:sym typeface="Courier New"/>
              </a:rPr>
              <a:t>public.boryspil_flights</a:t>
            </a:r>
            <a:endParaRPr lang="en-US" sz="1200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259B-57C1-48D3-BA25-DBBF805D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31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HAVING and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FBE3-BF6F-4EDB-B266-79EFFA14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835"/>
            <a:ext cx="10515600" cy="5302128"/>
          </a:xfrm>
        </p:spPr>
        <p:txBody>
          <a:bodyPr/>
          <a:lstStyle/>
          <a:p>
            <a:r>
              <a:rPr lang="en-US" sz="2000" dirty="0"/>
              <a:t>It’s like WHERE, but for aggregated results. You filter out not specific values, but their aggregation (sum, </a:t>
            </a:r>
            <a:r>
              <a:rPr lang="en-US" sz="2000" dirty="0" err="1"/>
              <a:t>avegare</a:t>
            </a:r>
            <a:r>
              <a:rPr lang="en-US" sz="2000" dirty="0"/>
              <a:t>, count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General syntax: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&lt;fields list&gt;, AGG_FUNCTION (field)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[JOINS]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&lt;condition on specific field(s) value&gt;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 on aggregated value&gt;</a:t>
            </a:r>
          </a:p>
          <a:p>
            <a:pPr marL="0" indent="0">
              <a:buNone/>
            </a:pPr>
            <a:r>
              <a:rPr lang="en-US" sz="2000" dirty="0"/>
              <a:t>Practice example: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SUM (price)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!='UIA'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(price) &gt; 500;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3F87-5954-40E7-A971-703127F6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60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D7D0-1761-47BF-AE2B-1CF2526F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52" y="911225"/>
            <a:ext cx="10515600" cy="4351338"/>
          </a:xfrm>
        </p:spPr>
        <p:txBody>
          <a:bodyPr/>
          <a:lstStyle/>
          <a:p>
            <a:r>
              <a:rPr lang="en-US" dirty="0"/>
              <a:t>They are the same queries, and in general we treat them like a table</a:t>
            </a:r>
          </a:p>
          <a:p>
            <a:r>
              <a:rPr lang="en-US" dirty="0"/>
              <a:t>When you use subqueries in joins – you have to specify an alias and include subquery into parentheses</a:t>
            </a:r>
          </a:p>
          <a:p>
            <a:r>
              <a:rPr lang="en-US" dirty="0"/>
              <a:t> A subquery must be placed on the right side of the comparison operator</a:t>
            </a:r>
          </a:p>
          <a:p>
            <a:r>
              <a:rPr lang="en-US" dirty="0"/>
              <a:t>Subqueries don’t end with ; (semicolon)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05D-BEAD-4C09-ABF5-92EF3F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37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Subqueries with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FB52-C050-49C0-A4F4-C32E9BDC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569"/>
            <a:ext cx="10515600" cy="52273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public.b_important_cities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(city text,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public.b_important_cities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(city,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('New York', FALSE), ('Washington', TRUE), ('Los Angeles', FALSE), ('Denver', TRUE), ('El Paso', FALSE);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Subquery in WHERE clause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ft.scheduled_departure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::date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scheduled_date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ft.departure_airport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(select city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public.b_important_cities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'Delayed';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Subquery as a table in JOIN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ft.scheduled_departure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::date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ft.departure_airport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(select city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public.b_important_cities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ic.city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ap.city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'Delayed’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Subquery with aggregates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avg_flights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count (f.*)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bookings.aircrafts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f.departure_airport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f.actual_departure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::date = '2016-09-01'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'Rochester'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t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39DC-1CAF-451A-9485-93DF916A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Subqueries with INSERT,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AE3B-F2C9-4230-8862-0DAA601B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30"/>
            <a:ext cx="10515600" cy="5389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public.b_airports_selected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text, city text,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date); 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INSERT a result of subquery into table: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public.b_airports_selected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-- OUTER (main) QUERY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ft.arrival_airport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ft.actual_departure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ft 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 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ft.departure_airport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dep.airport_code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 we join this table twice,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ft.arrival_airport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arr.airport_code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 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 and dep-t airports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bookings.aircrafts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ac.aircraft_code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'El Paso'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ft.scheduled_arrival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'2016-08-05' and '2016-08-30'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DELETE rows from a table based on subquery: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public.b_airports_selected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OUTER (main) QUERY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ft.actual_departure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::date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ft -- "central fact table"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dep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ft.departure_airport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ft.arrival_airport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to get city filter/info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bookings.aircrafts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to get aircraft info/filter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'Detroit'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'New York'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ft.scheduled_arrival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'2016-08-05' and '2016-08-30'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C4A2EAF-9E5C-4C37-A31A-310EE598F52C}"/>
              </a:ext>
            </a:extLst>
          </p:cNvPr>
          <p:cNvSpPr/>
          <p:nvPr/>
        </p:nvSpPr>
        <p:spPr>
          <a:xfrm>
            <a:off x="9684727" y="1767254"/>
            <a:ext cx="1112227" cy="1661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0A2F19-BEBA-4251-A0B8-B3DF40555A94}"/>
              </a:ext>
            </a:extLst>
          </p:cNvPr>
          <p:cNvSpPr/>
          <p:nvPr/>
        </p:nvSpPr>
        <p:spPr>
          <a:xfrm>
            <a:off x="10316307" y="4251081"/>
            <a:ext cx="1037493" cy="17276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19DB2-D92A-4187-9211-C1F6FF38F7E9}"/>
              </a:ext>
            </a:extLst>
          </p:cNvPr>
          <p:cNvSpPr txBox="1"/>
          <p:nvPr/>
        </p:nvSpPr>
        <p:spPr>
          <a:xfrm>
            <a:off x="10232047" y="2066193"/>
            <a:ext cx="12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17D1E-D336-43E9-859C-D6614714E38E}"/>
              </a:ext>
            </a:extLst>
          </p:cNvPr>
          <p:cNvSpPr txBox="1"/>
          <p:nvPr/>
        </p:nvSpPr>
        <p:spPr>
          <a:xfrm>
            <a:off x="10868024" y="4671647"/>
            <a:ext cx="12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330364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F151-DB1B-4241-9C6A-49208966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UNION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5D90A-229B-46D4-854D-A7EDD5AFDA0D}"/>
              </a:ext>
            </a:extLst>
          </p:cNvPr>
          <p:cNvSpPr/>
          <p:nvPr/>
        </p:nvSpPr>
        <p:spPr>
          <a:xfrm>
            <a:off x="7391710" y="1086984"/>
            <a:ext cx="38344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airlines_short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airlines_detailed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D7C80-4788-4E62-B48F-4C18D5727592}"/>
              </a:ext>
            </a:extLst>
          </p:cNvPr>
          <p:cNvSpPr/>
          <p:nvPr/>
        </p:nvSpPr>
        <p:spPr>
          <a:xfrm>
            <a:off x="304856" y="1818690"/>
            <a:ext cx="6479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operator is used to combine the result-set of two or more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names in the results </a:t>
            </a:r>
            <a:r>
              <a:rPr lang="en-US" b="1" dirty="0"/>
              <a:t>HAVE NOT </a:t>
            </a:r>
            <a:r>
              <a:rPr lang="en-US" dirty="0"/>
              <a:t>to be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columns of united queries </a:t>
            </a:r>
            <a:r>
              <a:rPr lang="en-US" b="1" dirty="0"/>
              <a:t>have to be </a:t>
            </a:r>
            <a:r>
              <a:rPr lang="en-US" dirty="0"/>
              <a:t>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have to be the same per each column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06BAE1-AD79-49EB-BA21-334FA1B4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140" y="2256535"/>
            <a:ext cx="466700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vs UNION ALL: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ALL combines 2 whole datasets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UNION eliminates duplicates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EXCEPT and INTERSECT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INTERSECT keeps only common values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EXCEPT </a:t>
            </a:r>
            <a:r>
              <a:rPr lang="en-US" dirty="0"/>
              <a:t>lists the rows in the first that are not in the second.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airlines_short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 only common values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airlines_detailed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airlines_short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 rows from 1</a:t>
            </a:r>
            <a:r>
              <a:rPr lang="en-US" alt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but not in 2nd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airlines_detailed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1A34D-49B2-472E-9F3C-CA9C44EE5141}"/>
              </a:ext>
            </a:extLst>
          </p:cNvPr>
          <p:cNvSpPr txBox="1"/>
          <p:nvPr/>
        </p:nvSpPr>
        <p:spPr>
          <a:xfrm>
            <a:off x="219807" y="348320"/>
            <a:ext cx="6295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public.airlines_short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public.airlines_detailed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origin_country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text, manager text,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public.airlines_short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('UIA', 75), ('TRK', 250), ('KLM', 220);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public.airlines_detailed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DAL','United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States','John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P',520), 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AAL','United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States','Susan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M',440),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TAP','Portugal','Joao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S',80),('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UIA','Ukraine','Petro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F',75);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5D39E-F473-4ACA-A7E3-C97082BF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0" y="3442949"/>
            <a:ext cx="5144020" cy="20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5970-B4D4-4694-BAC3-932772FC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CREATE TABLE AS SELECT (CTAS)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808C-71D2-4B9E-AD33-0A67A40C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TABLE AS SELECT &lt;query&gt; allow you to create a new table filled with results of a query</a:t>
            </a:r>
          </a:p>
          <a:p>
            <a:r>
              <a:rPr lang="en-US" dirty="0"/>
              <a:t>Columns data types of new tables determines by server automatically</a:t>
            </a:r>
          </a:p>
          <a:p>
            <a:r>
              <a:rPr lang="en-US" dirty="0"/>
              <a:t>New table doesn’t inherit indexes, keys, constraints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public.b_random_flights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limit 100;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public.b_el_paso_flights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distinct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ft.arrival_airport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ft.actual_departure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::date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ft -- "central fact table"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dep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ft.departure_airport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ft.arrival_airport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arr.airport_code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to get city filter/info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bookings.aircrafts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ac.aircraft_code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to get aircraft info/filter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'El Paso'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ft.scheduled_arrival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'2016-08-05' and '2016-08-30';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1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2186</Words>
  <Application>Microsoft Office PowerPoint</Application>
  <PresentationFormat>Widescreen</PresentationFormat>
  <Paragraphs>197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Aggregates, unions, subqueries</vt:lpstr>
      <vt:lpstr>Aggregate functions</vt:lpstr>
      <vt:lpstr>Aggregate functions examples</vt:lpstr>
      <vt:lpstr>HAVING and aggregate functions</vt:lpstr>
      <vt:lpstr>Subqueries</vt:lpstr>
      <vt:lpstr>Subqueries with SELECT</vt:lpstr>
      <vt:lpstr>Subqueries with INSERT, DELETE</vt:lpstr>
      <vt:lpstr>UNION</vt:lpstr>
      <vt:lpstr>CREATE TABLE AS SELECT (CTAS)</vt:lpstr>
      <vt:lpstr>UPDATE basics</vt:lpstr>
      <vt:lpstr>Q&amp;A/Homework</vt:lpstr>
      <vt:lpstr>Links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joins, aggregates, subqueries</dc:title>
  <dc:creator>Alexander Khmelkov</dc:creator>
  <cp:lastModifiedBy>Oleksandr Khmelkov</cp:lastModifiedBy>
  <cp:revision>49</cp:revision>
  <dcterms:created xsi:type="dcterms:W3CDTF">2021-05-14T09:16:31Z</dcterms:created>
  <dcterms:modified xsi:type="dcterms:W3CDTF">2021-12-16T08:08:25Z</dcterms:modified>
</cp:coreProperties>
</file>