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7559675" cy="10691813"/>
  <p:notesSz cx="6858000" cy="9144000"/>
  <p:embeddedFontLst>
    <p:embeddedFont>
      <p:font typeface="Roboto"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582" y="234"/>
      </p:cViewPr>
      <p:guideLst>
        <p:guide orient="horz" pos="3368"/>
        <p:guide pos="238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47778"/>
            <a:ext cx="7044600" cy="426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891409"/>
            <a:ext cx="7044600" cy="1647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471058"/>
            <a:ext cx="7044600" cy="174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57705" y="2395696"/>
            <a:ext cx="7044600" cy="710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57705" y="2395696"/>
            <a:ext cx="3306900" cy="710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995291" y="2395696"/>
            <a:ext cx="3306900" cy="710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57705" y="1154948"/>
            <a:ext cx="2321700" cy="1570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57705" y="2888617"/>
            <a:ext cx="2321700" cy="660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05325" y="935745"/>
            <a:ext cx="5264700" cy="8503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9508" y="2563450"/>
            <a:ext cx="3344400" cy="3081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9508" y="5826865"/>
            <a:ext cx="3344400" cy="25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083839" y="1505164"/>
            <a:ext cx="3172200" cy="76812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583575" y="194850"/>
            <a:ext cx="4486200" cy="640200"/>
          </a:xfrm>
          <a:prstGeom prst="rect">
            <a:avLst/>
          </a:prstGeom>
          <a:noFill/>
          <a:ln>
            <a:noFill/>
          </a:ln>
        </p:spPr>
        <p:txBody>
          <a:bodyPr spcFirstLastPara="1" wrap="square" lIns="91425" tIns="91425" rIns="91425" bIns="91425" anchor="t" anchorCtr="0">
            <a:noAutofit/>
          </a:bodyPr>
          <a:lstStyle/>
          <a:p>
            <a:pPr lvl="0"/>
            <a:r>
              <a:rPr lang="en-US" sz="2000" dirty="0" err="1" smtClean="0">
                <a:solidFill>
                  <a:schemeClr val="bg1"/>
                </a:solidFill>
                <a:latin typeface="Roboto" charset="0"/>
                <a:ea typeface="Roboto" charset="0"/>
              </a:rPr>
              <a:t>Kostiantyn</a:t>
            </a:r>
            <a:r>
              <a:rPr lang="en-US" sz="2000" dirty="0" smtClean="0">
                <a:solidFill>
                  <a:schemeClr val="bg1"/>
                </a:solidFill>
                <a:latin typeface="Roboto" charset="0"/>
                <a:ea typeface="Roboto" charset="0"/>
              </a:rPr>
              <a:t> Pavlov</a:t>
            </a:r>
          </a:p>
          <a:p>
            <a:pPr lvl="0"/>
            <a:r>
              <a:rPr lang="en-US" sz="1200" dirty="0" smtClean="0">
                <a:solidFill>
                  <a:schemeClr val="bg1"/>
                </a:solidFill>
                <a:latin typeface="Roboto" charset="0"/>
                <a:ea typeface="Roboto" charset="0"/>
              </a:rPr>
              <a:t>Database</a:t>
            </a:r>
            <a:r>
              <a:rPr lang="en-US" sz="1200" dirty="0" smtClean="0"/>
              <a:t> </a:t>
            </a:r>
            <a:r>
              <a:rPr lang="en-US" sz="1200" dirty="0" smtClean="0">
                <a:solidFill>
                  <a:schemeClr val="bg1"/>
                </a:solidFill>
                <a:latin typeface="Roboto" charset="0"/>
                <a:ea typeface="Roboto" charset="0"/>
              </a:rPr>
              <a:t>administrator</a:t>
            </a:r>
            <a:r>
              <a:rPr lang="uk" sz="1200" dirty="0" smtClean="0">
                <a:solidFill>
                  <a:schemeClr val="lt1"/>
                </a:solidFill>
                <a:latin typeface="Roboto"/>
                <a:ea typeface="Roboto"/>
                <a:cs typeface="Roboto"/>
                <a:sym typeface="Roboto"/>
              </a:rPr>
              <a:t>, Entry Level</a:t>
            </a:r>
            <a:endParaRPr sz="1200" dirty="0">
              <a:solidFill>
                <a:schemeClr val="lt1"/>
              </a:solidFill>
              <a:latin typeface="Roboto"/>
              <a:ea typeface="Roboto"/>
              <a:cs typeface="Roboto"/>
              <a:sym typeface="Roboto"/>
            </a:endParaRPr>
          </a:p>
        </p:txBody>
      </p:sp>
      <p:sp>
        <p:nvSpPr>
          <p:cNvPr id="55" name="Google Shape;55;p13"/>
          <p:cNvSpPr txBox="1">
            <a:spLocks noGrp="1"/>
          </p:cNvSpPr>
          <p:nvPr>
            <p:ph type="body" idx="4294967295"/>
          </p:nvPr>
        </p:nvSpPr>
        <p:spPr>
          <a:xfrm>
            <a:off x="145400" y="1800225"/>
            <a:ext cx="4481700" cy="6888600"/>
          </a:xfrm>
          <a:prstGeom prst="rect">
            <a:avLst/>
          </a:prstGeom>
        </p:spPr>
        <p:txBody>
          <a:bodyPr spcFirstLastPara="1" wrap="square" lIns="91425" tIns="91425" rIns="91425" bIns="91425" anchor="t" anchorCtr="0">
            <a:noAutofit/>
          </a:bodyPr>
          <a:lstStyle/>
          <a:p>
            <a:pPr marL="0" marR="190500" lvl="0" indent="0" algn="l" rtl="0">
              <a:lnSpc>
                <a:spcPct val="100000"/>
              </a:lnSpc>
              <a:spcBef>
                <a:spcPts val="3000"/>
              </a:spcBef>
              <a:spcAft>
                <a:spcPts val="0"/>
              </a:spcAft>
              <a:buNone/>
            </a:pPr>
            <a:r>
              <a:rPr lang="uk" sz="900" b="1" dirty="0">
                <a:solidFill>
                  <a:srgbClr val="0B5394"/>
                </a:solidFill>
                <a:latin typeface="Roboto"/>
                <a:ea typeface="Roboto"/>
                <a:cs typeface="Roboto"/>
                <a:sym typeface="Roboto"/>
              </a:rPr>
              <a:t>EXPERIENCE</a:t>
            </a:r>
            <a:endParaRPr sz="900" b="1" dirty="0">
              <a:solidFill>
                <a:srgbClr val="0B5394"/>
              </a:solidFill>
              <a:latin typeface="Roboto"/>
              <a:ea typeface="Roboto"/>
              <a:cs typeface="Roboto"/>
              <a:sym typeface="Roboto"/>
            </a:endParaRPr>
          </a:p>
          <a:p>
            <a:pPr marL="0" marR="190500" lvl="0" indent="0" algn="l" rtl="0">
              <a:lnSpc>
                <a:spcPct val="100000"/>
              </a:lnSpc>
              <a:spcBef>
                <a:spcPts val="1600"/>
              </a:spcBef>
              <a:spcAft>
                <a:spcPts val="0"/>
              </a:spcAft>
              <a:buNone/>
            </a:pPr>
            <a:r>
              <a:rPr lang="en-US" sz="1100" b="1" dirty="0" smtClean="0">
                <a:solidFill>
                  <a:srgbClr val="000000"/>
                </a:solidFill>
                <a:latin typeface="Roboto"/>
                <a:ea typeface="Roboto"/>
                <a:cs typeface="Roboto"/>
                <a:sym typeface="Roboto"/>
              </a:rPr>
              <a:t>Database administrator trainee</a:t>
            </a:r>
            <a:r>
              <a:rPr lang="uk" sz="1100" b="1" dirty="0" smtClean="0">
                <a:solidFill>
                  <a:srgbClr val="000000"/>
                </a:solidFill>
                <a:latin typeface="Roboto"/>
                <a:ea typeface="Roboto"/>
                <a:cs typeface="Roboto"/>
                <a:sym typeface="Roboto"/>
              </a:rPr>
              <a:t> </a:t>
            </a:r>
            <a:r>
              <a:rPr lang="uk" sz="1100" b="1" dirty="0">
                <a:solidFill>
                  <a:srgbClr val="000000"/>
                </a:solidFill>
                <a:latin typeface="Roboto"/>
                <a:ea typeface="Roboto"/>
                <a:cs typeface="Roboto"/>
                <a:sym typeface="Roboto"/>
              </a:rPr>
              <a:t>- </a:t>
            </a:r>
            <a:r>
              <a:rPr lang="uk" sz="1100" dirty="0">
                <a:solidFill>
                  <a:srgbClr val="000000"/>
                </a:solidFill>
                <a:latin typeface="Roboto"/>
                <a:ea typeface="Roboto"/>
                <a:cs typeface="Roboto"/>
                <a:sym typeface="Roboto"/>
              </a:rPr>
              <a:t>Veteranius, Kyiv, Ukraine</a:t>
            </a:r>
            <a:endParaRPr sz="1200" i="1" dirty="0">
              <a:solidFill>
                <a:srgbClr val="000000"/>
              </a:solidFill>
              <a:latin typeface="Roboto"/>
              <a:ea typeface="Roboto"/>
              <a:cs typeface="Roboto"/>
              <a:sym typeface="Roboto"/>
            </a:endParaRPr>
          </a:p>
          <a:p>
            <a:pPr marL="0" marR="190500" lvl="0" indent="0" algn="l" rtl="0">
              <a:lnSpc>
                <a:spcPct val="100000"/>
              </a:lnSpc>
              <a:spcBef>
                <a:spcPts val="500"/>
              </a:spcBef>
              <a:spcAft>
                <a:spcPts val="0"/>
              </a:spcAft>
              <a:buNone/>
            </a:pPr>
            <a:r>
              <a:rPr lang="en-US" sz="800" dirty="0" smtClean="0">
                <a:solidFill>
                  <a:srgbClr val="666666"/>
                </a:solidFill>
                <a:latin typeface="Roboto"/>
                <a:ea typeface="Roboto"/>
                <a:cs typeface="Roboto"/>
                <a:sym typeface="Roboto"/>
              </a:rPr>
              <a:t>February </a:t>
            </a:r>
            <a:r>
              <a:rPr lang="uk" sz="800" dirty="0" smtClean="0">
                <a:solidFill>
                  <a:srgbClr val="666666"/>
                </a:solidFill>
                <a:latin typeface="Roboto"/>
                <a:ea typeface="Roboto"/>
                <a:cs typeface="Roboto"/>
                <a:sym typeface="Roboto"/>
              </a:rPr>
              <a:t> 202</a:t>
            </a:r>
            <a:r>
              <a:rPr lang="en-US" sz="800" dirty="0" smtClean="0">
                <a:solidFill>
                  <a:srgbClr val="666666"/>
                </a:solidFill>
                <a:latin typeface="Roboto"/>
                <a:ea typeface="Roboto"/>
                <a:cs typeface="Roboto"/>
                <a:sym typeface="Roboto"/>
              </a:rPr>
              <a:t>2</a:t>
            </a:r>
            <a:r>
              <a:rPr lang="uk" sz="800" dirty="0" smtClean="0">
                <a:solidFill>
                  <a:srgbClr val="666666"/>
                </a:solidFill>
                <a:latin typeface="Roboto"/>
                <a:ea typeface="Roboto"/>
                <a:cs typeface="Roboto"/>
                <a:sym typeface="Roboto"/>
              </a:rPr>
              <a:t> </a:t>
            </a:r>
            <a:r>
              <a:rPr lang="uk" sz="800" dirty="0">
                <a:solidFill>
                  <a:srgbClr val="666666"/>
                </a:solidFill>
                <a:latin typeface="Roboto"/>
                <a:ea typeface="Roboto"/>
                <a:cs typeface="Roboto"/>
                <a:sym typeface="Roboto"/>
              </a:rPr>
              <a:t>- PRESENT</a:t>
            </a:r>
            <a:endParaRPr sz="800" dirty="0">
              <a:solidFill>
                <a:srgbClr val="666666"/>
              </a:solidFill>
              <a:latin typeface="Roboto"/>
              <a:ea typeface="Roboto"/>
              <a:cs typeface="Roboto"/>
              <a:sym typeface="Roboto"/>
            </a:endParaRPr>
          </a:p>
          <a:p>
            <a:pPr marL="0" marR="190500" lvl="0" indent="0">
              <a:lnSpc>
                <a:spcPct val="130000"/>
              </a:lnSpc>
              <a:spcBef>
                <a:spcPts val="600"/>
              </a:spcBef>
              <a:buNone/>
            </a:pPr>
            <a:r>
              <a:rPr lang="en-US" sz="900" dirty="0" smtClean="0">
                <a:solidFill>
                  <a:schemeClr val="tx1"/>
                </a:solidFill>
                <a:latin typeface="Roboto" charset="0"/>
                <a:ea typeface="Roboto" charset="0"/>
              </a:rPr>
              <a:t>Creating a database and organizing work with it through the application together with a team of developers in Python</a:t>
            </a:r>
            <a:r>
              <a:rPr lang="uk" sz="900" dirty="0" smtClean="0">
                <a:solidFill>
                  <a:schemeClr val="tx1"/>
                </a:solidFill>
                <a:latin typeface="Roboto" charset="0"/>
                <a:ea typeface="Roboto" charset="0"/>
                <a:cs typeface="Roboto"/>
                <a:sym typeface="Roboto"/>
              </a:rPr>
              <a:t>.</a:t>
            </a:r>
            <a:endParaRPr sz="900" dirty="0" smtClean="0">
              <a:solidFill>
                <a:schemeClr val="tx1"/>
              </a:solidFill>
              <a:latin typeface="Roboto" charset="0"/>
              <a:ea typeface="Roboto" charset="0"/>
              <a:cs typeface="Roboto"/>
              <a:sym typeface="Roboto"/>
            </a:endParaRPr>
          </a:p>
          <a:p>
            <a:pPr marL="0" marR="190500" lvl="0" indent="0">
              <a:lnSpc>
                <a:spcPct val="150000"/>
              </a:lnSpc>
              <a:spcBef>
                <a:spcPts val="600"/>
              </a:spcBef>
              <a:buNone/>
            </a:pPr>
            <a:r>
              <a:rPr lang="en-US" sz="1100" b="1" dirty="0" smtClean="0">
                <a:solidFill>
                  <a:schemeClr val="tx1"/>
                </a:solidFill>
                <a:latin typeface="Roboto" charset="0"/>
                <a:ea typeface="Roboto" charset="0"/>
              </a:rPr>
              <a:t>City bus driver </a:t>
            </a:r>
            <a:r>
              <a:rPr lang="uk" sz="1100" dirty="0" smtClean="0">
                <a:solidFill>
                  <a:srgbClr val="000000"/>
                </a:solidFill>
                <a:latin typeface="Roboto"/>
                <a:ea typeface="Roboto"/>
                <a:cs typeface="Roboto"/>
                <a:sym typeface="Roboto"/>
              </a:rPr>
              <a:t>- </a:t>
            </a:r>
            <a:r>
              <a:rPr lang="en-US" sz="1100" dirty="0" smtClean="0">
                <a:solidFill>
                  <a:schemeClr val="tx1"/>
                </a:solidFill>
                <a:latin typeface="Roboto" charset="0"/>
                <a:ea typeface="Roboto" charset="0"/>
              </a:rPr>
              <a:t>LLC SEVER TRANS </a:t>
            </a:r>
            <a:r>
              <a:rPr lang="uk"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Kriviy</a:t>
            </a:r>
            <a:r>
              <a:rPr lang="en-US"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Rih</a:t>
            </a:r>
            <a:r>
              <a:rPr lang="en-US" sz="1100" dirty="0" smtClean="0">
                <a:solidFill>
                  <a:srgbClr val="000000"/>
                </a:solidFill>
                <a:latin typeface="Roboto"/>
                <a:ea typeface="Roboto"/>
                <a:cs typeface="Roboto"/>
                <a:sym typeface="Roboto"/>
              </a:rPr>
              <a:t>, Ukraine</a:t>
            </a:r>
            <a:endParaRPr lang="uk" sz="1100" dirty="0" smtClean="0">
              <a:solidFill>
                <a:srgbClr val="000000"/>
              </a:solidFill>
              <a:latin typeface="Roboto"/>
              <a:ea typeface="Roboto"/>
              <a:cs typeface="Roboto"/>
              <a:sym typeface="Roboto"/>
            </a:endParaRPr>
          </a:p>
          <a:p>
            <a:pPr marL="0" marR="190500" lvl="0" indent="0">
              <a:lnSpc>
                <a:spcPct val="100000"/>
              </a:lnSpc>
              <a:spcBef>
                <a:spcPts val="500"/>
              </a:spcBef>
              <a:buNone/>
            </a:pPr>
            <a:r>
              <a:rPr lang="uk" sz="800" dirty="0" smtClean="0">
                <a:solidFill>
                  <a:srgbClr val="666666"/>
                </a:solidFill>
                <a:latin typeface="Roboto"/>
                <a:ea typeface="Roboto"/>
                <a:cs typeface="Roboto"/>
                <a:sym typeface="Roboto"/>
              </a:rPr>
              <a:t>September 2014 – PRESENT</a:t>
            </a:r>
          </a:p>
          <a:p>
            <a:pPr marL="0" marR="190500" lvl="0" indent="0">
              <a:lnSpc>
                <a:spcPct val="130000"/>
              </a:lnSpc>
              <a:spcBef>
                <a:spcPts val="600"/>
              </a:spcBef>
              <a:buNone/>
            </a:pPr>
            <a:r>
              <a:rPr lang="en-US" sz="900" dirty="0" smtClean="0">
                <a:solidFill>
                  <a:schemeClr val="tx1"/>
                </a:solidFill>
                <a:latin typeface="Roboto" charset="0"/>
                <a:ea typeface="Roboto" charset="0"/>
              </a:rPr>
              <a:t>Vehicle maintenance and support in a technically sound condition, safe transportation of passengers along the city route.</a:t>
            </a:r>
            <a:endParaRPr lang="ru-RU" sz="900" dirty="0" smtClean="0">
              <a:solidFill>
                <a:schemeClr val="tx1"/>
              </a:solidFill>
              <a:latin typeface="Roboto" charset="0"/>
              <a:ea typeface="Roboto" charset="0"/>
              <a:cs typeface="Roboto"/>
              <a:sym typeface="Roboto"/>
            </a:endParaRPr>
          </a:p>
          <a:p>
            <a:pPr marL="0" marR="190500" lvl="0" indent="0">
              <a:lnSpc>
                <a:spcPct val="100000"/>
              </a:lnSpc>
              <a:spcBef>
                <a:spcPts val="1600"/>
              </a:spcBef>
              <a:buNone/>
            </a:pPr>
            <a:r>
              <a:rPr lang="en-US" sz="1100" b="1" dirty="0" smtClean="0">
                <a:solidFill>
                  <a:schemeClr val="tx1"/>
                </a:solidFill>
                <a:latin typeface="Roboto" charset="0"/>
                <a:ea typeface="Roboto" charset="0"/>
              </a:rPr>
              <a:t>Technical </a:t>
            </a:r>
            <a:r>
              <a:rPr lang="en-US" sz="1100" b="1" dirty="0" smtClean="0">
                <a:solidFill>
                  <a:schemeClr val="tx1"/>
                </a:solidFill>
                <a:latin typeface="Roboto" charset="0"/>
                <a:ea typeface="Roboto" charset="0"/>
              </a:rPr>
              <a:t>consultant and salesperson in a spare parts store for imported cars </a:t>
            </a:r>
            <a:r>
              <a:rPr lang="uk" sz="1100" dirty="0" smtClean="0">
                <a:solidFill>
                  <a:schemeClr val="tx1"/>
                </a:solidFill>
                <a:latin typeface="Roboto"/>
                <a:ea typeface="Roboto"/>
                <a:cs typeface="Roboto"/>
                <a:sym typeface="Roboto"/>
              </a:rPr>
              <a:t>- </a:t>
            </a:r>
            <a:r>
              <a:rPr lang="en-US" sz="1100" dirty="0" smtClean="0">
                <a:solidFill>
                  <a:schemeClr val="tx1"/>
                </a:solidFill>
                <a:latin typeface="Roboto" charset="0"/>
                <a:ea typeface="Roboto" charset="0"/>
              </a:rPr>
              <a:t>Bosch Car </a:t>
            </a:r>
            <a:r>
              <a:rPr lang="en-US" sz="1100" dirty="0" smtClean="0">
                <a:solidFill>
                  <a:schemeClr val="tx1"/>
                </a:solidFill>
                <a:latin typeface="Roboto" charset="0"/>
                <a:ea typeface="Roboto" charset="0"/>
              </a:rPr>
              <a:t>Service</a:t>
            </a:r>
            <a:r>
              <a:rPr lang="ru-RU" sz="1100" dirty="0" smtClean="0">
                <a:solidFill>
                  <a:schemeClr val="tx1"/>
                </a:solidFill>
                <a:latin typeface="Roboto" charset="0"/>
                <a:ea typeface="Roboto" charset="0"/>
              </a:rPr>
              <a:t>,</a:t>
            </a:r>
            <a:r>
              <a:rPr lang="en-US"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Kriviy</a:t>
            </a:r>
            <a:r>
              <a:rPr lang="en-US"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Rih,Ukraine</a:t>
            </a:r>
            <a:endParaRPr sz="1100" i="1" dirty="0" smtClean="0">
              <a:solidFill>
                <a:schemeClr val="tx1"/>
              </a:solidFill>
              <a:latin typeface="Roboto" charset="0"/>
              <a:ea typeface="Roboto" charset="0"/>
              <a:cs typeface="Roboto"/>
              <a:sym typeface="Roboto"/>
            </a:endParaRPr>
          </a:p>
          <a:p>
            <a:pPr marL="0" marR="190500" lvl="0" indent="0" algn="l" rtl="0">
              <a:lnSpc>
                <a:spcPct val="100000"/>
              </a:lnSpc>
              <a:spcBef>
                <a:spcPts val="500"/>
              </a:spcBef>
              <a:spcAft>
                <a:spcPts val="0"/>
              </a:spcAft>
              <a:buNone/>
            </a:pPr>
            <a:r>
              <a:rPr lang="en-US" sz="800" dirty="0" smtClean="0">
                <a:solidFill>
                  <a:srgbClr val="666666"/>
                </a:solidFill>
                <a:latin typeface="Roboto"/>
                <a:ea typeface="Roboto"/>
                <a:cs typeface="Roboto"/>
                <a:sym typeface="Roboto"/>
              </a:rPr>
              <a:t>September </a:t>
            </a:r>
            <a:r>
              <a:rPr lang="uk" sz="800" dirty="0" smtClean="0">
                <a:solidFill>
                  <a:srgbClr val="666666"/>
                </a:solidFill>
                <a:latin typeface="Roboto"/>
                <a:ea typeface="Roboto"/>
                <a:cs typeface="Roboto"/>
                <a:sym typeface="Roboto"/>
              </a:rPr>
              <a:t> 2003</a:t>
            </a:r>
            <a:r>
              <a:rPr lang="en-US" sz="800" dirty="0" smtClean="0">
                <a:solidFill>
                  <a:srgbClr val="666666"/>
                </a:solidFill>
                <a:latin typeface="Roboto"/>
                <a:ea typeface="Roboto"/>
                <a:cs typeface="Roboto"/>
                <a:sym typeface="Roboto"/>
              </a:rPr>
              <a:t> </a:t>
            </a:r>
            <a:r>
              <a:rPr lang="uk" sz="800" dirty="0" smtClean="0">
                <a:solidFill>
                  <a:srgbClr val="666666"/>
                </a:solidFill>
                <a:latin typeface="Roboto"/>
                <a:ea typeface="Roboto"/>
                <a:cs typeface="Roboto"/>
                <a:sym typeface="Roboto"/>
              </a:rPr>
              <a:t>-</a:t>
            </a:r>
            <a:r>
              <a:rPr lang="en-US" sz="800" dirty="0" smtClean="0">
                <a:solidFill>
                  <a:srgbClr val="666666"/>
                </a:solidFill>
                <a:latin typeface="Roboto"/>
                <a:ea typeface="Roboto"/>
                <a:cs typeface="Roboto"/>
                <a:sym typeface="Roboto"/>
              </a:rPr>
              <a:t> </a:t>
            </a:r>
            <a:r>
              <a:rPr lang="en-US" sz="800" dirty="0" smtClean="0">
                <a:solidFill>
                  <a:srgbClr val="666666"/>
                </a:solidFill>
                <a:latin typeface="Roboto"/>
                <a:ea typeface="Roboto"/>
                <a:cs typeface="Roboto"/>
                <a:sym typeface="Roboto"/>
              </a:rPr>
              <a:t>S</a:t>
            </a:r>
            <a:r>
              <a:rPr lang="en-US" sz="800" dirty="0" smtClean="0">
                <a:solidFill>
                  <a:srgbClr val="666666"/>
                </a:solidFill>
                <a:latin typeface="Roboto"/>
                <a:ea typeface="Roboto"/>
                <a:cs typeface="Roboto"/>
                <a:sym typeface="Roboto"/>
              </a:rPr>
              <a:t>eptember </a:t>
            </a:r>
            <a:r>
              <a:rPr lang="uk" sz="800" dirty="0" smtClean="0">
                <a:solidFill>
                  <a:srgbClr val="666666"/>
                </a:solidFill>
                <a:latin typeface="Roboto"/>
                <a:ea typeface="Roboto"/>
                <a:cs typeface="Roboto"/>
                <a:sym typeface="Roboto"/>
              </a:rPr>
              <a:t>2010</a:t>
            </a:r>
            <a:endParaRPr lang="uk" sz="800" dirty="0" smtClean="0">
              <a:solidFill>
                <a:srgbClr val="666666"/>
              </a:solidFill>
              <a:latin typeface="Roboto"/>
              <a:ea typeface="Roboto"/>
              <a:cs typeface="Roboto"/>
              <a:sym typeface="Roboto"/>
            </a:endParaRPr>
          </a:p>
          <a:p>
            <a:pPr marL="0" marR="190500" lvl="0" indent="0">
              <a:lnSpc>
                <a:spcPct val="130000"/>
              </a:lnSpc>
              <a:spcBef>
                <a:spcPts val="600"/>
              </a:spcBef>
              <a:buNone/>
            </a:pPr>
            <a:r>
              <a:rPr lang="en-US" sz="900" dirty="0" smtClean="0">
                <a:solidFill>
                  <a:schemeClr val="tx1"/>
                </a:solidFill>
                <a:latin typeface="Roboto" charset="0"/>
                <a:ea typeface="Roboto" charset="0"/>
              </a:rPr>
              <a:t>Technical consultations, search and selection of spare parts for special programs for cars and ordering, selection of the assortment of the store and the organization of filling the warehouse of spare parts, quality control of goods</a:t>
            </a:r>
            <a:r>
              <a:rPr lang="en-US" sz="900" dirty="0" smtClean="0">
                <a:solidFill>
                  <a:schemeClr val="tx1"/>
                </a:solidFill>
                <a:latin typeface="Roboto" charset="0"/>
                <a:ea typeface="Roboto" charset="0"/>
              </a:rPr>
              <a:t>.</a:t>
            </a:r>
          </a:p>
          <a:p>
            <a:pPr marL="0" marR="190500" lvl="0" indent="0">
              <a:lnSpc>
                <a:spcPct val="200000"/>
              </a:lnSpc>
              <a:spcBef>
                <a:spcPts val="600"/>
              </a:spcBef>
              <a:buNone/>
            </a:pPr>
            <a:r>
              <a:rPr lang="uk" sz="900" b="1" dirty="0" smtClean="0">
                <a:solidFill>
                  <a:srgbClr val="0B5394"/>
                </a:solidFill>
                <a:latin typeface="Roboto"/>
                <a:ea typeface="Roboto"/>
                <a:cs typeface="Roboto"/>
                <a:sym typeface="Roboto"/>
              </a:rPr>
              <a:t>EDUCATION</a:t>
            </a:r>
            <a:endParaRPr sz="900" b="1" dirty="0">
              <a:solidFill>
                <a:srgbClr val="0B5394"/>
              </a:solidFill>
              <a:latin typeface="Roboto"/>
              <a:ea typeface="Roboto"/>
              <a:cs typeface="Roboto"/>
              <a:sym typeface="Roboto"/>
            </a:endParaRPr>
          </a:p>
          <a:p>
            <a:pPr marL="0" marR="190500" lvl="0" indent="0">
              <a:lnSpc>
                <a:spcPct val="100000"/>
              </a:lnSpc>
              <a:spcBef>
                <a:spcPts val="1200"/>
              </a:spcBef>
              <a:buNone/>
            </a:pPr>
            <a:r>
              <a:rPr lang="en-US" sz="1100" b="1" dirty="0" err="1" smtClean="0">
                <a:solidFill>
                  <a:srgbClr val="000000"/>
                </a:solidFill>
                <a:latin typeface="Roboto"/>
                <a:ea typeface="Roboto"/>
                <a:cs typeface="Roboto"/>
                <a:sym typeface="Roboto"/>
              </a:rPr>
              <a:t>Kryviy</a:t>
            </a:r>
            <a:r>
              <a:rPr lang="en-US" sz="1100" b="1" dirty="0" smtClean="0">
                <a:solidFill>
                  <a:srgbClr val="000000"/>
                </a:solidFill>
                <a:latin typeface="Roboto"/>
                <a:ea typeface="Roboto"/>
                <a:cs typeface="Roboto"/>
                <a:sym typeface="Roboto"/>
              </a:rPr>
              <a:t> </a:t>
            </a:r>
            <a:r>
              <a:rPr lang="en-US" sz="1100" b="1" dirty="0" err="1" smtClean="0">
                <a:solidFill>
                  <a:srgbClr val="000000"/>
                </a:solidFill>
                <a:latin typeface="Roboto"/>
                <a:ea typeface="Roboto"/>
                <a:cs typeface="Roboto"/>
                <a:sym typeface="Roboto"/>
              </a:rPr>
              <a:t>Rih</a:t>
            </a:r>
            <a:r>
              <a:rPr lang="en-US" sz="1100" b="1" dirty="0" smtClean="0">
                <a:solidFill>
                  <a:srgbClr val="000000"/>
                </a:solidFill>
                <a:latin typeface="Roboto"/>
                <a:ea typeface="Roboto"/>
                <a:cs typeface="Roboto"/>
                <a:sym typeface="Roboto"/>
              </a:rPr>
              <a:t> National University</a:t>
            </a:r>
            <a:r>
              <a:rPr lang="en-US"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Kriviy</a:t>
            </a:r>
            <a:r>
              <a:rPr lang="en-US" sz="1100" dirty="0" smtClean="0">
                <a:solidFill>
                  <a:srgbClr val="000000"/>
                </a:solidFill>
                <a:latin typeface="Roboto"/>
                <a:ea typeface="Roboto"/>
                <a:cs typeface="Roboto"/>
                <a:sym typeface="Roboto"/>
              </a:rPr>
              <a:t> </a:t>
            </a:r>
            <a:r>
              <a:rPr lang="en-US" sz="1100" dirty="0" err="1" smtClean="0">
                <a:solidFill>
                  <a:srgbClr val="000000"/>
                </a:solidFill>
                <a:latin typeface="Roboto"/>
                <a:ea typeface="Roboto"/>
                <a:cs typeface="Roboto"/>
                <a:sym typeface="Roboto"/>
              </a:rPr>
              <a:t>Rih</a:t>
            </a:r>
            <a:r>
              <a:rPr lang="en-US" sz="1100" dirty="0" smtClean="0">
                <a:solidFill>
                  <a:srgbClr val="000000"/>
                </a:solidFill>
                <a:latin typeface="Roboto"/>
                <a:ea typeface="Roboto"/>
                <a:cs typeface="Roboto"/>
                <a:sym typeface="Roboto"/>
              </a:rPr>
              <a:t>, Ukraine </a:t>
            </a:r>
            <a:r>
              <a:rPr lang="en-US" sz="1100" i="1" dirty="0" smtClean="0">
                <a:solidFill>
                  <a:srgbClr val="000000"/>
                </a:solidFill>
                <a:latin typeface="Roboto"/>
                <a:ea typeface="Roboto"/>
                <a:cs typeface="Roboto"/>
                <a:sym typeface="Roboto"/>
              </a:rPr>
              <a:t>- Master Degree</a:t>
            </a:r>
          </a:p>
          <a:p>
            <a:pPr marL="0" marR="190500" lvl="0" indent="0">
              <a:lnSpc>
                <a:spcPct val="100000"/>
              </a:lnSpc>
              <a:spcBef>
                <a:spcPts val="600"/>
              </a:spcBef>
              <a:spcAft>
                <a:spcPts val="600"/>
              </a:spcAft>
              <a:buNone/>
            </a:pPr>
            <a:r>
              <a:rPr lang="en-US" sz="800" dirty="0" smtClean="0">
                <a:solidFill>
                  <a:srgbClr val="000000"/>
                </a:solidFill>
                <a:latin typeface="Roboto"/>
                <a:ea typeface="Roboto"/>
                <a:cs typeface="Roboto"/>
                <a:sym typeface="Roboto"/>
              </a:rPr>
              <a:t>September 1997- July 2002</a:t>
            </a:r>
          </a:p>
          <a:p>
            <a:pPr marL="0" marR="190500" lvl="0" indent="0">
              <a:lnSpc>
                <a:spcPct val="100000"/>
              </a:lnSpc>
              <a:spcBef>
                <a:spcPts val="600"/>
              </a:spcBef>
              <a:spcAft>
                <a:spcPts val="600"/>
              </a:spcAft>
              <a:buNone/>
            </a:pPr>
            <a:r>
              <a:rPr lang="en-US" sz="900" dirty="0" smtClean="0">
                <a:solidFill>
                  <a:srgbClr val="000000"/>
                </a:solidFill>
                <a:latin typeface="Roboto"/>
                <a:ea typeface="Roboto"/>
                <a:cs typeface="Roboto"/>
                <a:sym typeface="Roboto"/>
              </a:rPr>
              <a:t>Master degree mechanical engineer </a:t>
            </a:r>
            <a:endParaRPr lang="ru-RU" sz="900" dirty="0" smtClean="0">
              <a:solidFill>
                <a:srgbClr val="000000"/>
              </a:solidFill>
              <a:latin typeface="Roboto"/>
              <a:ea typeface="Roboto"/>
              <a:cs typeface="Roboto"/>
              <a:sym typeface="Roboto"/>
            </a:endParaRPr>
          </a:p>
          <a:p>
            <a:pPr marL="0" marR="190500" lvl="0" indent="0">
              <a:lnSpc>
                <a:spcPct val="100000"/>
              </a:lnSpc>
              <a:spcBef>
                <a:spcPts val="1600"/>
              </a:spcBef>
              <a:buNone/>
            </a:pPr>
            <a:r>
              <a:rPr lang="uk" sz="900" b="1" dirty="0" smtClean="0">
                <a:solidFill>
                  <a:srgbClr val="0B5394"/>
                </a:solidFill>
                <a:latin typeface="Roboto"/>
                <a:ea typeface="Roboto"/>
                <a:cs typeface="Roboto"/>
                <a:sym typeface="Roboto"/>
              </a:rPr>
              <a:t>PROJECTS</a:t>
            </a:r>
          </a:p>
          <a:p>
            <a:pPr marL="0" marR="190500" lvl="0" indent="0">
              <a:lnSpc>
                <a:spcPct val="100000"/>
              </a:lnSpc>
              <a:spcBef>
                <a:spcPts val="1600"/>
              </a:spcBef>
              <a:buNone/>
            </a:pPr>
            <a:r>
              <a:rPr lang="en-US" sz="1100" b="1" dirty="0" smtClean="0">
                <a:solidFill>
                  <a:schemeClr val="tx1"/>
                </a:solidFill>
                <a:latin typeface="Roboto" charset="0"/>
                <a:ea typeface="Roboto" charset="0"/>
              </a:rPr>
              <a:t>Creating a Minesweeper Game in </a:t>
            </a:r>
            <a:r>
              <a:rPr lang="en-US" sz="1100" b="1" dirty="0" smtClean="0">
                <a:solidFill>
                  <a:schemeClr val="tx1"/>
                </a:solidFill>
                <a:latin typeface="Roboto" charset="0"/>
                <a:ea typeface="Roboto" charset="0"/>
              </a:rPr>
              <a:t>JAVA</a:t>
            </a:r>
          </a:p>
          <a:p>
            <a:pPr marL="0" marR="190500" lvl="0" indent="0">
              <a:lnSpc>
                <a:spcPct val="130000"/>
              </a:lnSpc>
              <a:spcBef>
                <a:spcPts val="600"/>
              </a:spcBef>
              <a:buNone/>
            </a:pPr>
            <a:r>
              <a:rPr lang="en-US" sz="900" dirty="0" smtClean="0">
                <a:solidFill>
                  <a:schemeClr val="tx1"/>
                </a:solidFill>
                <a:latin typeface="Roboto" charset="0"/>
                <a:ea typeface="Roboto" charset="0"/>
              </a:rPr>
              <a:t>While </a:t>
            </a:r>
            <a:r>
              <a:rPr lang="en-US" sz="900" dirty="0" smtClean="0">
                <a:solidFill>
                  <a:schemeClr val="tx1"/>
                </a:solidFill>
                <a:latin typeface="Roboto" charset="0"/>
                <a:ea typeface="Roboto" charset="0"/>
              </a:rPr>
              <a:t>learning the JAVA programming language, I was invented and implemented the algorithm of the famous sapper game and created a GUI using the Swing framework.</a:t>
            </a:r>
            <a:endParaRPr sz="900" b="1" dirty="0">
              <a:solidFill>
                <a:schemeClr val="tx1"/>
              </a:solidFill>
              <a:latin typeface="Roboto" charset="0"/>
              <a:ea typeface="Roboto" charset="0"/>
              <a:cs typeface="Roboto"/>
              <a:sym typeface="Roboto"/>
            </a:endParaRPr>
          </a:p>
          <a:p>
            <a:pPr marL="0" lvl="0" indent="0" algn="l" rtl="0">
              <a:spcBef>
                <a:spcPts val="0"/>
              </a:spcBef>
              <a:spcAft>
                <a:spcPts val="1600"/>
              </a:spcAft>
              <a:buNone/>
            </a:pPr>
            <a:endParaRPr dirty="0"/>
          </a:p>
        </p:txBody>
      </p:sp>
      <p:sp>
        <p:nvSpPr>
          <p:cNvPr id="56" name="Google Shape;56;p13"/>
          <p:cNvSpPr txBox="1">
            <a:spLocks noGrp="1"/>
          </p:cNvSpPr>
          <p:nvPr>
            <p:ph type="body" idx="4294967295"/>
          </p:nvPr>
        </p:nvSpPr>
        <p:spPr>
          <a:xfrm>
            <a:off x="5069776" y="1924200"/>
            <a:ext cx="2216700" cy="7101900"/>
          </a:xfrm>
          <a:prstGeom prst="rect">
            <a:avLst/>
          </a:prstGeom>
        </p:spPr>
        <p:txBody>
          <a:bodyPr spcFirstLastPara="1" wrap="square" lIns="91425" tIns="0" rIns="91425" bIns="91425" anchor="t" anchorCtr="0">
            <a:noAutofit/>
          </a:bodyPr>
          <a:lstStyle/>
          <a:p>
            <a:pPr marL="0" marR="190500" lvl="0" indent="0" algn="l" rtl="0">
              <a:lnSpc>
                <a:spcPct val="100000"/>
              </a:lnSpc>
              <a:spcBef>
                <a:spcPts val="3000"/>
              </a:spcBef>
              <a:spcAft>
                <a:spcPts val="0"/>
              </a:spcAft>
              <a:buNone/>
            </a:pPr>
            <a:r>
              <a:rPr lang="uk" sz="900" b="1" dirty="0">
                <a:solidFill>
                  <a:srgbClr val="0B5394"/>
                </a:solidFill>
                <a:latin typeface="Roboto"/>
                <a:ea typeface="Roboto"/>
                <a:cs typeface="Roboto"/>
                <a:sym typeface="Roboto"/>
              </a:rPr>
              <a:t>SKILLS</a:t>
            </a:r>
            <a:endParaRPr sz="900" b="1" dirty="0">
              <a:solidFill>
                <a:srgbClr val="0B5394"/>
              </a:solidFill>
              <a:latin typeface="Roboto"/>
              <a:ea typeface="Roboto"/>
              <a:cs typeface="Roboto"/>
              <a:sym typeface="Roboto"/>
            </a:endParaRPr>
          </a:p>
          <a:p>
            <a:pPr marL="0" marR="190500" lvl="0" indent="-57150" algn="l" rtl="0">
              <a:lnSpc>
                <a:spcPct val="130000"/>
              </a:lnSpc>
              <a:spcBef>
                <a:spcPts val="1600"/>
              </a:spcBef>
              <a:spcAft>
                <a:spcPts val="0"/>
              </a:spcAft>
              <a:buClr>
                <a:srgbClr val="666666"/>
              </a:buClr>
              <a:buSzPts val="900"/>
              <a:buNone/>
            </a:pPr>
            <a:r>
              <a:rPr lang="en-US" sz="900" dirty="0" err="1" smtClean="0">
                <a:solidFill>
                  <a:schemeClr val="tx1"/>
                </a:solidFill>
                <a:latin typeface="Roboto" charset="0"/>
                <a:ea typeface="Roboto" charset="0"/>
                <a:cs typeface="Roboto"/>
                <a:sym typeface="Roboto"/>
              </a:rPr>
              <a:t>PostgreSQL</a:t>
            </a:r>
            <a:r>
              <a:rPr lang="uk" sz="900" dirty="0" smtClean="0">
                <a:solidFill>
                  <a:schemeClr val="tx1"/>
                </a:solidFill>
                <a:latin typeface="Roboto" charset="0"/>
                <a:ea typeface="Roboto" charset="0"/>
                <a:cs typeface="Roboto"/>
                <a:sym typeface="Roboto"/>
              </a:rPr>
              <a:t> – </a:t>
            </a:r>
            <a:r>
              <a:rPr lang="uk" sz="900" dirty="0">
                <a:solidFill>
                  <a:schemeClr val="tx1"/>
                </a:solidFill>
                <a:latin typeface="Roboto" charset="0"/>
                <a:ea typeface="Roboto" charset="0"/>
                <a:cs typeface="Roboto"/>
                <a:sym typeface="Roboto"/>
              </a:rPr>
              <a:t>basic</a:t>
            </a:r>
            <a:endParaRPr sz="900" dirty="0">
              <a:solidFill>
                <a:schemeClr val="tx1"/>
              </a:solidFill>
              <a:latin typeface="Roboto" charset="0"/>
              <a:ea typeface="Roboto" charset="0"/>
              <a:cs typeface="Roboto"/>
              <a:sym typeface="Roboto"/>
            </a:endParaRPr>
          </a:p>
          <a:p>
            <a:pPr marL="0" marR="190500" lvl="0" indent="0" algn="l" rtl="0">
              <a:lnSpc>
                <a:spcPct val="130000"/>
              </a:lnSpc>
              <a:spcBef>
                <a:spcPts val="1600"/>
              </a:spcBef>
              <a:spcAft>
                <a:spcPts val="0"/>
              </a:spcAft>
              <a:buNone/>
            </a:pPr>
            <a:r>
              <a:rPr lang="en-US" sz="900" dirty="0" smtClean="0">
                <a:solidFill>
                  <a:schemeClr val="tx1"/>
                </a:solidFill>
                <a:latin typeface="Roboto" charset="0"/>
                <a:ea typeface="Roboto" charset="0"/>
                <a:cs typeface="Roboto"/>
                <a:sym typeface="Roboto"/>
              </a:rPr>
              <a:t>JAVA</a:t>
            </a:r>
            <a:r>
              <a:rPr lang="uk" sz="900" dirty="0" smtClean="0">
                <a:solidFill>
                  <a:schemeClr val="tx1"/>
                </a:solidFill>
                <a:latin typeface="Roboto" charset="0"/>
                <a:ea typeface="Roboto" charset="0"/>
                <a:cs typeface="Roboto"/>
                <a:sym typeface="Roboto"/>
              </a:rPr>
              <a:t> </a:t>
            </a:r>
            <a:r>
              <a:rPr lang="uk" sz="900" dirty="0">
                <a:solidFill>
                  <a:schemeClr val="tx1"/>
                </a:solidFill>
                <a:latin typeface="Roboto" charset="0"/>
                <a:ea typeface="Roboto" charset="0"/>
                <a:cs typeface="Roboto"/>
                <a:sym typeface="Roboto"/>
              </a:rPr>
              <a:t>- basic</a:t>
            </a:r>
            <a:endParaRPr sz="900" dirty="0">
              <a:solidFill>
                <a:schemeClr val="tx1"/>
              </a:solidFill>
              <a:latin typeface="Roboto" charset="0"/>
              <a:ea typeface="Roboto" charset="0"/>
              <a:cs typeface="Roboto"/>
              <a:sym typeface="Roboto"/>
            </a:endParaRPr>
          </a:p>
          <a:p>
            <a:pPr marL="0" marR="190500" lvl="0" indent="0" algn="l" rtl="0">
              <a:lnSpc>
                <a:spcPct val="130000"/>
              </a:lnSpc>
              <a:spcBef>
                <a:spcPts val="1600"/>
              </a:spcBef>
              <a:spcAft>
                <a:spcPts val="0"/>
              </a:spcAft>
              <a:buNone/>
            </a:pPr>
            <a:r>
              <a:rPr lang="uk" sz="900" dirty="0">
                <a:solidFill>
                  <a:schemeClr val="tx1"/>
                </a:solidFill>
                <a:latin typeface="Roboto" charset="0"/>
                <a:ea typeface="Roboto" charset="0"/>
                <a:cs typeface="Roboto"/>
                <a:sym typeface="Roboto"/>
              </a:rPr>
              <a:t>HTML/CSS </a:t>
            </a:r>
            <a:r>
              <a:rPr lang="uk" sz="900" dirty="0" smtClean="0">
                <a:solidFill>
                  <a:schemeClr val="tx1"/>
                </a:solidFill>
                <a:latin typeface="Roboto" charset="0"/>
                <a:ea typeface="Roboto" charset="0"/>
                <a:cs typeface="Roboto"/>
                <a:sym typeface="Roboto"/>
              </a:rPr>
              <a:t>– basic</a:t>
            </a:r>
          </a:p>
          <a:p>
            <a:pPr marL="0" marR="190500" lvl="0" indent="0">
              <a:lnSpc>
                <a:spcPct val="130000"/>
              </a:lnSpc>
              <a:spcBef>
                <a:spcPts val="1600"/>
              </a:spcBef>
              <a:buNone/>
            </a:pPr>
            <a:r>
              <a:rPr lang="en-US" sz="900" dirty="0" smtClean="0">
                <a:solidFill>
                  <a:schemeClr val="tx1"/>
                </a:solidFill>
                <a:latin typeface="Roboto" charset="0"/>
                <a:ea typeface="Roboto" charset="0"/>
              </a:rPr>
              <a:t>Blind typing</a:t>
            </a:r>
            <a:endParaRPr sz="900" dirty="0">
              <a:solidFill>
                <a:schemeClr val="tx1"/>
              </a:solidFill>
              <a:latin typeface="Roboto" charset="0"/>
              <a:ea typeface="Roboto" charset="0"/>
              <a:cs typeface="Roboto"/>
              <a:sym typeface="Roboto"/>
            </a:endParaRPr>
          </a:p>
          <a:p>
            <a:pPr marL="0" marR="190500" lvl="0" indent="0" algn="l" rtl="0">
              <a:lnSpc>
                <a:spcPct val="100000"/>
              </a:lnSpc>
              <a:spcBef>
                <a:spcPts val="3000"/>
              </a:spcBef>
              <a:spcAft>
                <a:spcPts val="0"/>
              </a:spcAft>
              <a:buNone/>
            </a:pPr>
            <a:r>
              <a:rPr lang="uk" sz="900" b="1" dirty="0" smtClean="0">
                <a:solidFill>
                  <a:srgbClr val="0B5394"/>
                </a:solidFill>
                <a:latin typeface="Roboto"/>
                <a:ea typeface="Roboto"/>
                <a:cs typeface="Roboto"/>
                <a:sym typeface="Roboto"/>
              </a:rPr>
              <a:t>TOOLS</a:t>
            </a:r>
            <a:endParaRPr sz="900" b="1" dirty="0">
              <a:solidFill>
                <a:srgbClr val="0B5394"/>
              </a:solidFill>
              <a:latin typeface="Roboto"/>
              <a:ea typeface="Roboto"/>
              <a:cs typeface="Roboto"/>
              <a:sym typeface="Roboto"/>
            </a:endParaRPr>
          </a:p>
          <a:p>
            <a:pPr marL="0" marR="190500" lvl="0" indent="-57150" algn="l" rtl="0">
              <a:lnSpc>
                <a:spcPct val="130000"/>
              </a:lnSpc>
              <a:spcBef>
                <a:spcPts val="1600"/>
              </a:spcBef>
              <a:spcAft>
                <a:spcPts val="0"/>
              </a:spcAft>
              <a:buClr>
                <a:srgbClr val="666666"/>
              </a:buClr>
              <a:buSzPts val="900"/>
              <a:buNone/>
            </a:pPr>
            <a:r>
              <a:rPr lang="uk" sz="900" dirty="0" smtClean="0">
                <a:solidFill>
                  <a:schemeClr val="tx1"/>
                </a:solidFill>
                <a:latin typeface="Roboto"/>
                <a:ea typeface="Roboto"/>
                <a:cs typeface="Roboto"/>
                <a:sym typeface="Roboto"/>
              </a:rPr>
              <a:t>PhotoShop</a:t>
            </a:r>
            <a:r>
              <a:rPr lang="uk" sz="900" dirty="0">
                <a:solidFill>
                  <a:schemeClr val="tx1"/>
                </a:solidFill>
                <a:latin typeface="Roboto"/>
                <a:ea typeface="Roboto"/>
                <a:cs typeface="Roboto"/>
                <a:sym typeface="Roboto"/>
              </a:rPr>
              <a:t>, </a:t>
            </a:r>
            <a:r>
              <a:rPr lang="en-US" sz="900" dirty="0" smtClean="0">
                <a:solidFill>
                  <a:schemeClr val="tx1"/>
                </a:solidFill>
                <a:latin typeface="Roboto"/>
                <a:ea typeface="Roboto"/>
                <a:cs typeface="Roboto"/>
                <a:sym typeface="Roboto"/>
              </a:rPr>
              <a:t> </a:t>
            </a:r>
            <a:r>
              <a:rPr lang="en-US" sz="900" dirty="0" err="1" smtClean="0">
                <a:solidFill>
                  <a:schemeClr val="tx1"/>
                </a:solidFill>
                <a:latin typeface="Roboto"/>
                <a:ea typeface="Roboto"/>
                <a:cs typeface="Roboto"/>
                <a:sym typeface="Roboto"/>
              </a:rPr>
              <a:t>Marsy</a:t>
            </a:r>
            <a:r>
              <a:rPr lang="en-US" sz="900" dirty="0" smtClean="0">
                <a:solidFill>
                  <a:schemeClr val="tx1"/>
                </a:solidFill>
                <a:latin typeface="Roboto"/>
                <a:ea typeface="Roboto"/>
                <a:cs typeface="Roboto"/>
                <a:sym typeface="Roboto"/>
              </a:rPr>
              <a:t>, </a:t>
            </a:r>
            <a:r>
              <a:rPr lang="en-US" sz="900" dirty="0" err="1" smtClean="0">
                <a:solidFill>
                  <a:schemeClr val="tx1"/>
                </a:solidFill>
                <a:latin typeface="Roboto"/>
                <a:ea typeface="Roboto"/>
                <a:cs typeface="Roboto"/>
                <a:sym typeface="Roboto"/>
              </a:rPr>
              <a:t>Figma</a:t>
            </a:r>
            <a:endParaRPr sz="900" dirty="0">
              <a:solidFill>
                <a:schemeClr val="tx1"/>
              </a:solidFill>
              <a:latin typeface="Roboto"/>
              <a:ea typeface="Roboto"/>
              <a:cs typeface="Roboto"/>
              <a:sym typeface="Roboto"/>
            </a:endParaRPr>
          </a:p>
          <a:p>
            <a:pPr marL="0" marR="190500" lvl="0" indent="0" algn="l" rtl="0">
              <a:lnSpc>
                <a:spcPct val="130000"/>
              </a:lnSpc>
              <a:spcBef>
                <a:spcPts val="1600"/>
              </a:spcBef>
              <a:spcAft>
                <a:spcPts val="0"/>
              </a:spcAft>
              <a:buNone/>
            </a:pPr>
            <a:r>
              <a:rPr lang="en-US" sz="900" dirty="0" err="1" smtClean="0">
                <a:solidFill>
                  <a:schemeClr val="tx1"/>
                </a:solidFill>
                <a:latin typeface="Roboto"/>
                <a:ea typeface="Roboto"/>
                <a:cs typeface="Roboto"/>
                <a:sym typeface="Roboto"/>
              </a:rPr>
              <a:t>Git</a:t>
            </a:r>
            <a:r>
              <a:rPr lang="en-US" sz="900" dirty="0" smtClean="0">
                <a:solidFill>
                  <a:schemeClr val="tx1"/>
                </a:solidFill>
                <a:latin typeface="Roboto"/>
                <a:ea typeface="Roboto"/>
                <a:cs typeface="Roboto"/>
                <a:sym typeface="Roboto"/>
              </a:rPr>
              <a:t>, </a:t>
            </a:r>
            <a:r>
              <a:rPr lang="en-US" sz="900" dirty="0" err="1" smtClean="0">
                <a:solidFill>
                  <a:schemeClr val="tx1"/>
                </a:solidFill>
                <a:latin typeface="Roboto"/>
                <a:ea typeface="Roboto"/>
                <a:cs typeface="Roboto"/>
                <a:sym typeface="Roboto"/>
              </a:rPr>
              <a:t>GitHub</a:t>
            </a:r>
            <a:endParaRPr sz="900" dirty="0">
              <a:solidFill>
                <a:schemeClr val="tx1"/>
              </a:solidFill>
              <a:latin typeface="Roboto"/>
              <a:ea typeface="Roboto"/>
              <a:cs typeface="Roboto"/>
              <a:sym typeface="Roboto"/>
            </a:endParaRPr>
          </a:p>
          <a:p>
            <a:pPr marL="0" marR="190500" lvl="0" indent="0" algn="l" rtl="0">
              <a:lnSpc>
                <a:spcPct val="130000"/>
              </a:lnSpc>
              <a:spcBef>
                <a:spcPts val="1600"/>
              </a:spcBef>
              <a:spcAft>
                <a:spcPts val="0"/>
              </a:spcAft>
              <a:buNone/>
            </a:pPr>
            <a:r>
              <a:rPr lang="uk" sz="900" dirty="0">
                <a:solidFill>
                  <a:schemeClr val="tx1"/>
                </a:solidFill>
                <a:latin typeface="Roboto"/>
                <a:ea typeface="Roboto"/>
                <a:cs typeface="Roboto"/>
                <a:sym typeface="Roboto"/>
              </a:rPr>
              <a:t>Slack</a:t>
            </a:r>
            <a:endParaRPr sz="900" dirty="0">
              <a:solidFill>
                <a:schemeClr val="tx1"/>
              </a:solidFill>
              <a:latin typeface="Roboto"/>
              <a:ea typeface="Roboto"/>
              <a:cs typeface="Roboto"/>
              <a:sym typeface="Roboto"/>
            </a:endParaRPr>
          </a:p>
          <a:p>
            <a:pPr marL="0" marR="190500" lvl="0" indent="0">
              <a:lnSpc>
                <a:spcPct val="130000"/>
              </a:lnSpc>
              <a:spcBef>
                <a:spcPts val="1600"/>
              </a:spcBef>
              <a:buNone/>
            </a:pPr>
            <a:r>
              <a:rPr lang="en-US" sz="900" dirty="0" err="1" smtClean="0">
                <a:solidFill>
                  <a:schemeClr val="tx1"/>
                </a:solidFill>
                <a:latin typeface="Roboto"/>
                <a:ea typeface="Roboto"/>
                <a:cs typeface="Roboto"/>
                <a:sym typeface="Roboto"/>
              </a:rPr>
              <a:t>IntelliJ</a:t>
            </a:r>
            <a:r>
              <a:rPr lang="en-US" sz="900" dirty="0" smtClean="0">
                <a:solidFill>
                  <a:schemeClr val="tx1"/>
                </a:solidFill>
                <a:latin typeface="Roboto"/>
                <a:ea typeface="Roboto"/>
                <a:cs typeface="Roboto"/>
                <a:sym typeface="Roboto"/>
              </a:rPr>
              <a:t> IDEA Community Edition</a:t>
            </a:r>
            <a:endParaRPr sz="900" dirty="0">
              <a:solidFill>
                <a:schemeClr val="tx1"/>
              </a:solidFill>
              <a:latin typeface="Roboto"/>
              <a:ea typeface="Roboto"/>
              <a:cs typeface="Roboto"/>
              <a:sym typeface="Roboto"/>
            </a:endParaRPr>
          </a:p>
          <a:p>
            <a:pPr marL="0" marR="190500" lvl="0" indent="0" algn="l" rtl="0">
              <a:lnSpc>
                <a:spcPct val="130000"/>
              </a:lnSpc>
              <a:spcBef>
                <a:spcPts val="1600"/>
              </a:spcBef>
              <a:spcAft>
                <a:spcPts val="0"/>
              </a:spcAft>
              <a:buNone/>
            </a:pPr>
            <a:r>
              <a:rPr lang="uk" sz="900" dirty="0" smtClean="0">
                <a:solidFill>
                  <a:schemeClr val="tx1"/>
                </a:solidFill>
                <a:latin typeface="Roboto"/>
                <a:ea typeface="Roboto"/>
                <a:cs typeface="Roboto"/>
                <a:sym typeface="Roboto"/>
              </a:rPr>
              <a:t>Visual</a:t>
            </a:r>
            <a:r>
              <a:rPr lang="en-US" sz="900" dirty="0" smtClean="0">
                <a:solidFill>
                  <a:schemeClr val="tx1"/>
                </a:solidFill>
                <a:latin typeface="Roboto"/>
                <a:ea typeface="Roboto"/>
                <a:cs typeface="Roboto"/>
                <a:sym typeface="Roboto"/>
              </a:rPr>
              <a:t> Studio </a:t>
            </a:r>
            <a:r>
              <a:rPr lang="uk" sz="900" dirty="0" smtClean="0">
                <a:solidFill>
                  <a:schemeClr val="tx1"/>
                </a:solidFill>
                <a:latin typeface="Roboto"/>
                <a:ea typeface="Roboto"/>
                <a:cs typeface="Roboto"/>
                <a:sym typeface="Roboto"/>
              </a:rPr>
              <a:t>Code</a:t>
            </a:r>
            <a:endParaRPr lang="en-US" sz="900" dirty="0" smtClean="0">
              <a:solidFill>
                <a:schemeClr val="tx1"/>
              </a:solidFill>
              <a:latin typeface="Roboto"/>
              <a:ea typeface="Roboto"/>
              <a:cs typeface="Roboto"/>
              <a:sym typeface="Roboto"/>
            </a:endParaRPr>
          </a:p>
          <a:p>
            <a:pPr marL="0" marR="190500" lvl="0" indent="0">
              <a:lnSpc>
                <a:spcPct val="130000"/>
              </a:lnSpc>
              <a:spcBef>
                <a:spcPts val="1600"/>
              </a:spcBef>
              <a:buNone/>
            </a:pPr>
            <a:r>
              <a:rPr lang="en-US" sz="900" dirty="0" err="1" smtClean="0">
                <a:solidFill>
                  <a:schemeClr val="tx1"/>
                </a:solidFill>
                <a:latin typeface="Roboto"/>
                <a:ea typeface="Roboto"/>
                <a:cs typeface="Roboto"/>
                <a:sym typeface="Roboto"/>
              </a:rPr>
              <a:t>Dbeaver</a:t>
            </a:r>
            <a:endParaRPr sz="900" dirty="0">
              <a:solidFill>
                <a:schemeClr val="tx1"/>
              </a:solidFill>
              <a:latin typeface="Roboto"/>
              <a:ea typeface="Roboto"/>
              <a:cs typeface="Roboto"/>
              <a:sym typeface="Roboto"/>
            </a:endParaRPr>
          </a:p>
          <a:p>
            <a:pPr marL="0" marR="190500" lvl="0" indent="0" algn="l" rtl="0">
              <a:lnSpc>
                <a:spcPct val="100000"/>
              </a:lnSpc>
              <a:spcBef>
                <a:spcPts val="3000"/>
              </a:spcBef>
              <a:spcAft>
                <a:spcPts val="0"/>
              </a:spcAft>
              <a:buNone/>
            </a:pPr>
            <a:r>
              <a:rPr lang="uk" sz="900" b="1" dirty="0" smtClean="0">
                <a:solidFill>
                  <a:srgbClr val="0B5394"/>
                </a:solidFill>
                <a:latin typeface="Roboto"/>
                <a:ea typeface="Roboto"/>
                <a:cs typeface="Roboto"/>
                <a:sym typeface="Roboto"/>
              </a:rPr>
              <a:t>LANGUAGES</a:t>
            </a:r>
            <a:endParaRPr sz="900" b="1" dirty="0">
              <a:solidFill>
                <a:srgbClr val="0B5394"/>
              </a:solidFill>
              <a:latin typeface="Roboto"/>
              <a:ea typeface="Roboto"/>
              <a:cs typeface="Roboto"/>
              <a:sym typeface="Roboto"/>
            </a:endParaRPr>
          </a:p>
          <a:p>
            <a:pPr marL="0" marR="190500" lvl="0" indent="0" algn="l" rtl="0">
              <a:lnSpc>
                <a:spcPct val="100000"/>
              </a:lnSpc>
              <a:spcBef>
                <a:spcPts val="1600"/>
              </a:spcBef>
              <a:spcAft>
                <a:spcPts val="0"/>
              </a:spcAft>
              <a:buNone/>
            </a:pPr>
            <a:r>
              <a:rPr lang="uk" sz="900" dirty="0">
                <a:solidFill>
                  <a:schemeClr val="tx1"/>
                </a:solidFill>
                <a:latin typeface="Roboto"/>
                <a:ea typeface="Roboto"/>
                <a:cs typeface="Roboto"/>
                <a:sym typeface="Roboto"/>
              </a:rPr>
              <a:t>English </a:t>
            </a:r>
            <a:r>
              <a:rPr lang="uk" sz="900" dirty="0" smtClean="0">
                <a:solidFill>
                  <a:schemeClr val="tx1"/>
                </a:solidFill>
                <a:latin typeface="Roboto"/>
                <a:ea typeface="Roboto"/>
                <a:cs typeface="Roboto"/>
                <a:sym typeface="Roboto"/>
              </a:rPr>
              <a:t>– </a:t>
            </a:r>
            <a:r>
              <a:rPr lang="en-US" sz="900" dirty="0" smtClean="0">
                <a:solidFill>
                  <a:schemeClr val="tx1"/>
                </a:solidFill>
                <a:latin typeface="Roboto"/>
                <a:ea typeface="Roboto"/>
                <a:cs typeface="Roboto"/>
                <a:sym typeface="Roboto"/>
              </a:rPr>
              <a:t>A1 </a:t>
            </a:r>
            <a:endParaRPr sz="900" dirty="0">
              <a:solidFill>
                <a:schemeClr val="tx1"/>
              </a:solidFill>
              <a:latin typeface="Roboto"/>
              <a:ea typeface="Roboto"/>
              <a:cs typeface="Roboto"/>
              <a:sym typeface="Roboto"/>
            </a:endParaRPr>
          </a:p>
          <a:p>
            <a:pPr marL="0" marR="190500" lvl="0" indent="0" algn="l" rtl="0">
              <a:lnSpc>
                <a:spcPct val="100000"/>
              </a:lnSpc>
              <a:spcBef>
                <a:spcPts val="1600"/>
              </a:spcBef>
              <a:spcAft>
                <a:spcPts val="0"/>
              </a:spcAft>
              <a:buNone/>
            </a:pPr>
            <a:r>
              <a:rPr lang="uk" sz="900" dirty="0">
                <a:solidFill>
                  <a:schemeClr val="tx1"/>
                </a:solidFill>
                <a:latin typeface="Roboto"/>
                <a:ea typeface="Roboto"/>
                <a:cs typeface="Roboto"/>
                <a:sym typeface="Roboto"/>
              </a:rPr>
              <a:t>Ukrainian - native</a:t>
            </a:r>
            <a:endParaRPr dirty="0">
              <a:solidFill>
                <a:schemeClr val="tx1"/>
              </a:solidFill>
              <a:latin typeface="Roboto"/>
              <a:ea typeface="Roboto"/>
              <a:cs typeface="Roboto"/>
              <a:sym typeface="Roboto"/>
            </a:endParaRPr>
          </a:p>
        </p:txBody>
      </p:sp>
      <p:sp>
        <p:nvSpPr>
          <p:cNvPr id="57" name="Google Shape;57;p13"/>
          <p:cNvSpPr txBox="1"/>
          <p:nvPr/>
        </p:nvSpPr>
        <p:spPr>
          <a:xfrm>
            <a:off x="145400" y="1295400"/>
            <a:ext cx="4540800" cy="781200"/>
          </a:xfrm>
          <a:prstGeom prst="rect">
            <a:avLst/>
          </a:prstGeom>
          <a:noFill/>
          <a:ln>
            <a:noFill/>
          </a:ln>
        </p:spPr>
        <p:txBody>
          <a:bodyPr spcFirstLastPara="1" wrap="square" lIns="91425" tIns="91425" rIns="91425" bIns="91425" anchor="t" anchorCtr="0">
            <a:noAutofit/>
          </a:bodyPr>
          <a:lstStyle/>
          <a:p>
            <a:pPr marR="190500" lvl="0">
              <a:lnSpc>
                <a:spcPct val="115000"/>
              </a:lnSpc>
            </a:pPr>
            <a:r>
              <a:rPr lang="en-US" sz="1000" dirty="0" smtClean="0">
                <a:latin typeface="Roboto" charset="0"/>
                <a:ea typeface="Roboto" charset="0"/>
              </a:rPr>
              <a:t>Entry level Database administrator specializing in SQL with basic experience in </a:t>
            </a:r>
            <a:r>
              <a:rPr lang="en-US" sz="1000" dirty="0" err="1" smtClean="0">
                <a:latin typeface="Roboto" charset="0"/>
                <a:ea typeface="Roboto" charset="0"/>
              </a:rPr>
              <a:t>PostgreSQL</a:t>
            </a:r>
            <a:r>
              <a:rPr lang="en-US" sz="1000" dirty="0" smtClean="0">
                <a:latin typeface="Roboto" charset="0"/>
                <a:ea typeface="Roboto" charset="0"/>
              </a:rPr>
              <a:t> looking for a position that would allow to grow as a software engineer</a:t>
            </a:r>
            <a:endParaRPr sz="1500" dirty="0">
              <a:latin typeface="Roboto" charset="0"/>
              <a:ea typeface="Roboto" charset="0"/>
              <a:cs typeface="Roboto"/>
              <a:sym typeface="Roboto"/>
            </a:endParaRPr>
          </a:p>
        </p:txBody>
      </p:sp>
      <p:sp>
        <p:nvSpPr>
          <p:cNvPr id="58" name="Google Shape;58;p13"/>
          <p:cNvSpPr txBox="1"/>
          <p:nvPr/>
        </p:nvSpPr>
        <p:spPr>
          <a:xfrm>
            <a:off x="5069775" y="1295400"/>
            <a:ext cx="1911300" cy="640200"/>
          </a:xfrm>
          <a:prstGeom prst="rect">
            <a:avLst/>
          </a:prstGeom>
          <a:noFill/>
          <a:ln>
            <a:noFill/>
          </a:ln>
        </p:spPr>
        <p:txBody>
          <a:bodyPr spcFirstLastPara="1" wrap="square" lIns="91425" tIns="91425" rIns="91425" bIns="91425" anchor="t" anchorCtr="0">
            <a:noAutofit/>
          </a:bodyPr>
          <a:lstStyle/>
          <a:p>
            <a:pPr marL="0" marR="190500" lvl="0" indent="0" algn="l" rtl="0">
              <a:lnSpc>
                <a:spcPct val="115000"/>
              </a:lnSpc>
              <a:spcBef>
                <a:spcPts val="0"/>
              </a:spcBef>
              <a:spcAft>
                <a:spcPts val="0"/>
              </a:spcAft>
              <a:buNone/>
            </a:pPr>
            <a:r>
              <a:rPr lang="en-US" sz="900" dirty="0" err="1" smtClean="0">
                <a:solidFill>
                  <a:schemeClr val="dk1"/>
                </a:solidFill>
                <a:latin typeface="Roboto"/>
                <a:ea typeface="Roboto"/>
                <a:cs typeface="Roboto"/>
                <a:sym typeface="Roboto"/>
              </a:rPr>
              <a:t>Kriviy</a:t>
            </a:r>
            <a:r>
              <a:rPr lang="en-US" sz="900" dirty="0" smtClean="0">
                <a:solidFill>
                  <a:schemeClr val="dk1"/>
                </a:solidFill>
                <a:latin typeface="Roboto"/>
                <a:ea typeface="Roboto"/>
                <a:cs typeface="Roboto"/>
                <a:sym typeface="Roboto"/>
              </a:rPr>
              <a:t> </a:t>
            </a:r>
            <a:r>
              <a:rPr lang="en-US" sz="900" dirty="0" err="1" smtClean="0">
                <a:solidFill>
                  <a:schemeClr val="dk1"/>
                </a:solidFill>
                <a:latin typeface="Roboto"/>
                <a:ea typeface="Roboto"/>
                <a:cs typeface="Roboto"/>
                <a:sym typeface="Roboto"/>
              </a:rPr>
              <a:t>Rih</a:t>
            </a:r>
            <a:r>
              <a:rPr lang="uk" sz="900" dirty="0" smtClean="0">
                <a:solidFill>
                  <a:schemeClr val="dk1"/>
                </a:solidFill>
                <a:latin typeface="Roboto"/>
                <a:ea typeface="Roboto"/>
                <a:cs typeface="Roboto"/>
                <a:sym typeface="Roboto"/>
              </a:rPr>
              <a:t>, Ukraine</a:t>
            </a:r>
            <a:endParaRPr lang="en-US" sz="900" dirty="0" smtClean="0">
              <a:solidFill>
                <a:schemeClr val="dk1"/>
              </a:solidFill>
              <a:latin typeface="Roboto"/>
              <a:ea typeface="Roboto"/>
              <a:cs typeface="Roboto"/>
              <a:sym typeface="Roboto"/>
            </a:endParaRPr>
          </a:p>
          <a:p>
            <a:pPr marL="0" marR="190500" lvl="0" indent="0" algn="l" rtl="0">
              <a:lnSpc>
                <a:spcPct val="115000"/>
              </a:lnSpc>
              <a:spcBef>
                <a:spcPts val="0"/>
              </a:spcBef>
              <a:spcAft>
                <a:spcPts val="0"/>
              </a:spcAft>
              <a:buNone/>
            </a:pPr>
            <a:r>
              <a:rPr lang="en-US" sz="900" dirty="0" smtClean="0">
                <a:solidFill>
                  <a:schemeClr val="dk1"/>
                </a:solidFill>
                <a:latin typeface="Roboto"/>
                <a:ea typeface="Roboto"/>
                <a:cs typeface="Roboto"/>
                <a:sym typeface="Roboto"/>
              </a:rPr>
              <a:t>Remote work</a:t>
            </a:r>
            <a:endParaRPr sz="900" dirty="0">
              <a:solidFill>
                <a:schemeClr val="dk1"/>
              </a:solidFill>
              <a:latin typeface="Roboto"/>
              <a:ea typeface="Roboto"/>
              <a:cs typeface="Roboto"/>
              <a:sym typeface="Roboto"/>
            </a:endParaRPr>
          </a:p>
          <a:p>
            <a:pPr marL="0" marR="190500" lvl="0" indent="0" algn="l" rtl="0">
              <a:lnSpc>
                <a:spcPct val="115000"/>
              </a:lnSpc>
              <a:spcBef>
                <a:spcPts val="0"/>
              </a:spcBef>
              <a:spcAft>
                <a:spcPts val="0"/>
              </a:spcAft>
              <a:buNone/>
            </a:pPr>
            <a:r>
              <a:rPr lang="uk" sz="900" b="1" dirty="0">
                <a:solidFill>
                  <a:schemeClr val="dk1"/>
                </a:solidFill>
                <a:latin typeface="Roboto"/>
                <a:ea typeface="Roboto"/>
                <a:cs typeface="Roboto"/>
                <a:sym typeface="Roboto"/>
              </a:rPr>
              <a:t>+380 </a:t>
            </a:r>
            <a:r>
              <a:rPr lang="uk" sz="900" b="1" dirty="0" smtClean="0">
                <a:solidFill>
                  <a:schemeClr val="dk1"/>
                </a:solidFill>
                <a:latin typeface="Roboto"/>
                <a:ea typeface="Roboto"/>
                <a:cs typeface="Roboto"/>
                <a:sym typeface="Roboto"/>
              </a:rPr>
              <a:t>(</a:t>
            </a:r>
            <a:r>
              <a:rPr lang="en-US" sz="900" b="1" dirty="0" smtClean="0">
                <a:solidFill>
                  <a:schemeClr val="dk1"/>
                </a:solidFill>
                <a:latin typeface="Roboto"/>
                <a:ea typeface="Roboto"/>
                <a:cs typeface="Roboto"/>
                <a:sym typeface="Roboto"/>
              </a:rPr>
              <a:t>96</a:t>
            </a:r>
            <a:r>
              <a:rPr lang="uk" sz="900" b="1" dirty="0" smtClean="0">
                <a:solidFill>
                  <a:schemeClr val="dk1"/>
                </a:solidFill>
                <a:latin typeface="Roboto"/>
                <a:ea typeface="Roboto"/>
                <a:cs typeface="Roboto"/>
                <a:sym typeface="Roboto"/>
              </a:rPr>
              <a:t>) </a:t>
            </a:r>
            <a:r>
              <a:rPr lang="en-US" sz="900" b="1" dirty="0" smtClean="0">
                <a:solidFill>
                  <a:schemeClr val="dk1"/>
                </a:solidFill>
                <a:latin typeface="Roboto"/>
                <a:ea typeface="Roboto"/>
                <a:cs typeface="Roboto"/>
                <a:sym typeface="Roboto"/>
              </a:rPr>
              <a:t>298 00 62</a:t>
            </a:r>
            <a:endParaRPr sz="900" b="1" dirty="0">
              <a:solidFill>
                <a:schemeClr val="dk1"/>
              </a:solidFill>
              <a:latin typeface="Roboto"/>
              <a:ea typeface="Roboto"/>
              <a:cs typeface="Roboto"/>
              <a:sym typeface="Roboto"/>
            </a:endParaRPr>
          </a:p>
          <a:p>
            <a:pPr marL="0" marR="190500" lvl="0" indent="0" algn="l" rtl="0">
              <a:lnSpc>
                <a:spcPct val="115000"/>
              </a:lnSpc>
              <a:spcBef>
                <a:spcPts val="0"/>
              </a:spcBef>
              <a:spcAft>
                <a:spcPts val="0"/>
              </a:spcAft>
              <a:buNone/>
            </a:pPr>
            <a:r>
              <a:rPr lang="en-US" sz="900" b="1" dirty="0" smtClean="0">
                <a:solidFill>
                  <a:schemeClr val="dk1"/>
                </a:solidFill>
                <a:latin typeface="Roboto"/>
                <a:ea typeface="Roboto"/>
                <a:cs typeface="Roboto"/>
                <a:sym typeface="Roboto"/>
              </a:rPr>
              <a:t>realanka77</a:t>
            </a:r>
            <a:r>
              <a:rPr lang="uk" sz="900" b="1" dirty="0" smtClean="0">
                <a:solidFill>
                  <a:schemeClr val="dk1"/>
                </a:solidFill>
                <a:latin typeface="Roboto"/>
                <a:ea typeface="Roboto"/>
                <a:cs typeface="Roboto"/>
                <a:sym typeface="Roboto"/>
              </a:rPr>
              <a:t>@</a:t>
            </a:r>
            <a:r>
              <a:rPr lang="en-US" sz="900" b="1" dirty="0" err="1" smtClean="0">
                <a:solidFill>
                  <a:schemeClr val="dk1"/>
                </a:solidFill>
                <a:latin typeface="Roboto"/>
                <a:ea typeface="Roboto"/>
                <a:cs typeface="Roboto"/>
                <a:sym typeface="Roboto"/>
              </a:rPr>
              <a:t>gmail</a:t>
            </a:r>
            <a:r>
              <a:rPr lang="en-US" sz="900" b="1" dirty="0" smtClean="0">
                <a:solidFill>
                  <a:schemeClr val="dk1"/>
                </a:solidFill>
                <a:latin typeface="Roboto"/>
                <a:ea typeface="Roboto"/>
                <a:cs typeface="Roboto"/>
                <a:sym typeface="Roboto"/>
              </a:rPr>
              <a:t>.</a:t>
            </a:r>
            <a:r>
              <a:rPr lang="uk" sz="900" b="1" dirty="0" smtClean="0">
                <a:solidFill>
                  <a:schemeClr val="dk1"/>
                </a:solidFill>
                <a:latin typeface="Roboto"/>
                <a:ea typeface="Roboto"/>
                <a:cs typeface="Roboto"/>
                <a:sym typeface="Roboto"/>
              </a:rPr>
              <a:t>com</a:t>
            </a: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277</Words>
  <Application>Microsoft Office PowerPoint</Application>
  <PresentationFormat>Произвольный</PresentationFormat>
  <Paragraphs>39</Paragraphs>
  <Slides>1</Slides>
  <Notes>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Arial</vt:lpstr>
      <vt:lpstr>Roboto</vt:lpstr>
      <vt:lpstr>Simple Light</vt:lpstr>
      <vt:lpstr>Слайд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kos</dc:creator>
  <cp:lastModifiedBy>kos</cp:lastModifiedBy>
  <cp:revision>21</cp:revision>
  <dcterms:modified xsi:type="dcterms:W3CDTF">2022-02-11T19:31:36Z</dcterms:modified>
</cp:coreProperties>
</file>