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2" r:id="rId6"/>
    <p:sldId id="261" r:id="rId7"/>
    <p:sldId id="263" r:id="rId8"/>
    <p:sldId id="264" r:id="rId9"/>
    <p:sldId id="267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400" autoAdjust="0"/>
  </p:normalViewPr>
  <p:slideViewPr>
    <p:cSldViewPr snapToGrid="0">
      <p:cViewPr varScale="1">
        <p:scale>
          <a:sx n="154" d="100"/>
          <a:sy n="15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47D7-7E09-4A82-9AEB-A31115072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EB389-D302-44D9-96A1-54193926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EEBF-43CA-4287-AD0E-57A76220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9B9C-4331-44C7-9E13-AF906AD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1895-C636-4EAD-8C4B-2C7693D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FD54-EC8A-4DA2-A8EA-BBE0DAA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D0BD8-07EB-4FAD-899E-6C176245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6E7F-6618-4974-81E4-EF929598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3979-5E98-4396-873D-8634CD27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49C1-405F-45EB-B9A8-78375CD9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E1475-D2FA-4F3E-9D8B-C3EFB3C87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5122F-817E-4F92-BBF9-1C29BF31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1140-47A6-4334-A71A-3436D11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F1C2-C67C-4A63-8577-D8B7195C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1960-A94A-4A09-B0D6-D406357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50F-10E0-4790-A205-CDA9EC3F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CBE-0867-49A1-9F66-9904330B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8431-81E2-4DB2-9325-5C1C4D3F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81CE-6418-41BA-ADA7-4FB3CA25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873B-8AD0-47F9-9DC5-F93A0750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3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9A61-AD76-4F06-AE7E-1883A976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6151-E4A1-461B-A382-6B4D126D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946E-D043-46F6-A7BC-6E256D85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13D5-7EE7-4202-9A17-087A6427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B92A-2364-4D8D-9284-B5BCA194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8E36-7DB7-4299-B178-24176907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8006-F899-4890-85C9-F27F2AFE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79B09-E815-4918-890C-E6BD1583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081A7-88D2-411B-B4E3-6DA4F032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79E4-D350-41C0-B8C5-D20768A8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9AD72-5600-414B-A0C7-C29A477D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D9BA-6FF4-47A1-85C6-5DA7FA43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CCBE-3174-447F-932F-9D71D48D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E2311-9029-4C27-BE5B-D16252FA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F9CC-A7FA-4563-9132-711E99FD4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76CFC-75B8-4F25-AD3D-6F3BE15E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53F9A-F103-4B0A-A5F0-6398968D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1B9FE-2FC1-46B2-985D-E9993252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474BA-B9FB-4763-B1D9-18592BD5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8F1-DBCC-450A-9FA8-A3D5B95C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A417B-D712-4AD2-AF55-F1DE9D31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9891F-F048-4D16-A4F1-9768BC93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4AE3C-D4E4-4C4A-B6EF-5531F6E0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CE966-B027-43DA-82F7-FFCB4FEE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A7BAB-0315-403D-86F7-AC9C0D51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AC29-2063-4AD6-9E6A-054E3B6B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1511-64A3-4F97-B237-19785D09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DB71-9E39-4F44-BF74-4FAD220E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4FD3C-C719-47D0-9D52-8198EC9A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FD17A-CE8E-452D-B3E5-37AEE7E3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0BE17-7111-448C-B9AA-0BE16E44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FF9F-D989-4328-83D0-D08FF0B5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4F70-7AE4-43F2-A028-1374E7F2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2304A-EE6C-4676-9227-4D04A67F4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7266F-028D-4B3E-AFF4-E112E593A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9DA1-67AA-427B-8A6B-855039EA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D1483-24BA-44EE-8DA2-99C2FC86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BD0-2EE0-4885-8E2A-209CC68D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2DC02-9F6D-49B8-BF36-E03C544B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4B72F-A44C-424F-86E1-6E95B3C1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DC54-B4CE-46B0-A9A6-41BD39336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E4B8-6D64-4A69-8A58-62372D3A65B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3C15-9D3D-462C-9544-BA3831FE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41A2-9ED9-49CF-AE09-1070854B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1EA3-8AE5-4837-8BA9-75E133E3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guides/manipulating-data-using-insert-update-delete-sql-server" TargetMode="External"/><Relationship Id="rId7" Type="http://schemas.openxmlformats.org/officeDocument/2006/relationships/hyperlink" Target="https://www.prisma.io/dataguide/postgresql/introduction-to-data-types" TargetMode="External"/><Relationship Id="rId2" Type="http://schemas.openxmlformats.org/officeDocument/2006/relationships/hyperlink" Target="https://habr.com/ru/company/yandex/blog/52216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stgrespro.ru/docs/postgresql/12/datatype" TargetMode="External"/><Relationship Id="rId5" Type="http://schemas.openxmlformats.org/officeDocument/2006/relationships/hyperlink" Target="https://www.postgresql.org/docs/12/datatype.html" TargetMode="External"/><Relationship Id="rId4" Type="http://schemas.openxmlformats.org/officeDocument/2006/relationships/hyperlink" Target="https://www.techonthenet.com/sql/select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6A2C-5F39-4D73-A0C5-AC33D5816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relational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B84B-24D7-4045-9771-2D6AE53B3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815C-2C7C-4931-94A7-7A56D27E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94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SELECT basics: LIMIT,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B096-D204-476B-9189-12A7BE6A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925"/>
            <a:ext cx="10515600" cy="5495038"/>
          </a:xfrm>
        </p:spPr>
        <p:txBody>
          <a:bodyPr/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Limits the query output to specified number of rows.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 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-- outputs first 5 (random!) rows from the table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price DESC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 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-- outputs first 5 rows sorted by price DESC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'TRK' ORDER BY price DESC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 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-- outputs 2 most expensive flights by TRK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OFFSET</a:t>
            </a:r>
          </a:p>
          <a:p>
            <a:pPr marL="0" indent="0">
              <a:buNone/>
            </a:pPr>
            <a:r>
              <a:rPr lang="en-US" sz="1200" dirty="0">
                <a:cs typeface="Courier New" panose="02070309020205020404" pitchFamily="49" charset="0"/>
              </a:rPr>
              <a:t>Allows you to output results starting from specific (in # of rows) position or skip N rows. OFFSET = 0 means no rows skipped.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id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5; -- we skip first 5 rows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price &gt; 100 ORDER BY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price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2; -- outputs flights costing &gt;100, skipping first 2 cheapest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5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825F59-4543-4A15-8F7D-39DADEDF6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69733"/>
              </p:ext>
            </p:extLst>
          </p:nvPr>
        </p:nvGraphicFramePr>
        <p:xfrm>
          <a:off x="461182" y="1736139"/>
          <a:ext cx="6337300" cy="20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97523374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567674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8632128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24309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0830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621822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802551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product_id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product_name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product_supplier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expiration_date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08601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H&amp;S Shampoo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P&amp;G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4820004385257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2022-04-05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20120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Nestle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2021-07-06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0844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iPhone 11 64 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2024-10-07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18469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Varvar</a:t>
                      </a:r>
                      <a:r>
                        <a:rPr lang="en-US" sz="1100" u="none" strike="noStrike" dirty="0">
                          <a:effectLst/>
                        </a:rPr>
                        <a:t> Stout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Varvar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4820004385254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2021-10-08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9996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iPad Pro 128 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2024-01-09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41388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Morshinska 1.5L green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4820004385250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2021-10-10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92665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Blend a 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P&amp;G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2021-06-11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709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Varvar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2021-10-12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8090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Q80T 55 inch TV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2023-05-01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4906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Leleka</a:t>
                      </a:r>
                      <a:r>
                        <a:rPr lang="en-US" sz="1100" u="none" strike="noStrike" dirty="0">
                          <a:effectLst/>
                        </a:rPr>
                        <a:t> Cabernet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Leleka Wines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4820004385290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2022-02-01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982278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6A8CFDE-0E17-4736-8F99-EFF5EEB8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 / Homework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B6E90-F889-45F4-BCE9-12929EC87661}"/>
              </a:ext>
            </a:extLst>
          </p:cNvPr>
          <p:cNvSpPr/>
          <p:nvPr/>
        </p:nvSpPr>
        <p:spPr>
          <a:xfrm>
            <a:off x="378417" y="1459140"/>
            <a:ext cx="65028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a table in </a:t>
            </a:r>
            <a:r>
              <a:rPr lang="en-US" sz="1200" b="1" dirty="0"/>
              <a:t>public</a:t>
            </a:r>
            <a:r>
              <a:rPr lang="en-US" sz="1200" dirty="0"/>
              <a:t> schema with the following structure, and fill it with data provided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17201-06FE-4BBD-A1F9-BE9C0E69D0D5}"/>
              </a:ext>
            </a:extLst>
          </p:cNvPr>
          <p:cNvSpPr/>
          <p:nvPr/>
        </p:nvSpPr>
        <p:spPr>
          <a:xfrm>
            <a:off x="461181" y="3807240"/>
            <a:ext cx="7114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/>
              <a:t>output products: </a:t>
            </a:r>
          </a:p>
          <a:p>
            <a:r>
              <a:rPr lang="en-US" sz="1200" dirty="0"/>
              <a:t>- Ordered by price from high to low </a:t>
            </a:r>
          </a:p>
          <a:p>
            <a:r>
              <a:rPr lang="en-US" sz="1200" dirty="0"/>
              <a:t>- Only 5 products with closest exp. date </a:t>
            </a:r>
          </a:p>
          <a:p>
            <a:r>
              <a:rPr lang="en-US" sz="1200" dirty="0"/>
              <a:t>2) output all Apple products</a:t>
            </a:r>
          </a:p>
          <a:p>
            <a:r>
              <a:rPr lang="en-US" sz="1200" dirty="0"/>
              <a:t>3) output all products cost more than 100</a:t>
            </a:r>
          </a:p>
          <a:p>
            <a:r>
              <a:rPr lang="en-US" sz="1200" dirty="0"/>
              <a:t>4) delete all </a:t>
            </a:r>
            <a:r>
              <a:rPr lang="en-US" sz="1200" dirty="0" err="1"/>
              <a:t>Varvar</a:t>
            </a:r>
            <a:r>
              <a:rPr lang="en-US" sz="1200" dirty="0"/>
              <a:t> products</a:t>
            </a:r>
          </a:p>
          <a:p>
            <a:r>
              <a:rPr lang="en-US" sz="1200" dirty="0"/>
              <a:t>5) insert </a:t>
            </a:r>
            <a:r>
              <a:rPr lang="en-US" sz="1200" dirty="0" err="1"/>
              <a:t>Varvar</a:t>
            </a:r>
            <a:r>
              <a:rPr lang="en-US" sz="1200" dirty="0"/>
              <a:t> products again</a:t>
            </a:r>
          </a:p>
          <a:p>
            <a:r>
              <a:rPr lang="ru-RU" sz="1200" dirty="0"/>
              <a:t>6</a:t>
            </a:r>
            <a:r>
              <a:rPr lang="en-US" sz="1200" dirty="0"/>
              <a:t>) output total cost for iPhone 11</a:t>
            </a:r>
          </a:p>
          <a:p>
            <a:r>
              <a:rPr lang="ru-RU" sz="1200" dirty="0"/>
              <a:t>7</a:t>
            </a:r>
            <a:r>
              <a:rPr lang="en-US" sz="1200" dirty="0"/>
              <a:t>) output products which expire in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AD311-38BC-4BEE-8C67-158A90A3173C}"/>
              </a:ext>
            </a:extLst>
          </p:cNvPr>
          <p:cNvSpPr txBox="1"/>
          <p:nvPr/>
        </p:nvSpPr>
        <p:spPr>
          <a:xfrm>
            <a:off x="8285020" y="1199407"/>
            <a:ext cx="340621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Доповнення до домашнього завдання про дати, що не встиглося на лекції (але також дещо з цього ви можете почитати у документації по лінкам у презі).</a:t>
            </a:r>
          </a:p>
          <a:p>
            <a:r>
              <a:rPr lang="ru-RU" sz="1200" dirty="0"/>
              <a:t>Тип даних для дат - </a:t>
            </a:r>
            <a:r>
              <a:rPr lang="en-US" sz="1200" b="1" dirty="0"/>
              <a:t>date</a:t>
            </a:r>
          </a:p>
          <a:p>
            <a:r>
              <a:rPr lang="en-US" sz="1200" dirty="0"/>
              <a:t>(</a:t>
            </a:r>
            <a:r>
              <a:rPr lang="ru-RU" sz="1200" dirty="0"/>
              <a:t>самий загальний і простий, ми ще встигнемо зачепити більш складніші)</a:t>
            </a:r>
          </a:p>
          <a:p>
            <a:r>
              <a:rPr lang="ru-RU" sz="1200" dirty="0"/>
              <a:t>Тобто, створюючи таблицю с колонками типу "дата" пишіть: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public.my_good_table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date_column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text_column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</a:p>
          <a:p>
            <a:r>
              <a:rPr lang="ru-RU" sz="1200" dirty="0"/>
              <a:t>Вставляти дату треба у форматі </a:t>
            </a:r>
            <a:r>
              <a:rPr lang="en-US" sz="1200" dirty="0"/>
              <a:t>YYYY-MM-DD, </a:t>
            </a:r>
            <a:r>
              <a:rPr lang="ru-RU" sz="1200" dirty="0"/>
              <a:t>виділяючи її апострофами як текст: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public.my_good_table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date_column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text_column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'2020-01-01'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'January 1st 2020');</a:t>
            </a:r>
          </a:p>
          <a:p>
            <a:r>
              <a:rPr lang="ru-RU" sz="1200" dirty="0"/>
              <a:t>Порівнювати/Фильтрувати дати у (більш, менш, проміжок) треба як числа у </a:t>
            </a:r>
            <a:r>
              <a:rPr lang="en-US" sz="1200" dirty="0"/>
              <a:t>WHERE: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public.my_good_table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date_column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'2025-05-05';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public.my_good_table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date_column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'2010-05-05' and '2055-12-25'; </a:t>
            </a:r>
          </a:p>
          <a:p>
            <a:endParaRPr lang="ru-RU" sz="1200" dirty="0"/>
          </a:p>
          <a:p>
            <a:r>
              <a:rPr lang="ru-RU" sz="1200" dirty="0"/>
              <a:t>це вам знадобиться для завдань накшталт</a:t>
            </a:r>
          </a:p>
          <a:p>
            <a:r>
              <a:rPr lang="ru-RU" sz="1200" dirty="0"/>
              <a:t>"Які продукти протухнуть у цьому році?"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2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CD43-0BDE-4FD1-A23C-D60137D7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2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Homework: what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9C5B-987C-4DEB-A717-3D91EDB4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https://habr.com/ru/company/yandex/blog/522164/</a:t>
            </a:r>
            <a:r>
              <a:rPr lang="en-US" dirty="0"/>
              <a:t> - </a:t>
            </a:r>
            <a:r>
              <a:rPr lang="ru-RU" dirty="0"/>
              <a:t>(</a:t>
            </a:r>
            <a:r>
              <a:rPr lang="en-US" dirty="0" err="1"/>
              <a:t>rus</a:t>
            </a:r>
            <a:r>
              <a:rPr lang="ru-RU" dirty="0"/>
              <a:t>)</a:t>
            </a:r>
            <a:r>
              <a:rPr lang="en-US" dirty="0"/>
              <a:t> great overview article about databases</a:t>
            </a:r>
          </a:p>
          <a:p>
            <a:r>
              <a:rPr lang="en-US" dirty="0">
                <a:hlinkClick r:id="rId3"/>
              </a:rPr>
              <a:t>https://www.pluralsight.com/guides/manipulating-data-using-insert-update-delete-sql-server</a:t>
            </a:r>
            <a:r>
              <a:rPr lang="en-US" dirty="0"/>
              <a:t> – INSERT and DELETE basics</a:t>
            </a:r>
          </a:p>
          <a:p>
            <a:r>
              <a:rPr lang="en-US" dirty="0">
                <a:hlinkClick r:id="rId4"/>
              </a:rPr>
              <a:t>https://www.techonthenet.com/sql/select.php</a:t>
            </a:r>
            <a:r>
              <a:rPr lang="en-US" dirty="0"/>
              <a:t> - SELECT basics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https://www.postgresql.org/docs/12/datatype.html</a:t>
            </a:r>
            <a:r>
              <a:rPr lang="en-US" dirty="0"/>
              <a:t> - read about numeric, character, </a:t>
            </a:r>
            <a:r>
              <a:rPr lang="en-US" dirty="0" err="1"/>
              <a:t>boolean</a:t>
            </a:r>
            <a:r>
              <a:rPr lang="en-US" dirty="0"/>
              <a:t> and date types</a:t>
            </a:r>
          </a:p>
          <a:p>
            <a:pPr marL="0" indent="0">
              <a:buNone/>
            </a:pPr>
            <a:r>
              <a:rPr lang="en-US" dirty="0"/>
              <a:t>(Russian version) </a:t>
            </a:r>
            <a:r>
              <a:rPr lang="en-US" dirty="0">
                <a:hlinkClick r:id="rId6"/>
              </a:rPr>
              <a:t>https://postgrespro.ru/docs/postgresql/12/datatype</a:t>
            </a:r>
            <a:endParaRPr lang="en-US" dirty="0"/>
          </a:p>
          <a:p>
            <a:r>
              <a:rPr lang="en-US" dirty="0"/>
              <a:t>Simplified version: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https://www.prisma.io/dataguide/postgresql/introduction-to-data-types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7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4B69-A2BE-49AC-9090-BB908521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91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Why do we need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DEC-9E9A-4578-9A79-B422976E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54"/>
            <a:ext cx="10515600" cy="5187358"/>
          </a:xfrm>
        </p:spPr>
        <p:txBody>
          <a:bodyPr/>
          <a:lstStyle/>
          <a:p>
            <a:r>
              <a:rPr lang="en-US" dirty="0"/>
              <a:t>Volume of information in nowadays world is increasing dramatically</a:t>
            </a:r>
            <a:r>
              <a:rPr lang="ru-RU" dirty="0"/>
              <a:t>. </a:t>
            </a:r>
            <a:r>
              <a:rPr lang="en-US" dirty="0"/>
              <a:t>This information has to be processed, saved and used</a:t>
            </a:r>
            <a:r>
              <a:rPr lang="ru-RU" dirty="0"/>
              <a:t>.</a:t>
            </a:r>
          </a:p>
          <a:p>
            <a:r>
              <a:rPr lang="en-US" dirty="0"/>
              <a:t>Almost every application and service operates with databases in one or another manner </a:t>
            </a:r>
            <a:r>
              <a:rPr lang="ru-RU" dirty="0"/>
              <a:t>.</a:t>
            </a:r>
          </a:p>
          <a:p>
            <a:r>
              <a:rPr lang="en-US" dirty="0"/>
              <a:t>Basic knowledge and experience with RDBMS </a:t>
            </a:r>
            <a:r>
              <a:rPr lang="ru-RU" dirty="0"/>
              <a:t>– </a:t>
            </a:r>
            <a:r>
              <a:rPr lang="en-US" dirty="0"/>
              <a:t>mandatory requirement for developers, despite their main specialization (Java, Python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Some career options tied to DBs</a:t>
            </a:r>
            <a:r>
              <a:rPr lang="ru-RU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Business</a:t>
            </a:r>
            <a:r>
              <a:rPr lang="ru-RU" dirty="0"/>
              <a:t>/</a:t>
            </a:r>
            <a:r>
              <a:rPr lang="en-US" dirty="0"/>
              <a:t>Data Analyst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Business Intelligence (BI) developer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Database/Data Engineer</a:t>
            </a:r>
            <a:endParaRPr lang="ru-R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Data Science developer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9E76-EBD3-4FE9-ACD9-12FF9B83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268"/>
          </a:xfrm>
        </p:spPr>
        <p:txBody>
          <a:bodyPr>
            <a:normAutofit/>
          </a:bodyPr>
          <a:lstStyle/>
          <a:p>
            <a:pPr algn="r"/>
            <a:r>
              <a:rPr lang="en-US" sz="3400" dirty="0"/>
              <a:t>DB objects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784FB3F-DAAD-4770-8569-CF4CD126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03" y="1139825"/>
            <a:ext cx="5378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10E-211C-48AF-B018-C82D5C0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Table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FAF9A-3AB7-43DD-90CD-23E0DB881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499" y="903100"/>
            <a:ext cx="4865176" cy="2312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2121E-8B48-42B6-80D4-FB53CD9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2" y="3630800"/>
            <a:ext cx="10544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E96-0F61-4A10-9EF3-8F00AB7A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0F05-CBB8-4B95-A4FC-8D3ACBA7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556"/>
            <a:ext cx="10515600" cy="5361715"/>
          </a:xfrm>
        </p:spPr>
        <p:txBody>
          <a:bodyPr>
            <a:normAutofit/>
          </a:bodyPr>
          <a:lstStyle/>
          <a:p>
            <a:r>
              <a:rPr lang="en-US" sz="1900" dirty="0"/>
              <a:t>SQL (Structured Query Language) – main language for databases</a:t>
            </a:r>
            <a:endParaRPr lang="ru-RU" sz="1900" dirty="0"/>
          </a:p>
          <a:p>
            <a:r>
              <a:rPr lang="en-US" sz="1900" dirty="0"/>
              <a:t>It allows to work with data and with database management systems as well: create tables, manage access permissions etc.</a:t>
            </a:r>
            <a:endParaRPr lang="ru-RU" sz="1900" dirty="0"/>
          </a:p>
          <a:p>
            <a:r>
              <a:rPr lang="en-US" sz="1900" dirty="0"/>
              <a:t>There’re the common standard (ANSI SQL) and specific DB-related dialects</a:t>
            </a:r>
            <a:endParaRPr lang="ru-RU" sz="1900" dirty="0"/>
          </a:p>
          <a:p>
            <a:r>
              <a:rPr lang="en-US" sz="1900" dirty="0"/>
              <a:t>Usually SQL keywords are CAPITALIZED. It’s not necessary, but improves readability.</a:t>
            </a:r>
            <a:endParaRPr lang="ru-RU" sz="1900" dirty="0"/>
          </a:p>
          <a:p>
            <a:r>
              <a:rPr lang="en-US" sz="1900" dirty="0"/>
              <a:t>Every statement has to end with </a:t>
            </a:r>
            <a:r>
              <a:rPr lang="ru-RU" sz="1900" b="1" dirty="0"/>
              <a:t>;</a:t>
            </a:r>
            <a:r>
              <a:rPr lang="ru-RU" sz="1900" dirty="0"/>
              <a:t> (</a:t>
            </a:r>
            <a:r>
              <a:rPr lang="en-US" sz="1900" dirty="0"/>
              <a:t>semicolon</a:t>
            </a:r>
            <a:r>
              <a:rPr lang="ru-RU" sz="1900" dirty="0"/>
              <a:t>):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WHERE city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NY airports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cs typeface="Courier New" panose="02070309020205020404" pitchFamily="49" charset="0"/>
              </a:rPr>
              <a:t>Comments you want to put on single line start with</a:t>
            </a:r>
            <a:r>
              <a:rPr lang="ru-RU" sz="1900" dirty="0">
                <a:cs typeface="Courier New" panose="02070309020205020404" pitchFamily="49" charset="0"/>
              </a:rPr>
              <a:t> -- (</a:t>
            </a:r>
            <a:r>
              <a:rPr lang="en-US" sz="1900" dirty="0">
                <a:cs typeface="Courier New" panose="02070309020205020404" pitchFamily="49" charset="0"/>
              </a:rPr>
              <a:t>two dashes</a:t>
            </a:r>
            <a:r>
              <a:rPr lang="ru-RU" sz="1900" dirty="0">
                <a:cs typeface="Courier New" panose="02070309020205020404" pitchFamily="49" charset="0"/>
              </a:rPr>
              <a:t>), </a:t>
            </a:r>
            <a:r>
              <a:rPr lang="en-US" sz="1900" dirty="0">
                <a:cs typeface="Courier New" panose="02070309020205020404" pitchFamily="49" charset="0"/>
              </a:rPr>
              <a:t>see above</a:t>
            </a:r>
            <a:endParaRPr lang="ru-RU" sz="1900" dirty="0">
              <a:cs typeface="Courier New" panose="02070309020205020404" pitchFamily="49" charset="0"/>
            </a:endParaRPr>
          </a:p>
          <a:p>
            <a:r>
              <a:rPr lang="en-US" sz="1900" dirty="0">
                <a:cs typeface="Courier New" panose="02070309020205020404" pitchFamily="49" charset="0"/>
              </a:rPr>
              <a:t>You can comment an entire block of code with </a:t>
            </a:r>
            <a:r>
              <a:rPr lang="ru-RU" sz="1900" dirty="0">
                <a:cs typeface="Courier New" panose="02070309020205020404" pitchFamily="49" charset="0"/>
              </a:rPr>
              <a:t>/* и */</a:t>
            </a:r>
            <a:endParaRPr lang="ru-RU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ru-RU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05E98-AF8D-43C5-A20A-BD923E9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04" y="4448698"/>
            <a:ext cx="4883662" cy="9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F912-5552-4112-9E45-75C771F2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42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Basic table operations: CREATE, DROP,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7685-93A6-4218-9426-BE65E04D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42" y="836907"/>
            <a:ext cx="10515600" cy="5017577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table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-- table creation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NULL,</a:t>
            </a:r>
            <a:r>
              <a:rPr lang="ru-RU" dirty="0"/>
              <a:t>-- </a:t>
            </a:r>
            <a:r>
              <a:rPr lang="en-US" dirty="0"/>
              <a:t>name of the column and its data type, optionally – addition properties like NOT NULL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integer,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is_military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Delete a table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[IF EXISTS]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[CASCADE];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EXISTS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/>
              <a:t> check if table exists. If it doesn’t, prevents the error.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also deletes all dependent objects</a:t>
            </a:r>
            <a:endParaRPr lang="ru-RU" dirty="0"/>
          </a:p>
          <a:p>
            <a:r>
              <a:rPr lang="en-US" dirty="0"/>
              <a:t>Changing (altering) a table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RENAME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/>
              <a:t>-- rename a table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[COLUMN] column99 decimal;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--</a:t>
            </a:r>
            <a:r>
              <a:rPr lang="en-US" dirty="0"/>
              <a:t>add a column to a table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RENAME [COLUMN] column99 TO column999; </a:t>
            </a:r>
            <a:r>
              <a:rPr lang="en-US" dirty="0"/>
              <a:t>-- rename a column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DROP [COLUMN] column99; </a:t>
            </a:r>
            <a:r>
              <a:rPr lang="en-US" dirty="0"/>
              <a:t>-- delete a column from a table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7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A48F-B548-4B4E-843B-EB3B25CA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136"/>
          </a:xfrm>
        </p:spPr>
        <p:txBody>
          <a:bodyPr>
            <a:noAutofit/>
          </a:bodyPr>
          <a:lstStyle/>
          <a:p>
            <a:pPr algn="r"/>
            <a:r>
              <a:rPr lang="en-US" sz="3000" dirty="0"/>
              <a:t>Basic data operations: INSERT, SELECT,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C812-B09C-4B0B-A3C1-1AB140E6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62"/>
            <a:ext cx="10515600" cy="5134701"/>
          </a:xfrm>
        </p:spPr>
        <p:txBody>
          <a:bodyPr>
            <a:normAutofit/>
          </a:bodyPr>
          <a:lstStyle/>
          <a:p>
            <a:r>
              <a:rPr lang="en-US" sz="1500" dirty="0"/>
              <a:t>Insert a data</a:t>
            </a:r>
            <a:endParaRPr lang="ru-RU" sz="1500" dirty="0"/>
          </a:p>
          <a:p>
            <a:pPr marL="0" indent="0">
              <a:buNone/>
            </a:pPr>
            <a:r>
              <a:rPr lang="en-US" sz="1500" dirty="0"/>
              <a:t>INSERT INTO &lt;</a:t>
            </a:r>
            <a:r>
              <a:rPr lang="en-US" sz="1500" dirty="0" err="1"/>
              <a:t>table_name</a:t>
            </a:r>
            <a:r>
              <a:rPr lang="en-US" sz="1500" dirty="0"/>
              <a:t>&gt; (&lt;</a:t>
            </a:r>
            <a:r>
              <a:rPr lang="en-US" sz="1500" dirty="0" err="1"/>
              <a:t>columns_list</a:t>
            </a:r>
            <a:r>
              <a:rPr lang="en-US" sz="1500" dirty="0"/>
              <a:t>&gt;) VALUES (&lt;value1, value2,…</a:t>
            </a:r>
            <a:r>
              <a:rPr lang="en-US" sz="1500" dirty="0" err="1"/>
              <a:t>valueN</a:t>
            </a:r>
            <a:r>
              <a:rPr lang="en-US" sz="1500" dirty="0"/>
              <a:t>&gt;);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is_military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Kyiv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Boryspil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1, FALSE);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Select (obtain) a data</a:t>
            </a:r>
            <a:endParaRPr lang="ru-RU" sz="15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cs typeface="Courier New" panose="02070309020205020404" pitchFamily="49" charset="0"/>
              </a:rPr>
              <a:t>SELECT &lt;</a:t>
            </a:r>
            <a:r>
              <a:rPr lang="en-US" sz="1500" dirty="0" err="1">
                <a:cs typeface="Courier New" panose="02070309020205020404" pitchFamily="49" charset="0"/>
              </a:rPr>
              <a:t>columns_list</a:t>
            </a:r>
            <a:r>
              <a:rPr lang="en-US" sz="1500" dirty="0">
                <a:cs typeface="Courier New" panose="02070309020205020404" pitchFamily="49" charset="0"/>
              </a:rPr>
              <a:t>&gt; FROM &lt;</a:t>
            </a:r>
            <a:r>
              <a:rPr lang="en-US" sz="1500" dirty="0" err="1">
                <a:cs typeface="Courier New" panose="02070309020205020404" pitchFamily="49" charset="0"/>
              </a:rPr>
              <a:t>table_name</a:t>
            </a:r>
            <a:r>
              <a:rPr lang="en-US" sz="1500" dirty="0">
                <a:cs typeface="Courier New" panose="02070309020205020404" pitchFamily="49" charset="0"/>
              </a:rPr>
              <a:t>&gt; WHERE &lt;condition&gt;;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500" dirty="0">
                <a:cs typeface="Courier New" panose="02070309020205020404" pitchFamily="49" charset="0"/>
              </a:rPr>
              <a:t>* - selects data from all columns</a:t>
            </a:r>
            <a:endParaRPr lang="ru-RU" sz="1500" dirty="0">
              <a:cs typeface="Courier New" panose="02070309020205020404" pitchFamily="49" charset="0"/>
            </a:endParaRPr>
          </a:p>
          <a:p>
            <a:r>
              <a:rPr lang="en-US" sz="1500" dirty="0">
                <a:cs typeface="Courier New" panose="02070309020205020404" pitchFamily="49" charset="0"/>
              </a:rPr>
              <a:t>Delete a data</a:t>
            </a:r>
            <a:endParaRPr lang="ru-RU" sz="15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cs typeface="Courier New" panose="02070309020205020404" pitchFamily="49" charset="0"/>
              </a:rPr>
              <a:t>DELETE FROM &lt;</a:t>
            </a:r>
            <a:r>
              <a:rPr lang="en-US" sz="1500" dirty="0" err="1">
                <a:cs typeface="Courier New" panose="02070309020205020404" pitchFamily="49" charset="0"/>
              </a:rPr>
              <a:t>table_name</a:t>
            </a:r>
            <a:r>
              <a:rPr lang="en-US" sz="1500" dirty="0">
                <a:cs typeface="Courier New" panose="02070309020205020404" pitchFamily="49" charset="0"/>
              </a:rPr>
              <a:t>&gt; WHERE &lt;condition&gt;;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public.my_new_table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</a:p>
          <a:p>
            <a:pPr marL="0" indent="0">
              <a:buNone/>
            </a:pPr>
            <a:r>
              <a:rPr lang="ru-RU" sz="1500" b="1" dirty="0">
                <a:cs typeface="Courier New" panose="02070309020205020404" pitchFamily="49" charset="0"/>
              </a:rPr>
              <a:t>!!!</a:t>
            </a:r>
            <a:r>
              <a:rPr lang="en-US" sz="1500" dirty="0">
                <a:cs typeface="Courier New" panose="02070309020205020404" pitchFamily="49" charset="0"/>
              </a:rPr>
              <a:t>DELETE without condition will delete </a:t>
            </a:r>
            <a:r>
              <a:rPr lang="en-US" sz="1500" b="1" dirty="0">
                <a:cs typeface="Courier New" panose="02070309020205020404" pitchFamily="49" charset="0"/>
              </a:rPr>
              <a:t>ALL</a:t>
            </a:r>
            <a:r>
              <a:rPr lang="en-US" sz="1500" dirty="0">
                <a:cs typeface="Courier New" panose="02070309020205020404" pitchFamily="49" charset="0"/>
              </a:rPr>
              <a:t> data from a table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7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FF61-B358-4F38-97E6-6007BA31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16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SELECT basics: WHERE,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EDDD-372B-48C2-AAD3-85A3A0D3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5" y="809786"/>
            <a:ext cx="10515600" cy="536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cs typeface="Courier New" panose="02070309020205020404" pitchFamily="49" charset="0"/>
              </a:rPr>
              <a:t>Let’s prepare some data</a:t>
            </a:r>
            <a:r>
              <a:rPr lang="ru-RU" sz="15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(id int,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flight_destination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text, price decimal,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is_promo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b="1" dirty="0"/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(4, 'UIA', 'London', 150.59, false), (2, 'KLM', 'London', 190.4, false),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(3, 'UIA', 'Paris', 99.9, true), (1, 'TRK', 'London', 220.20, false), (8, 'TRK', 'Istanbul', 88.80, true),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(6, 'KLM', 'Paris', 115.10, false), (10, 'UIA', 'New York', 255.25, false), (5, 'KLM', 'New York', 180.44, true),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(9, 'UIA', 'Istanbul', 100.0, true), (7, 'TRK', 'New York', 320.45, false);</a:t>
            </a:r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WHERE – condition to filter data in the output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'UIA'; -- all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UIA company flights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'UIA' AND price &gt; 100; -- all UIA flights with price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100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'TRK' AND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flight_destination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'Istanbul'); --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all TRK flights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but not to Istanbul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'TRK' AND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flight_destination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'Istanbul'; -- same as previous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('KLM', 'UIA') AND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is_promo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price &lt; 150;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price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100 AND 200; -- all flights with price between 100 and 200</a:t>
            </a: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Aliases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 them to name a calculated columns or rename existing columns in the output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In many cases using aliases for calculated columns is mandatory. </a:t>
            </a: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SELECT &lt;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or calculation&gt; AS &lt;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alias_name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tax_payer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(price * 0.2)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VAT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flight_destination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'New York'; -- VAT value for each company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fliying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 New York.</a:t>
            </a:r>
          </a:p>
          <a:p>
            <a:pPr marL="0" indent="0">
              <a:buNone/>
            </a:pPr>
            <a:r>
              <a:rPr lang="en-US" sz="1000" b="1" dirty="0">
                <a:cs typeface="Courier New" panose="02070309020205020404" pitchFamily="49" charset="0"/>
              </a:rPr>
              <a:t>VAT</a:t>
            </a:r>
            <a:r>
              <a:rPr lang="en-US" sz="1000" dirty="0">
                <a:cs typeface="Courier New" panose="02070309020205020404" pitchFamily="49" charset="0"/>
              </a:rPr>
              <a:t> here</a:t>
            </a:r>
            <a:r>
              <a:rPr lang="ru-RU" sz="1000" dirty="0">
                <a:cs typeface="Courier New" panose="02070309020205020404" pitchFamily="49" charset="0"/>
              </a:rPr>
              <a:t> – </a:t>
            </a:r>
            <a:r>
              <a:rPr lang="en-US" sz="1000" dirty="0">
                <a:cs typeface="Courier New" panose="02070309020205020404" pitchFamily="49" charset="0"/>
              </a:rPr>
              <a:t>is the name for new, calculated column we’re getting in the output.</a:t>
            </a:r>
            <a:endParaRPr lang="ru-RU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456B7-11E8-400F-9FDE-CF454884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61" y="1146875"/>
            <a:ext cx="2371441" cy="12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B318-DE89-499D-BC1A-15DD9783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7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SELECT basics: DISTINCT,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177-626D-4BAA-AC91-62A739C4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86"/>
            <a:ext cx="10515600" cy="5367177"/>
          </a:xfrm>
        </p:spPr>
        <p:txBody>
          <a:bodyPr>
            <a:normAutofit/>
          </a:bodyPr>
          <a:lstStyle/>
          <a:p>
            <a:r>
              <a:rPr lang="en-US" sz="1500" dirty="0"/>
              <a:t>DISTINCT</a:t>
            </a:r>
          </a:p>
          <a:p>
            <a:pPr marL="0" indent="0">
              <a:buNone/>
            </a:pPr>
            <a:r>
              <a:rPr lang="en-US" sz="1500" dirty="0"/>
              <a:t>Allows to select only distinct (unique) values, eliminating duplicates. Let’s compare results of 2 queries: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-- here we’ve got all, with duplicates, records for flight companies;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-- here we’ve got only unique values, and correctly answered the question “What flight companies operate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Boryspil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/>
              <a:t>ORDER BY &lt;</a:t>
            </a:r>
            <a:r>
              <a:rPr lang="en-US" sz="1500" dirty="0" err="1"/>
              <a:t>columns_list</a:t>
            </a:r>
            <a:r>
              <a:rPr lang="en-US" sz="1500" dirty="0"/>
              <a:t>&gt;</a:t>
            </a:r>
            <a:r>
              <a:rPr lang="ru-RU" sz="1500" dirty="0"/>
              <a:t> </a:t>
            </a:r>
            <a:r>
              <a:rPr lang="en-US" sz="1500" dirty="0"/>
              <a:t>[ASC|DESC]</a:t>
            </a:r>
          </a:p>
          <a:p>
            <a:pPr marL="0" indent="0">
              <a:buNone/>
            </a:pPr>
            <a:r>
              <a:rPr lang="en-US" sz="1500" dirty="0"/>
              <a:t>Defines how data is sorted in query output</a:t>
            </a:r>
            <a:r>
              <a:rPr lang="ru-RU" sz="1500" dirty="0"/>
              <a:t>. </a:t>
            </a:r>
            <a:r>
              <a:rPr lang="en-US" sz="1500" dirty="0"/>
              <a:t>Data can be sorted by one or many columns, in one or many directions.</a:t>
            </a:r>
          </a:p>
          <a:p>
            <a:pPr marL="0" indent="0">
              <a:buNone/>
            </a:pPr>
            <a:r>
              <a:rPr lang="en-US" sz="1500" dirty="0"/>
              <a:t>ASC – ascending, DESC – descending.</a:t>
            </a:r>
            <a:endParaRPr lang="ru-RU" sz="15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price; -- outputs the table, sorted by price, ascending (by default)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--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price, from high to low (descending)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sorted by companies alphabetically, and on price in reverse descending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2,1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 sorted by #s of columns in the output. It’s worth to use only for calculated columns, otherwise – use column name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(price * 0.2) as VAT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flight_destination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'New York' ORDER BY 2 desc;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0039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33584</TotalTime>
  <Words>1964</Words>
  <Application>Microsoft Office PowerPoint</Application>
  <PresentationFormat>Widescreen</PresentationFormat>
  <Paragraphs>217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Introduction to relational databases</vt:lpstr>
      <vt:lpstr>Why do we need DBs</vt:lpstr>
      <vt:lpstr>DB objects</vt:lpstr>
      <vt:lpstr>Table structure</vt:lpstr>
      <vt:lpstr>SQL</vt:lpstr>
      <vt:lpstr>Basic table operations: CREATE, DROP, ALTER</vt:lpstr>
      <vt:lpstr>Basic data operations: INSERT, SELECT, DELETE</vt:lpstr>
      <vt:lpstr>SELECT basics: WHERE, aliases</vt:lpstr>
      <vt:lpstr>SELECT basics: DISTINCT, ORDER BY</vt:lpstr>
      <vt:lpstr>SELECT basics: LIMIT, OFFSET</vt:lpstr>
      <vt:lpstr>Q&amp;A / Homework</vt:lpstr>
      <vt:lpstr>Homework: what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базы данных</dc:title>
  <dc:creator>Alexander Khmelkov</dc:creator>
  <cp:lastModifiedBy>akhmelkov</cp:lastModifiedBy>
  <cp:revision>75</cp:revision>
  <dcterms:created xsi:type="dcterms:W3CDTF">2021-04-19T07:46:57Z</dcterms:created>
  <dcterms:modified xsi:type="dcterms:W3CDTF">2021-12-02T07:24:37Z</dcterms:modified>
</cp:coreProperties>
</file>