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xDDyA7RT2gXpkJrHMGWhASKwv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join-set-1-inner-left-right-and-full-joi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.postgrespro.ru/bookings.pdf" TargetMode="External"/><Relationship Id="rId5" Type="http://schemas.openxmlformats.org/officeDocument/2006/relationships/hyperlink" Target="https://www.w3schools.com/sql/sql_null_values.asp" TargetMode="External"/><Relationship Id="rId4" Type="http://schemas.openxmlformats.org/officeDocument/2006/relationships/hyperlink" Target="https://www.tutorialspoint.com/sql/sql-null-values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bjOgvx34FhC8jWX1TpMU7IwJyXbUQnD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Joins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Links to read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https://www.geeksforgeeks.org/sql-join-set-1-inner-left-right-and-full-joins/</a:t>
            </a:r>
            <a:r>
              <a:rPr lang="en-US" dirty="0"/>
              <a:t> (or any other article/tutorial you’d google by ‘</a:t>
            </a:r>
            <a:r>
              <a:rPr lang="en-US" dirty="0" err="1"/>
              <a:t>sql</a:t>
            </a:r>
            <a:r>
              <a:rPr lang="en-US" dirty="0"/>
              <a:t> join basics’)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https://www.tutorialspoint.com/sql/sql-null-values.htm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https://www.w3schools.com/sql/sql_null_values.asp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https://edu.postgrespro.ru/bookings.pdf</a:t>
            </a:r>
            <a:r>
              <a:rPr lang="en-US" dirty="0"/>
              <a:t> - detailed description of </a:t>
            </a:r>
            <a:r>
              <a:rPr lang="en-US" b="1" dirty="0"/>
              <a:t>bookings </a:t>
            </a:r>
            <a:r>
              <a:rPr lang="en-US" dirty="0"/>
              <a:t>schema (</a:t>
            </a:r>
            <a:r>
              <a:rPr lang="en-US" dirty="0" err="1"/>
              <a:t>rus</a:t>
            </a:r>
            <a:r>
              <a:rPr lang="en-US" dirty="0"/>
              <a:t>)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5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Joins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838200" y="855023"/>
            <a:ext cx="10515600" cy="532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of the most essential tools while working with DBs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 b="1"/>
              <a:t>JOIN</a:t>
            </a:r>
            <a:r>
              <a:rPr lang="en-US"/>
              <a:t> clause in </a:t>
            </a:r>
            <a:r>
              <a:rPr lang="en-US" i="1"/>
              <a:t>SQL</a:t>
            </a:r>
            <a:r>
              <a:rPr lang="en-US"/>
              <a:t> – corresponding to a </a:t>
            </a:r>
            <a:r>
              <a:rPr lang="en-US" i="1"/>
              <a:t>join</a:t>
            </a:r>
            <a:r>
              <a:rPr lang="en-US"/>
              <a:t> operation in relational algebra – combines columns from one or more tables into a new table. You specify what columns (or all of them) you want to have in a result.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new table can be treated as a result set or used further in calculations.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you join tables by specific field(s)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join quite many tables in one query, some RDMBs have limit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9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Joins: general syntax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855023"/>
            <a:ext cx="10515600" cy="532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SELECT t1.field1, t2.field2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table1 [AS] t1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&lt;join type&gt; JOIN table2 [AS] t2 ON &lt;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join_condition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Join condition can be various: (un)equality of column(s), (un)equality of fields to specific values etc.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Join types: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[INNER] JOIN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LEFT/RIGHT [OUTER] JOIN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FULL [OUTER] JOIN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CROSS JOIN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4136" y="2889661"/>
            <a:ext cx="6908776" cy="329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20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Join: practical example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819398"/>
            <a:ext cx="10515600" cy="535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Let’s use </a:t>
            </a:r>
            <a:r>
              <a:rPr lang="en-US" sz="1800" dirty="0" err="1"/>
              <a:t>public.boryspil_flights</a:t>
            </a:r>
            <a:r>
              <a:rPr lang="en-US" sz="1800" dirty="0"/>
              <a:t> table we created last lesson and add another one: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create table if not exists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flight_company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text 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profit_rate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numeric (4,2));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flight_company,profit_rate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) values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('UIA', 0.05), ('RYA', 0.03), ('TRK', 0.07), ('DAL', 0.1), ('AAL', 0.06);</a:t>
            </a:r>
            <a:endParaRPr dirty="0"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771" y="2454344"/>
            <a:ext cx="10351758" cy="29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6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Joins: practical example</a:t>
            </a:r>
            <a:endParaRPr/>
          </a:p>
        </p:txBody>
      </p:sp>
      <p:pic>
        <p:nvPicPr>
          <p:cNvPr id="110" name="Google Shape;11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7733" y="840559"/>
            <a:ext cx="5472768" cy="352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6699227" y="1339253"/>
            <a:ext cx="4988690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bf.flight_destination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bf.price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pr.profit_rate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total_profit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bf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join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 on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bf.flight_destination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bf.price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pr.profit_rate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total_profit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bf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join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 on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bf.flight_destination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bf.price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pr.profit_rate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total_profit</a:t>
            </a: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bf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join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 on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pr.flight_company</a:t>
            </a: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6786" y="4573635"/>
            <a:ext cx="2707331" cy="183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8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 is NULL?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838200" y="949124"/>
            <a:ext cx="10515600" cy="522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Null or NULL is a special marker used in Structured Query Language to indicate that a data value does not exist in the database.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NULL doesn’t equal to 0 (zero) or ‘’ (empty string)!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NULL itself doesn’t have data type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 arithmetic operation with NULL results to NULL (55 + NULL = NULL)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 comparison to NULL results to UNKNOWN ( 4 &gt; NULL = UNKNOWN)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There’re some built-in functions helping to treat NULLs properly: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dirty="0"/>
              <a:t>Check if value equal to NULL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dirty="0"/>
              <a:t>Change NULL values in output to some specified </a:t>
            </a:r>
            <a:r>
              <a:rPr lang="en-US"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NULL handling example</a:t>
            </a:r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360727" y="1370777"/>
            <a:ext cx="109930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COALESCE</a:t>
            </a:r>
            <a:r>
              <a:rPr lang="en-US" sz="1800" dirty="0"/>
              <a:t> – SQL standard function to handle NULLs. Specific RDBMs might have their own in addition. COALESCE checks a list of values and returns first </a:t>
            </a:r>
            <a:r>
              <a:rPr lang="en-US" sz="1800" b="1" dirty="0"/>
              <a:t>not</a:t>
            </a:r>
            <a:r>
              <a:rPr lang="en-US" sz="1800" dirty="0"/>
              <a:t> NULL one.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Syntax: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COALESCE(</a:t>
            </a:r>
            <a:r>
              <a:rPr lang="en-US" sz="1800" i="1" dirty="0">
                <a:latin typeface="Courier New"/>
                <a:ea typeface="Courier New"/>
                <a:cs typeface="Courier New"/>
                <a:sym typeface="Courier New"/>
              </a:rPr>
              <a:t>val1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i="1" dirty="0">
                <a:latin typeface="Courier New"/>
                <a:ea typeface="Courier New"/>
                <a:cs typeface="Courier New"/>
                <a:sym typeface="Courier New"/>
              </a:rPr>
              <a:t>val2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i="1" dirty="0"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i="1" dirty="0" err="1">
                <a:latin typeface="Courier New"/>
                <a:ea typeface="Courier New"/>
                <a:cs typeface="Courier New"/>
                <a:sym typeface="Courier New"/>
              </a:rPr>
              <a:t>val_n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General usage: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COALESCE 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field_or_expression_to_check_for_null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constant or table value to replace NULL)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bf.flight_destination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COALESCE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bf.price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pr.profit_rate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) as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total_profit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public.boryspil_flights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bf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join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public.profit_rates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pr on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bf.flight_company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pr.flight_company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9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Joins: more practical examples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838200" y="856528"/>
            <a:ext cx="10515600" cy="532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Let get the list of routes from all LA airports served by Boeing 777-300: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ft.departure_airport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ft.arrival_airport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from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bookings.flights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ft -- "central fact table"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join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bookings.airports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ap on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ft.departure_airport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ap.airport_code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-- to get city filter/info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join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bookings.aircrafts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ac on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ft.aircraft_code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ac.aircraft_code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-- to get aircraft info/filter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ap.city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'Los Angeles' and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ac.model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'Boeing 777-300';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/>
              <a:t>Let get the list of destination airports for </a:t>
            </a:r>
            <a:r>
              <a:rPr lang="en-US" sz="2200" dirty="0" err="1"/>
              <a:t>Fedor</a:t>
            </a:r>
            <a:r>
              <a:rPr lang="en-US" sz="2200" dirty="0"/>
              <a:t> Shevchenko for 15 Jul-15 Oct 2016: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select distinct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tkt.passenger_name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f.arrival_airport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from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bookings.tickets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tkt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join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bookings.ticket_flights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tf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on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tkt.ticket_no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tf.ticket_no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join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bookings.flights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f on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tf.flight_id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f.flight_id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tkt.passenger_name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'FEDOR SHEVCHENKO'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	and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f.scheduled_departure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between '2016-07-15' and '2016-10-15';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Q&amp;A / Homework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838200" y="895109"/>
            <a:ext cx="10515600" cy="528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Install </a:t>
            </a:r>
            <a:r>
              <a:rPr lang="en-US" b="1" dirty="0"/>
              <a:t>bookings</a:t>
            </a:r>
            <a:r>
              <a:rPr lang="en-US" dirty="0"/>
              <a:t> schema (see part 3 in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the instruction</a:t>
            </a:r>
            <a:r>
              <a:rPr lang="en-US" dirty="0"/>
              <a:t> 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Output from </a:t>
            </a:r>
            <a:r>
              <a:rPr lang="en-US" sz="2000" b="1" dirty="0"/>
              <a:t>bookings</a:t>
            </a:r>
            <a:r>
              <a:rPr lang="en-US" sz="2000" dirty="0"/>
              <a:t> schema: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1. List of aircraft models departed from </a:t>
            </a:r>
            <a:r>
              <a:rPr lang="en-US" sz="2000" i="1" dirty="0"/>
              <a:t>Buffalo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2. List of cities in </a:t>
            </a:r>
            <a:r>
              <a:rPr lang="en-US" sz="2000" dirty="0" err="1"/>
              <a:t>timezone</a:t>
            </a:r>
            <a:r>
              <a:rPr lang="en-US" sz="2000" dirty="0"/>
              <a:t> </a:t>
            </a:r>
            <a:r>
              <a:rPr lang="en-US" sz="2000" i="1" dirty="0"/>
              <a:t>America/</a:t>
            </a:r>
            <a:r>
              <a:rPr lang="en-US" sz="2000" i="1" dirty="0" err="1"/>
              <a:t>New_York</a:t>
            </a:r>
            <a:r>
              <a:rPr lang="en-US" sz="2000" i="1" dirty="0"/>
              <a:t> </a:t>
            </a:r>
            <a:r>
              <a:rPr lang="en-US" sz="2000" dirty="0"/>
              <a:t>served by </a:t>
            </a:r>
            <a:r>
              <a:rPr lang="en-US" sz="2000" i="1" dirty="0"/>
              <a:t>Boeing 737-300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3. 10 passengers sorted alphabetically who spend less than </a:t>
            </a:r>
            <a:r>
              <a:rPr lang="en-US" sz="2000" i="1" dirty="0"/>
              <a:t>$200 </a:t>
            </a:r>
            <a:r>
              <a:rPr lang="en-US" sz="2000" dirty="0"/>
              <a:t>per at least </a:t>
            </a:r>
            <a:r>
              <a:rPr lang="en-US" sz="2000" b="1" dirty="0"/>
              <a:t>1 booking </a:t>
            </a:r>
            <a:r>
              <a:rPr lang="en-US" sz="2000" dirty="0"/>
              <a:t>(not flight).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4. Delayed flights (arrival city, aircraft model) from Washington in October 2016 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5. Cancelled flights (arrival city, aircraft model) from Chicago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6. Arrival airports for flights, served by aircrafts which range &lt; 3000 km, departed from Miami</a:t>
            </a:r>
            <a:endParaRPr sz="2000" dirty="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1084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Joins</vt:lpstr>
      <vt:lpstr>Joins</vt:lpstr>
      <vt:lpstr>Joins: general syntax</vt:lpstr>
      <vt:lpstr>Join: practical example</vt:lpstr>
      <vt:lpstr>Joins: practical example</vt:lpstr>
      <vt:lpstr>What is NULL?</vt:lpstr>
      <vt:lpstr>NULL handling example</vt:lpstr>
      <vt:lpstr>Joins: more practical examples</vt:lpstr>
      <vt:lpstr>Q&amp;A / Homework</vt:lpstr>
      <vt:lpstr>Links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Alexander Khmelkov</dc:creator>
  <cp:lastModifiedBy>Oleksandr Khmelkov</cp:lastModifiedBy>
  <cp:revision>5</cp:revision>
  <dcterms:created xsi:type="dcterms:W3CDTF">2021-04-27T08:41:10Z</dcterms:created>
  <dcterms:modified xsi:type="dcterms:W3CDTF">2021-12-09T18:04:07Z</dcterms:modified>
</cp:coreProperties>
</file>