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2" r:id="rId6"/>
    <p:sldId id="261" r:id="rId7"/>
    <p:sldId id="263" r:id="rId8"/>
    <p:sldId id="264" r:id="rId9"/>
    <p:sldId id="259" r:id="rId10"/>
    <p:sldId id="268" r:id="rId11"/>
    <p:sldId id="26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775F-D3DF-4617-A816-2B24E7E3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6AB37-BD90-4214-97D3-2F6BBFAED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44FC-CC80-4F7A-B389-7E514F25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D625-C0D8-41E8-8BB2-C4AF37FC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0406-E2BD-4315-B324-51BEE930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02F-7839-414C-8A3A-94A452D5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C75CA-EC13-48D0-B21A-0EDDEFD5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C76B-AC0F-4F39-96C1-E475471F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FD24-5A4A-4829-88BE-0447B66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88A3-7A28-43CB-9092-6C7F78E1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FB72-1E8A-4A8C-B808-F60242D5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18D1E-4F10-43DA-8F82-0C91906DC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8AB49-9312-4849-90B8-E46B1FD2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9587-3278-4838-8BC0-34AA18C1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7BE2-0AD6-4AC1-AA18-CEF2DBCC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A66D-F58D-4DC6-88AC-19D6A4D9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008C-12C2-4CBA-81D0-C8A9FCF8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AC93-6190-44CF-8F9F-4BB9488E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7078-77F1-4311-8903-F0941D3D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736A-7107-48A2-B3A2-CC634CD0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EE27-9867-494A-8C09-D15114D1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0EF2-99CF-44B8-9368-4D24665F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A0A2-2A24-4BF8-8A34-B23A700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C226-DDC9-479B-A465-85E4D6B1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A38B-4CFB-461B-8230-5431E397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F48E-B72A-4476-9189-695336E0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F98D-82F8-4714-BB25-94A78B961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9D710-C6E1-4A37-BFD2-C469F8F22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1851-89D9-4341-B0F5-1E2E31AE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6E61F-D9A7-4A81-8B6F-05B2616E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6999-2EED-40C0-8DA6-9804CB9F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55F8-BCEC-4B2A-8D80-D1D635DD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A533-D336-43AD-BC5B-F96B476F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27606-7D6E-42F1-ACA3-DBB2E054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033FA-9A1E-4BCD-A1F5-AE94A1C28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2B212-ADAA-4375-845B-2EC0599BF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077FD-8C7A-4FDC-85B5-095C0358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7EFA0-1699-4427-9FEA-8030325C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65AEF-8AB2-419E-9326-3698EE5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AE79-2099-4C92-8FCF-3148B9B8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EB022-EF67-43DF-960E-432741B9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373B1-E3B3-4B8B-8952-35502FDB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14CDD-1788-47FF-B1BD-D399D3B2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3FE43-ADF4-4E8A-9851-31C9647D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2801D-A05B-4E96-AE0B-5A3531AE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55EA-15F3-4502-91D2-9B587B1F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A5A3-3696-4357-95AA-EAC5C691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A72A-CBB8-45D3-BFDA-447EF0E6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CF6B2-5865-47F8-83A3-A0D12E1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C19E7-74E6-463A-8E2A-460C0C9F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7D45-290C-4FEA-A726-859EFECD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CBA10-1412-411F-9BFE-3A9369C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38BA-FB59-48AF-B093-AAD4010F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964C8-3A02-40C8-A1DA-02D00E0A5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8F3AC-2D30-4FC0-A3D0-542BF328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7456E-4D1A-4AF1-85D8-1BA7D0D0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14EC-B179-47F5-AA3E-761DA17D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83F9A-B906-453A-A499-953992CF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622E4-AE85-4126-9803-CF8279AE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E2A20-52C3-4895-807B-16B45DDC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D760-E497-4021-8A01-041113A15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F5D0-71CA-40E2-A462-00670B14C42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BAC7-DAE2-44E3-BA00-15F2E1860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A053-525E-47AE-AFAD-85902511C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B9A2-5AEB-4B2A-9390-A0B44D3B1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atabase/sql-indexes-explained-pt-1" TargetMode="External"/><Relationship Id="rId7" Type="http://schemas.openxmlformats.org/officeDocument/2006/relationships/hyperlink" Target="https://www.postgresql.org/docs/12/sql-createsequence.html" TargetMode="External"/><Relationship Id="rId2" Type="http://schemas.openxmlformats.org/officeDocument/2006/relationships/hyperlink" Target="https://www.studytonight.com/dbms/database-normalization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12/functions-sequence.html" TargetMode="External"/><Relationship Id="rId5" Type="http://schemas.openxmlformats.org/officeDocument/2006/relationships/hyperlink" Target="https://www.w3schools.com/sql/sql_constraints.asp" TargetMode="External"/><Relationship Id="rId4" Type="http://schemas.openxmlformats.org/officeDocument/2006/relationships/hyperlink" Target="https://www.toptal.com/database/sql-indexes-explained-pt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C367-431C-4AAE-8A33-C514D6A93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 basics</a:t>
            </a:r>
          </a:p>
        </p:txBody>
      </p:sp>
    </p:spTree>
    <p:extLst>
      <p:ext uri="{BB962C8B-B14F-4D97-AF65-F5344CB8AC3E}">
        <p14:creationId xmlns:p14="http://schemas.microsoft.com/office/powerpoint/2010/main" val="325875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E3D9-070B-474F-AE68-E1FF7ECC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7C3E-1C6F-4E74-8A16-2BB1794F5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89"/>
            <a:ext cx="10515600" cy="5254174"/>
          </a:xfrm>
        </p:spPr>
        <p:txBody>
          <a:bodyPr>
            <a:normAutofit/>
          </a:bodyPr>
          <a:lstStyle/>
          <a:p>
            <a:r>
              <a:rPr lang="en-US" sz="1600" dirty="0"/>
              <a:t>A sequence is a user-defined schema bound object that generates a sequence of numeric values according to the specification with which the sequence was created. </a:t>
            </a:r>
          </a:p>
          <a:p>
            <a:r>
              <a:rPr lang="en-US" sz="1600" dirty="0"/>
              <a:t>The sequence of numeric values is generated in an ascending or descending order at a defined interval and can be configured to restart (cycle) when exhausted.</a:t>
            </a:r>
          </a:p>
          <a:p>
            <a:pPr marL="0" indent="0">
              <a:buNone/>
            </a:pPr>
            <a:r>
              <a:rPr lang="en-US" sz="1600" dirty="0"/>
              <a:t>1,2,3,4,5… 		0,5,10,15, 0… 		100,70,40,10,-20,-50…</a:t>
            </a:r>
          </a:p>
          <a:p>
            <a:pPr marL="0" indent="0">
              <a:buNone/>
            </a:pPr>
            <a:r>
              <a:rPr lang="en-US" sz="1600" u="sng" dirty="0"/>
              <a:t>How to create sequence: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Directly in DB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START 100 INCREMENT BY 10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MAXVALUE 5000 CYCLE ON;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en-US" sz="1600" dirty="0"/>
              <a:t>--And then assign it to specific column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ALTER SEQUENCE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OWNED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my_table.my_id_column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While creating a table, use pseudo-types </a:t>
            </a:r>
            <a:r>
              <a:rPr lang="en-US" sz="1600" i="1" dirty="0"/>
              <a:t>serial/</a:t>
            </a:r>
            <a:r>
              <a:rPr lang="en-US" sz="1600" i="1" dirty="0" err="1"/>
              <a:t>bigserial</a:t>
            </a:r>
            <a:r>
              <a:rPr lang="en-US" sz="1600" i="1" dirty="0"/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'),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'), ('ccc');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193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7490-EEC4-4C55-B4BA-F12D3099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676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F461-07E9-4D7B-8AB2-62F92EC0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483"/>
            <a:ext cx="10515600" cy="5421774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b="1" dirty="0"/>
              <a:t>index</a:t>
            </a:r>
            <a:r>
              <a:rPr lang="en-US" sz="1800" dirty="0"/>
              <a:t> is an on-disk structure associated with a table or view that </a:t>
            </a:r>
            <a:r>
              <a:rPr lang="en-US" sz="1800" b="1" dirty="0"/>
              <a:t>speeds retrieval</a:t>
            </a:r>
            <a:r>
              <a:rPr lang="en-US" sz="1800" dirty="0"/>
              <a:t> of rows from the table or view</a:t>
            </a:r>
          </a:p>
          <a:p>
            <a:r>
              <a:rPr lang="en-US" sz="1800" dirty="0"/>
              <a:t>Index can contain </a:t>
            </a:r>
            <a:r>
              <a:rPr lang="en-US" sz="1800" b="1" dirty="0"/>
              <a:t>1 or more</a:t>
            </a:r>
            <a:r>
              <a:rPr lang="en-US" sz="1800" dirty="0"/>
              <a:t> columns</a:t>
            </a:r>
          </a:p>
          <a:p>
            <a:r>
              <a:rPr lang="en-US" sz="1800" dirty="0"/>
              <a:t>Most used is B-tree index (see picture below)</a:t>
            </a:r>
          </a:p>
          <a:p>
            <a:r>
              <a:rPr lang="en-US" sz="1800" dirty="0"/>
              <a:t>Index can be </a:t>
            </a:r>
            <a:r>
              <a:rPr lang="en-US" sz="1800" b="1" dirty="0"/>
              <a:t>unique</a:t>
            </a:r>
            <a:r>
              <a:rPr lang="en-US" sz="1800" dirty="0"/>
              <a:t> (in this case it acts as a constraint)</a:t>
            </a:r>
          </a:p>
          <a:p>
            <a:r>
              <a:rPr lang="en-US" sz="1800" dirty="0"/>
              <a:t>Keep in mind: indexes are not free! There’re costs to create and maintain them</a:t>
            </a:r>
          </a:p>
          <a:p>
            <a:r>
              <a:rPr lang="en-US" sz="1800" dirty="0"/>
              <a:t>Good candidates to include to index: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Columns often used in WHERE and ORDER BY clauses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Columns with high degree of uniqueness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Columns participated in JOINs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Syntax examples: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ix_flight_company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flights_flight_no_scheduled_departure_key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scheduled_departure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CBB00-E070-4575-AEE0-3DB2CFFA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05" y="3002268"/>
            <a:ext cx="4633108" cy="204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9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17D2-C82F-4024-8ADC-CD5EAEA6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Q&amp;A/Homework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38D0-6BF3-46C5-90D5-3815C71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252"/>
            <a:ext cx="10515600" cy="58492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i="1" dirty="0"/>
              <a:t>* - optional task</a:t>
            </a:r>
          </a:p>
          <a:p>
            <a:pPr marL="342900" indent="-342900">
              <a:buAutoNum type="arabicPeriod"/>
            </a:pPr>
            <a:r>
              <a:rPr lang="en-US" sz="1400" dirty="0"/>
              <a:t>Create 2 tables: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should have FK referring to PK in 1</a:t>
            </a:r>
            <a:r>
              <a:rPr lang="en-US" sz="1400" baseline="30000" dirty="0"/>
              <a:t>st</a:t>
            </a:r>
            <a:endParaRPr lang="en-US" sz="1400" dirty="0"/>
          </a:p>
          <a:p>
            <a:r>
              <a:rPr lang="en-US" sz="1400" dirty="0"/>
              <a:t>Both should have UNIQUE and CHECK constraints</a:t>
            </a:r>
          </a:p>
          <a:p>
            <a:r>
              <a:rPr lang="en-US" sz="1400" dirty="0"/>
              <a:t>Run some INSERT statements to test PK, FK, UNIQUE and CHECK constraints in these tables, observe the errors and understand them</a:t>
            </a:r>
          </a:p>
          <a:p>
            <a:pPr marL="0" indent="0">
              <a:buNone/>
            </a:pPr>
            <a:r>
              <a:rPr lang="en-US" sz="1400" dirty="0"/>
              <a:t>2. At lection 3, slide 7 we created table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public.b_el_paso_flights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cs typeface="Courier New" panose="02070309020205020404" pitchFamily="49" charset="0"/>
              </a:rPr>
              <a:t>(if you didn’t, create it using script from there). 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Add PK and index(es)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Add FK(s) referring to bookings schema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Explain your choice</a:t>
            </a:r>
          </a:p>
          <a:p>
            <a:pPr marL="0" indent="0">
              <a:buNone/>
            </a:pPr>
            <a:r>
              <a:rPr lang="en-US" sz="1400" dirty="0">
                <a:cs typeface="Courier New" panose="02070309020205020404" pitchFamily="49" charset="0"/>
              </a:rPr>
              <a:t>*3. Take a look on transactions table:</a:t>
            </a:r>
            <a:endParaRPr lang="ru-RU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cs typeface="Courier New" panose="02070309020205020404" pitchFamily="49" charset="0"/>
              </a:rPr>
              <a:t>Normalize it with assumptions:</a:t>
            </a:r>
          </a:p>
          <a:p>
            <a:pPr marL="0" indent="0">
              <a:buNone/>
            </a:pPr>
            <a:r>
              <a:rPr lang="en-US" sz="1300" dirty="0">
                <a:cs typeface="Courier New" panose="02070309020205020404" pitchFamily="49" charset="0"/>
              </a:rPr>
              <a:t>-  There’re thousands and millions of sales of thousands products, you see just a little sample</a:t>
            </a:r>
          </a:p>
          <a:p>
            <a:pPr>
              <a:buFontTx/>
              <a:buChar char="-"/>
            </a:pPr>
            <a:r>
              <a:rPr lang="en-US" sz="1300" dirty="0">
                <a:cs typeface="Courier New" panose="02070309020205020404" pitchFamily="49" charset="0"/>
              </a:rPr>
              <a:t>Expiration date is the same for the same </a:t>
            </a:r>
            <a:r>
              <a:rPr lang="en-US" sz="1300" dirty="0" err="1">
                <a:cs typeface="Courier New" panose="02070309020205020404" pitchFamily="49" charset="0"/>
              </a:rPr>
              <a:t>product_id</a:t>
            </a:r>
            <a:endParaRPr lang="en-US" sz="13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1300" dirty="0">
                <a:cs typeface="Courier New" panose="02070309020205020404" pitchFamily="49" charset="0"/>
              </a:rPr>
              <a:t>If customer change its address, it treats like a new customer.</a:t>
            </a:r>
          </a:p>
          <a:p>
            <a:pPr marL="0" indent="0">
              <a:buNone/>
            </a:pPr>
            <a:r>
              <a:rPr lang="en-US" sz="1300" dirty="0">
                <a:cs typeface="Courier New" panose="02070309020205020404" pitchFamily="49" charset="0"/>
              </a:rPr>
              <a:t>Provide DDLs (CREATE TABLE statements) for tables and explain your choice.</a:t>
            </a:r>
            <a:endParaRPr lang="ru-RU" sz="13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300" dirty="0">
                <a:cs typeface="Courier New" panose="02070309020205020404" pitchFamily="49" charset="0"/>
              </a:rPr>
              <a:t> </a:t>
            </a:r>
            <a:r>
              <a:rPr lang="en-US" sz="1300" dirty="0">
                <a:cs typeface="Courier New" panose="02070309020205020404" pitchFamily="49" charset="0"/>
              </a:rPr>
              <a:t>Fill tables with data and provide typical SELECT statement(s) which will obtain all the information above</a:t>
            </a: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77EC94-04C5-4AAF-B9AF-0AFD3A3D6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58455"/>
              </p:ext>
            </p:extLst>
          </p:nvPr>
        </p:nvGraphicFramePr>
        <p:xfrm>
          <a:off x="706404" y="3010062"/>
          <a:ext cx="10515598" cy="196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399369358"/>
                    </a:ext>
                  </a:extLst>
                </a:gridCol>
                <a:gridCol w="1040253">
                  <a:extLst>
                    <a:ext uri="{9D8B030D-6E8A-4147-A177-3AD203B41FA5}">
                      <a16:colId xmlns:a16="http://schemas.microsoft.com/office/drawing/2014/main" val="3310338260"/>
                    </a:ext>
                  </a:extLst>
                </a:gridCol>
                <a:gridCol w="949796">
                  <a:extLst>
                    <a:ext uri="{9D8B030D-6E8A-4147-A177-3AD203B41FA5}">
                      <a16:colId xmlns:a16="http://schemas.microsoft.com/office/drawing/2014/main" val="73668276"/>
                    </a:ext>
                  </a:extLst>
                </a:gridCol>
                <a:gridCol w="474898">
                  <a:extLst>
                    <a:ext uri="{9D8B030D-6E8A-4147-A177-3AD203B41FA5}">
                      <a16:colId xmlns:a16="http://schemas.microsoft.com/office/drawing/2014/main" val="770720888"/>
                    </a:ext>
                  </a:extLst>
                </a:gridCol>
                <a:gridCol w="1108095">
                  <a:extLst>
                    <a:ext uri="{9D8B030D-6E8A-4147-A177-3AD203B41FA5}">
                      <a16:colId xmlns:a16="http://schemas.microsoft.com/office/drawing/2014/main" val="1279337905"/>
                    </a:ext>
                  </a:extLst>
                </a:gridCol>
                <a:gridCol w="1017639">
                  <a:extLst>
                    <a:ext uri="{9D8B030D-6E8A-4147-A177-3AD203B41FA5}">
                      <a16:colId xmlns:a16="http://schemas.microsoft.com/office/drawing/2014/main" val="1895777664"/>
                    </a:ext>
                  </a:extLst>
                </a:gridCol>
                <a:gridCol w="757575">
                  <a:extLst>
                    <a:ext uri="{9D8B030D-6E8A-4147-A177-3AD203B41FA5}">
                      <a16:colId xmlns:a16="http://schemas.microsoft.com/office/drawing/2014/main" val="187971772"/>
                    </a:ext>
                  </a:extLst>
                </a:gridCol>
                <a:gridCol w="1062867">
                  <a:extLst>
                    <a:ext uri="{9D8B030D-6E8A-4147-A177-3AD203B41FA5}">
                      <a16:colId xmlns:a16="http://schemas.microsoft.com/office/drawing/2014/main" val="1290904605"/>
                    </a:ext>
                  </a:extLst>
                </a:gridCol>
                <a:gridCol w="1209859">
                  <a:extLst>
                    <a:ext uri="{9D8B030D-6E8A-4147-A177-3AD203B41FA5}">
                      <a16:colId xmlns:a16="http://schemas.microsoft.com/office/drawing/2014/main" val="671752579"/>
                    </a:ext>
                  </a:extLst>
                </a:gridCol>
                <a:gridCol w="859339">
                  <a:extLst>
                    <a:ext uri="{9D8B030D-6E8A-4147-A177-3AD203B41FA5}">
                      <a16:colId xmlns:a16="http://schemas.microsoft.com/office/drawing/2014/main" val="2285305988"/>
                    </a:ext>
                  </a:extLst>
                </a:gridCol>
                <a:gridCol w="1334237">
                  <a:extLst>
                    <a:ext uri="{9D8B030D-6E8A-4147-A177-3AD203B41FA5}">
                      <a16:colId xmlns:a16="http://schemas.microsoft.com/office/drawing/2014/main" val="2475992415"/>
                    </a:ext>
                  </a:extLst>
                </a:gridCol>
              </a:tblGrid>
              <a:tr h="16395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>
                          <a:effectLst/>
                        </a:rPr>
                        <a:t>product_id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>
                          <a:effectLst/>
                        </a:rPr>
                        <a:t>product_name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>
                          <a:effectLst/>
                        </a:rPr>
                        <a:t>product_supplier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>
                          <a:effectLst/>
                        </a:rPr>
                        <a:t>price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 err="1">
                          <a:effectLst/>
                        </a:rPr>
                        <a:t>expiration_date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transaction_date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>
                          <a:effectLst/>
                        </a:rPr>
                        <a:t>quantity_sold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>
                          <a:effectLst/>
                        </a:rPr>
                        <a:t>customer_name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>
                          <a:effectLst/>
                        </a:rPr>
                        <a:t>customer_address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>
                          <a:effectLst/>
                        </a:rPr>
                        <a:t>customer_level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 err="1">
                          <a:effectLst/>
                        </a:rPr>
                        <a:t>price_sold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525918779"/>
                  </a:ext>
                </a:extLst>
              </a:tr>
              <a:tr h="16395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H&amp;S Shampoo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P&amp;G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128.5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4/5/2022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5/1/2021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Miroslava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Svodoby 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Basic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3843661099"/>
                  </a:ext>
                </a:extLst>
              </a:tr>
              <a:tr h="16395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 err="1">
                          <a:effectLst/>
                        </a:rPr>
                        <a:t>Milka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Nestle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7/6/2021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5/1/2021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Ivan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Zelena 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1283238203"/>
                  </a:ext>
                </a:extLst>
              </a:tr>
              <a:tr h="16395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iPhone 11 64 GB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Apple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22500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10/7/2024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5/1/2021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Olena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Chervona 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Silver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1751634081"/>
                  </a:ext>
                </a:extLst>
              </a:tr>
              <a:tr h="16395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Varvar Stout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Varvar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10/8/2021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5/2/2021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Oleksiy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Dubova 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Basic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1267980419"/>
                  </a:ext>
                </a:extLst>
              </a:tr>
              <a:tr h="16395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iPad Pro 128 GB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Apple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20000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1/9/2024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5/2/2021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Petro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Kashtanova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Silver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2808634774"/>
                  </a:ext>
                </a:extLst>
              </a:tr>
              <a:tr h="32790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Morshinska 1.5L green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IDS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10/10/2021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5/1/2021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Sergiy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Lisova 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Basic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1006189504"/>
                  </a:ext>
                </a:extLst>
              </a:tr>
              <a:tr h="16395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Blend a med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P&amp;G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6/11/2021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5/2/2021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Natalka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Svodoby 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Basic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421502473"/>
                  </a:ext>
                </a:extLst>
              </a:tr>
              <a:tr h="16395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Varvar IPA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Varvar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10/12/2021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5/3/2021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Vasyl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Platanova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672638160"/>
                  </a:ext>
                </a:extLst>
              </a:tr>
              <a:tr h="16395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Q80T 55 inch TV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Samsung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35000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5/1/2023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5/3/2021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Solomiya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Bankova 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Silver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2389088225"/>
                  </a:ext>
                </a:extLst>
              </a:tr>
              <a:tr h="16395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Leleka Cabernet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Leleka Wines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2/1/2022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5/1/2021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Oleg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Sribna 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Basic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4" marR="5654" marT="5654" marB="0" anchor="b"/>
                </a:tc>
                <a:extLst>
                  <a:ext uri="{0D108BD9-81ED-4DB2-BD59-A6C34878D82A}">
                    <a16:rowId xmlns:a16="http://schemas.microsoft.com/office/drawing/2014/main" val="50931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1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414D-D302-4C12-8508-D46140E0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80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Links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FC0D-A48D-4E14-99D7-C820213E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148"/>
            <a:ext cx="10515600" cy="533381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https://www.guru99.com/data-modelling-conceptual-logical.html</a:t>
            </a:r>
          </a:p>
          <a:p>
            <a:r>
              <a:rPr lang="en-US" dirty="0">
                <a:hlinkClick r:id="rId2"/>
              </a:rPr>
              <a:t>https://www.studytonight.com/dbms/database-normalization.php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all sub-chapters about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normal forms</a:t>
            </a:r>
          </a:p>
          <a:p>
            <a:r>
              <a:rPr lang="en-US" dirty="0">
                <a:hlinkClick r:id="rId3"/>
              </a:rPr>
              <a:t>https://www.toptal.com/database/sql-indexes-explained-pt-1</a:t>
            </a:r>
            <a:endParaRPr lang="en-US" dirty="0"/>
          </a:p>
          <a:p>
            <a:r>
              <a:rPr lang="en-US" dirty="0">
                <a:hlinkClick r:id="rId4"/>
              </a:rPr>
              <a:t>https://www.toptal.com/database/sql-indexes-explained-pt-2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https://www.w3schools.com/sql/sql_constraints.asp</a:t>
            </a:r>
            <a:endParaRPr lang="uk-UA" dirty="0"/>
          </a:p>
          <a:p>
            <a:r>
              <a:rPr lang="en-US" dirty="0">
                <a:hlinkClick r:id="rId6"/>
              </a:rPr>
              <a:t>https://www.postgresql.org/docs/12/functions-sequence.html</a:t>
            </a:r>
            <a:endParaRPr lang="uk-UA" dirty="0"/>
          </a:p>
          <a:p>
            <a:r>
              <a:rPr lang="en-US" dirty="0">
                <a:hlinkClick r:id="rId7"/>
              </a:rPr>
              <a:t>https://www.postgresql.org/docs/12/sql-createsequence.html</a:t>
            </a:r>
            <a:endParaRPr lang="uk-U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90B1-B6F2-4D76-81D0-63994940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1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2A5E-07EF-4CAC-9990-F2C530EE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393"/>
            <a:ext cx="10515600" cy="5519862"/>
          </a:xfrm>
        </p:spPr>
        <p:txBody>
          <a:bodyPr/>
          <a:lstStyle/>
          <a:p>
            <a:r>
              <a:rPr lang="en-US" sz="2000" b="1" dirty="0"/>
              <a:t>Conceptual</a:t>
            </a:r>
            <a:r>
              <a:rPr lang="en-US" sz="2000" dirty="0"/>
              <a:t> data model: The most abstract data model that describes the data elements without much detail; mostly entities.</a:t>
            </a:r>
          </a:p>
          <a:p>
            <a:r>
              <a:rPr lang="en-US" sz="2000" b="1" dirty="0"/>
              <a:t>Logical</a:t>
            </a:r>
            <a:r>
              <a:rPr lang="en-US" sz="2000" dirty="0"/>
              <a:t> data model: A conceptual model</a:t>
            </a:r>
          </a:p>
          <a:p>
            <a:pPr marL="0" indent="0">
              <a:buNone/>
            </a:pPr>
            <a:r>
              <a:rPr lang="en-US" sz="2000" dirty="0"/>
              <a:t> with entities attributes and possibly more technical details</a:t>
            </a:r>
          </a:p>
          <a:p>
            <a:pPr marL="0" indent="0">
              <a:buNone/>
            </a:pPr>
            <a:r>
              <a:rPr lang="en-US" sz="2000" dirty="0"/>
              <a:t>like data types.</a:t>
            </a:r>
          </a:p>
          <a:p>
            <a:r>
              <a:rPr lang="en-US" sz="2000" b="1" dirty="0"/>
              <a:t>Physical</a:t>
            </a:r>
            <a:r>
              <a:rPr lang="en-US" sz="2000" dirty="0"/>
              <a:t> data model: A logical model with </a:t>
            </a:r>
          </a:p>
          <a:p>
            <a:pPr marL="0" indent="0">
              <a:buNone/>
            </a:pPr>
            <a:r>
              <a:rPr lang="en-US" sz="2000" dirty="0"/>
              <a:t>all the details of the physical database (data types, constraints,</a:t>
            </a:r>
          </a:p>
          <a:p>
            <a:pPr marL="0" indent="0">
              <a:buNone/>
            </a:pPr>
            <a:r>
              <a:rPr lang="en-US" sz="2000" dirty="0"/>
              <a:t> indexes, schemas, etc.) added.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2224D-2EF0-4A1F-8027-1592EC618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49" y="1707881"/>
            <a:ext cx="3633963" cy="2476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7B2D24-6D2B-4841-9B22-4B9856FC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79" y="3896992"/>
            <a:ext cx="3851543" cy="22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63A0-12C8-45C5-B24E-34120591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67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63BD-1902-422A-BB99-48721E79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5796"/>
            <a:ext cx="10515600" cy="523116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PRIMARY KEY (PK) constraint uniquely identifies each record in a table.</a:t>
            </a:r>
          </a:p>
          <a:p>
            <a:r>
              <a:rPr lang="en-US" sz="1800" dirty="0"/>
              <a:t>Primary key can consist of single or multiple columns (fields). Multiple columns PK is also called Composite PK.</a:t>
            </a:r>
          </a:p>
          <a:p>
            <a:r>
              <a:rPr lang="en-US" sz="1800" dirty="0"/>
              <a:t>A table can have only ONE </a:t>
            </a:r>
            <a:r>
              <a:rPr lang="en-US" sz="1800" b="1" dirty="0"/>
              <a:t>primary key</a:t>
            </a:r>
          </a:p>
          <a:p>
            <a:r>
              <a:rPr lang="en-US" sz="1800" b="1" dirty="0"/>
              <a:t>Primary keys</a:t>
            </a:r>
            <a:r>
              <a:rPr lang="en-US" sz="1800" dirty="0"/>
              <a:t> must contain UNIQUE values, and cannot contain NULL values</a:t>
            </a:r>
          </a:p>
          <a:p>
            <a:r>
              <a:rPr lang="en-US" sz="1800" dirty="0"/>
              <a:t>Primary key has its name and it is a database object, belonging to a table.</a:t>
            </a:r>
          </a:p>
          <a:p>
            <a:r>
              <a:rPr lang="en-US" sz="1800" dirty="0"/>
              <a:t>You can add PK while creating a table, or after, when you’re altering the table.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 NOT NULL,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city text NOT NULL,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longitude float8 NOT NULL,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latitude float8 NOT NULL,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airports_pkey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bookings.airports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 CONSTRAINT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airports_pkey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2A83B-BA2E-4D27-A1DF-C2F8DD13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582" y="2727366"/>
            <a:ext cx="3599771" cy="20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2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1D7-EFA7-4726-8E1A-A414E278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52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0C62-20FF-4684-8F8E-37317F2B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646"/>
            <a:ext cx="10515600" cy="5223317"/>
          </a:xfrm>
        </p:spPr>
        <p:txBody>
          <a:bodyPr/>
          <a:lstStyle/>
          <a:p>
            <a:r>
              <a:rPr lang="en-US" dirty="0"/>
              <a:t>A FOREIGN KEY (FK) is a field (or collection of fields) in one table, that refers to the PRIMARY KEY in another table. </a:t>
            </a:r>
          </a:p>
          <a:p>
            <a:r>
              <a:rPr lang="en-US" dirty="0"/>
              <a:t>The table with the foreign key is called the child table, and the table with the primary key is called the referenced or parent table.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CONSTRAINT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flights_aircraft_code_fkey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bookings.aircrafts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D241F-9E17-41F1-A762-BC3A06E9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881" y="3467595"/>
            <a:ext cx="3059357" cy="28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7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0645-1DED-40B4-9CEC-7BA89DAB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685"/>
          </a:xfrm>
        </p:spPr>
        <p:txBody>
          <a:bodyPr/>
          <a:lstStyle/>
          <a:p>
            <a:pPr algn="r"/>
            <a:r>
              <a:rPr lang="en-US" dirty="0"/>
              <a:t>Normalization/Denormalization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4F2B-20D3-4B08-A129-56BA5442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447"/>
            <a:ext cx="10515600" cy="5076516"/>
          </a:xfrm>
        </p:spPr>
        <p:txBody>
          <a:bodyPr/>
          <a:lstStyle/>
          <a:p>
            <a:r>
              <a:rPr lang="en-US" dirty="0"/>
              <a:t>Database Normalization is a technique of organizing the data in the database. Normalization is a systematic approach of decomposing tables to eliminate data redundancy(repetition) and undesirable characteristics like Insertion, Update and Deletion Anomalies. It is a multi-step process that puts data into tabular form, removing duplicated data from the relation tables.</a:t>
            </a:r>
            <a:endParaRPr lang="ru-RU" dirty="0"/>
          </a:p>
          <a:p>
            <a:r>
              <a:rPr lang="en-US" dirty="0"/>
              <a:t>Denormalization is the reverse process to Normalization. Typically it’s used to speed up operations in reporting/analytical systems. Data can be duplicated across many tables but quite easier obtainable without complex joins.</a:t>
            </a:r>
          </a:p>
        </p:txBody>
      </p:sp>
    </p:spTree>
    <p:extLst>
      <p:ext uri="{BB962C8B-B14F-4D97-AF65-F5344CB8AC3E}">
        <p14:creationId xmlns:p14="http://schemas.microsoft.com/office/powerpoint/2010/main" val="138014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CA4D-8E84-4798-BF27-CC186461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Normal forms: 1st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AF7E-2F13-48C4-8D31-3D6E772C6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868"/>
            <a:ext cx="10515600" cy="4926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“Form of Homo Sapiens”</a:t>
            </a:r>
          </a:p>
          <a:p>
            <a:r>
              <a:rPr lang="en-US" dirty="0"/>
              <a:t>Single Valued Attributes</a:t>
            </a:r>
          </a:p>
          <a:p>
            <a:r>
              <a:rPr lang="en-US" dirty="0"/>
              <a:t>Attribute Domain should not change for single column</a:t>
            </a:r>
          </a:p>
          <a:p>
            <a:r>
              <a:rPr lang="en-US" dirty="0"/>
              <a:t>Unique name for Attributes/Columns</a:t>
            </a:r>
          </a:p>
          <a:p>
            <a:r>
              <a:rPr lang="en-US" dirty="0"/>
              <a:t>Order doesn't matter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DEC73-CDE2-4D20-863F-E148FD51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62" y="3812598"/>
            <a:ext cx="7267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2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0923-D83E-4299-8878-A6B96F45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44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Normal forms: 2nd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B2AB-1AB6-45FD-9E2B-CC189EB4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361"/>
            <a:ext cx="10515600" cy="5163602"/>
          </a:xfrm>
        </p:spPr>
        <p:txBody>
          <a:bodyPr/>
          <a:lstStyle/>
          <a:p>
            <a:r>
              <a:rPr lang="en-US" dirty="0"/>
              <a:t>The table should be in the First Normal Form.</a:t>
            </a:r>
          </a:p>
          <a:p>
            <a:r>
              <a:rPr lang="en-US" dirty="0"/>
              <a:t>There should be no Partial Dependency.</a:t>
            </a:r>
          </a:p>
          <a:p>
            <a:pPr marL="0" indent="0">
              <a:buNone/>
            </a:pPr>
            <a:r>
              <a:rPr lang="en-US" b="1" dirty="0"/>
              <a:t>Partial Dependency </a:t>
            </a:r>
            <a:r>
              <a:rPr lang="en-US" dirty="0"/>
              <a:t>exists, when for a composite primary key, any attribute in the table depends only on a part of the primary key and not on the complete primary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D1BFF-9ADA-4DCE-A0D6-817ED820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41" y="3234047"/>
            <a:ext cx="8052124" cy="24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7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7C2B-B365-4992-AE81-A89F0CA3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81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Normal forms: 3rd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8372-1AD2-4BB2-A28B-46A27CF3D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0442"/>
            <a:ext cx="10515600" cy="5266521"/>
          </a:xfrm>
        </p:spPr>
        <p:txBody>
          <a:bodyPr/>
          <a:lstStyle/>
          <a:p>
            <a:r>
              <a:rPr lang="en-US" dirty="0"/>
              <a:t>The table should be in the Second Normal Form.</a:t>
            </a:r>
          </a:p>
          <a:p>
            <a:r>
              <a:rPr lang="en-US" dirty="0"/>
              <a:t>There should be no Transitive Dependency.</a:t>
            </a:r>
          </a:p>
          <a:p>
            <a:pPr marL="0" indent="0">
              <a:buNone/>
            </a:pPr>
            <a:r>
              <a:rPr lang="en-US" b="1" dirty="0"/>
              <a:t>Transitive Dependency - </a:t>
            </a:r>
            <a:r>
              <a:rPr lang="en-US" dirty="0"/>
              <a:t>when a non-prime attribute depends on other non-prime attributes rather than depending upon the prime attributes or primary key.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B9EDB-30E6-4C7E-8870-46ED7385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2257"/>
            <a:ext cx="10864280" cy="26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2AD2-07A9-44A0-9B1A-6759648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3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Other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5E6C-7C70-4115-8F32-C729164A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923"/>
            <a:ext cx="10515600" cy="54921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UNIQUE – provides values uniqueness for column(s). Unlike PK, there might be &gt;1 UNIQUE constraints on a table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flights_flight_no_scheduled_departure_key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scheduled_departure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CHECK – each value of a column is checked for pre-defined condition</a:t>
            </a:r>
            <a:r>
              <a:rPr lang="ru-RU" dirty="0"/>
              <a:t>: (</a:t>
            </a:r>
            <a:r>
              <a:rPr lang="en-US" dirty="0"/>
              <a:t>un</a:t>
            </a:r>
            <a:r>
              <a:rPr lang="ru-RU" dirty="0"/>
              <a:t>)</a:t>
            </a:r>
            <a:r>
              <a:rPr lang="en-US" dirty="0"/>
              <a:t>equality, is value in some range etc.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flights_check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CHECK 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scheduled_arrival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scheduled_departure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add constraint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id_check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(id &gt; 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add constraint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flight_company_check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('UIA','KLM', 'TRK'));</a:t>
            </a:r>
          </a:p>
          <a:p>
            <a:r>
              <a:rPr lang="en-US" dirty="0">
                <a:cs typeface="Courier New" panose="02070309020205020404" pitchFamily="49" charset="0"/>
              </a:rPr>
              <a:t>DEFAULT – sets default value for a column.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add column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departure_date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(now()::date);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alter column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departure_date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'2000-01-01';</a:t>
            </a:r>
          </a:p>
          <a:p>
            <a:r>
              <a:rPr lang="en-US" dirty="0">
                <a:cs typeface="Courier New" panose="02070309020205020404" pitchFamily="49" charset="0"/>
              </a:rPr>
              <a:t>NOT NULL</a:t>
            </a:r>
          </a:p>
        </p:txBody>
      </p:sp>
    </p:spTree>
    <p:extLst>
      <p:ext uri="{BB962C8B-B14F-4D97-AF65-F5344CB8AC3E}">
        <p14:creationId xmlns:p14="http://schemas.microsoft.com/office/powerpoint/2010/main" val="141990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12412</TotalTime>
  <Words>1538</Words>
  <Application>Microsoft Office PowerPoint</Application>
  <PresentationFormat>Widescreen</PresentationFormat>
  <Paragraphs>247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Database design basics</vt:lpstr>
      <vt:lpstr>Data models</vt:lpstr>
      <vt:lpstr>Primary Keys</vt:lpstr>
      <vt:lpstr>Foreign Keys</vt:lpstr>
      <vt:lpstr>Normalization/Denormalization</vt:lpstr>
      <vt:lpstr>Normal forms: 1st</vt:lpstr>
      <vt:lpstr>Normal forms: 2nd</vt:lpstr>
      <vt:lpstr>Normal forms: 3rd</vt:lpstr>
      <vt:lpstr>Other constraints</vt:lpstr>
      <vt:lpstr>Sequences</vt:lpstr>
      <vt:lpstr>Indexes</vt:lpstr>
      <vt:lpstr>Q&amp;A/Homework</vt:lpstr>
      <vt:lpstr>Links to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basics</dc:title>
  <dc:creator>Alexander Khmelkov</dc:creator>
  <cp:lastModifiedBy>Oleksandr Khmelkov</cp:lastModifiedBy>
  <cp:revision>54</cp:revision>
  <dcterms:created xsi:type="dcterms:W3CDTF">2021-05-20T17:59:57Z</dcterms:created>
  <dcterms:modified xsi:type="dcterms:W3CDTF">2021-12-23T08:58:20Z</dcterms:modified>
</cp:coreProperties>
</file>