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fXY4Kz2yNBwXruWpOj5mTntG1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2" autoAdjust="0"/>
    <p:restoredTop sz="94660"/>
  </p:normalViewPr>
  <p:slideViewPr>
    <p:cSldViewPr snapToGrid="0">
      <p:cViewPr varScale="1">
        <p:scale>
          <a:sx n="156" d="100"/>
          <a:sy n="156" d="100"/>
        </p:scale>
        <p:origin x="87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postgresqltutorial.com/postgresql-json/" TargetMode="External"/><Relationship Id="rId3" Type="http://schemas.openxmlformats.org/officeDocument/2006/relationships/hyperlink" Target="https://www.postgresql.org/docs/12/sql-copy.html" TargetMode="External"/><Relationship Id="rId7" Type="http://schemas.openxmlformats.org/officeDocument/2006/relationships/hyperlink" Target="https://www.postgresql.org/docs/12/sql-inser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postgresqltutorial.com/postgresql-upsert/" TargetMode="External"/><Relationship Id="rId5" Type="http://schemas.openxmlformats.org/officeDocument/2006/relationships/hyperlink" Target="https://www.postgresql.org/docs/12/functions-string.html" TargetMode="External"/><Relationship Id="rId4" Type="http://schemas.openxmlformats.org/officeDocument/2006/relationships/hyperlink" Target="https://kb.objectrocket.com/postgresql/postgresql-copy-example-826" TargetMode="External"/><Relationship Id="rId9" Type="http://schemas.openxmlformats.org/officeDocument/2006/relationships/hyperlink" Target="https://learnsql.com/blog/cte-with-examp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Transactions;</a:t>
            </a:r>
            <a:br>
              <a:rPr lang="en-US"/>
            </a:br>
            <a:r>
              <a:rPr lang="en-US"/>
              <a:t>COPY, INSERT…ON CONFLICT; Useful text 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838200" y="365126"/>
            <a:ext cx="10515600" cy="132586"/>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Links to read</a:t>
            </a:r>
            <a:endParaRPr/>
          </a:p>
        </p:txBody>
      </p:sp>
      <p:sp>
        <p:nvSpPr>
          <p:cNvPr id="140" name="Google Shape;140;p10"/>
          <p:cNvSpPr txBox="1">
            <a:spLocks noGrp="1"/>
          </p:cNvSpPr>
          <p:nvPr>
            <p:ph type="body" idx="1"/>
          </p:nvPr>
        </p:nvSpPr>
        <p:spPr>
          <a:xfrm>
            <a:off x="838200" y="895109"/>
            <a:ext cx="10515600" cy="52818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https://www.postgresql.org/docs/12/sql-copy.html</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4"/>
              </a:rPr>
              <a:t>https://kb.objectrocket.com/postgresql/postgresql-copy-example-826</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5"/>
              </a:rPr>
              <a:t>https://www.postgresql.org/docs/12/functions-string.html</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6"/>
              </a:rPr>
              <a:t>https://www.postgresqltutorial.com/postgresql-upsert/</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7"/>
              </a:rPr>
              <a:t>https://www.postgresql.org/docs/12/sql-insert.html</a:t>
            </a:r>
            <a:r>
              <a:rPr lang="en-US"/>
              <a:t> (on conflict section)</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8"/>
              </a:rPr>
              <a:t>https://www.postgresqltutorial.com/postgresql-json/</a:t>
            </a:r>
            <a:endParaR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9"/>
              </a:rPr>
              <a:t>https://learnsql.com/blog/cte-with-examples/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200" y="365126"/>
            <a:ext cx="10515600" cy="459012"/>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Transactions</a:t>
            </a:r>
            <a:endParaRPr/>
          </a:p>
        </p:txBody>
      </p:sp>
      <p:sp>
        <p:nvSpPr>
          <p:cNvPr id="90" name="Google Shape;90;p2"/>
          <p:cNvSpPr txBox="1">
            <a:spLocks noGrp="1"/>
          </p:cNvSpPr>
          <p:nvPr>
            <p:ph type="body" idx="1"/>
          </p:nvPr>
        </p:nvSpPr>
        <p:spPr>
          <a:xfrm>
            <a:off x="838200" y="824138"/>
            <a:ext cx="10515600" cy="53528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A transaction is a sequence of operations performed (using one or more SQL statements) on a database as a single logical unit of work.</a:t>
            </a:r>
            <a:endParaRPr/>
          </a:p>
          <a:p>
            <a:pPr marL="228600" lvl="0" indent="-228600" algn="l" rtl="0">
              <a:lnSpc>
                <a:spcPct val="90000"/>
              </a:lnSpc>
              <a:spcBef>
                <a:spcPts val="1000"/>
              </a:spcBef>
              <a:spcAft>
                <a:spcPts val="0"/>
              </a:spcAft>
              <a:buClr>
                <a:schemeClr val="dk1"/>
              </a:buClr>
              <a:buSzPts val="1800"/>
              <a:buChar char="•"/>
            </a:pPr>
            <a:r>
              <a:rPr lang="en-US" sz="1800"/>
              <a:t> The effects of all the SQL statements in a transaction can be either all </a:t>
            </a:r>
            <a:r>
              <a:rPr lang="en-US" sz="1800" b="1"/>
              <a:t>committed</a:t>
            </a:r>
            <a:r>
              <a:rPr lang="en-US" sz="1800"/>
              <a:t> (applied to the database) or all </a:t>
            </a:r>
            <a:r>
              <a:rPr lang="en-US" sz="1800" b="1"/>
              <a:t>rolled back </a:t>
            </a:r>
            <a:r>
              <a:rPr lang="en-US" sz="1800"/>
              <a:t>(undone from the database).</a:t>
            </a:r>
            <a:endParaRPr/>
          </a:p>
          <a:p>
            <a:pPr marL="228600" lvl="0" indent="-228600" algn="l" rtl="0">
              <a:lnSpc>
                <a:spcPct val="90000"/>
              </a:lnSpc>
              <a:spcBef>
                <a:spcPts val="1000"/>
              </a:spcBef>
              <a:spcAft>
                <a:spcPts val="0"/>
              </a:spcAft>
              <a:buClr>
                <a:schemeClr val="dk1"/>
              </a:buClr>
              <a:buSzPts val="1800"/>
              <a:buChar char="•"/>
            </a:pPr>
            <a:r>
              <a:rPr lang="en-US" sz="1800"/>
              <a:t>SQL standard stands for </a:t>
            </a:r>
            <a:r>
              <a:rPr lang="en-US" sz="1800" b="1"/>
              <a:t>ACID</a:t>
            </a:r>
            <a:r>
              <a:rPr lang="en-US" sz="1800"/>
              <a:t> principle:</a:t>
            </a:r>
            <a:endParaRPr/>
          </a:p>
          <a:p>
            <a:pPr marL="0" lvl="0" indent="0" algn="l" rtl="0">
              <a:lnSpc>
                <a:spcPct val="90000"/>
              </a:lnSpc>
              <a:spcBef>
                <a:spcPts val="1000"/>
              </a:spcBef>
              <a:spcAft>
                <a:spcPts val="0"/>
              </a:spcAft>
              <a:buClr>
                <a:schemeClr val="dk1"/>
              </a:buClr>
              <a:buSzPts val="1800"/>
              <a:buNone/>
            </a:pPr>
            <a:r>
              <a:rPr lang="en-US" sz="1800"/>
              <a:t>A – </a:t>
            </a:r>
            <a:r>
              <a:rPr lang="en-US" sz="1800" b="1"/>
              <a:t>A</a:t>
            </a:r>
            <a:r>
              <a:rPr lang="en-US" sz="1800"/>
              <a:t>tomic, It means that a change cannot be broken down into smaller ones. When you commit a transaction, either the entire transaction is applied or not.</a:t>
            </a:r>
            <a:endParaRPr/>
          </a:p>
          <a:p>
            <a:pPr marL="0" lvl="0" indent="0" algn="l" rtl="0">
              <a:lnSpc>
                <a:spcPct val="90000"/>
              </a:lnSpc>
              <a:spcBef>
                <a:spcPts val="1000"/>
              </a:spcBef>
              <a:spcAft>
                <a:spcPts val="0"/>
              </a:spcAft>
              <a:buClr>
                <a:schemeClr val="dk1"/>
              </a:buClr>
              <a:buSzPts val="1800"/>
              <a:buNone/>
            </a:pPr>
            <a:r>
              <a:rPr lang="en-US" sz="1800"/>
              <a:t>C – </a:t>
            </a:r>
            <a:r>
              <a:rPr lang="en-US" sz="1800" b="1"/>
              <a:t>C</a:t>
            </a:r>
            <a:r>
              <a:rPr lang="en-US" sz="1800"/>
              <a:t>onsistent, a transaction must ensure to change the database from one valid state to another. When a transaction starts and executes a statement to modify data, the database becomes inconsistent. However, when the transaction is committed or rolled back, it is important that the transaction must keep the database consistent.</a:t>
            </a:r>
            <a:endParaRPr/>
          </a:p>
          <a:p>
            <a:pPr marL="0" lvl="0" indent="0" algn="l" rtl="0">
              <a:lnSpc>
                <a:spcPct val="90000"/>
              </a:lnSpc>
              <a:spcBef>
                <a:spcPts val="1000"/>
              </a:spcBef>
              <a:spcAft>
                <a:spcPts val="0"/>
              </a:spcAft>
              <a:buClr>
                <a:schemeClr val="dk1"/>
              </a:buClr>
              <a:buSzPts val="1800"/>
              <a:buNone/>
            </a:pPr>
            <a:r>
              <a:rPr lang="en-US" sz="1800"/>
              <a:t>I - </a:t>
            </a:r>
            <a:r>
              <a:rPr lang="en-US" sz="1800" b="1"/>
              <a:t>I</a:t>
            </a:r>
            <a:r>
              <a:rPr lang="en-US" sz="1800"/>
              <a:t>solation: a pending transaction performed by a session must be isolated from other sessions. When a session starts a transaction and executes the INSERT or UPDATE statement to change the data, these changes are only visible to the current session, not others. On the other hand, the changes committed by other sessions after the transaction started should not be visible to the current session.</a:t>
            </a:r>
            <a:endParaRPr/>
          </a:p>
          <a:p>
            <a:pPr marL="0" lvl="0" indent="0" algn="l" rtl="0">
              <a:lnSpc>
                <a:spcPct val="90000"/>
              </a:lnSpc>
              <a:spcBef>
                <a:spcPts val="1000"/>
              </a:spcBef>
              <a:spcAft>
                <a:spcPts val="0"/>
              </a:spcAft>
              <a:buClr>
                <a:schemeClr val="dk1"/>
              </a:buClr>
              <a:buSzPts val="1800"/>
              <a:buNone/>
            </a:pPr>
            <a:r>
              <a:rPr lang="en-US" sz="1800"/>
              <a:t>D - </a:t>
            </a:r>
            <a:r>
              <a:rPr lang="en-US" sz="1800" b="1"/>
              <a:t>D</a:t>
            </a:r>
            <a:r>
              <a:rPr lang="en-US" sz="1800"/>
              <a:t>urable: if a transaction is successfully committed, the changes must be permanent in the database regardless of the condition such as power failure or program crash. On the contrary, if the program crashes before the transaction is committed, the change should not persist.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838200" y="365125"/>
            <a:ext cx="10515600" cy="175027"/>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Transactions: examples</a:t>
            </a:r>
            <a:endParaRPr/>
          </a:p>
        </p:txBody>
      </p:sp>
      <p:sp>
        <p:nvSpPr>
          <p:cNvPr id="96" name="Google Shape;96;p3"/>
          <p:cNvSpPr txBox="1">
            <a:spLocks noGrp="1"/>
          </p:cNvSpPr>
          <p:nvPr>
            <p:ph type="body" idx="1"/>
          </p:nvPr>
        </p:nvSpPr>
        <p:spPr>
          <a:xfrm>
            <a:off x="838200" y="729205"/>
            <a:ext cx="10515600" cy="544775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dirty="0"/>
              <a:t>Transactions declarations starts with BEGIN (or BEGIN TRANSACTION)</a:t>
            </a:r>
            <a:endParaRPr dirty="0"/>
          </a:p>
          <a:p>
            <a:pPr marL="228600" lvl="0" indent="-228600" algn="l" rtl="0">
              <a:lnSpc>
                <a:spcPct val="90000"/>
              </a:lnSpc>
              <a:spcBef>
                <a:spcPts val="1000"/>
              </a:spcBef>
              <a:spcAft>
                <a:spcPts val="0"/>
              </a:spcAft>
              <a:buClr>
                <a:schemeClr val="dk1"/>
              </a:buClr>
              <a:buSzPts val="2000"/>
              <a:buChar char="•"/>
            </a:pPr>
            <a:r>
              <a:rPr lang="en-US" sz="2000" dirty="0"/>
              <a:t>It has to end with COMMIT or ROLLBACK</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num_field</a:t>
            </a:r>
            <a:r>
              <a:rPr lang="en-US" sz="1400" dirty="0">
                <a:latin typeface="Courier New"/>
                <a:ea typeface="Courier New"/>
                <a:cs typeface="Courier New"/>
                <a:sym typeface="Courier New"/>
              </a:rPr>
              <a:t> int, </a:t>
            </a:r>
            <a:r>
              <a:rPr lang="en-US" sz="1400" dirty="0" err="1">
                <a:latin typeface="Courier New"/>
                <a:ea typeface="Courier New"/>
                <a:cs typeface="Courier New"/>
                <a:sym typeface="Courier New"/>
              </a:rPr>
              <a:t>text_field</a:t>
            </a:r>
            <a:r>
              <a:rPr lang="en-US" sz="1400" dirty="0">
                <a:latin typeface="Courier New"/>
                <a:ea typeface="Courier New"/>
                <a:cs typeface="Courier New"/>
                <a:sym typeface="Courier New"/>
              </a:rPr>
              <a:t> text); -- create test table</a:t>
            </a:r>
            <a:endParaRPr dirty="0"/>
          </a:p>
          <a:p>
            <a:pPr marL="0" lvl="0" indent="0" algn="l" rtl="0">
              <a:lnSpc>
                <a:spcPct val="90000"/>
              </a:lnSpc>
              <a:spcBef>
                <a:spcPts val="1000"/>
              </a:spcBef>
              <a:spcAft>
                <a:spcPts val="0"/>
              </a:spcAft>
              <a:buClr>
                <a:schemeClr val="dk1"/>
              </a:buClr>
              <a:buSzPts val="1400"/>
              <a:buNone/>
            </a:pPr>
            <a:r>
              <a:rPr lang="en-US" sz="1400" b="1" dirty="0">
                <a:latin typeface="Courier New"/>
                <a:ea typeface="Courier New"/>
                <a:cs typeface="Courier New"/>
                <a:sym typeface="Courier New"/>
              </a:rPr>
              <a:t>begin;</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	insert into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 values (2, 'text2');</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	insert into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 values (3, 'text3');</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--let’s check table data in 2 different (!) sessions. Just open 2 tabs in </a:t>
            </a:r>
            <a:r>
              <a:rPr lang="en-US" sz="1400" dirty="0" err="1">
                <a:latin typeface="Courier New"/>
                <a:ea typeface="Courier New"/>
                <a:cs typeface="Courier New"/>
                <a:sym typeface="Courier New"/>
              </a:rPr>
              <a:t>DBeaver</a:t>
            </a:r>
            <a:r>
              <a:rPr lang="en-US" sz="1400" dirty="0">
                <a:latin typeface="Courier New"/>
                <a:ea typeface="Courier New"/>
                <a:cs typeface="Courier New"/>
                <a:sym typeface="Courier New"/>
              </a:rPr>
              <a:t> and run SELECT in each.</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select * from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ts val="1400"/>
              <a:buNone/>
            </a:pPr>
            <a:r>
              <a:rPr lang="en-US" sz="1400" b="1" dirty="0">
                <a:latin typeface="Courier New"/>
                <a:ea typeface="Courier New"/>
                <a:cs typeface="Courier New"/>
                <a:sym typeface="Courier New"/>
              </a:rPr>
              <a:t>commit; </a:t>
            </a:r>
            <a:r>
              <a:rPr lang="en-US" sz="1400" dirty="0">
                <a:latin typeface="Courier New"/>
                <a:ea typeface="Courier New"/>
                <a:cs typeface="Courier New"/>
                <a:sym typeface="Courier New"/>
              </a:rPr>
              <a:t>-- we make changes visible to other sessions</a:t>
            </a:r>
            <a:endParaRPr dirty="0"/>
          </a:p>
          <a:p>
            <a:pPr marL="0" lvl="0" indent="0" algn="l" rtl="0">
              <a:lnSpc>
                <a:spcPct val="90000"/>
              </a:lnSpc>
              <a:spcBef>
                <a:spcPts val="1000"/>
              </a:spcBef>
              <a:spcAft>
                <a:spcPts val="0"/>
              </a:spcAft>
              <a:buClr>
                <a:schemeClr val="dk1"/>
              </a:buClr>
              <a:buSzPts val="1400"/>
              <a:buNone/>
            </a:pPr>
            <a:endParaRPr sz="14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begin;</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insert into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 values (5, 'text5');</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insert into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 values (4, 'text4');</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--Let’s check data</a:t>
            </a:r>
            <a:endParaRPr dirty="0"/>
          </a:p>
          <a:p>
            <a:pPr marL="0" lvl="0" indent="0" algn="l" rtl="0">
              <a:lnSpc>
                <a:spcPct val="90000"/>
              </a:lnSpc>
              <a:spcBef>
                <a:spcPts val="1000"/>
              </a:spcBef>
              <a:spcAft>
                <a:spcPts val="0"/>
              </a:spcAft>
              <a:buClr>
                <a:schemeClr val="dk1"/>
              </a:buClr>
              <a:buSzPts val="1400"/>
              <a:buNone/>
            </a:pPr>
            <a:r>
              <a:rPr lang="en-US" sz="1400" dirty="0">
                <a:latin typeface="Courier New"/>
                <a:ea typeface="Courier New"/>
                <a:cs typeface="Courier New"/>
                <a:sym typeface="Courier New"/>
              </a:rPr>
              <a:t>select * from </a:t>
            </a:r>
            <a:r>
              <a:rPr lang="en-US" sz="1400" dirty="0" err="1">
                <a:latin typeface="Courier New"/>
                <a:ea typeface="Courier New"/>
                <a:cs typeface="Courier New"/>
                <a:sym typeface="Courier New"/>
              </a:rPr>
              <a:t>public.transactions_test</a:t>
            </a:r>
            <a:r>
              <a:rPr lang="en-US" sz="14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ts val="1400"/>
              <a:buNone/>
            </a:pPr>
            <a:r>
              <a:rPr lang="en-US" sz="1400" b="1" dirty="0">
                <a:latin typeface="Courier New"/>
                <a:ea typeface="Courier New"/>
                <a:cs typeface="Courier New"/>
                <a:sym typeface="Courier New"/>
              </a:rPr>
              <a:t>rollback</a:t>
            </a:r>
            <a:r>
              <a:rPr lang="en-US" sz="1400" dirty="0">
                <a:latin typeface="Courier New"/>
                <a:ea typeface="Courier New"/>
                <a:cs typeface="Courier New"/>
                <a:sym typeface="Courier New"/>
              </a:rPr>
              <a:t>; -- and rollback our changes</a:t>
            </a:r>
            <a:endParaRPr dirty="0"/>
          </a:p>
          <a:p>
            <a:pPr marL="0" lvl="0" indent="0" algn="l" rtl="0">
              <a:lnSpc>
                <a:spcPct val="90000"/>
              </a:lnSpc>
              <a:spcBef>
                <a:spcPts val="1000"/>
              </a:spcBef>
              <a:spcAft>
                <a:spcPts val="0"/>
              </a:spcAft>
              <a:buClr>
                <a:schemeClr val="dk1"/>
              </a:buClr>
              <a:buSzPts val="1600"/>
              <a:buNone/>
            </a:pPr>
            <a:endParaRPr sz="1600" b="1" dirty="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38200" y="365126"/>
            <a:ext cx="10515600" cy="10172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COPY: load and unload data from/to files</a:t>
            </a:r>
            <a:endParaRPr/>
          </a:p>
        </p:txBody>
      </p:sp>
      <p:sp>
        <p:nvSpPr>
          <p:cNvPr id="102" name="Google Shape;102;p4"/>
          <p:cNvSpPr txBox="1">
            <a:spLocks noGrp="1"/>
          </p:cNvSpPr>
          <p:nvPr>
            <p:ph type="body" idx="1"/>
          </p:nvPr>
        </p:nvSpPr>
        <p:spPr>
          <a:xfrm>
            <a:off x="838200" y="736922"/>
            <a:ext cx="10515600" cy="57559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t>COPY is one of the best and fastest way to unload or load data from/to files</a:t>
            </a:r>
            <a:endParaRPr dirty="0"/>
          </a:p>
          <a:p>
            <a:pPr marL="228600" lvl="0" indent="-228600" algn="l" rtl="0">
              <a:lnSpc>
                <a:spcPct val="90000"/>
              </a:lnSpc>
              <a:spcBef>
                <a:spcPts val="1000"/>
              </a:spcBef>
              <a:spcAft>
                <a:spcPts val="0"/>
              </a:spcAft>
              <a:buClr>
                <a:schemeClr val="dk1"/>
              </a:buClr>
              <a:buSzPts val="2400"/>
              <a:buChar char="•"/>
            </a:pPr>
            <a:r>
              <a:rPr lang="en-US" sz="2400" dirty="0"/>
              <a:t>You can unload the whole table or result of specific query</a:t>
            </a:r>
            <a:endParaRPr dirty="0"/>
          </a:p>
          <a:p>
            <a:pPr marL="228600" lvl="0" indent="-228600" algn="l" rtl="0">
              <a:lnSpc>
                <a:spcPct val="90000"/>
              </a:lnSpc>
              <a:spcBef>
                <a:spcPts val="1000"/>
              </a:spcBef>
              <a:spcAft>
                <a:spcPts val="0"/>
              </a:spcAft>
              <a:buClr>
                <a:schemeClr val="dk1"/>
              </a:buClr>
              <a:buSzPts val="2400"/>
              <a:buChar char="•"/>
            </a:pPr>
            <a:r>
              <a:rPr lang="en-US" sz="2400" dirty="0"/>
              <a:t>While loading you can (sometimes must) point specific table columns to fill from file</a:t>
            </a:r>
            <a:endParaRPr dirty="0"/>
          </a:p>
          <a:p>
            <a:pPr marL="228600" lvl="0" indent="-228600" algn="l" rtl="0">
              <a:lnSpc>
                <a:spcPct val="90000"/>
              </a:lnSpc>
              <a:spcBef>
                <a:spcPts val="1000"/>
              </a:spcBef>
              <a:spcAft>
                <a:spcPts val="0"/>
              </a:spcAft>
              <a:buClr>
                <a:schemeClr val="dk1"/>
              </a:buClr>
              <a:buSzPts val="2400"/>
              <a:buChar char="•"/>
            </a:pPr>
            <a:r>
              <a:rPr lang="en-US" sz="2400" dirty="0"/>
              <a:t>You can specify delimiter for inbound and outbound flat (text) file and other useful options</a:t>
            </a:r>
            <a:endParaRPr dirty="0"/>
          </a:p>
          <a:p>
            <a:pPr marL="0" lvl="0" indent="0" algn="l" rtl="0">
              <a:lnSpc>
                <a:spcPct val="90000"/>
              </a:lnSpc>
              <a:spcBef>
                <a:spcPts val="1000"/>
              </a:spcBef>
              <a:spcAft>
                <a:spcPts val="0"/>
              </a:spcAft>
              <a:buClr>
                <a:schemeClr val="dk1"/>
              </a:buClr>
              <a:buSzPts val="1500"/>
              <a:buNone/>
            </a:pPr>
            <a:r>
              <a:rPr lang="en-US" sz="1500" dirty="0">
                <a:latin typeface="Courier New"/>
                <a:ea typeface="Courier New"/>
                <a:cs typeface="Courier New"/>
                <a:sym typeface="Courier New"/>
              </a:rPr>
              <a:t>drop table if exists </a:t>
            </a:r>
            <a:r>
              <a:rPr lang="en-US" sz="1500" dirty="0" err="1">
                <a:latin typeface="Courier New"/>
                <a:ea typeface="Courier New"/>
                <a:cs typeface="Courier New"/>
                <a:sym typeface="Courier New"/>
              </a:rPr>
              <a:t>public.flat_file_load</a:t>
            </a:r>
            <a:r>
              <a:rPr lang="en-US" sz="15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ts val="1500"/>
              <a:buNone/>
            </a:pPr>
            <a:r>
              <a:rPr lang="en-US" sz="1500" dirty="0">
                <a:latin typeface="Courier New"/>
                <a:ea typeface="Courier New"/>
                <a:cs typeface="Courier New"/>
                <a:sym typeface="Courier New"/>
              </a:rPr>
              <a:t>create table </a:t>
            </a:r>
            <a:r>
              <a:rPr lang="en-US" sz="1500" dirty="0" err="1">
                <a:latin typeface="Courier New"/>
                <a:ea typeface="Courier New"/>
                <a:cs typeface="Courier New"/>
                <a:sym typeface="Courier New"/>
              </a:rPr>
              <a:t>public.flat_file_load</a:t>
            </a:r>
            <a:r>
              <a:rPr lang="en-US" sz="1500" dirty="0">
                <a:latin typeface="Courier New"/>
                <a:ea typeface="Courier New"/>
                <a:cs typeface="Courier New"/>
                <a:sym typeface="Courier New"/>
              </a:rPr>
              <a:t> (category text, earnings text);</a:t>
            </a:r>
            <a:endParaRPr dirty="0"/>
          </a:p>
          <a:p>
            <a:pPr marL="0" lvl="0" indent="0" algn="l" rtl="0">
              <a:lnSpc>
                <a:spcPct val="90000"/>
              </a:lnSpc>
              <a:spcBef>
                <a:spcPts val="1000"/>
              </a:spcBef>
              <a:spcAft>
                <a:spcPts val="0"/>
              </a:spcAft>
              <a:buClr>
                <a:schemeClr val="dk1"/>
              </a:buClr>
              <a:buSzPts val="1500"/>
              <a:buNone/>
            </a:pPr>
            <a:r>
              <a:rPr lang="en-US" sz="1500" b="1" dirty="0">
                <a:latin typeface="Courier New"/>
                <a:ea typeface="Courier New"/>
                <a:cs typeface="Courier New"/>
                <a:sym typeface="Courier New"/>
              </a:rPr>
              <a:t>copy</a:t>
            </a:r>
            <a:r>
              <a:rPr lang="en-US" sz="1500" dirty="0">
                <a:latin typeface="Courier New"/>
                <a:ea typeface="Courier New"/>
                <a:cs typeface="Courier New"/>
                <a:sym typeface="Courier New"/>
              </a:rPr>
              <a:t> </a:t>
            </a:r>
            <a:r>
              <a:rPr lang="en-US" sz="1500" dirty="0" err="1">
                <a:latin typeface="Courier New"/>
                <a:ea typeface="Courier New"/>
                <a:cs typeface="Courier New"/>
                <a:sym typeface="Courier New"/>
              </a:rPr>
              <a:t>public.flat_file_load</a:t>
            </a:r>
            <a:r>
              <a:rPr lang="en-US" sz="1500" dirty="0">
                <a:latin typeface="Courier New"/>
                <a:ea typeface="Courier New"/>
                <a:cs typeface="Courier New"/>
                <a:sym typeface="Courier New"/>
              </a:rPr>
              <a:t> </a:t>
            </a:r>
            <a:r>
              <a:rPr lang="en-US" sz="1500" b="1" dirty="0">
                <a:latin typeface="Courier New"/>
                <a:ea typeface="Courier New"/>
                <a:cs typeface="Courier New"/>
                <a:sym typeface="Courier New"/>
              </a:rPr>
              <a:t>(category, earnings) from </a:t>
            </a:r>
            <a:r>
              <a:rPr lang="en-US" sz="1500" dirty="0">
                <a:latin typeface="Courier New"/>
                <a:ea typeface="Courier New"/>
                <a:cs typeface="Courier New"/>
                <a:sym typeface="Courier New"/>
              </a:rPr>
              <a:t>'d:\ST\</a:t>
            </a:r>
            <a:r>
              <a:rPr lang="en-US" sz="1500" dirty="0" err="1">
                <a:latin typeface="Courier New"/>
                <a:ea typeface="Courier New"/>
                <a:cs typeface="Courier New"/>
                <a:sym typeface="Courier New"/>
              </a:rPr>
              <a:t>Veteranius</a:t>
            </a:r>
            <a:r>
              <a:rPr lang="en-US" sz="1500" dirty="0">
                <a:latin typeface="Courier New"/>
                <a:ea typeface="Courier New"/>
                <a:cs typeface="Courier New"/>
                <a:sym typeface="Courier New"/>
              </a:rPr>
              <a:t>\data.txt';</a:t>
            </a:r>
            <a:endParaRPr dirty="0"/>
          </a:p>
          <a:p>
            <a:pPr marL="0" lvl="0" indent="0" algn="l" rtl="0">
              <a:lnSpc>
                <a:spcPct val="90000"/>
              </a:lnSpc>
              <a:spcBef>
                <a:spcPts val="1000"/>
              </a:spcBef>
              <a:spcAft>
                <a:spcPts val="0"/>
              </a:spcAft>
              <a:buClr>
                <a:schemeClr val="dk1"/>
              </a:buClr>
              <a:buSzPts val="1500"/>
              <a:buNone/>
            </a:pPr>
            <a:r>
              <a:rPr lang="en-US" sz="1500" dirty="0">
                <a:latin typeface="Courier New"/>
                <a:ea typeface="Courier New"/>
                <a:cs typeface="Courier New"/>
                <a:sym typeface="Courier New"/>
              </a:rPr>
              <a:t>select * from </a:t>
            </a:r>
            <a:r>
              <a:rPr lang="en-US" sz="1500" dirty="0" err="1">
                <a:latin typeface="Courier New"/>
                <a:ea typeface="Courier New"/>
                <a:cs typeface="Courier New"/>
                <a:sym typeface="Courier New"/>
              </a:rPr>
              <a:t>public.flat_file_load</a:t>
            </a:r>
            <a:r>
              <a:rPr lang="en-US" sz="15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ts val="1500"/>
              <a:buNone/>
            </a:pPr>
            <a:r>
              <a:rPr lang="en-US" sz="1500" dirty="0">
                <a:latin typeface="Courier New"/>
                <a:ea typeface="Courier New"/>
                <a:cs typeface="Courier New"/>
                <a:sym typeface="Courier New"/>
              </a:rPr>
              <a:t>copy </a:t>
            </a:r>
            <a:r>
              <a:rPr lang="en-US" sz="1500" dirty="0" err="1">
                <a:latin typeface="Courier New"/>
                <a:ea typeface="Courier New"/>
                <a:cs typeface="Courier New"/>
                <a:sym typeface="Courier New"/>
              </a:rPr>
              <a:t>public.boryspil_flights</a:t>
            </a:r>
            <a:r>
              <a:rPr lang="en-US" sz="1500" dirty="0">
                <a:latin typeface="Courier New"/>
                <a:ea typeface="Courier New"/>
                <a:cs typeface="Courier New"/>
                <a:sym typeface="Courier New"/>
              </a:rPr>
              <a:t> </a:t>
            </a:r>
            <a:r>
              <a:rPr lang="en-US" sz="1500" b="1" dirty="0">
                <a:latin typeface="Courier New"/>
                <a:ea typeface="Courier New"/>
                <a:cs typeface="Courier New"/>
                <a:sym typeface="Courier New"/>
              </a:rPr>
              <a:t>to</a:t>
            </a:r>
            <a:r>
              <a:rPr lang="en-US" sz="1500" dirty="0">
                <a:latin typeface="Courier New"/>
                <a:ea typeface="Courier New"/>
                <a:cs typeface="Courier New"/>
                <a:sym typeface="Courier New"/>
              </a:rPr>
              <a:t> 'd:\ST\</a:t>
            </a:r>
            <a:r>
              <a:rPr lang="en-US" sz="1500" dirty="0" err="1">
                <a:latin typeface="Courier New"/>
                <a:ea typeface="Courier New"/>
                <a:cs typeface="Courier New"/>
                <a:sym typeface="Courier New"/>
              </a:rPr>
              <a:t>veteranius</a:t>
            </a:r>
            <a:r>
              <a:rPr lang="en-US" sz="1500" dirty="0">
                <a:latin typeface="Courier New"/>
                <a:ea typeface="Courier New"/>
                <a:cs typeface="Courier New"/>
                <a:sym typeface="Courier New"/>
              </a:rPr>
              <a:t>\data2.txt' </a:t>
            </a:r>
            <a:r>
              <a:rPr lang="en-US" sz="1500" b="1" dirty="0">
                <a:latin typeface="Courier New"/>
                <a:ea typeface="Courier New"/>
                <a:cs typeface="Courier New"/>
                <a:sym typeface="Courier New"/>
              </a:rPr>
              <a:t>(delimiter '|');</a:t>
            </a:r>
            <a:endParaRPr dirty="0"/>
          </a:p>
          <a:p>
            <a:pPr marL="0" lvl="0" indent="0" algn="l" rtl="0">
              <a:lnSpc>
                <a:spcPct val="90000"/>
              </a:lnSpc>
              <a:spcBef>
                <a:spcPts val="1000"/>
              </a:spcBef>
              <a:spcAft>
                <a:spcPts val="0"/>
              </a:spcAft>
              <a:buClr>
                <a:schemeClr val="dk1"/>
              </a:buClr>
              <a:buSzPts val="1500"/>
              <a:buNone/>
            </a:pPr>
            <a:r>
              <a:rPr lang="en-US" sz="1500" b="1" dirty="0">
                <a:latin typeface="Courier New"/>
                <a:ea typeface="Courier New"/>
                <a:cs typeface="Courier New"/>
                <a:sym typeface="Courier New"/>
              </a:rPr>
              <a:t>copy</a:t>
            </a:r>
            <a:r>
              <a:rPr lang="en-US" sz="1500" dirty="0">
                <a:latin typeface="Courier New"/>
                <a:ea typeface="Courier New"/>
                <a:cs typeface="Courier New"/>
                <a:sym typeface="Courier New"/>
              </a:rPr>
              <a:t> (SELECT * FROM </a:t>
            </a:r>
            <a:r>
              <a:rPr lang="en-US" sz="1500" dirty="0" err="1">
                <a:latin typeface="Courier New"/>
                <a:ea typeface="Courier New"/>
                <a:cs typeface="Courier New"/>
                <a:sym typeface="Courier New"/>
              </a:rPr>
              <a:t>public.b_el_paso_flights</a:t>
            </a:r>
            <a:r>
              <a:rPr lang="en-US" sz="1500" dirty="0">
                <a:latin typeface="Courier New"/>
                <a:ea typeface="Courier New"/>
                <a:cs typeface="Courier New"/>
                <a:sym typeface="Courier New"/>
              </a:rPr>
              <a:t> where city = 'Venice')  </a:t>
            </a:r>
            <a:r>
              <a:rPr lang="en-US" sz="1500" b="1" dirty="0">
                <a:latin typeface="Courier New"/>
                <a:ea typeface="Courier New"/>
                <a:cs typeface="Courier New"/>
                <a:sym typeface="Courier New"/>
              </a:rPr>
              <a:t>to</a:t>
            </a:r>
            <a:r>
              <a:rPr lang="en-US" sz="1500" dirty="0">
                <a:latin typeface="Courier New"/>
                <a:ea typeface="Courier New"/>
                <a:cs typeface="Courier New"/>
                <a:sym typeface="Courier New"/>
              </a:rPr>
              <a:t> 'd:\ST\</a:t>
            </a:r>
            <a:r>
              <a:rPr lang="en-US" sz="1500" dirty="0" err="1">
                <a:latin typeface="Courier New"/>
                <a:ea typeface="Courier New"/>
                <a:cs typeface="Courier New"/>
                <a:sym typeface="Courier New"/>
              </a:rPr>
              <a:t>veteranius</a:t>
            </a:r>
            <a:r>
              <a:rPr lang="en-US" sz="1500" dirty="0">
                <a:latin typeface="Courier New"/>
                <a:ea typeface="Courier New"/>
                <a:cs typeface="Courier New"/>
                <a:sym typeface="Courier New"/>
              </a:rPr>
              <a:t>\data3.txt' </a:t>
            </a:r>
            <a:r>
              <a:rPr lang="en-US" sz="1500" b="1" dirty="0">
                <a:latin typeface="Courier New"/>
                <a:ea typeface="Courier New"/>
                <a:cs typeface="Courier New"/>
                <a:sym typeface="Courier New"/>
              </a:rPr>
              <a:t>(delimiter '|', FORMAT CSV, HEADER);</a:t>
            </a:r>
            <a:endParaRPr dirty="0"/>
          </a:p>
          <a:p>
            <a:pPr marL="0" lvl="0" indent="0" algn="l" rtl="0">
              <a:lnSpc>
                <a:spcPct val="90000"/>
              </a:lnSpc>
              <a:spcBef>
                <a:spcPts val="1000"/>
              </a:spcBef>
              <a:spcAft>
                <a:spcPts val="0"/>
              </a:spcAft>
              <a:buClr>
                <a:schemeClr val="dk1"/>
              </a:buClr>
              <a:buSzPts val="1500"/>
              <a:buNone/>
            </a:pPr>
            <a:r>
              <a:rPr lang="en-US" sz="1500" dirty="0">
                <a:latin typeface="Courier New"/>
                <a:ea typeface="Courier New"/>
                <a:cs typeface="Courier New"/>
                <a:sym typeface="Courier New"/>
              </a:rPr>
              <a:t>copy (SELECT * FROM </a:t>
            </a:r>
            <a:r>
              <a:rPr lang="en-US" sz="1500" dirty="0" err="1">
                <a:latin typeface="Courier New"/>
                <a:ea typeface="Courier New"/>
                <a:cs typeface="Courier New"/>
                <a:sym typeface="Courier New"/>
              </a:rPr>
              <a:t>public.b_el_paso_flights</a:t>
            </a:r>
            <a:r>
              <a:rPr lang="en-US" sz="1500" dirty="0">
                <a:latin typeface="Courier New"/>
                <a:ea typeface="Courier New"/>
                <a:cs typeface="Courier New"/>
                <a:sym typeface="Courier New"/>
              </a:rPr>
              <a:t> where </a:t>
            </a:r>
            <a:r>
              <a:rPr lang="en-US" sz="1500" dirty="0" err="1">
                <a:latin typeface="Courier New"/>
                <a:ea typeface="Courier New"/>
                <a:cs typeface="Courier New"/>
                <a:sym typeface="Courier New"/>
              </a:rPr>
              <a:t>airport_code</a:t>
            </a:r>
            <a:r>
              <a:rPr lang="en-US" sz="1500" dirty="0">
                <a:latin typeface="Courier New"/>
                <a:ea typeface="Courier New"/>
                <a:cs typeface="Courier New"/>
                <a:sym typeface="Courier New"/>
              </a:rPr>
              <a:t> = 'EWR') to 'd:\ST\</a:t>
            </a:r>
            <a:r>
              <a:rPr lang="en-US" sz="1500" dirty="0" err="1">
                <a:latin typeface="Courier New"/>
                <a:ea typeface="Courier New"/>
                <a:cs typeface="Courier New"/>
                <a:sym typeface="Courier New"/>
              </a:rPr>
              <a:t>veteranius</a:t>
            </a:r>
            <a:r>
              <a:rPr lang="en-US" sz="1500" dirty="0">
                <a:latin typeface="Courier New"/>
                <a:ea typeface="Courier New"/>
                <a:cs typeface="Courier New"/>
                <a:sym typeface="Courier New"/>
              </a:rPr>
              <a:t>\data4.txt' (delimiter E'\t', FORMAT CSV, HEADER); </a:t>
            </a:r>
            <a:endParaRPr dirty="0"/>
          </a:p>
        </p:txBody>
      </p:sp>
      <p:graphicFrame>
        <p:nvGraphicFramePr>
          <p:cNvPr id="103" name="Google Shape;103;p4"/>
          <p:cNvGraphicFramePr/>
          <p:nvPr>
            <p:extLst>
              <p:ext uri="{D42A27DB-BD31-4B8C-83A1-F6EECF244321}">
                <p14:modId xmlns:p14="http://schemas.microsoft.com/office/powerpoint/2010/main" val="1509127177"/>
              </p:ext>
            </p:extLst>
          </p:nvPr>
        </p:nvGraphicFramePr>
        <p:xfrm>
          <a:off x="10325483" y="3684527"/>
          <a:ext cx="490537" cy="542925"/>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4" imgW="489960" imgH="542160" progId="Package">
                  <p:embed/>
                </p:oleObj>
              </mc:Choice>
              <mc:Fallback>
                <p:oleObj name="Packager Shell Object" showAsIcon="1" r:id="rId4" imgW="489960" imgH="542160" progId="Package">
                  <p:embed/>
                  <p:pic>
                    <p:nvPicPr>
                      <p:cNvPr id="103" name="Google Shape;103;p4"/>
                      <p:cNvPicPr preferRelativeResize="0"/>
                      <p:nvPr/>
                    </p:nvPicPr>
                    <p:blipFill rotWithShape="1">
                      <a:blip r:embed="rId5"/>
                      <a:srcRect/>
                      <a:stretch>
                        <a:fillRect/>
                      </a:stretch>
                    </p:blipFill>
                    <p:spPr>
                      <a:xfrm>
                        <a:off x="10325483" y="3684527"/>
                        <a:ext cx="490537" cy="542925"/>
                      </a:xfrm>
                      <a:prstGeom prst="rect">
                        <a:avLst/>
                      </a:prstGeom>
                      <a:noFill/>
                      <a:ln>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252191"/>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INSERT…ON CONFLICT</a:t>
            </a:r>
            <a:endParaRPr/>
          </a:p>
        </p:txBody>
      </p:sp>
      <p:sp>
        <p:nvSpPr>
          <p:cNvPr id="109" name="Google Shape;109;p5"/>
          <p:cNvSpPr txBox="1">
            <a:spLocks noGrp="1"/>
          </p:cNvSpPr>
          <p:nvPr>
            <p:ph type="body" idx="1"/>
          </p:nvPr>
        </p:nvSpPr>
        <p:spPr>
          <a:xfrm>
            <a:off x="838200" y="767787"/>
            <a:ext cx="10515600" cy="5409176"/>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000" b="1"/>
              <a:t>CONFLICT</a:t>
            </a:r>
            <a:r>
              <a:rPr lang="en-US" sz="2000"/>
              <a:t> occurs when you try to insert records violating table constraints (PK, FK, UNIQUE etc)</a:t>
            </a:r>
            <a:endParaRPr sz="2000"/>
          </a:p>
          <a:p>
            <a:pPr marL="228600" lvl="0" indent="-228600" algn="l" rtl="0">
              <a:lnSpc>
                <a:spcPct val="90000"/>
              </a:lnSpc>
              <a:spcBef>
                <a:spcPts val="1000"/>
              </a:spcBef>
              <a:spcAft>
                <a:spcPts val="0"/>
              </a:spcAft>
              <a:buClr>
                <a:schemeClr val="dk1"/>
              </a:buClr>
              <a:buSzPct val="100000"/>
              <a:buChar char="•"/>
            </a:pPr>
            <a:r>
              <a:rPr lang="en-US" sz="2000" b="1"/>
              <a:t>INSERT…ON CONFLICT DO </a:t>
            </a:r>
            <a:r>
              <a:rPr lang="en-US" sz="2000"/>
              <a:t>allows you to avoid constraints violation and perform an alternative action (nothing or updates)</a:t>
            </a:r>
            <a:endParaRPr/>
          </a:p>
          <a:p>
            <a:pPr marL="228600" lvl="0" indent="-228600" algn="l" rtl="0">
              <a:lnSpc>
                <a:spcPct val="90000"/>
              </a:lnSpc>
              <a:spcBef>
                <a:spcPts val="1000"/>
              </a:spcBef>
              <a:spcAft>
                <a:spcPts val="0"/>
              </a:spcAft>
              <a:buClr>
                <a:schemeClr val="dk1"/>
              </a:buClr>
              <a:buSzPct val="100000"/>
              <a:buChar char="•"/>
            </a:pPr>
            <a:r>
              <a:rPr lang="en-US" sz="2000"/>
              <a:t>“INSERT or UPDATE” is also known as </a:t>
            </a:r>
            <a:r>
              <a:rPr lang="en-US" sz="2000" b="1"/>
              <a:t>UPSERT</a:t>
            </a:r>
            <a:endParaRPr sz="2000" b="1"/>
          </a:p>
          <a:p>
            <a:pPr marL="228600" lvl="0" indent="-228600" algn="l" rtl="0">
              <a:lnSpc>
                <a:spcPct val="90000"/>
              </a:lnSpc>
              <a:spcBef>
                <a:spcPts val="1000"/>
              </a:spcBef>
              <a:spcAft>
                <a:spcPts val="0"/>
              </a:spcAft>
              <a:buClr>
                <a:schemeClr val="dk1"/>
              </a:buClr>
              <a:buSzPct val="100000"/>
              <a:buChar char="•"/>
            </a:pPr>
            <a:r>
              <a:rPr lang="en-US" sz="2000"/>
              <a:t>When you try to update in case of conflict, the special </a:t>
            </a:r>
            <a:r>
              <a:rPr lang="en-US" sz="2000" b="1"/>
              <a:t>EXCLUDED</a:t>
            </a:r>
            <a:r>
              <a:rPr lang="en-US" sz="2000"/>
              <a:t> table is used to reference values originally proposed for insertion</a:t>
            </a:r>
            <a:endParaRPr/>
          </a:p>
          <a:p>
            <a:pPr marL="0" lvl="0" indent="0" algn="l" rtl="0">
              <a:lnSpc>
                <a:spcPct val="90000"/>
              </a:lnSpc>
              <a:spcBef>
                <a:spcPts val="1000"/>
              </a:spcBef>
              <a:spcAft>
                <a:spcPts val="0"/>
              </a:spcAft>
              <a:buClr>
                <a:schemeClr val="dk1"/>
              </a:buClr>
              <a:buSzPct val="100000"/>
              <a:buNone/>
            </a:pPr>
            <a:r>
              <a:rPr lang="en-US" sz="2000"/>
              <a:t>Example:</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--set the constraint</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alter table public.boryspil_flights drop constraint if exists bf_pkey;</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alter table public.boryspil_flights add constraint bf_pkey primary key (flight_company, flight_destination);</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--insert, if we violate primary key, then do nothing</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insert into public.boryspil_flights (flight_company, flight_destination, price) values ('KLM', 'London', 200) </a:t>
            </a:r>
            <a:r>
              <a:rPr lang="en-US" sz="1600" b="1">
                <a:latin typeface="Courier New"/>
                <a:ea typeface="Courier New"/>
                <a:cs typeface="Courier New"/>
                <a:sym typeface="Courier New"/>
              </a:rPr>
              <a:t>on conflict do nothing</a:t>
            </a:r>
            <a:r>
              <a:rPr lang="en-US" sz="1600">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--performing upsert (try to insert, if we face key violation – then update)</a:t>
            </a:r>
            <a:endParaRPr/>
          </a:p>
          <a:p>
            <a:pPr marL="0" lvl="0" indent="0" algn="l" rtl="0">
              <a:lnSpc>
                <a:spcPct val="90000"/>
              </a:lnSpc>
              <a:spcBef>
                <a:spcPts val="1000"/>
              </a:spcBef>
              <a:spcAft>
                <a:spcPts val="0"/>
              </a:spcAft>
              <a:buClr>
                <a:schemeClr val="dk1"/>
              </a:buClr>
              <a:buSzPct val="100000"/>
              <a:buNone/>
            </a:pPr>
            <a:r>
              <a:rPr lang="en-US" sz="1600">
                <a:latin typeface="Courier New"/>
                <a:ea typeface="Courier New"/>
                <a:cs typeface="Courier New"/>
                <a:sym typeface="Courier New"/>
              </a:rPr>
              <a:t>insert into public.boryspil_flights (flight_company, flight_destination, price) values ('KLM', 'London', 200)</a:t>
            </a:r>
            <a:endParaRPr/>
          </a:p>
          <a:p>
            <a:pPr marL="0" lvl="0" indent="0" algn="l" rtl="0">
              <a:lnSpc>
                <a:spcPct val="90000"/>
              </a:lnSpc>
              <a:spcBef>
                <a:spcPts val="1000"/>
              </a:spcBef>
              <a:spcAft>
                <a:spcPts val="0"/>
              </a:spcAft>
              <a:buClr>
                <a:schemeClr val="dk1"/>
              </a:buClr>
              <a:buSzPct val="100000"/>
              <a:buNone/>
            </a:pPr>
            <a:r>
              <a:rPr lang="en-US" sz="1600" b="1">
                <a:latin typeface="Courier New"/>
                <a:ea typeface="Courier New"/>
                <a:cs typeface="Courier New"/>
                <a:sym typeface="Courier New"/>
              </a:rPr>
              <a:t>on conflict (flight_company, flight_destination) do update set price=EXCLUDED.price</a:t>
            </a:r>
            <a:r>
              <a:rPr lang="en-US" sz="1600">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6"/>
            <a:ext cx="10515600" cy="367938"/>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JSON: intro</a:t>
            </a:r>
            <a:endParaRPr/>
          </a:p>
        </p:txBody>
      </p:sp>
      <p:sp>
        <p:nvSpPr>
          <p:cNvPr id="115" name="Google Shape;115;p6"/>
          <p:cNvSpPr txBox="1">
            <a:spLocks noGrp="1"/>
          </p:cNvSpPr>
          <p:nvPr>
            <p:ph type="body" idx="1"/>
          </p:nvPr>
        </p:nvSpPr>
        <p:spPr>
          <a:xfrm>
            <a:off x="838200" y="821803"/>
            <a:ext cx="10515600" cy="586064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US" sz="2500" dirty="0"/>
              <a:t>JSON stands for JavaScript Object Notation. JSON is an open standard format that consists of key-value pairs. Widely used for services and applications communication and data transfer.</a:t>
            </a:r>
            <a:endParaRPr dirty="0"/>
          </a:p>
          <a:p>
            <a:pPr marL="228600" lvl="0" indent="-228600" algn="l" rtl="0">
              <a:lnSpc>
                <a:spcPct val="90000"/>
              </a:lnSpc>
              <a:spcBef>
                <a:spcPts val="1000"/>
              </a:spcBef>
              <a:spcAft>
                <a:spcPts val="0"/>
              </a:spcAft>
              <a:buClr>
                <a:schemeClr val="dk1"/>
              </a:buClr>
              <a:buSzPct val="100000"/>
              <a:buChar char="•"/>
            </a:pPr>
            <a:r>
              <a:rPr lang="en-US" sz="2500" dirty="0"/>
              <a:t>PostgreSQL has 2 data types for JSON: </a:t>
            </a:r>
            <a:r>
              <a:rPr lang="en-US" sz="2500" b="1" dirty="0"/>
              <a:t>json</a:t>
            </a:r>
            <a:r>
              <a:rPr lang="en-US" sz="2500" dirty="0"/>
              <a:t> and </a:t>
            </a:r>
            <a:r>
              <a:rPr lang="en-US" sz="2500" b="1" dirty="0" err="1"/>
              <a:t>jsonb</a:t>
            </a:r>
            <a:r>
              <a:rPr lang="en-US" sz="2500" dirty="0"/>
              <a:t>.</a:t>
            </a:r>
            <a:endParaRPr dirty="0"/>
          </a:p>
          <a:p>
            <a:pPr marL="228600" lvl="0" indent="-228600" algn="l" rtl="0">
              <a:lnSpc>
                <a:spcPct val="90000"/>
              </a:lnSpc>
              <a:spcBef>
                <a:spcPts val="1000"/>
              </a:spcBef>
              <a:spcAft>
                <a:spcPts val="0"/>
              </a:spcAft>
              <a:buClr>
                <a:schemeClr val="dk1"/>
              </a:buClr>
              <a:buSzPct val="100000"/>
              <a:buChar char="•"/>
            </a:pPr>
            <a:r>
              <a:rPr lang="en-US" sz="2500" dirty="0"/>
              <a:t>JSON examples: </a:t>
            </a:r>
            <a:endParaRPr dirty="0"/>
          </a:p>
          <a:p>
            <a:pPr marL="0" lvl="0" indent="0" algn="l" rtl="0">
              <a:lnSpc>
                <a:spcPct val="90000"/>
              </a:lnSpc>
              <a:spcBef>
                <a:spcPts val="1000"/>
              </a:spcBef>
              <a:spcAft>
                <a:spcPts val="0"/>
              </a:spcAft>
              <a:buClr>
                <a:schemeClr val="dk1"/>
              </a:buClr>
              <a:buSzPct val="100000"/>
              <a:buNone/>
            </a:pPr>
            <a:r>
              <a:rPr lang="en-US" sz="2200" dirty="0"/>
              <a:t>{"email": "makarova.olena-07111974@gmail.com", "phone": "+10435370487"}</a:t>
            </a:r>
            <a:endParaRPr dirty="0"/>
          </a:p>
          <a:p>
            <a:pPr marL="0" lvl="0" indent="0" algn="l" rtl="0">
              <a:lnSpc>
                <a:spcPct val="90000"/>
              </a:lnSpc>
              <a:spcBef>
                <a:spcPts val="1000"/>
              </a:spcBef>
              <a:spcAft>
                <a:spcPts val="0"/>
              </a:spcAft>
              <a:buClr>
                <a:schemeClr val="dk1"/>
              </a:buClr>
              <a:buSzPct val="100000"/>
              <a:buNone/>
            </a:pPr>
            <a:r>
              <a:rPr lang="en-US" sz="2200" dirty="0"/>
              <a:t>{ "customer": "John Doe", "items": {"product": "Beer", "qty": 6}}</a:t>
            </a:r>
            <a:endParaRPr dirty="0"/>
          </a:p>
          <a:p>
            <a:pPr marL="228600" lvl="0" indent="-228600" algn="l" rtl="0">
              <a:lnSpc>
                <a:spcPct val="90000"/>
              </a:lnSpc>
              <a:spcBef>
                <a:spcPts val="1000"/>
              </a:spcBef>
              <a:spcAft>
                <a:spcPts val="0"/>
              </a:spcAft>
              <a:buClr>
                <a:schemeClr val="dk1"/>
              </a:buClr>
              <a:buSzPct val="100000"/>
              <a:buChar char="•"/>
            </a:pPr>
            <a:r>
              <a:rPr lang="en-US" sz="2100" dirty="0" err="1"/>
              <a:t>Quering</a:t>
            </a:r>
            <a:r>
              <a:rPr lang="en-US" sz="2100" dirty="0"/>
              <a:t> JSON:</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--retrieve a field</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select </a:t>
            </a:r>
            <a:r>
              <a:rPr lang="en-US" sz="1400" dirty="0" err="1">
                <a:latin typeface="Courier New"/>
                <a:ea typeface="Courier New"/>
                <a:cs typeface="Courier New"/>
                <a:sym typeface="Courier New"/>
              </a:rPr>
              <a:t>contact_data</a:t>
            </a:r>
            <a:r>
              <a:rPr lang="en-US" sz="1400" dirty="0">
                <a:latin typeface="Courier New"/>
                <a:ea typeface="Courier New"/>
                <a:cs typeface="Courier New"/>
                <a:sym typeface="Courier New"/>
              </a:rPr>
              <a:t> </a:t>
            </a:r>
            <a:r>
              <a:rPr lang="en-US" sz="1400" b="1" dirty="0">
                <a:latin typeface="Courier New"/>
                <a:ea typeface="Courier New"/>
                <a:cs typeface="Courier New"/>
                <a:sym typeface="Courier New"/>
              </a:rPr>
              <a:t>-&gt; </a:t>
            </a:r>
            <a:r>
              <a:rPr lang="en-US" sz="1400" dirty="0">
                <a:latin typeface="Courier New"/>
                <a:ea typeface="Courier New"/>
                <a:cs typeface="Courier New"/>
                <a:sym typeface="Courier New"/>
              </a:rPr>
              <a:t>'email' as email from </a:t>
            </a:r>
            <a:r>
              <a:rPr lang="en-US" sz="1400" dirty="0" err="1">
                <a:latin typeface="Courier New"/>
                <a:ea typeface="Courier New"/>
                <a:cs typeface="Courier New"/>
                <a:sym typeface="Courier New"/>
              </a:rPr>
              <a:t>bookings.tickets</a:t>
            </a:r>
            <a:r>
              <a:rPr lang="en-US" sz="1400" dirty="0">
                <a:latin typeface="Courier New"/>
                <a:ea typeface="Courier New"/>
                <a:cs typeface="Courier New"/>
                <a:sym typeface="Courier New"/>
              </a:rPr>
              <a:t> where </a:t>
            </a:r>
            <a:r>
              <a:rPr lang="en-US" sz="1400" dirty="0" err="1">
                <a:latin typeface="Courier New"/>
                <a:ea typeface="Courier New"/>
                <a:cs typeface="Courier New"/>
                <a:sym typeface="Courier New"/>
              </a:rPr>
              <a:t>ticket_no</a:t>
            </a:r>
            <a:r>
              <a:rPr lang="en-US" sz="1400" dirty="0">
                <a:latin typeface="Courier New"/>
                <a:ea typeface="Courier New"/>
                <a:cs typeface="Courier New"/>
                <a:sym typeface="Courier New"/>
              </a:rPr>
              <a:t> = '0005432000880';</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--retrieve field as text </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select </a:t>
            </a:r>
            <a:r>
              <a:rPr lang="en-US" sz="1400" dirty="0" err="1">
                <a:latin typeface="Courier New"/>
                <a:ea typeface="Courier New"/>
                <a:cs typeface="Courier New"/>
                <a:sym typeface="Courier New"/>
              </a:rPr>
              <a:t>contact_data</a:t>
            </a:r>
            <a:r>
              <a:rPr lang="en-US" sz="1400" dirty="0">
                <a:latin typeface="Courier New"/>
                <a:ea typeface="Courier New"/>
                <a:cs typeface="Courier New"/>
                <a:sym typeface="Courier New"/>
              </a:rPr>
              <a:t> </a:t>
            </a:r>
            <a:r>
              <a:rPr lang="en-US" sz="1400" b="1" dirty="0">
                <a:latin typeface="Courier New"/>
                <a:ea typeface="Courier New"/>
                <a:cs typeface="Courier New"/>
                <a:sym typeface="Courier New"/>
              </a:rPr>
              <a:t>-&gt;&gt;</a:t>
            </a:r>
            <a:r>
              <a:rPr lang="en-US" sz="1400" dirty="0">
                <a:latin typeface="Courier New"/>
                <a:ea typeface="Courier New"/>
                <a:cs typeface="Courier New"/>
                <a:sym typeface="Courier New"/>
              </a:rPr>
              <a:t> 'email' as email from </a:t>
            </a:r>
            <a:r>
              <a:rPr lang="en-US" sz="1400" dirty="0" err="1">
                <a:latin typeface="Courier New"/>
                <a:ea typeface="Courier New"/>
                <a:cs typeface="Courier New"/>
                <a:sym typeface="Courier New"/>
              </a:rPr>
              <a:t>bookings.tickets</a:t>
            </a:r>
            <a:r>
              <a:rPr lang="en-US" sz="1400" dirty="0">
                <a:latin typeface="Courier New"/>
                <a:ea typeface="Courier New"/>
                <a:cs typeface="Courier New"/>
                <a:sym typeface="Courier New"/>
              </a:rPr>
              <a:t> where </a:t>
            </a:r>
            <a:r>
              <a:rPr lang="en-US" sz="1400" dirty="0" err="1">
                <a:latin typeface="Courier New"/>
                <a:ea typeface="Courier New"/>
                <a:cs typeface="Courier New"/>
                <a:sym typeface="Courier New"/>
              </a:rPr>
              <a:t>ticket_no</a:t>
            </a:r>
            <a:r>
              <a:rPr lang="en-US" sz="1400" dirty="0">
                <a:latin typeface="Courier New"/>
                <a:ea typeface="Courier New"/>
                <a:cs typeface="Courier New"/>
                <a:sym typeface="Courier New"/>
              </a:rPr>
              <a:t> = '0005432000880';</a:t>
            </a:r>
            <a:endParaRPr dirty="0"/>
          </a:p>
          <a:p>
            <a:pPr marL="0" lvl="0" indent="0" algn="l" rtl="0">
              <a:lnSpc>
                <a:spcPct val="90000"/>
              </a:lnSpc>
              <a:spcBef>
                <a:spcPts val="1000"/>
              </a:spcBef>
              <a:spcAft>
                <a:spcPts val="0"/>
              </a:spcAft>
              <a:buClr>
                <a:schemeClr val="dk1"/>
              </a:buClr>
              <a:buSzPct val="100000"/>
              <a:buNone/>
            </a:pPr>
            <a:endParaRPr sz="14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drop table if exists </a:t>
            </a:r>
            <a:r>
              <a:rPr lang="en-US" sz="1400" dirty="0" err="1">
                <a:latin typeface="Courier New"/>
                <a:ea typeface="Courier New"/>
                <a:cs typeface="Courier New"/>
                <a:sym typeface="Courier New"/>
              </a:rPr>
              <a:t>public.json_orders</a:t>
            </a:r>
            <a:r>
              <a:rPr lang="en-US" sz="14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public.json_orders</a:t>
            </a:r>
            <a:r>
              <a:rPr lang="en-US" sz="1400" dirty="0">
                <a:latin typeface="Courier New"/>
                <a:ea typeface="Courier New"/>
                <a:cs typeface="Courier New"/>
                <a:sym typeface="Courier New"/>
              </a:rPr>
              <a:t> (int serial, </a:t>
            </a: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 </a:t>
            </a:r>
            <a:r>
              <a:rPr lang="en-US" sz="1400" b="1" dirty="0">
                <a:latin typeface="Courier New"/>
                <a:ea typeface="Courier New"/>
                <a:cs typeface="Courier New"/>
                <a:sym typeface="Courier New"/>
              </a:rPr>
              <a:t>json</a:t>
            </a:r>
            <a:r>
              <a:rPr lang="en-US" sz="14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insert into </a:t>
            </a:r>
            <a:r>
              <a:rPr lang="en-US" sz="1400" dirty="0" err="1">
                <a:latin typeface="Courier New"/>
                <a:ea typeface="Courier New"/>
                <a:cs typeface="Courier New"/>
                <a:sym typeface="Courier New"/>
              </a:rPr>
              <a:t>public.json_orders</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values ('{ "customer": "John Doe", "items": {"product": "Beer", "qty": 6}}'), ('{ "customer": "Jane Doe", "items": {"product": "Wine", "qty": 1}}');</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--get all orders</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select </a:t>
            </a: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 -&gt;&gt; 'customer' as customer, </a:t>
            </a: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 -&gt; 'items' -&gt;&gt; 'product' as product,</a:t>
            </a:r>
            <a:endParaRPr dirty="0"/>
          </a:p>
          <a:p>
            <a:pPr marL="0" lvl="0" indent="0" algn="l" rtl="0">
              <a:lnSpc>
                <a:spcPct val="90000"/>
              </a:lnSpc>
              <a:spcBef>
                <a:spcPts val="1000"/>
              </a:spcBef>
              <a:spcAft>
                <a:spcPts val="0"/>
              </a:spcAft>
              <a:buClr>
                <a:schemeClr val="dk1"/>
              </a:buClr>
              <a:buSzPct val="100000"/>
              <a:buNone/>
            </a:pP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 -&gt; 'items' -&gt; 'qty' as quantity</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from </a:t>
            </a:r>
            <a:r>
              <a:rPr lang="en-US" sz="1400" dirty="0" err="1">
                <a:latin typeface="Courier New"/>
                <a:ea typeface="Courier New"/>
                <a:cs typeface="Courier New"/>
                <a:sym typeface="Courier New"/>
              </a:rPr>
              <a:t>public.json_orders</a:t>
            </a:r>
            <a:r>
              <a:rPr lang="en-US" sz="1400"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--using filters</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select </a:t>
            </a: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 -&gt;&gt; 'customer' as customer</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from </a:t>
            </a:r>
            <a:r>
              <a:rPr lang="en-US" sz="1400" dirty="0" err="1">
                <a:latin typeface="Courier New"/>
                <a:ea typeface="Courier New"/>
                <a:cs typeface="Courier New"/>
                <a:sym typeface="Courier New"/>
              </a:rPr>
              <a:t>public.json_orders</a:t>
            </a:r>
            <a:endParaRPr sz="1400"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where (</a:t>
            </a:r>
            <a:r>
              <a:rPr lang="en-US" sz="1400" dirty="0" err="1">
                <a:latin typeface="Courier New"/>
                <a:ea typeface="Courier New"/>
                <a:cs typeface="Courier New"/>
                <a:sym typeface="Courier New"/>
              </a:rPr>
              <a:t>order_details</a:t>
            </a:r>
            <a:r>
              <a:rPr lang="en-US" sz="1400" dirty="0">
                <a:latin typeface="Courier New"/>
                <a:ea typeface="Courier New"/>
                <a:cs typeface="Courier New"/>
                <a:sym typeface="Courier New"/>
              </a:rPr>
              <a:t> -&gt; 'items' -&gt;&gt; 'product') = 'Wine';</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--build JSON from table data</a:t>
            </a:r>
            <a:endParaRPr dirty="0"/>
          </a:p>
          <a:p>
            <a:pPr marL="0" lvl="0" indent="0" algn="l" rtl="0">
              <a:lnSpc>
                <a:spcPct val="90000"/>
              </a:lnSpc>
              <a:spcBef>
                <a:spcPts val="1000"/>
              </a:spcBef>
              <a:spcAft>
                <a:spcPts val="0"/>
              </a:spcAft>
              <a:buClr>
                <a:schemeClr val="dk1"/>
              </a:buClr>
              <a:buSzPct val="100000"/>
              <a:buNone/>
            </a:pPr>
            <a:r>
              <a:rPr lang="en-US" sz="1400" dirty="0">
                <a:latin typeface="Courier New"/>
                <a:ea typeface="Courier New"/>
                <a:cs typeface="Courier New"/>
                <a:sym typeface="Courier New"/>
              </a:rPr>
              <a:t>select </a:t>
            </a:r>
            <a:r>
              <a:rPr lang="en-US" sz="1400" dirty="0" err="1">
                <a:latin typeface="Courier New"/>
                <a:ea typeface="Courier New"/>
                <a:cs typeface="Courier New"/>
                <a:sym typeface="Courier New"/>
              </a:rPr>
              <a:t>json_agg</a:t>
            </a:r>
            <a:r>
              <a:rPr lang="en-US" sz="1400" dirty="0">
                <a:latin typeface="Courier New"/>
                <a:ea typeface="Courier New"/>
                <a:cs typeface="Courier New"/>
                <a:sym typeface="Courier New"/>
              </a:rPr>
              <a:t>(a.*) as </a:t>
            </a:r>
            <a:r>
              <a:rPr lang="en-US" sz="1400" dirty="0" err="1">
                <a:latin typeface="Courier New"/>
                <a:ea typeface="Courier New"/>
                <a:cs typeface="Courier New"/>
                <a:sym typeface="Courier New"/>
              </a:rPr>
              <a:t>json_airplane</a:t>
            </a:r>
            <a:r>
              <a:rPr lang="en-US" sz="1400" dirty="0">
                <a:latin typeface="Courier New"/>
                <a:ea typeface="Courier New"/>
                <a:cs typeface="Courier New"/>
                <a:sym typeface="Courier New"/>
              </a:rPr>
              <a:t> from </a:t>
            </a:r>
            <a:r>
              <a:rPr lang="en-US" sz="1400" dirty="0" err="1">
                <a:latin typeface="Courier New"/>
                <a:ea typeface="Courier New"/>
                <a:cs typeface="Courier New"/>
                <a:sym typeface="Courier New"/>
              </a:rPr>
              <a:t>bookings.aircrafts</a:t>
            </a:r>
            <a:r>
              <a:rPr lang="en-US" sz="1400" dirty="0">
                <a:latin typeface="Courier New"/>
                <a:ea typeface="Courier New"/>
                <a:cs typeface="Courier New"/>
                <a:sym typeface="Courier New"/>
              </a:rPr>
              <a:t> a where model </a:t>
            </a:r>
            <a:r>
              <a:rPr lang="en-US" sz="1400" dirty="0" err="1">
                <a:latin typeface="Courier New"/>
                <a:ea typeface="Courier New"/>
                <a:cs typeface="Courier New"/>
                <a:sym typeface="Courier New"/>
              </a:rPr>
              <a:t>ilike</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Boe</a:t>
            </a:r>
            <a:r>
              <a:rPr lang="en-US" sz="1400" dirty="0">
                <a:latin typeface="Courier New"/>
                <a:ea typeface="Courier New"/>
                <a:cs typeface="Courier New"/>
                <a:sym typeface="Courier New"/>
              </a:rPr>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414237"/>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Common Table Expressions (CTE)</a:t>
            </a:r>
            <a:endParaRPr/>
          </a:p>
        </p:txBody>
      </p:sp>
      <p:sp>
        <p:nvSpPr>
          <p:cNvPr id="121" name="Google Shape;121;p7"/>
          <p:cNvSpPr txBox="1">
            <a:spLocks noGrp="1"/>
          </p:cNvSpPr>
          <p:nvPr>
            <p:ph type="body" idx="1"/>
          </p:nvPr>
        </p:nvSpPr>
        <p:spPr>
          <a:xfrm>
            <a:off x="838200" y="841094"/>
            <a:ext cx="10515600" cy="5335869"/>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000"/>
              <a:t>A Common Table Expression is a named temporary result set. You create a CTE using a </a:t>
            </a:r>
            <a:r>
              <a:rPr lang="en-US" sz="2000" b="1"/>
              <a:t>WITH</a:t>
            </a:r>
            <a:r>
              <a:rPr lang="en-US" sz="2000"/>
              <a:t> query, then reference it within a SELECT, INSERT, UPDATE, or DELETE statement</a:t>
            </a:r>
            <a:endParaRPr/>
          </a:p>
          <a:p>
            <a:pPr marL="0" lvl="0" indent="0" algn="l" rtl="0">
              <a:lnSpc>
                <a:spcPct val="90000"/>
              </a:lnSpc>
              <a:spcBef>
                <a:spcPts val="1000"/>
              </a:spcBef>
              <a:spcAft>
                <a:spcPts val="0"/>
              </a:spcAft>
              <a:buClr>
                <a:schemeClr val="dk1"/>
              </a:buClr>
              <a:buSzPct val="100000"/>
              <a:buNone/>
            </a:pPr>
            <a:r>
              <a:rPr lang="en-US" sz="1200" b="1">
                <a:latin typeface="Courier New"/>
                <a:ea typeface="Courier New"/>
                <a:cs typeface="Courier New"/>
                <a:sym typeface="Courier New"/>
              </a:rPr>
              <a:t>with ny_airports as</a:t>
            </a:r>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(select airport_code from bookings.airports where city = 'New York')</a:t>
            </a:r>
            <a:r>
              <a:rPr lang="en-US" sz="1200" b="1">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r>
              <a:rPr lang="en-US" sz="1200" b="1">
                <a:latin typeface="Courier New"/>
                <a:ea typeface="Courier New"/>
                <a:cs typeface="Courier New"/>
                <a:sym typeface="Courier New"/>
              </a:rPr>
              <a:t>la_aiports as </a:t>
            </a:r>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(select airport_code from bookings.airports where city = 'Los Angeles')</a:t>
            </a:r>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select f.*</a:t>
            </a:r>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from bookings.flights f join </a:t>
            </a:r>
            <a:r>
              <a:rPr lang="en-US" sz="1200" b="1">
                <a:latin typeface="Courier New"/>
                <a:ea typeface="Courier New"/>
                <a:cs typeface="Courier New"/>
                <a:sym typeface="Courier New"/>
              </a:rPr>
              <a:t>ny_airports ny </a:t>
            </a:r>
            <a:r>
              <a:rPr lang="en-US" sz="1200">
                <a:latin typeface="Courier New"/>
                <a:ea typeface="Courier New"/>
                <a:cs typeface="Courier New"/>
                <a:sym typeface="Courier New"/>
              </a:rPr>
              <a:t>on ny.airport_code = f.departure_airport</a:t>
            </a:r>
            <a:endParaRPr sz="120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join </a:t>
            </a:r>
            <a:r>
              <a:rPr lang="en-US" sz="1200" b="1">
                <a:latin typeface="Courier New"/>
                <a:ea typeface="Courier New"/>
                <a:cs typeface="Courier New"/>
                <a:sym typeface="Courier New"/>
              </a:rPr>
              <a:t>la_aiports la </a:t>
            </a:r>
            <a:r>
              <a:rPr lang="en-US" sz="1200">
                <a:latin typeface="Courier New"/>
                <a:ea typeface="Courier New"/>
                <a:cs typeface="Courier New"/>
                <a:sym typeface="Courier New"/>
              </a:rPr>
              <a:t>on la.airport_code = f.arrival_airport</a:t>
            </a:r>
            <a:endParaRPr sz="120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where f.actual_departure between '2016-08-01' and '2016-08-02';</a:t>
            </a:r>
            <a:endParaRPr/>
          </a:p>
          <a:p>
            <a:pPr marL="0" lvl="0" indent="0" algn="l" rtl="0">
              <a:lnSpc>
                <a:spcPct val="90000"/>
              </a:lnSpc>
              <a:spcBef>
                <a:spcPts val="1000"/>
              </a:spcBef>
              <a:spcAft>
                <a:spcPts val="0"/>
              </a:spcAft>
              <a:buClr>
                <a:schemeClr val="dk1"/>
              </a:buClr>
              <a:buSzPct val="100000"/>
              <a:buNone/>
            </a:pPr>
            <a:r>
              <a:rPr lang="en-US" sz="1200">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r>
              <a:rPr lang="en-US" sz="1000" b="1">
                <a:latin typeface="Courier New"/>
                <a:ea typeface="Courier New"/>
                <a:cs typeface="Courier New"/>
                <a:sym typeface="Courier New"/>
              </a:rPr>
              <a:t>with max_amt as (</a:t>
            </a:r>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select tf.flight_id, max (bk.total_amount) as max_amt</a:t>
            </a:r>
            <a:endParaRPr sz="100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from bookings.bookings bk join bookings.tickets tkt on tkt.book_ref = bk.book_ref  </a:t>
            </a:r>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join bookings.ticket_flights tf on tf.ticket_no = tkt.ticket_no </a:t>
            </a:r>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group by tf.flight_id having max (bk.total_amount)&gt; 1000 </a:t>
            </a:r>
            <a:r>
              <a:rPr lang="en-US" sz="1000" b="1">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endParaRPr sz="100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select distinct dep.city</a:t>
            </a:r>
            <a:endParaRPr sz="100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from bookings.flights f join bookings.airports dep on f.departure_airport = dep.airport_code</a:t>
            </a:r>
            <a:endParaRPr sz="100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join </a:t>
            </a:r>
            <a:r>
              <a:rPr lang="en-US" sz="1000" b="1">
                <a:latin typeface="Courier New"/>
                <a:ea typeface="Courier New"/>
                <a:cs typeface="Courier New"/>
                <a:sym typeface="Courier New"/>
              </a:rPr>
              <a:t>max_amt m </a:t>
            </a:r>
            <a:r>
              <a:rPr lang="en-US" sz="1000">
                <a:latin typeface="Courier New"/>
                <a:ea typeface="Courier New"/>
                <a:cs typeface="Courier New"/>
                <a:sym typeface="Courier New"/>
              </a:rPr>
              <a:t>on m.flight_id = f.flight_id </a:t>
            </a:r>
            <a:endParaRPr/>
          </a:p>
          <a:p>
            <a:pPr marL="0" lvl="0" indent="0" algn="l" rtl="0">
              <a:lnSpc>
                <a:spcPct val="90000"/>
              </a:lnSpc>
              <a:spcBef>
                <a:spcPts val="1000"/>
              </a:spcBef>
              <a:spcAft>
                <a:spcPts val="0"/>
              </a:spcAft>
              <a:buClr>
                <a:schemeClr val="dk1"/>
              </a:buClr>
              <a:buSzPct val="100000"/>
              <a:buNone/>
            </a:pPr>
            <a:r>
              <a:rPr lang="en-US" sz="1000">
                <a:latin typeface="Courier New"/>
                <a:ea typeface="Courier New"/>
                <a:cs typeface="Courier New"/>
                <a:sym typeface="Courier New"/>
              </a:rPr>
              <a:t>where dep.timezone = 'America/Los_Angeles';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6"/>
            <a:ext cx="10515600" cy="53770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Useful text functions</a:t>
            </a:r>
            <a:endParaRPr/>
          </a:p>
        </p:txBody>
      </p:sp>
      <p:sp>
        <p:nvSpPr>
          <p:cNvPr id="127" name="Google Shape;127;p8"/>
          <p:cNvSpPr txBox="1">
            <a:spLocks noGrp="1"/>
          </p:cNvSpPr>
          <p:nvPr>
            <p:ph type="body" idx="1"/>
          </p:nvPr>
        </p:nvSpPr>
        <p:spPr>
          <a:xfrm>
            <a:off x="838200" y="902826"/>
            <a:ext cx="10515600" cy="52741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400"/>
              <a:buChar char="•"/>
            </a:pPr>
            <a:r>
              <a:rPr lang="en-US" sz="1400"/>
              <a:t>UPPER/LOWER – make text capitalized or small letter</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UPPER ('London'); SELECT LOWER ('PaRIs');</a:t>
            </a:r>
            <a:endParaRPr/>
          </a:p>
          <a:p>
            <a:pPr marL="228600" lvl="0" indent="-228600" algn="l" rtl="0">
              <a:lnSpc>
                <a:spcPct val="90000"/>
              </a:lnSpc>
              <a:spcBef>
                <a:spcPts val="1000"/>
              </a:spcBef>
              <a:spcAft>
                <a:spcPts val="0"/>
              </a:spcAft>
              <a:buClr>
                <a:schemeClr val="dk1"/>
              </a:buClr>
              <a:buSzPts val="1400"/>
              <a:buChar char="•"/>
            </a:pPr>
            <a:r>
              <a:rPr lang="en-US" sz="1400"/>
              <a:t>LTRIM/RTRIM – delete whitespaces from left or right side of the string</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LTRIM (' xxx'); SELECT RTRIM ('yyy ');</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LTRIM(RTRIM('  zzzzzz  '));</a:t>
            </a:r>
            <a:endParaRPr/>
          </a:p>
          <a:p>
            <a:pPr marL="228600" lvl="0" indent="-228600" algn="l" rtl="0">
              <a:lnSpc>
                <a:spcPct val="90000"/>
              </a:lnSpc>
              <a:spcBef>
                <a:spcPts val="1000"/>
              </a:spcBef>
              <a:spcAft>
                <a:spcPts val="0"/>
              </a:spcAft>
              <a:buClr>
                <a:schemeClr val="dk1"/>
              </a:buClr>
              <a:buSzPts val="1400"/>
              <a:buChar char="•"/>
            </a:pPr>
            <a:r>
              <a:rPr lang="en-US" sz="1400"/>
              <a:t>SUBSTR – extract substring, from specific position; and specific length</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SUBSTR ('I have an issue', 11, 5);</a:t>
            </a:r>
            <a:endParaRPr/>
          </a:p>
          <a:p>
            <a:pPr marL="228600" lvl="0" indent="-228600" algn="l" rtl="0">
              <a:lnSpc>
                <a:spcPct val="90000"/>
              </a:lnSpc>
              <a:spcBef>
                <a:spcPts val="1000"/>
              </a:spcBef>
              <a:spcAft>
                <a:spcPts val="0"/>
              </a:spcAft>
              <a:buClr>
                <a:schemeClr val="dk1"/>
              </a:buClr>
              <a:buSzPts val="1400"/>
              <a:buChar char="•"/>
            </a:pPr>
            <a:r>
              <a:rPr lang="en-US" sz="1400"/>
              <a:t>REPLACE – replace all occurrences from searched to desired substring</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REPLACE ('AAABBBCCC', 'AA', 'ZZ');</a:t>
            </a:r>
            <a:endParaRPr/>
          </a:p>
          <a:p>
            <a:pPr marL="228600" lvl="0" indent="-228600" algn="l" rtl="0">
              <a:lnSpc>
                <a:spcPct val="90000"/>
              </a:lnSpc>
              <a:spcBef>
                <a:spcPts val="1000"/>
              </a:spcBef>
              <a:spcAft>
                <a:spcPts val="0"/>
              </a:spcAft>
              <a:buClr>
                <a:schemeClr val="dk1"/>
              </a:buClr>
              <a:buSzPts val="1400"/>
              <a:buChar char="•"/>
            </a:pPr>
            <a:r>
              <a:rPr lang="en-US" sz="1400"/>
              <a:t>CONCAT or || - concatenate the text representations of all the arguments</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CONCAT (flight_company, ' ', flight_destination) as concated_string from public.boryspil_flights; </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'U' || 'kra' || 'ine'; </a:t>
            </a:r>
            <a:endParaRPr/>
          </a:p>
          <a:p>
            <a:pPr marL="228600" lvl="0" indent="-228600" algn="l" rtl="0">
              <a:lnSpc>
                <a:spcPct val="90000"/>
              </a:lnSpc>
              <a:spcBef>
                <a:spcPts val="1000"/>
              </a:spcBef>
              <a:spcAft>
                <a:spcPts val="0"/>
              </a:spcAft>
              <a:buClr>
                <a:schemeClr val="dk1"/>
              </a:buClr>
              <a:buSzPts val="1400"/>
              <a:buChar char="•"/>
            </a:pPr>
            <a:r>
              <a:rPr lang="en-US" sz="1400"/>
              <a:t>LENGTH – returns number of character in string</a:t>
            </a:r>
            <a:endParaRPr/>
          </a:p>
          <a:p>
            <a:pPr marL="0" lvl="0" indent="0" algn="l" rtl="0">
              <a:lnSpc>
                <a:spcPct val="90000"/>
              </a:lnSpc>
              <a:spcBef>
                <a:spcPts val="1000"/>
              </a:spcBef>
              <a:spcAft>
                <a:spcPts val="0"/>
              </a:spcAft>
              <a:buClr>
                <a:schemeClr val="dk1"/>
              </a:buClr>
              <a:buSzPts val="1400"/>
              <a:buNone/>
            </a:pPr>
            <a:r>
              <a:rPr lang="en-US" sz="1400">
                <a:latin typeface="Courier New"/>
                <a:ea typeface="Courier New"/>
                <a:cs typeface="Courier New"/>
                <a:sym typeface="Courier New"/>
              </a:rPr>
              <a:t>SELECT MAX (LENGTH (flight_destination)) from public.boryspil_flights;</a:t>
            </a:r>
            <a:endParaRPr/>
          </a:p>
          <a:p>
            <a:pPr marL="0" lvl="0" indent="0" algn="l" rtl="0">
              <a:lnSpc>
                <a:spcPct val="90000"/>
              </a:lnSpc>
              <a:spcBef>
                <a:spcPts val="1000"/>
              </a:spcBef>
              <a:spcAft>
                <a:spcPts val="0"/>
              </a:spcAft>
              <a:buClr>
                <a:schemeClr val="dk1"/>
              </a:buClr>
              <a:buSzPts val="1400"/>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6"/>
            <a:ext cx="10515600" cy="47211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dk1"/>
              </a:buClr>
              <a:buSzPct val="100000"/>
              <a:buFont typeface="Calibri"/>
              <a:buNone/>
            </a:pPr>
            <a:r>
              <a:rPr lang="en-US"/>
              <a:t>Q&amp;A / Homework</a:t>
            </a:r>
            <a:endParaRPr/>
          </a:p>
        </p:txBody>
      </p:sp>
      <p:sp>
        <p:nvSpPr>
          <p:cNvPr id="133" name="Google Shape;133;p9"/>
          <p:cNvSpPr txBox="1">
            <a:spLocks noGrp="1"/>
          </p:cNvSpPr>
          <p:nvPr>
            <p:ph type="body" idx="1"/>
          </p:nvPr>
        </p:nvSpPr>
        <p:spPr>
          <a:xfrm>
            <a:off x="838200" y="875818"/>
            <a:ext cx="10515600" cy="5301145"/>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dk1"/>
              </a:buClr>
              <a:buSzPts val="1800"/>
              <a:buAutoNum type="arabicPeriod"/>
            </a:pPr>
            <a:r>
              <a:rPr lang="en-US" sz="1800"/>
              <a:t>Replay transactions examples from this lecture in Dbeaver, understand the concept. You can play with your own examples and tables. (no need to provide the code in homework)</a:t>
            </a:r>
            <a:endParaRPr/>
          </a:p>
          <a:p>
            <a:pPr marL="457200" lvl="0" indent="-457200" algn="l" rtl="0">
              <a:lnSpc>
                <a:spcPct val="90000"/>
              </a:lnSpc>
              <a:spcBef>
                <a:spcPts val="1000"/>
              </a:spcBef>
              <a:spcAft>
                <a:spcPts val="0"/>
              </a:spcAft>
              <a:buClr>
                <a:schemeClr val="dk1"/>
              </a:buClr>
              <a:buSzPts val="1800"/>
              <a:buAutoNum type="arabicPeriod"/>
            </a:pPr>
            <a:r>
              <a:rPr lang="en-US" sz="1800"/>
              <a:t>Find the passenger(s) (up to 5) flew from New York with the shortest and longest name + surname.</a:t>
            </a:r>
            <a:endParaRPr/>
          </a:p>
          <a:p>
            <a:pPr marL="457200" lvl="0" indent="-457200" algn="l" rtl="0">
              <a:lnSpc>
                <a:spcPct val="90000"/>
              </a:lnSpc>
              <a:spcBef>
                <a:spcPts val="1000"/>
              </a:spcBef>
              <a:spcAft>
                <a:spcPts val="0"/>
              </a:spcAft>
              <a:buClr>
                <a:schemeClr val="dk1"/>
              </a:buClr>
              <a:buSzPts val="1800"/>
              <a:buAutoNum type="arabicPeriod"/>
            </a:pPr>
            <a:r>
              <a:rPr lang="en-US" sz="1800"/>
              <a:t>Find the passenger(s) (up to 5) with longest and shortest e-mails and output them in lower case.</a:t>
            </a:r>
            <a:endParaRPr/>
          </a:p>
          <a:p>
            <a:pPr marL="457200" lvl="0" indent="-457200" algn="l" rtl="0">
              <a:lnSpc>
                <a:spcPct val="90000"/>
              </a:lnSpc>
              <a:spcBef>
                <a:spcPts val="1000"/>
              </a:spcBef>
              <a:spcAft>
                <a:spcPts val="0"/>
              </a:spcAft>
              <a:buClr>
                <a:schemeClr val="dk1"/>
              </a:buClr>
              <a:buSzPts val="1800"/>
              <a:buAutoNum type="arabicPeriod"/>
            </a:pPr>
            <a:r>
              <a:rPr lang="en-US" sz="1800"/>
              <a:t>Output # of passengers flew to Miami having ‘3564’ sequence in their phone</a:t>
            </a:r>
            <a:endParaRPr/>
          </a:p>
          <a:p>
            <a:pPr marL="457200" lvl="0" indent="-457200" algn="l" rtl="0">
              <a:lnSpc>
                <a:spcPct val="90000"/>
              </a:lnSpc>
              <a:spcBef>
                <a:spcPts val="1000"/>
              </a:spcBef>
              <a:spcAft>
                <a:spcPts val="0"/>
              </a:spcAft>
              <a:buClr>
                <a:schemeClr val="dk1"/>
              </a:buClr>
              <a:buSzPts val="1800"/>
              <a:buAutoNum type="arabicPeriod"/>
            </a:pPr>
            <a:r>
              <a:rPr lang="en-US" sz="1800"/>
              <a:t>Unload such dataset: passenger name, destination city, total booking amount for flights from Boston during July’16 to flat file on your computer, using </a:t>
            </a:r>
            <a:r>
              <a:rPr lang="en-US" sz="1800" b="1"/>
              <a:t>;</a:t>
            </a:r>
            <a:r>
              <a:rPr lang="en-US" sz="1800"/>
              <a:t>  (semicolon) as the delimiter</a:t>
            </a:r>
            <a:endParaRPr/>
          </a:p>
          <a:p>
            <a:pPr marL="457200" lvl="0" indent="-457200" algn="l" rtl="0">
              <a:lnSpc>
                <a:spcPct val="90000"/>
              </a:lnSpc>
              <a:spcBef>
                <a:spcPts val="1000"/>
              </a:spcBef>
              <a:spcAft>
                <a:spcPts val="0"/>
              </a:spcAft>
              <a:buClr>
                <a:schemeClr val="dk1"/>
              </a:buClr>
              <a:buSzPts val="1800"/>
              <a:buAutoNum type="arabicPeriod"/>
            </a:pPr>
            <a:r>
              <a:rPr lang="en-US" sz="1800"/>
              <a:t>You flat file attached (streams.txt) with header. It contains some statistics of listening (streams) some music track across countries (2 digit ISO format, e.g. US, UK, FR). Create a table in a database and load data from file. Then output:</a:t>
            </a:r>
            <a:endParaRPr/>
          </a:p>
          <a:p>
            <a:pPr marL="228600" lvl="0" indent="-228600" algn="l" rtl="0">
              <a:lnSpc>
                <a:spcPct val="90000"/>
              </a:lnSpc>
              <a:spcBef>
                <a:spcPts val="1000"/>
              </a:spcBef>
              <a:spcAft>
                <a:spcPts val="0"/>
              </a:spcAft>
              <a:buClr>
                <a:schemeClr val="dk1"/>
              </a:buClr>
              <a:buSzPts val="1800"/>
              <a:buFont typeface="Calibri"/>
              <a:buChar char="-"/>
            </a:pPr>
            <a:r>
              <a:rPr lang="en-US" sz="1800"/>
              <a:t>Country with the highest and lowest # of streams</a:t>
            </a:r>
            <a:endParaRPr/>
          </a:p>
          <a:p>
            <a:pPr marL="228600" lvl="0" indent="-228600" algn="l" rtl="0">
              <a:lnSpc>
                <a:spcPct val="90000"/>
              </a:lnSpc>
              <a:spcBef>
                <a:spcPts val="1000"/>
              </a:spcBef>
              <a:spcAft>
                <a:spcPts val="0"/>
              </a:spcAft>
              <a:buClr>
                <a:schemeClr val="dk1"/>
              </a:buClr>
              <a:buSzPts val="1800"/>
              <a:buFont typeface="Calibri"/>
              <a:buChar char="-"/>
            </a:pPr>
            <a:r>
              <a:rPr lang="en-US" sz="1800"/>
              <a:t>Date with the highest # of listeners</a:t>
            </a:r>
            <a:endParaRPr/>
          </a:p>
          <a:p>
            <a:pPr marL="228600" lvl="0" indent="-228600" algn="l" rtl="0">
              <a:lnSpc>
                <a:spcPct val="90000"/>
              </a:lnSpc>
              <a:spcBef>
                <a:spcPts val="1000"/>
              </a:spcBef>
              <a:spcAft>
                <a:spcPts val="0"/>
              </a:spcAft>
              <a:buClr>
                <a:schemeClr val="dk1"/>
              </a:buClr>
              <a:buSzPts val="1800"/>
              <a:buFont typeface="Calibri"/>
              <a:buChar char="-"/>
            </a:pPr>
            <a:r>
              <a:rPr lang="en-US" sz="1800"/>
              <a:t>Average # of streams per date</a:t>
            </a:r>
            <a:endParaRPr/>
          </a:p>
          <a:p>
            <a:pPr marL="457200" lvl="0" indent="-317500" algn="l" rtl="0">
              <a:lnSpc>
                <a:spcPct val="90000"/>
              </a:lnSpc>
              <a:spcBef>
                <a:spcPts val="1000"/>
              </a:spcBef>
              <a:spcAft>
                <a:spcPts val="0"/>
              </a:spcAft>
              <a:buClr>
                <a:schemeClr val="dk1"/>
              </a:buClr>
              <a:buSzPts val="2200"/>
              <a:buNone/>
            </a:pPr>
            <a:endParaRPr sz="2200"/>
          </a:p>
        </p:txBody>
      </p:sp>
      <p:graphicFrame>
        <p:nvGraphicFramePr>
          <p:cNvPr id="134" name="Google Shape;134;p9"/>
          <p:cNvGraphicFramePr/>
          <p:nvPr/>
        </p:nvGraphicFramePr>
        <p:xfrm>
          <a:off x="9681913" y="4439382"/>
          <a:ext cx="704850" cy="542925"/>
        </p:xfrm>
        <a:graphic>
          <a:graphicData uri="http://schemas.openxmlformats.org/presentationml/2006/ole">
            <mc:AlternateContent xmlns:mc="http://schemas.openxmlformats.org/markup-compatibility/2006">
              <mc:Choice xmlns:v="urn:schemas-microsoft-com:vml" Requires="v">
                <p:oleObj spid="_x0000_s2052" r:id="rId4" imgW="704850" imgH="542925" progId="Package">
                  <p:embed/>
                </p:oleObj>
              </mc:Choice>
              <mc:Fallback>
                <p:oleObj r:id="rId4" imgW="704850" imgH="542925" progId="Package">
                  <p:embed/>
                  <p:pic>
                    <p:nvPicPr>
                      <p:cNvPr id="134" name="Google Shape;134;p9"/>
                      <p:cNvPicPr preferRelativeResize="0"/>
                      <p:nvPr/>
                    </p:nvPicPr>
                    <p:blipFill rotWithShape="1">
                      <a:blip r:embed="rId5">
                        <a:alphaModFix/>
                      </a:blip>
                      <a:srcRect/>
                      <a:stretch/>
                    </p:blipFill>
                    <p:spPr>
                      <a:xfrm>
                        <a:off x="9681913" y="4439382"/>
                        <a:ext cx="704850" cy="542925"/>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1993</Words>
  <Application>Microsoft Office PowerPoint</Application>
  <PresentationFormat>Widescreen</PresentationFormat>
  <Paragraphs>134</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Courier New</vt:lpstr>
      <vt:lpstr>Office Theme</vt:lpstr>
      <vt:lpstr>Package</vt:lpstr>
      <vt:lpstr>Transactions; COPY, INSERT…ON CONFLICT; Useful text functions</vt:lpstr>
      <vt:lpstr>Transactions</vt:lpstr>
      <vt:lpstr>Transactions: examples</vt:lpstr>
      <vt:lpstr>COPY: load and unload data from/to files</vt:lpstr>
      <vt:lpstr>INSERT…ON CONFLICT</vt:lpstr>
      <vt:lpstr>JSON: intro</vt:lpstr>
      <vt:lpstr>Common Table Expressions (CTE)</vt:lpstr>
      <vt:lpstr>Useful text functions</vt:lpstr>
      <vt:lpstr>Q&amp;A / Homework</vt:lpstr>
      <vt:lpstr>Links to 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COPY, INSERT…ON CONFLICT; Useful text functions</dc:title>
  <dc:creator>Alexander Khmelkov</dc:creator>
  <cp:lastModifiedBy>Oleksandr Khmelkov</cp:lastModifiedBy>
  <cp:revision>2</cp:revision>
  <dcterms:created xsi:type="dcterms:W3CDTF">2021-06-05T17:17:10Z</dcterms:created>
  <dcterms:modified xsi:type="dcterms:W3CDTF">2022-01-14T07:42:10Z</dcterms:modified>
</cp:coreProperties>
</file>