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1" r:id="rId8"/>
    <p:sldId id="259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FA3D-F32D-46A9-9862-ADB5E0470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AA8E-7CA8-4A00-A5CD-AE8B5822D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4490-6F5F-4D89-B8CF-3D1CF05D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767E-7D5C-4F46-AC8E-B0BC92C2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E8E5-7874-4555-9FB3-225DD9C0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FD31-E456-4447-B774-F00A5D7D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CFA36-D56E-4538-84E7-2FE5CD906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72A6-69F8-418B-9FF2-486147D1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BCE0-D739-4A0E-A2B9-0B36CF87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6E6E-92E4-494B-9285-623F931E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9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F82A6-9165-4B28-BE78-12902E0DF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43518-91FE-45FF-B11E-B1A22C23A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7DE6-E9EB-412B-B6C9-9795BBAB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2462-96CF-4F63-BD11-7A1C9953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5BDC0-FC8D-4DC4-9BA4-8463FAAF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697F-5B89-4D44-A001-7B5865D0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D25F-624F-4C6F-8106-EAEE507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074A-F410-4DBC-985E-F83EE082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2A97A-7FF0-4135-880F-D1E20BBD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F41D-4055-439A-9861-47F855BF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7C3F-FF51-4643-8CC5-B9F8B58A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D6635-93C7-405D-8AB9-AFCDA52A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25CF-76B0-48EF-A14D-E5D40918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18AB-C19D-41ED-A3DF-E195F326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CB004-7D96-437D-8FD8-937E67B5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A9C0-7220-4FD6-BCE1-4B83207B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8F0C-4479-4F90-8B67-C37BD088E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46CFD-4A67-4F6F-A902-BFA5B0ED5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ED23C-6078-4C64-A551-EABE46EC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631C4-7DF7-4906-85C4-3F24DE8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04097-A9B9-4072-979F-537144A9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3118-E894-4EAB-93AF-CCFE74EE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861C3-D562-4903-AFAF-DD7C095C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6E84A-3900-4A8A-8B69-A94D4A0F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94B24-8FBF-4730-A6F0-38394D974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A7957-AC01-4C4E-9733-44D67394D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C6977-DEB8-4A8D-92F9-F5C307B3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1CA74-69DD-4A9F-8E08-629E27F9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E8A01-B8C7-41E6-A03F-2A7F9994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9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4D82-CF83-4319-B1EA-4161A2B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9EAC3-AF2C-439E-BF81-5AF9458F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15F00-974A-406E-88B2-7338C7F4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28242-AAA5-4A3E-8E61-C341935E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486D-6901-4AE5-942F-3E51CE2D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3221E-82D9-4042-87CA-DA618B30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4813B-1339-48A3-A7AF-F395EE59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D357-3382-46BB-9857-A948C133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6DDA-05F7-48D6-B96E-CFC0400D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57631-9A83-4A74-B16E-9A672E6B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39C4B-8643-4334-96B1-1FE00388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592D-5ECB-4E63-A7EB-92F74A16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352D9-DAEB-4326-AE46-F0A8E3F2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8FD5-256B-47EF-8769-156798A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99FCA-AA38-4A7D-902A-D5E2530EA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FB75F-C10A-4C3B-A508-8A4A7973F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6E768-FA3A-4289-9B81-B7E24F74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9778-334A-4949-89C4-E745A4A5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88E14-4FEF-46D6-9E91-8C241E1C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4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24F01-603A-4442-A591-A1F2A658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5A5-071E-4318-B7D8-01FBD1461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C61E-663C-48E0-A27B-06F40BAF0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21EA-EAB4-49C2-8A10-530D1F79E3C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995E-2FFA-4B0C-9C2D-9578DDC3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58E4E-48B0-4BB4-ABBC-97281CC5E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FA12-A098-42C3-B8F3-7376E2A19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reading-an-explain-analyze-query-plan" TargetMode="External"/><Relationship Id="rId3" Type="http://schemas.openxmlformats.org/officeDocument/2006/relationships/hyperlink" Target="https://www.postgresqltutorial.com/postgresql-update-join/" TargetMode="External"/><Relationship Id="rId7" Type="http://schemas.openxmlformats.org/officeDocument/2006/relationships/hyperlink" Target="https://code.tutsplus.com/articles/sql-for-beginners-part-3-database-relationships--net-8561" TargetMode="External"/><Relationship Id="rId2" Type="http://schemas.openxmlformats.org/officeDocument/2006/relationships/hyperlink" Target="https://www.postgresqltutorial.com/postgresql-delete-jo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emekadc/how-to-implement-one-to-one-one-to-many-and-many-to-many-relationships-when-designing-a-database-9da2de684710" TargetMode="External"/><Relationship Id="rId5" Type="http://schemas.openxmlformats.org/officeDocument/2006/relationships/hyperlink" Target="https://www.techonthenet.com/postgresql/grant_revoke.php" TargetMode="External"/><Relationship Id="rId4" Type="http://schemas.openxmlformats.org/officeDocument/2006/relationships/hyperlink" Target="https://www.postgresqltutorial.com/postgresql-administration/postgresql-grant/" TargetMode="External"/><Relationship Id="rId9" Type="http://schemas.openxmlformats.org/officeDocument/2006/relationships/hyperlink" Target="https://www.postgresqltutorial.com/postgresql-expla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229E-4830-441B-AC30-62EC2B005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Permissions, more joins, EXPLAIN</a:t>
            </a:r>
          </a:p>
        </p:txBody>
      </p:sp>
    </p:spTree>
    <p:extLst>
      <p:ext uri="{BB962C8B-B14F-4D97-AF65-F5344CB8AC3E}">
        <p14:creationId xmlns:p14="http://schemas.microsoft.com/office/powerpoint/2010/main" val="67283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AFB1-4669-4A89-B751-A2026866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5055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Links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5A373-2522-4193-869C-73C2E316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310"/>
            <a:ext cx="10515600" cy="55176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https://www.postgresqltutorial.com/postgresql-delete-join/</a:t>
            </a:r>
            <a:endParaRPr lang="en-US" dirty="0"/>
          </a:p>
          <a:p>
            <a:r>
              <a:rPr lang="en-US" dirty="0">
                <a:hlinkClick r:id="rId3"/>
              </a:rPr>
              <a:t>https://www.postgresqltutorial.com/postgresql-update-join/</a:t>
            </a:r>
            <a:endParaRPr lang="en-US" dirty="0"/>
          </a:p>
          <a:p>
            <a:r>
              <a:rPr lang="en-US" dirty="0">
                <a:hlinkClick r:id="rId4"/>
              </a:rPr>
              <a:t>https://www.postgresqltutorial.com/postgresql-administration/postgresql-grant/</a:t>
            </a:r>
            <a:endParaRPr lang="en-US" dirty="0"/>
          </a:p>
          <a:p>
            <a:r>
              <a:rPr lang="en-US" dirty="0">
                <a:hlinkClick r:id="rId5"/>
              </a:rPr>
              <a:t>https://www.techonthenet.com/postgresql/grant_revoke.php</a:t>
            </a:r>
            <a:endParaRPr lang="en-US" dirty="0"/>
          </a:p>
          <a:p>
            <a:r>
              <a:rPr lang="en-US" dirty="0">
                <a:hlinkClick r:id="rId6"/>
              </a:rPr>
              <a:t>https://medium.com/@emekadc/how-to-implement-one-to-one-one-to-many-and-many-to-many-relationships-when-designing-a-database-9da2de684710</a:t>
            </a:r>
            <a:endParaRPr lang="en-US" dirty="0"/>
          </a:p>
          <a:p>
            <a:r>
              <a:rPr lang="en-US" dirty="0">
                <a:hlinkClick r:id="rId7"/>
              </a:rPr>
              <a:t>https://code.tutsplus.com/articles/sql-for-beginners-part-3-database-relationships--net-8561</a:t>
            </a:r>
            <a:endParaRPr lang="en-US" dirty="0"/>
          </a:p>
          <a:p>
            <a:r>
              <a:rPr lang="en-US" dirty="0">
                <a:hlinkClick r:id="rId8"/>
              </a:rPr>
              <a:t>https://thoughtbot.com/blog/reading-an-explain-analyze-query-plan</a:t>
            </a:r>
            <a:endParaRPr lang="en-US" dirty="0"/>
          </a:p>
          <a:p>
            <a:r>
              <a:rPr lang="en-US" dirty="0">
                <a:hlinkClick r:id="rId9"/>
              </a:rPr>
              <a:t>https://www.postgresqltutorial.com/postgresql-explain/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618D-CEAF-4DED-8859-E4ED45E4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14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UPDATE…JOIN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49A5-AA8D-45DE-AED3-AE7EEF4E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6781"/>
            <a:ext cx="10515600" cy="54901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you need to update data in a table based on values in another table. In this case, you can use the PostgreSQL UPDATE join syntax as follows: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 t1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t1.c1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t2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t1.c2 = t2.c2;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Example: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public.test_update_join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public.test_update_join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select *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actual_departure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'2016-07-01' and '2016-09-01';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public.test_update_join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pass_cnt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public.test_update_join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pass_cnt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t.pass_cnt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(select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f.flight_id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count (distinct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bp.boarding_no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pass_cnt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 join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bookings.ticket_flights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tf.flight_id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f.flight_id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join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bookings.boarding_passes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bp 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bp.ticket_no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tf.ticket_no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bp.flight_id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tf.flight_id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f.actual_departure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'2016-07-01' and '2016-09-01'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group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f.flight_id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test.flight_id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t.flight_id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test.flight_id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t.pass_cnt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9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4E66-7EF6-4490-875A-0BEA173A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DELETE…JOIN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EEF9-E205-4EA8-A8FD-069282EF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799"/>
            <a:ext cx="10515600" cy="543916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You can use complex Joins with DELETE, not only subqueries, </a:t>
            </a:r>
            <a:r>
              <a:rPr lang="en-US" sz="1800" b="1" dirty="0"/>
              <a:t>IN</a:t>
            </a:r>
            <a:r>
              <a:rPr lang="en-US" sz="1800" dirty="0"/>
              <a:t> and </a:t>
            </a:r>
            <a:r>
              <a:rPr lang="en-US" sz="1800" b="1" dirty="0"/>
              <a:t>=</a:t>
            </a:r>
            <a:r>
              <a:rPr lang="en-US" sz="1800" dirty="0"/>
              <a:t> clauses.</a:t>
            </a:r>
          </a:p>
          <a:p>
            <a:r>
              <a:rPr lang="en-US" sz="1800" dirty="0"/>
              <a:t>PostgreSQL doesn’t support the DELETE JOIN statement. However, it does support the USING clause in the DELETE statement that provides similar functionality as the DELETE JOIN.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General syntax: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table_name1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table_expression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condition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returning_columns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/>
              <a:t>Example: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public.test_delete_join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public.test_delete_join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select *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bookings.flights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actual_departure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'2016-07-01' and '2016-09-01';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public.test_delete_join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public.b_el_paso_flights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test.arrival_airport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paso.airport_code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test.actual_departure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::date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paso.departure_date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returning *;</a:t>
            </a:r>
          </a:p>
        </p:txBody>
      </p:sp>
    </p:spTree>
    <p:extLst>
      <p:ext uri="{BB962C8B-B14F-4D97-AF65-F5344CB8AC3E}">
        <p14:creationId xmlns:p14="http://schemas.microsoft.com/office/powerpoint/2010/main" val="148386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54C6-88BA-42A6-9F11-89A24781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RETURNING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CE9A-51EE-499E-ABB8-26357EA8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288"/>
            <a:ext cx="10515600" cy="5360675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RETURNING</a:t>
            </a:r>
            <a:r>
              <a:rPr lang="en-US" sz="2400" dirty="0"/>
              <a:t> keyword in PostgreSQL gives you an opportunity to return, from the insert or update statement, the values of any columns after the insert or update was run.</a:t>
            </a:r>
          </a:p>
          <a:p>
            <a:r>
              <a:rPr lang="en-US" sz="2400" dirty="0"/>
              <a:t>You can combine non-changed columns with changed</a:t>
            </a:r>
          </a:p>
          <a:p>
            <a:r>
              <a:rPr lang="en-US" sz="2400" dirty="0"/>
              <a:t>You can do calculations with columns in RETURNING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06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B70F-26F8-498C-A192-2E466E33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444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Permissions, GRANT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0FF3-20AB-4905-B3AA-C47B40BC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817"/>
            <a:ext cx="10515600" cy="53881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object in a database (and database itself) has an owner</a:t>
            </a:r>
          </a:p>
          <a:p>
            <a:r>
              <a:rPr lang="en-US" dirty="0"/>
              <a:t>You can GRANT and REVOKE various permissions on objects across roles (and users)</a:t>
            </a:r>
          </a:p>
          <a:p>
            <a:r>
              <a:rPr lang="en-US" dirty="0"/>
              <a:t>User and role in Postgres are the same, but user has login privilege by default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--connect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 and execute: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drop user if exists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booking_role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--create a role (user) with password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booking_role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'book1';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--grant everything on schema (but only schema, not its objects!)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ALL ON SCHEMA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bookings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booking_role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--grant ALL on all tables in schema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ALL ON ALL TABLES in schema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bookings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booking_role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--grant select on specific table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select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table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booking_role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select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airport_code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city)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table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public.b_el_paso_flights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booking_role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--let’s connect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booking_role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try to delete something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boryspil_flights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flight_company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'UIA';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--and observe the error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214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A1E8-CDE7-44BF-B82E-390A1768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40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Permissions, REVOKE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5AA3-A241-4280-AC1E-399E69038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515"/>
            <a:ext cx="10515600" cy="5372448"/>
          </a:xfrm>
        </p:spPr>
        <p:txBody>
          <a:bodyPr>
            <a:normAutofit/>
          </a:bodyPr>
          <a:lstStyle/>
          <a:p>
            <a:r>
              <a:rPr lang="en-US" sz="2200" dirty="0">
                <a:cs typeface="Courier New" panose="02070309020205020404" pitchFamily="49" charset="0"/>
              </a:rPr>
              <a:t>REVOKE does opposite to GRANT – takes user’s permissions away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You can grant and revoke many permissions in one statement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revoke select on 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public.boryspil_flights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booking_role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revoke all on all tables in schema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booking_role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revoke insert, update, 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on all tables in schema bookings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booking_role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Get the list of user’s permissions on tables: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information_schema.role_table_grants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grantee='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booking_role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3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7730-28EF-452E-8B44-D3DDFBF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93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EXPLAIN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04E0-2801-4566-9BC8-6EC35290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062"/>
            <a:ext cx="10515600" cy="5348901"/>
          </a:xfrm>
        </p:spPr>
        <p:txBody>
          <a:bodyPr/>
          <a:lstStyle/>
          <a:p>
            <a:r>
              <a:rPr lang="en-US" dirty="0"/>
              <a:t>EXPLAIN lets you see a </a:t>
            </a:r>
            <a:r>
              <a:rPr lang="en-US" i="1" dirty="0"/>
              <a:t>query execution plan</a:t>
            </a:r>
          </a:p>
          <a:p>
            <a:r>
              <a:rPr lang="en-US" dirty="0"/>
              <a:t>Adding ANALYZE lets you to actually perform a query, but without an impact to the database. Without ANALYZE, cached plan data might be used</a:t>
            </a:r>
          </a:p>
          <a:p>
            <a:r>
              <a:rPr lang="en-US" dirty="0"/>
              <a:t>EXPLAIN [ANALYZE] &lt;query&gt;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analyze select *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public.test_delete_join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arrival_airport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'JFK';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ix_test_join_arr_airport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public.test_delete_join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arrival_airport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analyze select *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public.test_delete_join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arrival_airport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'JFK';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Execution cost is provided in ephemeral “parrots”. However, you can compare the cost for the same tables and results you’re querying.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Pay attention to table scans (especially for large tables), proper indexes usage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Sorting (even if you haven’t asked for it) can cost a 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3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5502-9D6E-42CD-AC5D-D4354282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295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5CFE-07C7-4B92-A447-2CFFA344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155"/>
            <a:ext cx="10515600" cy="5301808"/>
          </a:xfrm>
        </p:spPr>
        <p:txBody>
          <a:bodyPr>
            <a:normAutofit/>
          </a:bodyPr>
          <a:lstStyle/>
          <a:p>
            <a:r>
              <a:rPr lang="en-US" dirty="0"/>
              <a:t>A many-to-many (or M:N) relationship is one of the three database relationships. The other two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One-to-one (1:1) relationships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One-to-many (1:N) relationships</a:t>
            </a:r>
          </a:p>
          <a:p>
            <a:r>
              <a:rPr lang="en-US" dirty="0"/>
              <a:t>By definition, a many-to-many relationship is </a:t>
            </a:r>
          </a:p>
          <a:p>
            <a:pPr marL="0" indent="0">
              <a:buNone/>
            </a:pPr>
            <a:r>
              <a:rPr lang="en-US" dirty="0"/>
              <a:t>where more than one record in a table is</a:t>
            </a:r>
          </a:p>
          <a:p>
            <a:pPr marL="0" indent="0">
              <a:buNone/>
            </a:pPr>
            <a:r>
              <a:rPr lang="en-US" dirty="0"/>
              <a:t> related to more than one record in another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On the picture: many tickets can correspond to many flights. That’s why “bridge” table </a:t>
            </a:r>
            <a:r>
              <a:rPr lang="en-US" sz="2400" dirty="0" err="1"/>
              <a:t>ticket_flights</a:t>
            </a:r>
            <a:r>
              <a:rPr lang="en-US" sz="2400" dirty="0"/>
              <a:t> is added.</a:t>
            </a:r>
          </a:p>
          <a:p>
            <a:pPr marL="0" indent="0">
              <a:buNone/>
            </a:pPr>
            <a:r>
              <a:rPr lang="en-US" sz="2400" dirty="0"/>
              <a:t>*We assume that one ticket (or booking) can contain many flight segments.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590A3-FA85-47E5-B685-546299BA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5" y="1287224"/>
            <a:ext cx="2111661" cy="32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4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0B6F-A24B-4146-BE29-25BF27EB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3531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Q&amp;A/Homework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256E-73B8-4A48-A57C-C82B114E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026"/>
            <a:ext cx="10515600" cy="54509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000" dirty="0"/>
              <a:t>Create a user </a:t>
            </a:r>
            <a:r>
              <a:rPr lang="en-US" sz="2000" i="1" dirty="0"/>
              <a:t>reporter</a:t>
            </a:r>
            <a:r>
              <a:rPr lang="en-US" sz="2000" dirty="0"/>
              <a:t>. Grant him permissions to select data from all objects in bookings schema. Then revoke grants for select on tables: </a:t>
            </a:r>
            <a:r>
              <a:rPr lang="en-US" sz="2000" dirty="0" err="1"/>
              <a:t>boarding_passes</a:t>
            </a:r>
            <a:r>
              <a:rPr lang="en-US" sz="2000" dirty="0"/>
              <a:t>, tickets, bookings. Test the changes under </a:t>
            </a:r>
            <a:r>
              <a:rPr lang="en-US" sz="2000" i="1" dirty="0"/>
              <a:t>reporter</a:t>
            </a:r>
            <a:r>
              <a:rPr lang="en-US" sz="2000" dirty="0"/>
              <a:t> connection.</a:t>
            </a:r>
          </a:p>
          <a:p>
            <a:pPr marL="514350" indent="-514350">
              <a:buAutoNum type="arabicPeriod"/>
            </a:pPr>
            <a:r>
              <a:rPr lang="en-US" sz="2000" dirty="0"/>
              <a:t>Create a new table as SELECT * FROM </a:t>
            </a:r>
            <a:r>
              <a:rPr lang="en-US" sz="2000" dirty="0" err="1"/>
              <a:t>booking.flights</a:t>
            </a:r>
            <a:r>
              <a:rPr lang="en-US" sz="2000" dirty="0"/>
              <a:t>. Add 2 new columns: </a:t>
            </a:r>
            <a:r>
              <a:rPr lang="en-US" sz="2000" i="1" dirty="0" err="1"/>
              <a:t>economy_avg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 err="1"/>
              <a:t>business_avg</a:t>
            </a:r>
            <a:r>
              <a:rPr lang="en-US" sz="2000" dirty="0"/>
              <a:t>. Update a table by filling these new columns: average # of Economy and Business seats occupied per corresponding date (use </a:t>
            </a:r>
            <a:r>
              <a:rPr lang="en-US" sz="2000" dirty="0" err="1"/>
              <a:t>scheduled_departure</a:t>
            </a:r>
            <a:r>
              <a:rPr lang="en-US" sz="2000" dirty="0"/>
              <a:t> column as reference). </a:t>
            </a:r>
          </a:p>
          <a:p>
            <a:pPr marL="0" indent="0">
              <a:buNone/>
            </a:pPr>
            <a:r>
              <a:rPr lang="en-US" sz="2000" dirty="0"/>
              <a:t>3. Take the table you created in #2 and delete from it data for 50 worst performing airports (they have less flights).</a:t>
            </a:r>
          </a:p>
          <a:p>
            <a:pPr marL="0" indent="0">
              <a:buNone/>
            </a:pPr>
            <a:r>
              <a:rPr lang="en-US" sz="2000" dirty="0"/>
              <a:t>*Optional: try to use CTEs.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0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6366</TotalTime>
  <Words>1255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Permissions, more joins, EXPLAIN</vt:lpstr>
      <vt:lpstr>UPDATE…JOIN</vt:lpstr>
      <vt:lpstr>DELETE…JOIN</vt:lpstr>
      <vt:lpstr>RETURNING</vt:lpstr>
      <vt:lpstr>Permissions, GRANT</vt:lpstr>
      <vt:lpstr>Permissions, REVOKE</vt:lpstr>
      <vt:lpstr>EXPLAIN</vt:lpstr>
      <vt:lpstr>Many-to-many relationships</vt:lpstr>
      <vt:lpstr>Q&amp;A/Homework</vt:lpstr>
      <vt:lpstr>Links to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Khmelkov</dc:creator>
  <cp:lastModifiedBy>Oleksandr Khmelkov</cp:lastModifiedBy>
  <cp:revision>37</cp:revision>
  <dcterms:created xsi:type="dcterms:W3CDTF">2021-06-26T08:12:28Z</dcterms:created>
  <dcterms:modified xsi:type="dcterms:W3CDTF">2022-01-27T16:09:16Z</dcterms:modified>
</cp:coreProperties>
</file>