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72" r:id="rId3"/>
    <p:sldId id="267" r:id="rId4"/>
    <p:sldId id="270" r:id="rId5"/>
    <p:sldId id="273" r:id="rId6"/>
    <p:sldId id="257" r:id="rId7"/>
    <p:sldId id="274" r:id="rId8"/>
    <p:sldId id="261" r:id="rId9"/>
    <p:sldId id="276" r:id="rId10"/>
    <p:sldId id="277" r:id="rId11"/>
    <p:sldId id="275" r:id="rId12"/>
    <p:sldId id="262" r:id="rId13"/>
    <p:sldId id="278" r:id="rId14"/>
    <p:sldId id="279" r:id="rId15"/>
    <p:sldId id="283" r:id="rId16"/>
    <p:sldId id="284" r:id="rId17"/>
    <p:sldId id="280" r:id="rId18"/>
    <p:sldId id="285" r:id="rId19"/>
    <p:sldId id="282" r:id="rId20"/>
    <p:sldId id="286" r:id="rId21"/>
    <p:sldId id="281" r:id="rId22"/>
    <p:sldId id="293" r:id="rId23"/>
    <p:sldId id="287" r:id="rId24"/>
    <p:sldId id="289" r:id="rId25"/>
    <p:sldId id="288" r:id="rId26"/>
    <p:sldId id="290" r:id="rId27"/>
    <p:sldId id="291" r:id="rId28"/>
    <p:sldId id="292"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C397F-D674-4425-BD54-E4E19188BFB5}" v="27" dt="2020-08-10T06:42:06.557"/>
    <p1510:client id="{7BF618C8-098D-C682-8FB1-044820EB237A}" v="7396" dt="2020-08-10T16:31:20.282"/>
    <p1510:client id="{B10D6F4E-8835-6FC3-A1EE-A814B7A61EEC}" v="63" dt="2020-08-12T16:46:53.413"/>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274" autoAdjust="0"/>
  </p:normalViewPr>
  <p:slideViewPr>
    <p:cSldViewPr>
      <p:cViewPr varScale="1">
        <p:scale>
          <a:sx n="86" d="100"/>
          <a:sy n="86" d="100"/>
        </p:scale>
        <p:origin x="470"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8/19/2020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2</a:t>
            </a:fld>
            <a:endParaRPr lang="en-US"/>
          </a:p>
        </p:txBody>
      </p:sp>
    </p:spTree>
    <p:extLst>
      <p:ext uri="{BB962C8B-B14F-4D97-AF65-F5344CB8AC3E}">
        <p14:creationId xmlns:p14="http://schemas.microsoft.com/office/powerpoint/2010/main" val="58765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Θα ήταν καλύτερο ίσως σε κάθε χρήστη να αποθηκεύουμε και την λίστα των μυνηματών του γιατί με την υπάρχουσα βάση θα έπρεπε να γίνει query σε ολα τα μηνύματα και να βρούμε ποια μηνύματα είναι του επιθυμητού χρήστη.Για λόγους ευκολίας το παραλήψαμε αυτό γιατί είναι εκτός των στοχών της εργασίας.</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9</a:t>
            </a:fld>
            <a:endParaRPr lang="en-US"/>
          </a:p>
        </p:txBody>
      </p:sp>
    </p:spTree>
    <p:extLst>
      <p:ext uri="{BB962C8B-B14F-4D97-AF65-F5344CB8AC3E}">
        <p14:creationId xmlns:p14="http://schemas.microsoft.com/office/powerpoint/2010/main" val="5704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8/19/2020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8/19/2020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8/19/2020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8/19/2020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8/19/2020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8/19/2020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8/19/2020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8/19/2020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8/19/2020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8/19/2020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8/19/2020</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63342/messaging-stomp-websocket/frontend/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Chat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An </a:t>
            </a:r>
            <a:r>
              <a:rPr lang="en-US" dirty="0" err="1">
                <a:ea typeface="+mn-lt"/>
                <a:cs typeface="+mn-lt"/>
              </a:rPr>
              <a:t>Appathon</a:t>
            </a:r>
            <a:r>
              <a:rPr lang="en-US" dirty="0">
                <a:ea typeface="+mn-lt"/>
                <a:cs typeface="+mn-lt"/>
              </a:rPr>
              <a:t> project</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5" descr="A screenshot of a cell phone&#10;&#10;Description automatically generated">
            <a:extLst>
              <a:ext uri="{FF2B5EF4-FFF2-40B4-BE49-F238E27FC236}">
                <a16:creationId xmlns:a16="http://schemas.microsoft.com/office/drawing/2014/main" id="{99E81FF9-22BD-4777-AA75-D898FCD53AAB}"/>
              </a:ext>
            </a:extLst>
          </p:cNvPr>
          <p:cNvPicPr>
            <a:picLocks noChangeAspect="1"/>
          </p:cNvPicPr>
          <p:nvPr/>
        </p:nvPicPr>
        <p:blipFill>
          <a:blip r:embed="rId2"/>
          <a:stretch>
            <a:fillRect/>
          </a:stretch>
        </p:blipFill>
        <p:spPr>
          <a:xfrm>
            <a:off x="-287265" y="-123553"/>
            <a:ext cx="8056212" cy="6994232"/>
          </a:xfrm>
          <a:prstGeom prst="rect">
            <a:avLst/>
          </a:prstGeom>
        </p:spPr>
      </p:pic>
      <p:sp>
        <p:nvSpPr>
          <p:cNvPr id="6" name="TextBox 5">
            <a:extLst>
              <a:ext uri="{FF2B5EF4-FFF2-40B4-BE49-F238E27FC236}">
                <a16:creationId xmlns:a16="http://schemas.microsoft.com/office/drawing/2014/main" id="{9175D820-28C0-4D2A-8492-D4C6C9AD452F}"/>
              </a:ext>
            </a:extLst>
          </p:cNvPr>
          <p:cNvSpPr txBox="1"/>
          <p:nvPr/>
        </p:nvSpPr>
        <p:spPr>
          <a:xfrm>
            <a:off x="7469322" y="396577"/>
            <a:ext cx="4428990" cy="607550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dirty="0" err="1"/>
              <a:t>Αυτό</a:t>
            </a:r>
            <a:r>
              <a:rPr lang="en-US" sz="2400" dirty="0"/>
              <a:t> </a:t>
            </a:r>
            <a:r>
              <a:rPr lang="en-US" sz="2400" dirty="0" err="1"/>
              <a:t>είν</a:t>
            </a:r>
            <a:r>
              <a:rPr lang="en-US" sz="2400" dirty="0"/>
              <a:t>αι το μοντέλο που γράψαμε που θα μας επιτρέπει να αποθηκεύουμε τα μηνύματα του κάθε χρήστη </a:t>
            </a:r>
          </a:p>
          <a:p>
            <a:pPr marL="342900" indent="-342900">
              <a:lnSpc>
                <a:spcPct val="90000"/>
              </a:lnSpc>
              <a:buFont typeface="Arial"/>
              <a:buChar char="•"/>
            </a:pPr>
            <a:r>
              <a:rPr lang="en-US" sz="2400" dirty="0" err="1"/>
              <a:t>Περιέχει</a:t>
            </a:r>
            <a:r>
              <a:rPr lang="en-US" sz="2400" dirty="0"/>
              <a:t> </a:t>
            </a:r>
            <a:r>
              <a:rPr lang="en-US" sz="2400" dirty="0" err="1"/>
              <a:t>το</a:t>
            </a:r>
            <a:r>
              <a:rPr lang="en-US" sz="2400" dirty="0"/>
              <a:t> Id </a:t>
            </a:r>
            <a:r>
              <a:rPr lang="en-US" sz="2400" dirty="0" err="1"/>
              <a:t>Κάθε</a:t>
            </a:r>
            <a:r>
              <a:rPr lang="en-US" sz="2400" dirty="0"/>
              <a:t> </a:t>
            </a:r>
            <a:r>
              <a:rPr lang="en-US" sz="2400" dirty="0" err="1"/>
              <a:t>μηνύμ</a:t>
            </a:r>
            <a:r>
              <a:rPr lang="en-US" sz="2400" dirty="0"/>
              <a:t>ατος καθώς και τον αποστολέα,παραλήπτη πότε δημιουργήθηκε το μήνυμα αλλά και το περιεχόμενο του ίδιου του μηνύματος </a:t>
            </a:r>
          </a:p>
          <a:p>
            <a:pPr marL="342900" indent="-342900">
              <a:lnSpc>
                <a:spcPct val="90000"/>
              </a:lnSpc>
              <a:buFont typeface="Arial"/>
              <a:buChar char="•"/>
            </a:pPr>
            <a:r>
              <a:rPr lang="en-US" sz="2400" dirty="0" err="1"/>
              <a:t>Ορίσ</a:t>
            </a:r>
            <a:r>
              <a:rPr lang="en-US" sz="2400" dirty="0"/>
              <a:t>αμε επίσης μια συνάρτηση που θα βρίσκει την τωρινή ώρα </a:t>
            </a:r>
          </a:p>
          <a:p>
            <a:pPr marL="342900" indent="-342900">
              <a:lnSpc>
                <a:spcPct val="90000"/>
              </a:lnSpc>
              <a:buFont typeface="Arial"/>
              <a:buChar char="•"/>
            </a:pPr>
            <a:r>
              <a:rPr lang="en-US" sz="2400" dirty="0" err="1"/>
              <a:t>Ορίσ</a:t>
            </a:r>
            <a:r>
              <a:rPr lang="en-US" sz="2400" dirty="0"/>
              <a:t>αμε του getters,setters. με @Id ορίζουμε ως Primary key to id και με το generated value δηλώνουμε τον τρόπο παραγωγής(αυτόματα του Id)</a:t>
            </a:r>
          </a:p>
        </p:txBody>
      </p:sp>
    </p:spTree>
    <p:extLst>
      <p:ext uri="{BB962C8B-B14F-4D97-AF65-F5344CB8AC3E}">
        <p14:creationId xmlns:p14="http://schemas.microsoft.com/office/powerpoint/2010/main" val="241104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3" descr="A screenshot of a computer screen&#10;&#10;Description automatically generated">
            <a:extLst>
              <a:ext uri="{FF2B5EF4-FFF2-40B4-BE49-F238E27FC236}">
                <a16:creationId xmlns:a16="http://schemas.microsoft.com/office/drawing/2014/main" id="{5DBEBD73-9FEE-4382-ABE6-E2955A471FC1}"/>
              </a:ext>
            </a:extLst>
          </p:cNvPr>
          <p:cNvPicPr>
            <a:picLocks noChangeAspect="1"/>
          </p:cNvPicPr>
          <p:nvPr/>
        </p:nvPicPr>
        <p:blipFill>
          <a:blip r:embed="rId2"/>
          <a:stretch>
            <a:fillRect/>
          </a:stretch>
        </p:blipFill>
        <p:spPr>
          <a:xfrm>
            <a:off x="778718" y="170454"/>
            <a:ext cx="6099530" cy="2555829"/>
          </a:xfrm>
          <a:prstGeom prst="rect">
            <a:avLst/>
          </a:prstGeom>
        </p:spPr>
      </p:pic>
      <p:pic>
        <p:nvPicPr>
          <p:cNvPr id="4" name="Picture 4" descr="A picture containing sitting, person&#10;&#10;Description automatically generated">
            <a:extLst>
              <a:ext uri="{FF2B5EF4-FFF2-40B4-BE49-F238E27FC236}">
                <a16:creationId xmlns:a16="http://schemas.microsoft.com/office/drawing/2014/main" id="{1AB6B146-8F4B-4A2A-B415-022542C3A36F}"/>
              </a:ext>
            </a:extLst>
          </p:cNvPr>
          <p:cNvPicPr>
            <a:picLocks noChangeAspect="1"/>
          </p:cNvPicPr>
          <p:nvPr/>
        </p:nvPicPr>
        <p:blipFill>
          <a:blip r:embed="rId3"/>
          <a:stretch>
            <a:fillRect/>
          </a:stretch>
        </p:blipFill>
        <p:spPr>
          <a:xfrm>
            <a:off x="452002" y="3259494"/>
            <a:ext cx="9957788" cy="3112921"/>
          </a:xfrm>
          <a:prstGeom prst="rect">
            <a:avLst/>
          </a:prstGeom>
        </p:spPr>
      </p:pic>
      <p:sp>
        <p:nvSpPr>
          <p:cNvPr id="5" name="TextBox 4">
            <a:extLst>
              <a:ext uri="{FF2B5EF4-FFF2-40B4-BE49-F238E27FC236}">
                <a16:creationId xmlns:a16="http://schemas.microsoft.com/office/drawing/2014/main" id="{A59DC2F2-2284-416C-9918-E5D101E53259}"/>
              </a:ext>
            </a:extLst>
          </p:cNvPr>
          <p:cNvSpPr txBox="1"/>
          <p:nvPr/>
        </p:nvSpPr>
        <p:spPr>
          <a:xfrm>
            <a:off x="7803279" y="1654790"/>
            <a:ext cx="2743199" cy="142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t>Για κάθε μοντέλο πρέπει να ορίσουμε </a:t>
            </a:r>
            <a:r>
              <a:rPr lang="en-US" sz="2400"/>
              <a:t>και το αντίστοιχο repository</a:t>
            </a:r>
            <a:endParaRPr lang="en-US" sz="2400" dirty="0"/>
          </a:p>
        </p:txBody>
      </p:sp>
    </p:spTree>
    <p:extLst>
      <p:ext uri="{BB962C8B-B14F-4D97-AF65-F5344CB8AC3E}">
        <p14:creationId xmlns:p14="http://schemas.microsoft.com/office/powerpoint/2010/main" val="134570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9EF7B-CE3B-4BE0-A98E-AC80A6330B91}"/>
              </a:ext>
            </a:extLst>
          </p:cNvPr>
          <p:cNvSpPr txBox="1"/>
          <p:nvPr/>
        </p:nvSpPr>
        <p:spPr>
          <a:xfrm>
            <a:off x="905489" y="733566"/>
            <a:ext cx="10654166" cy="40811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dirty="0"/>
              <a:t>Θα ανα</a:t>
            </a:r>
            <a:r>
              <a:rPr lang="en-US" sz="2400" dirty="0" err="1"/>
              <a:t>λύσουμε</a:t>
            </a:r>
            <a:r>
              <a:rPr lang="en-US" sz="2400" dirty="0"/>
              <a:t> π</a:t>
            </a:r>
            <a:r>
              <a:rPr lang="en-US" sz="2400" dirty="0" err="1"/>
              <a:t>ως</a:t>
            </a:r>
            <a:r>
              <a:rPr lang="en-US" sz="2400" dirty="0"/>
              <a:t> </a:t>
            </a:r>
            <a:r>
              <a:rPr lang="en-US" sz="2400" dirty="0" err="1"/>
              <a:t>λειτουργεί</a:t>
            </a:r>
            <a:r>
              <a:rPr lang="en-US" sz="2400" dirty="0"/>
              <a:t> </a:t>
            </a:r>
            <a:r>
              <a:rPr lang="en-US" sz="2400" dirty="0" err="1"/>
              <a:t>το</a:t>
            </a:r>
            <a:r>
              <a:rPr lang="en-US" sz="2400" dirty="0"/>
              <a:t> frontend και έπ</a:t>
            </a:r>
            <a:r>
              <a:rPr lang="en-US" sz="2400" dirty="0" err="1"/>
              <a:t>ειτ</a:t>
            </a:r>
            <a:r>
              <a:rPr lang="en-US" sz="2400" dirty="0"/>
              <a:t>α πως τα δεδομένα διαχειρίζονται απο το Backend με κάποιων controllers</a:t>
            </a:r>
          </a:p>
          <a:p>
            <a:pPr marL="342900" indent="-342900">
              <a:lnSpc>
                <a:spcPct val="90000"/>
              </a:lnSpc>
              <a:buFont typeface="Arial"/>
              <a:buChar char="•"/>
            </a:pPr>
            <a:r>
              <a:rPr lang="en-US" sz="2400" dirty="0" err="1"/>
              <a:t>Στην</a:t>
            </a:r>
            <a:r>
              <a:rPr lang="en-US" sz="2400" dirty="0"/>
              <a:t> </a:t>
            </a:r>
            <a:r>
              <a:rPr lang="en-US" sz="2400" dirty="0" err="1"/>
              <a:t>σελίδ</a:t>
            </a:r>
            <a:r>
              <a:rPr lang="en-US" sz="2400" dirty="0"/>
              <a:t>α του frontend(</a:t>
            </a:r>
            <a:r>
              <a:rPr lang="en-US" sz="2400" dirty="0">
                <a:ea typeface="+mn-lt"/>
                <a:cs typeface="+mn-lt"/>
                <a:hlinkClick r:id="rId2"/>
              </a:rPr>
              <a:t>http://localhost:63342/messaging-stomp-websocket/frontend/index.html</a:t>
            </a:r>
            <a:r>
              <a:rPr lang="en-US" sz="2400" dirty="0"/>
              <a:t>) ,πάνω αριστερά μπορεί κάποιος να συνδεθεί/εγγραφεί δηλώνοντας το επιθυμητό username  και την γλώσσα στην οποία επιθυμεί να λαμβάνει τα μηνύματα(σε μορφή Language Code:Πχ. </a:t>
            </a:r>
            <a:r>
              <a:rPr lang="en-US" sz="2400" dirty="0" err="1"/>
              <a:t>en,gr,it</a:t>
            </a:r>
            <a:r>
              <a:rPr lang="en-US" sz="2400" dirty="0"/>
              <a:t> </a:t>
            </a:r>
            <a:r>
              <a:rPr lang="en-US" sz="2400" dirty="0" err="1"/>
              <a:t>Κτλ</a:t>
            </a:r>
            <a:r>
              <a:rPr lang="en-US" sz="2400" dirty="0"/>
              <a:t>.)</a:t>
            </a:r>
          </a:p>
          <a:p>
            <a:pPr marL="342900" indent="-342900">
              <a:lnSpc>
                <a:spcPct val="90000"/>
              </a:lnSpc>
              <a:buFont typeface="Arial"/>
              <a:buChar char="•"/>
            </a:pPr>
            <a:r>
              <a:rPr lang="en-US" sz="2400" dirty="0" err="1"/>
              <a:t>Γι</a:t>
            </a:r>
            <a:r>
              <a:rPr lang="en-US" sz="2400" dirty="0"/>
              <a:t>α να το δοκιμάσουμε θα πρέπει να δημιουργήσουμε δύο χρήστες(ανοίγουμε δυο tabs και δημιουργούμε ενα χρήστη που μιλαεί </a:t>
            </a:r>
            <a:r>
              <a:rPr lang="el-GR" sz="2400" dirty="0"/>
              <a:t>α</a:t>
            </a:r>
            <a:r>
              <a:rPr lang="en-US" sz="2400" dirty="0" err="1"/>
              <a:t>γγλικά</a:t>
            </a:r>
            <a:r>
              <a:rPr lang="en-US" sz="2400" dirty="0"/>
              <a:t> και έναν χρήστη που μιλάει </a:t>
            </a:r>
            <a:r>
              <a:rPr lang="el-GR" sz="2400" dirty="0"/>
              <a:t>γερμανικά)</a:t>
            </a:r>
            <a:endParaRPr lang="en-US" sz="2400" dirty="0"/>
          </a:p>
          <a:p>
            <a:pPr marL="342900" indent="-342900">
              <a:lnSpc>
                <a:spcPct val="90000"/>
              </a:lnSpc>
              <a:buFont typeface="Arial"/>
              <a:buChar char="•"/>
            </a:pPr>
            <a:r>
              <a:rPr lang="en-US" sz="2400" dirty="0"/>
              <a:t>Έπ</a:t>
            </a:r>
            <a:r>
              <a:rPr lang="en-US" sz="2400" dirty="0" err="1"/>
              <a:t>ειτ</a:t>
            </a:r>
            <a:r>
              <a:rPr lang="en-US" sz="2400" dirty="0"/>
              <a:t>α κάνοντας refresh και στα δυο tabs βλέπουμε τους χρήστες που έχουν δημιουργηθεί</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9EF7B-CE3B-4BE0-A98E-AC80A6330B91}"/>
              </a:ext>
            </a:extLst>
          </p:cNvPr>
          <p:cNvSpPr txBox="1"/>
          <p:nvPr/>
        </p:nvSpPr>
        <p:spPr>
          <a:xfrm>
            <a:off x="905489" y="733566"/>
            <a:ext cx="10654166"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endParaRPr lang="en-US" sz="2400" dirty="0"/>
          </a:p>
        </p:txBody>
      </p:sp>
      <p:pic>
        <p:nvPicPr>
          <p:cNvPr id="3" name="Picture 3" descr="A screenshot of a cell phone&#10;&#10;Description automatically generated">
            <a:extLst>
              <a:ext uri="{FF2B5EF4-FFF2-40B4-BE49-F238E27FC236}">
                <a16:creationId xmlns:a16="http://schemas.microsoft.com/office/drawing/2014/main" id="{62C9866E-A9CE-431A-A022-F273EEC07406}"/>
              </a:ext>
            </a:extLst>
          </p:cNvPr>
          <p:cNvPicPr>
            <a:picLocks noChangeAspect="1"/>
          </p:cNvPicPr>
          <p:nvPr/>
        </p:nvPicPr>
        <p:blipFill>
          <a:blip r:embed="rId2"/>
          <a:stretch>
            <a:fillRect/>
          </a:stretch>
        </p:blipFill>
        <p:spPr>
          <a:xfrm>
            <a:off x="1690260" y="143302"/>
            <a:ext cx="3119988" cy="649974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FC9FDAA-0E30-472A-968A-A5F4B6584F0A}"/>
              </a:ext>
            </a:extLst>
          </p:cNvPr>
          <p:cNvPicPr>
            <a:picLocks noChangeAspect="1"/>
          </p:cNvPicPr>
          <p:nvPr/>
        </p:nvPicPr>
        <p:blipFill>
          <a:blip r:embed="rId3"/>
          <a:stretch>
            <a:fillRect/>
          </a:stretch>
        </p:blipFill>
        <p:spPr>
          <a:xfrm>
            <a:off x="6021887" y="205853"/>
            <a:ext cx="2901323" cy="6372365"/>
          </a:xfrm>
          <a:prstGeom prst="rect">
            <a:avLst/>
          </a:prstGeom>
        </p:spPr>
      </p:pic>
    </p:spTree>
    <p:extLst>
      <p:ext uri="{BB962C8B-B14F-4D97-AF65-F5344CB8AC3E}">
        <p14:creationId xmlns:p14="http://schemas.microsoft.com/office/powerpoint/2010/main" val="39913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logo&#10;&#10;Description automatically generated">
            <a:extLst>
              <a:ext uri="{FF2B5EF4-FFF2-40B4-BE49-F238E27FC236}">
                <a16:creationId xmlns:a16="http://schemas.microsoft.com/office/drawing/2014/main" id="{A4799D77-71FC-491A-9A04-CAB7B5DDEF3B}"/>
              </a:ext>
            </a:extLst>
          </p:cNvPr>
          <p:cNvPicPr>
            <a:picLocks noChangeAspect="1"/>
          </p:cNvPicPr>
          <p:nvPr/>
        </p:nvPicPr>
        <p:blipFill>
          <a:blip r:embed="rId2"/>
          <a:stretch>
            <a:fillRect/>
          </a:stretch>
        </p:blipFill>
        <p:spPr>
          <a:xfrm>
            <a:off x="1321124" y="1316994"/>
            <a:ext cx="8125882" cy="1706000"/>
          </a:xfrm>
          <a:prstGeom prst="rect">
            <a:avLst/>
          </a:prstGeom>
        </p:spPr>
      </p:pic>
      <p:sp>
        <p:nvSpPr>
          <p:cNvPr id="3" name="TextBox 2">
            <a:extLst>
              <a:ext uri="{FF2B5EF4-FFF2-40B4-BE49-F238E27FC236}">
                <a16:creationId xmlns:a16="http://schemas.microsoft.com/office/drawing/2014/main" id="{206667A5-68B2-4111-8181-CD3930D2BE30}"/>
              </a:ext>
            </a:extLst>
          </p:cNvPr>
          <p:cNvSpPr txBox="1"/>
          <p:nvPr/>
        </p:nvSpPr>
        <p:spPr>
          <a:xfrm>
            <a:off x="659871" y="272953"/>
            <a:ext cx="6120455" cy="75713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a:t>Στα δυο αυτά Inputs αποθηκευόνται τα username,language code(index.html)</a:t>
            </a:r>
            <a:endParaRPr lang="en-US" sz="2400" dirty="0"/>
          </a:p>
        </p:txBody>
      </p:sp>
      <p:pic>
        <p:nvPicPr>
          <p:cNvPr id="4" name="Picture 4" descr="A screen shot of a smart phone&#10;&#10;Description automatically generated">
            <a:extLst>
              <a:ext uri="{FF2B5EF4-FFF2-40B4-BE49-F238E27FC236}">
                <a16:creationId xmlns:a16="http://schemas.microsoft.com/office/drawing/2014/main" id="{00887F84-FF4B-4F29-B7DF-1529B513A45B}"/>
              </a:ext>
            </a:extLst>
          </p:cNvPr>
          <p:cNvPicPr>
            <a:picLocks noChangeAspect="1"/>
          </p:cNvPicPr>
          <p:nvPr/>
        </p:nvPicPr>
        <p:blipFill>
          <a:blip r:embed="rId3"/>
          <a:stretch>
            <a:fillRect/>
          </a:stretch>
        </p:blipFill>
        <p:spPr>
          <a:xfrm>
            <a:off x="1147145" y="3465493"/>
            <a:ext cx="6130231" cy="2393846"/>
          </a:xfrm>
          <a:prstGeom prst="rect">
            <a:avLst/>
          </a:prstGeom>
        </p:spPr>
      </p:pic>
      <p:sp>
        <p:nvSpPr>
          <p:cNvPr id="5" name="TextBox 4">
            <a:extLst>
              <a:ext uri="{FF2B5EF4-FFF2-40B4-BE49-F238E27FC236}">
                <a16:creationId xmlns:a16="http://schemas.microsoft.com/office/drawing/2014/main" id="{86FD9594-426E-4AD2-ACE2-71A62460C9D9}"/>
              </a:ext>
            </a:extLst>
          </p:cNvPr>
          <p:cNvSpPr txBox="1"/>
          <p:nvPr/>
        </p:nvSpPr>
        <p:spPr>
          <a:xfrm>
            <a:off x="7475921" y="3260773"/>
            <a:ext cx="4503466" cy="341632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dirty="0"/>
              <a:t>Επ</a:t>
            </a:r>
            <a:r>
              <a:rPr lang="en-US" sz="2400" dirty="0" err="1"/>
              <a:t>ειτ</a:t>
            </a:r>
            <a:r>
              <a:rPr lang="en-US" sz="2400" dirty="0"/>
              <a:t>α στο chat.js</a:t>
            </a:r>
            <a:endParaRPr lang="en-US" dirty="0"/>
          </a:p>
          <a:p>
            <a:pPr>
              <a:lnSpc>
                <a:spcPct val="90000"/>
              </a:lnSpc>
            </a:pPr>
            <a:r>
              <a:rPr lang="en-US" sz="2400" dirty="0"/>
              <a:t>Διαβάζουμε απο το html αρχείο αυτά τα δύο Inputs </a:t>
            </a:r>
          </a:p>
          <a:p>
            <a:pPr marL="342900" indent="-342900">
              <a:lnSpc>
                <a:spcPct val="90000"/>
              </a:lnSpc>
              <a:buFont typeface="Arial"/>
              <a:buChar char="•"/>
            </a:pPr>
            <a:r>
              <a:rPr lang="en-US" sz="2400" dirty="0" err="1"/>
              <a:t>Μέσω</a:t>
            </a:r>
            <a:r>
              <a:rPr lang="en-US" sz="2400" dirty="0"/>
              <a:t> </a:t>
            </a:r>
            <a:r>
              <a:rPr lang="en-US" sz="2400" dirty="0" err="1"/>
              <a:t>ενος</a:t>
            </a:r>
            <a:r>
              <a:rPr lang="en-US" sz="2400" dirty="0"/>
              <a:t> get request,απ</a:t>
            </a:r>
            <a:r>
              <a:rPr lang="en-US" sz="2400" dirty="0" err="1"/>
              <a:t>οθηκε</a:t>
            </a:r>
            <a:r>
              <a:rPr lang="el-GR" sz="2400" dirty="0"/>
              <a:t>ύ</a:t>
            </a:r>
            <a:r>
              <a:rPr lang="en-US" sz="2400" dirty="0" err="1"/>
              <a:t>ουμε</a:t>
            </a:r>
            <a:r>
              <a:rPr lang="en-US" sz="2400" dirty="0"/>
              <a:t> τα </a:t>
            </a:r>
            <a:r>
              <a:rPr lang="en-US" sz="2400" dirty="0" err="1"/>
              <a:t>στοιχεί</a:t>
            </a:r>
            <a:r>
              <a:rPr lang="en-US" sz="2400" dirty="0"/>
              <a:t>α του χρήστη</a:t>
            </a:r>
          </a:p>
          <a:p>
            <a:pPr marL="342900" indent="-342900">
              <a:lnSpc>
                <a:spcPct val="90000"/>
              </a:lnSpc>
              <a:buFont typeface="Arial"/>
              <a:buChar char="•"/>
            </a:pPr>
            <a:r>
              <a:rPr lang="en-US" sz="2400" dirty="0"/>
              <a:t>Έπ</a:t>
            </a:r>
            <a:r>
              <a:rPr lang="en-US" sz="2400" dirty="0" err="1"/>
              <a:t>ειτ</a:t>
            </a:r>
            <a:r>
              <a:rPr lang="en-US" sz="2400" dirty="0"/>
              <a:t>α συνδεόμαστε στο websocket room του εαυτού μας</a:t>
            </a:r>
          </a:p>
          <a:p>
            <a:pPr>
              <a:lnSpc>
                <a:spcPct val="90000"/>
              </a:lnSpc>
            </a:pPr>
            <a:endParaRPr lang="en-US" sz="2400" dirty="0"/>
          </a:p>
        </p:txBody>
      </p:sp>
    </p:spTree>
    <p:extLst>
      <p:ext uri="{BB962C8B-B14F-4D97-AF65-F5344CB8AC3E}">
        <p14:creationId xmlns:p14="http://schemas.microsoft.com/office/powerpoint/2010/main" val="263069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DE8278C2-6989-49DD-99EC-00D9914CB936}"/>
              </a:ext>
            </a:extLst>
          </p:cNvPr>
          <p:cNvPicPr>
            <a:picLocks noChangeAspect="1"/>
          </p:cNvPicPr>
          <p:nvPr/>
        </p:nvPicPr>
        <p:blipFill>
          <a:blip r:embed="rId2"/>
          <a:stretch>
            <a:fillRect/>
          </a:stretch>
        </p:blipFill>
        <p:spPr>
          <a:xfrm>
            <a:off x="832995" y="459888"/>
            <a:ext cx="9029863" cy="4377782"/>
          </a:xfrm>
          <a:prstGeom prst="rect">
            <a:avLst/>
          </a:prstGeom>
        </p:spPr>
      </p:pic>
      <p:sp>
        <p:nvSpPr>
          <p:cNvPr id="3" name="TextBox 2">
            <a:extLst>
              <a:ext uri="{FF2B5EF4-FFF2-40B4-BE49-F238E27FC236}">
                <a16:creationId xmlns:a16="http://schemas.microsoft.com/office/drawing/2014/main" id="{FB4F2436-029A-45AA-80E7-E308EAC05EAA}"/>
              </a:ext>
            </a:extLst>
          </p:cNvPr>
          <p:cNvSpPr txBox="1"/>
          <p:nvPr/>
        </p:nvSpPr>
        <p:spPr>
          <a:xfrm>
            <a:off x="6580440" y="3061252"/>
            <a:ext cx="4610762" cy="341632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a:t>Στο controller του spring, με την χρήση του @RequestMapping διαβάζουμε το Path.Απο το Path διαβάζουμε δυο μεταβλητές (@PathVariable) το όνομα χρήστη και την γλώσσα του </a:t>
            </a:r>
          </a:p>
          <a:p>
            <a:pPr marL="342900" indent="-342900">
              <a:lnSpc>
                <a:spcPct val="90000"/>
              </a:lnSpc>
              <a:buFont typeface="Arial"/>
              <a:buChar char="•"/>
            </a:pPr>
            <a:r>
              <a:rPr lang="en-US" sz="2400"/>
              <a:t>Με την χρήση του UserRepository τα αποθηκεύουμε στο database</a:t>
            </a:r>
            <a:endParaRPr lang="en-US" sz="2400" dirty="0"/>
          </a:p>
        </p:txBody>
      </p:sp>
    </p:spTree>
    <p:extLst>
      <p:ext uri="{BB962C8B-B14F-4D97-AF65-F5344CB8AC3E}">
        <p14:creationId xmlns:p14="http://schemas.microsoft.com/office/powerpoint/2010/main" val="101198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automatically generated">
            <a:extLst>
              <a:ext uri="{FF2B5EF4-FFF2-40B4-BE49-F238E27FC236}">
                <a16:creationId xmlns:a16="http://schemas.microsoft.com/office/drawing/2014/main" id="{69623CE6-4D99-4755-ACFD-728B79E56244}"/>
              </a:ext>
            </a:extLst>
          </p:cNvPr>
          <p:cNvPicPr>
            <a:picLocks noChangeAspect="1"/>
          </p:cNvPicPr>
          <p:nvPr/>
        </p:nvPicPr>
        <p:blipFill>
          <a:blip r:embed="rId2"/>
          <a:stretch>
            <a:fillRect/>
          </a:stretch>
        </p:blipFill>
        <p:spPr>
          <a:xfrm>
            <a:off x="813127" y="1534747"/>
            <a:ext cx="9506687" cy="4613453"/>
          </a:xfrm>
          <a:prstGeom prst="rect">
            <a:avLst/>
          </a:prstGeom>
        </p:spPr>
      </p:pic>
      <p:sp>
        <p:nvSpPr>
          <p:cNvPr id="3" name="TextBox 2">
            <a:extLst>
              <a:ext uri="{FF2B5EF4-FFF2-40B4-BE49-F238E27FC236}">
                <a16:creationId xmlns:a16="http://schemas.microsoft.com/office/drawing/2014/main" id="{69E703B4-EB76-4890-9643-EB2C92C8BCA9}"/>
              </a:ext>
            </a:extLst>
          </p:cNvPr>
          <p:cNvSpPr txBox="1"/>
          <p:nvPr/>
        </p:nvSpPr>
        <p:spPr>
          <a:xfrm>
            <a:off x="1613519" y="556591"/>
            <a:ext cx="2743200" cy="75713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t>Οι αποθηκευμένοι </a:t>
            </a:r>
            <a:r>
              <a:rPr lang="en-US" sz="2400"/>
              <a:t>χρήστες στην βάση</a:t>
            </a:r>
            <a:endParaRPr lang="en-US" sz="2400" dirty="0"/>
          </a:p>
        </p:txBody>
      </p:sp>
    </p:spTree>
    <p:extLst>
      <p:ext uri="{BB962C8B-B14F-4D97-AF65-F5344CB8AC3E}">
        <p14:creationId xmlns:p14="http://schemas.microsoft.com/office/powerpoint/2010/main" val="140508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F4DBDFCD-3CC5-44F0-B460-240443C58346}"/>
              </a:ext>
            </a:extLst>
          </p:cNvPr>
          <p:cNvPicPr>
            <a:picLocks noChangeAspect="1"/>
          </p:cNvPicPr>
          <p:nvPr/>
        </p:nvPicPr>
        <p:blipFill>
          <a:blip r:embed="rId2"/>
          <a:stretch>
            <a:fillRect/>
          </a:stretch>
        </p:blipFill>
        <p:spPr>
          <a:xfrm>
            <a:off x="517360" y="2931818"/>
            <a:ext cx="9875915" cy="3532945"/>
          </a:xfrm>
          <a:prstGeom prst="rect">
            <a:avLst/>
          </a:prstGeom>
        </p:spPr>
      </p:pic>
      <p:sp>
        <p:nvSpPr>
          <p:cNvPr id="3" name="TextBox 2">
            <a:extLst>
              <a:ext uri="{FF2B5EF4-FFF2-40B4-BE49-F238E27FC236}">
                <a16:creationId xmlns:a16="http://schemas.microsoft.com/office/drawing/2014/main" id="{7522DD10-0AB8-4422-BE89-659CC86AA895}"/>
              </a:ext>
            </a:extLst>
          </p:cNvPr>
          <p:cNvSpPr txBox="1"/>
          <p:nvPr/>
        </p:nvSpPr>
        <p:spPr>
          <a:xfrm>
            <a:off x="6893257" y="64604"/>
            <a:ext cx="4343703" cy="51429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err="1"/>
              <a:t>Γι</a:t>
            </a:r>
            <a:r>
              <a:rPr lang="en-US" dirty="0"/>
              <a:t>α να υλοποιήσουμε το</a:t>
            </a:r>
            <a:r>
              <a:rPr lang="en-US" sz="2400" dirty="0"/>
              <a:t> </a:t>
            </a:r>
            <a:r>
              <a:rPr lang="en-US" dirty="0"/>
              <a:t>websocket χρησιμοποιούμε το stomp.</a:t>
            </a:r>
            <a:r>
              <a:rPr lang="en-US" dirty="0">
                <a:ea typeface="+mn-lt"/>
                <a:cs typeface="+mn-lt"/>
              </a:rPr>
              <a:t>STOMP JavaScript clients will communicate to a STOMP server using a </a:t>
            </a:r>
            <a:r>
              <a:rPr lang="en-US" dirty="0">
                <a:latin typeface="Consolas"/>
              </a:rPr>
              <a:t>ws://</a:t>
            </a:r>
            <a:r>
              <a:rPr lang="en-US" dirty="0">
                <a:ea typeface="+mn-lt"/>
                <a:cs typeface="+mn-lt"/>
              </a:rPr>
              <a:t> URL.</a:t>
            </a:r>
            <a:endParaRPr lang="en-US" sz="2400" dirty="0">
              <a:ea typeface="+mn-lt"/>
              <a:cs typeface="+mn-lt"/>
            </a:endParaRPr>
          </a:p>
          <a:p>
            <a:pPr>
              <a:buFont typeface="Arial"/>
              <a:buChar char="•"/>
            </a:pPr>
            <a:r>
              <a:rPr lang="en-US" dirty="0" err="1">
                <a:ea typeface="+mn-lt"/>
                <a:cs typeface="+mn-lt"/>
              </a:rPr>
              <a:t>Γι</a:t>
            </a:r>
            <a:r>
              <a:rPr lang="en-US" dirty="0">
                <a:ea typeface="+mn-lt"/>
                <a:cs typeface="+mn-lt"/>
              </a:rPr>
              <a:t>α να δημιουργήσουμε ενα STOMP client js object, καλούμε Stomp.client(url) οπου το URL αντιστοιχεί στο Websocket endpoint στο Spring</a:t>
            </a:r>
          </a:p>
          <a:p>
            <a:pPr>
              <a:buFont typeface="Arial"/>
              <a:buChar char="•"/>
            </a:pPr>
            <a:r>
              <a:rPr lang="en-US" dirty="0" err="1"/>
              <a:t>Έχοντ</a:t>
            </a:r>
            <a:r>
              <a:rPr lang="en-US" dirty="0"/>
              <a:t>ας δημιουργήσει τον Stomp client ,καλούμε connect για να συνδεθούμε στον Stomp server</a:t>
            </a:r>
          </a:p>
          <a:p>
            <a:pPr>
              <a:buFont typeface="Arial"/>
              <a:buChar char="•"/>
            </a:pPr>
            <a:r>
              <a:rPr lang="en-US" dirty="0" err="1"/>
              <a:t>Με</a:t>
            </a:r>
            <a:r>
              <a:rPr lang="en-US" dirty="0"/>
              <a:t> </a:t>
            </a:r>
            <a:r>
              <a:rPr lang="en-US" dirty="0" err="1"/>
              <a:t>το</a:t>
            </a:r>
            <a:r>
              <a:rPr lang="en-US" dirty="0"/>
              <a:t> Subscribe </a:t>
            </a:r>
            <a:r>
              <a:rPr lang="en-US" dirty="0" err="1"/>
              <a:t>κάνουμε</a:t>
            </a:r>
            <a:r>
              <a:rPr lang="en-US" dirty="0"/>
              <a:t> </a:t>
            </a:r>
            <a:r>
              <a:rPr lang="de-DE" dirty="0"/>
              <a:t>s</a:t>
            </a:r>
            <a:r>
              <a:rPr lang="en-US" dirty="0" err="1"/>
              <a:t>ubscribe</a:t>
            </a:r>
            <a:r>
              <a:rPr lang="en-US" dirty="0"/>
              <a:t> </a:t>
            </a:r>
            <a:r>
              <a:rPr lang="en-US" dirty="0" err="1"/>
              <a:t>σε</a:t>
            </a:r>
            <a:r>
              <a:rPr lang="en-US" dirty="0"/>
              <a:t> </a:t>
            </a:r>
            <a:r>
              <a:rPr lang="en-US" dirty="0" err="1"/>
              <a:t>εν</a:t>
            </a:r>
            <a:r>
              <a:rPr lang="en-US" dirty="0"/>
              <a:t>α συγκεκριμένο destination (ανάλογα με ποίο χρήστη επικοινωνούμε)</a:t>
            </a:r>
          </a:p>
          <a:p>
            <a:pPr>
              <a:buFont typeface="Arial"/>
              <a:buChar char="•"/>
            </a:pPr>
            <a:r>
              <a:rPr lang="en-US" dirty="0" err="1"/>
              <a:t>Ανάλογ</a:t>
            </a:r>
            <a:r>
              <a:rPr lang="en-US" dirty="0"/>
              <a:t>α ποιον χρήστη επιλέγουμε κάνουμε append τα μηνύματα</a:t>
            </a:r>
          </a:p>
          <a:p>
            <a:pPr>
              <a:buFont typeface="Arial"/>
              <a:buChar char="•"/>
            </a:pPr>
            <a:endParaRPr lang="en-US" dirty="0"/>
          </a:p>
          <a:p>
            <a:pPr marL="342900" indent="-342900">
              <a:lnSpc>
                <a:spcPct val="90000"/>
              </a:lnSpc>
              <a:buFont typeface="Arial"/>
              <a:buChar char="•"/>
            </a:pPr>
            <a:endParaRPr lang="en-US" dirty="0"/>
          </a:p>
        </p:txBody>
      </p:sp>
    </p:spTree>
    <p:extLst>
      <p:ext uri="{BB962C8B-B14F-4D97-AF65-F5344CB8AC3E}">
        <p14:creationId xmlns:p14="http://schemas.microsoft.com/office/powerpoint/2010/main" val="894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D2D0CC53-E848-47CC-AD85-C6C01EE726D9}"/>
              </a:ext>
            </a:extLst>
          </p:cNvPr>
          <p:cNvPicPr>
            <a:picLocks noChangeAspect="1"/>
          </p:cNvPicPr>
          <p:nvPr/>
        </p:nvPicPr>
        <p:blipFill>
          <a:blip r:embed="rId2"/>
          <a:stretch>
            <a:fillRect/>
          </a:stretch>
        </p:blipFill>
        <p:spPr>
          <a:xfrm>
            <a:off x="347571" y="268912"/>
            <a:ext cx="11272517" cy="4042528"/>
          </a:xfrm>
          <a:prstGeom prst="rect">
            <a:avLst/>
          </a:prstGeom>
        </p:spPr>
      </p:pic>
      <p:sp>
        <p:nvSpPr>
          <p:cNvPr id="3" name="TextBox 2">
            <a:extLst>
              <a:ext uri="{FF2B5EF4-FFF2-40B4-BE49-F238E27FC236}">
                <a16:creationId xmlns:a16="http://schemas.microsoft.com/office/drawing/2014/main" id="{2DC065DE-D68D-42E7-85A6-FF120A81691F}"/>
              </a:ext>
            </a:extLst>
          </p:cNvPr>
          <p:cNvSpPr txBox="1"/>
          <p:nvPr/>
        </p:nvSpPr>
        <p:spPr>
          <a:xfrm>
            <a:off x="726925" y="4604146"/>
            <a:ext cx="69384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dirty="0"/>
              <a:t>Στο websocket configuration Κάνουμε register τα </a:t>
            </a:r>
            <a:r>
              <a:rPr lang="en-US" sz="2400"/>
              <a:t>endpoints οταν καλούμε το  stomp.client(url) απο το js </a:t>
            </a:r>
          </a:p>
          <a:p>
            <a:pPr marL="342900" indent="-342900">
              <a:lnSpc>
                <a:spcPct val="90000"/>
              </a:lnSpc>
              <a:buFont typeface="Arial"/>
              <a:buChar char="•"/>
            </a:pPr>
            <a:r>
              <a:rPr lang="en-US" sz="2400"/>
              <a:t>Κάνουμε επίσης Subscribe στο topic </a:t>
            </a:r>
            <a:endParaRPr lang="en-US" sz="2400" dirty="0"/>
          </a:p>
          <a:p>
            <a:pPr>
              <a:lnSpc>
                <a:spcPct val="90000"/>
              </a:lnSpc>
            </a:pPr>
            <a:endParaRPr lang="en-US" sz="2400" dirty="0"/>
          </a:p>
        </p:txBody>
      </p:sp>
    </p:spTree>
    <p:extLst>
      <p:ext uri="{BB962C8B-B14F-4D97-AF65-F5344CB8AC3E}">
        <p14:creationId xmlns:p14="http://schemas.microsoft.com/office/powerpoint/2010/main" val="171153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0C32E905-E6F5-4CD3-9BB1-83CC252E5D02}"/>
              </a:ext>
            </a:extLst>
          </p:cNvPr>
          <p:cNvPicPr>
            <a:picLocks noChangeAspect="1"/>
          </p:cNvPicPr>
          <p:nvPr/>
        </p:nvPicPr>
        <p:blipFill>
          <a:blip r:embed="rId2"/>
          <a:stretch>
            <a:fillRect/>
          </a:stretch>
        </p:blipFill>
        <p:spPr>
          <a:xfrm>
            <a:off x="819653" y="965113"/>
            <a:ext cx="10827687" cy="5255319"/>
          </a:xfrm>
          <a:prstGeom prst="rect">
            <a:avLst/>
          </a:prstGeom>
        </p:spPr>
      </p:pic>
      <p:sp>
        <p:nvSpPr>
          <p:cNvPr id="3" name="TextBox 2">
            <a:extLst>
              <a:ext uri="{FF2B5EF4-FFF2-40B4-BE49-F238E27FC236}">
                <a16:creationId xmlns:a16="http://schemas.microsoft.com/office/drawing/2014/main" id="{A2708A81-8DF9-448E-AFAF-AD1233A470A8}"/>
              </a:ext>
            </a:extLst>
          </p:cNvPr>
          <p:cNvSpPr txBox="1"/>
          <p:nvPr/>
        </p:nvSpPr>
        <p:spPr>
          <a:xfrm>
            <a:off x="6179758" y="328613"/>
            <a:ext cx="4974956" cy="183742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a:t>Με την μέθοδο fetchAll(),λαμβάνουμε όλους τους χρήστες απο το database,και τους κάνουμε append σε μια λίστα στο html ανάλογα με το Username</a:t>
            </a:r>
          </a:p>
          <a:p>
            <a:pPr marL="342900" indent="-342900">
              <a:lnSpc>
                <a:spcPct val="90000"/>
              </a:lnSpc>
              <a:buFont typeface="Arial"/>
              <a:buChar char="•"/>
            </a:pPr>
            <a:r>
              <a:rPr lang="en-US"/>
              <a:t>Ορίζουμε επίσης οτι σε περίπτωση που κάνουμε click σε κάποιο χρήστη να φορτώσει το όνομα του στο τσατ</a:t>
            </a:r>
            <a:endParaRPr lang="en-US" dirty="0"/>
          </a:p>
        </p:txBody>
      </p:sp>
    </p:spTree>
    <p:extLst>
      <p:ext uri="{BB962C8B-B14F-4D97-AF65-F5344CB8AC3E}">
        <p14:creationId xmlns:p14="http://schemas.microsoft.com/office/powerpoint/2010/main" val="307666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4921-E647-4B4B-BB24-6DE5EE9A53A8}"/>
              </a:ext>
            </a:extLst>
          </p:cNvPr>
          <p:cNvSpPr>
            <a:spLocks noGrp="1"/>
          </p:cNvSpPr>
          <p:nvPr>
            <p:ph type="title"/>
          </p:nvPr>
        </p:nvSpPr>
        <p:spPr/>
        <p:txBody>
          <a:bodyPr/>
          <a:lstStyle/>
          <a:p>
            <a:r>
              <a:rPr lang="en-US" dirty="0"/>
              <a:t>Απα</a:t>
            </a:r>
            <a:r>
              <a:rPr lang="en-US" dirty="0" err="1"/>
              <a:t>ιτούμεν</a:t>
            </a:r>
            <a:r>
              <a:rPr lang="en-US" dirty="0"/>
              <a:t>α </a:t>
            </a:r>
            <a:r>
              <a:rPr lang="en-US" dirty="0" err="1"/>
              <a:t>εργ</a:t>
            </a:r>
            <a:r>
              <a:rPr lang="en-US" dirty="0"/>
              <a:t>α</a:t>
            </a:r>
            <a:r>
              <a:rPr lang="en-US" dirty="0" err="1"/>
              <a:t>λεί</a:t>
            </a:r>
            <a:r>
              <a:rPr lang="en-US" dirty="0"/>
              <a:t>α</a:t>
            </a:r>
          </a:p>
        </p:txBody>
      </p:sp>
      <p:sp>
        <p:nvSpPr>
          <p:cNvPr id="3" name="Content Placeholder 2">
            <a:extLst>
              <a:ext uri="{FF2B5EF4-FFF2-40B4-BE49-F238E27FC236}">
                <a16:creationId xmlns:a16="http://schemas.microsoft.com/office/drawing/2014/main" id="{B69B4750-4AF9-45F3-B6BC-E9F4219BEC0F}"/>
              </a:ext>
            </a:extLst>
          </p:cNvPr>
          <p:cNvSpPr>
            <a:spLocks noGrp="1"/>
          </p:cNvSpPr>
          <p:nvPr>
            <p:ph idx="1"/>
          </p:nvPr>
        </p:nvSpPr>
        <p:spPr/>
        <p:txBody>
          <a:bodyPr vert="horz" lIns="91440" tIns="45720" rIns="91440" bIns="45720" rtlCol="0" anchor="t">
            <a:normAutofit/>
          </a:bodyPr>
          <a:lstStyle/>
          <a:p>
            <a:r>
              <a:rPr lang="el-GR"/>
              <a:t>Χρειαζόμαστε μια βάση δεδομένων ώστε να μπορούμε να αποθηκεύουμε τους χρήστες καθώς και τα μηνύματα τους(MySQL)</a:t>
            </a:r>
          </a:p>
          <a:p>
            <a:r>
              <a:rPr lang="el-GR"/>
              <a:t>Για το backend χρησιμοποιούμε ένα framework της Java:Spring</a:t>
            </a:r>
            <a:endParaRPr lang="el-GR" dirty="0"/>
          </a:p>
          <a:p>
            <a:r>
              <a:rPr lang="el-GR"/>
              <a:t>Για τη σύνδεση του backend με την βάση δεδομένων χρησιμοποιήθηκε το Hibernate(μέσω spring)</a:t>
            </a:r>
          </a:p>
          <a:p>
            <a:r>
              <a:rPr lang="el-GR"/>
              <a:t>Για το chat χρησιμοποιήσαμε  WebSockets </a:t>
            </a:r>
          </a:p>
          <a:p>
            <a:r>
              <a:rPr lang="el-GR"/>
              <a:t>Για το frontend χρησιμοποιήσαμε HTML,CSS,JavaScript</a:t>
            </a:r>
          </a:p>
        </p:txBody>
      </p:sp>
    </p:spTree>
    <p:extLst>
      <p:ext uri="{BB962C8B-B14F-4D97-AF65-F5344CB8AC3E}">
        <p14:creationId xmlns:p14="http://schemas.microsoft.com/office/powerpoint/2010/main" val="3554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89A81312-9AC8-407A-84B6-7043E522379F}"/>
              </a:ext>
            </a:extLst>
          </p:cNvPr>
          <p:cNvPicPr>
            <a:picLocks noChangeAspect="1"/>
          </p:cNvPicPr>
          <p:nvPr/>
        </p:nvPicPr>
        <p:blipFill>
          <a:blip r:embed="rId2"/>
          <a:stretch>
            <a:fillRect/>
          </a:stretch>
        </p:blipFill>
        <p:spPr>
          <a:xfrm>
            <a:off x="840362" y="451600"/>
            <a:ext cx="9577240" cy="4717052"/>
          </a:xfrm>
          <a:prstGeom prst="rect">
            <a:avLst/>
          </a:prstGeom>
        </p:spPr>
      </p:pic>
      <p:sp>
        <p:nvSpPr>
          <p:cNvPr id="3" name="TextBox 2">
            <a:extLst>
              <a:ext uri="{FF2B5EF4-FFF2-40B4-BE49-F238E27FC236}">
                <a16:creationId xmlns:a16="http://schemas.microsoft.com/office/drawing/2014/main" id="{7B4E2155-8CCB-4A00-98E7-8E6B018D957A}"/>
              </a:ext>
            </a:extLst>
          </p:cNvPr>
          <p:cNvSpPr txBox="1"/>
          <p:nvPr/>
        </p:nvSpPr>
        <p:spPr>
          <a:xfrm>
            <a:off x="2837353" y="3061097"/>
            <a:ext cx="5296844" cy="10895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t>Σε αυτό και στο επόμενο slide βλέπουμε την συμπεριφορά των </a:t>
            </a:r>
            <a:r>
              <a:rPr lang="en-US" sz="2400"/>
              <a:t>μηνυμάτων.</a:t>
            </a:r>
            <a:endParaRPr lang="en-US" sz="2400" dirty="0"/>
          </a:p>
        </p:txBody>
      </p:sp>
    </p:spTree>
    <p:extLst>
      <p:ext uri="{BB962C8B-B14F-4D97-AF65-F5344CB8AC3E}">
        <p14:creationId xmlns:p14="http://schemas.microsoft.com/office/powerpoint/2010/main" val="16378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67B05622-7AEA-4218-946D-707276C58261}"/>
              </a:ext>
            </a:extLst>
          </p:cNvPr>
          <p:cNvPicPr>
            <a:picLocks noChangeAspect="1"/>
          </p:cNvPicPr>
          <p:nvPr/>
        </p:nvPicPr>
        <p:blipFill>
          <a:blip r:embed="rId2"/>
          <a:stretch>
            <a:fillRect/>
          </a:stretch>
        </p:blipFill>
        <p:spPr>
          <a:xfrm>
            <a:off x="958204" y="466858"/>
            <a:ext cx="10360501" cy="4976310"/>
          </a:xfrm>
          <a:prstGeom prst="rect">
            <a:avLst/>
          </a:prstGeom>
        </p:spPr>
      </p:pic>
    </p:spTree>
    <p:extLst>
      <p:ext uri="{BB962C8B-B14F-4D97-AF65-F5344CB8AC3E}">
        <p14:creationId xmlns:p14="http://schemas.microsoft.com/office/powerpoint/2010/main" val="79422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automatically generated">
            <a:extLst>
              <a:ext uri="{FF2B5EF4-FFF2-40B4-BE49-F238E27FC236}">
                <a16:creationId xmlns:a16="http://schemas.microsoft.com/office/drawing/2014/main" id="{56B345F5-E39E-46A3-9B2B-CEA69E845E7D}"/>
              </a:ext>
            </a:extLst>
          </p:cNvPr>
          <p:cNvPicPr>
            <a:picLocks noChangeAspect="1"/>
          </p:cNvPicPr>
          <p:nvPr/>
        </p:nvPicPr>
        <p:blipFill>
          <a:blip r:embed="rId2"/>
          <a:stretch>
            <a:fillRect/>
          </a:stretch>
        </p:blipFill>
        <p:spPr>
          <a:xfrm>
            <a:off x="797160" y="518150"/>
            <a:ext cx="8512982" cy="5322934"/>
          </a:xfrm>
          <a:prstGeom prst="rect">
            <a:avLst/>
          </a:prstGeom>
        </p:spPr>
      </p:pic>
      <p:sp>
        <p:nvSpPr>
          <p:cNvPr id="3" name="TextBox 2">
            <a:extLst>
              <a:ext uri="{FF2B5EF4-FFF2-40B4-BE49-F238E27FC236}">
                <a16:creationId xmlns:a16="http://schemas.microsoft.com/office/drawing/2014/main" id="{E6992DD8-B68E-430D-8117-DED00BF13F8D}"/>
              </a:ext>
            </a:extLst>
          </p:cNvPr>
          <p:cNvSpPr txBox="1"/>
          <p:nvPr/>
        </p:nvSpPr>
        <p:spPr>
          <a:xfrm>
            <a:off x="8926517" y="1886349"/>
            <a:ext cx="2743199" cy="142192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err="1"/>
              <a:t>Εδώ</a:t>
            </a:r>
            <a:r>
              <a:rPr lang="en-US" sz="2400" dirty="0"/>
              <a:t> β</a:t>
            </a:r>
            <a:r>
              <a:rPr lang="en-US" sz="2400" dirty="0" err="1"/>
              <a:t>λέ</a:t>
            </a:r>
            <a:r>
              <a:rPr lang="en-US" sz="2400" dirty="0"/>
              <a:t>π</a:t>
            </a:r>
            <a:r>
              <a:rPr lang="en-US" sz="2400" dirty="0" err="1"/>
              <a:t>ουμε</a:t>
            </a:r>
            <a:r>
              <a:rPr lang="en-US" sz="2400" dirty="0"/>
              <a:t> τα </a:t>
            </a:r>
            <a:r>
              <a:rPr lang="en-US" sz="2400" dirty="0" err="1"/>
              <a:t>μηνύμ</a:t>
            </a:r>
            <a:r>
              <a:rPr lang="en-US" sz="2400" dirty="0"/>
              <a:t>ατα να </a:t>
            </a:r>
            <a:r>
              <a:rPr lang="en-US" sz="2400" dirty="0" err="1"/>
              <a:t>έχουν</a:t>
            </a:r>
            <a:r>
              <a:rPr lang="en-US" sz="2400" dirty="0"/>
              <a:t> απ</a:t>
            </a:r>
            <a:r>
              <a:rPr lang="en-US" sz="2400" dirty="0" err="1"/>
              <a:t>οθηκευτεί</a:t>
            </a:r>
            <a:r>
              <a:rPr lang="en-US" sz="2400" dirty="0"/>
              <a:t> </a:t>
            </a:r>
            <a:r>
              <a:rPr lang="en-US" sz="2400" dirty="0" err="1"/>
              <a:t>στην</a:t>
            </a:r>
            <a:r>
              <a:rPr lang="en-US" sz="2400" dirty="0"/>
              <a:t> β</a:t>
            </a:r>
            <a:r>
              <a:rPr lang="en-US" sz="2400" dirty="0" err="1"/>
              <a:t>άση</a:t>
            </a:r>
            <a:r>
              <a:rPr lang="en-US" sz="2400" dirty="0"/>
              <a:t> </a:t>
            </a:r>
            <a:r>
              <a:rPr lang="en-US" sz="2400" dirty="0" err="1"/>
              <a:t>δεδομένων</a:t>
            </a:r>
          </a:p>
        </p:txBody>
      </p:sp>
    </p:spTree>
    <p:extLst>
      <p:ext uri="{BB962C8B-B14F-4D97-AF65-F5344CB8AC3E}">
        <p14:creationId xmlns:p14="http://schemas.microsoft.com/office/powerpoint/2010/main" val="30216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omputer&#10;&#10;Description automatically generated">
            <a:extLst>
              <a:ext uri="{FF2B5EF4-FFF2-40B4-BE49-F238E27FC236}">
                <a16:creationId xmlns:a16="http://schemas.microsoft.com/office/drawing/2014/main" id="{E7AEAE40-D331-4828-A1E4-316670390AAE}"/>
              </a:ext>
            </a:extLst>
          </p:cNvPr>
          <p:cNvPicPr>
            <a:picLocks noChangeAspect="1"/>
          </p:cNvPicPr>
          <p:nvPr/>
        </p:nvPicPr>
        <p:blipFill>
          <a:blip r:embed="rId2"/>
          <a:stretch>
            <a:fillRect/>
          </a:stretch>
        </p:blipFill>
        <p:spPr>
          <a:xfrm>
            <a:off x="454700" y="394341"/>
            <a:ext cx="5875529" cy="5934962"/>
          </a:xfrm>
          <a:prstGeom prst="rect">
            <a:avLst/>
          </a:prstGeom>
        </p:spPr>
      </p:pic>
      <p:sp>
        <p:nvSpPr>
          <p:cNvPr id="3" name="TextBox 2">
            <a:extLst>
              <a:ext uri="{FF2B5EF4-FFF2-40B4-BE49-F238E27FC236}">
                <a16:creationId xmlns:a16="http://schemas.microsoft.com/office/drawing/2014/main" id="{327015E5-8FB2-4B0B-B947-E1738735E19F}"/>
              </a:ext>
            </a:extLst>
          </p:cNvPr>
          <p:cNvSpPr txBox="1"/>
          <p:nvPr/>
        </p:nvSpPr>
        <p:spPr>
          <a:xfrm>
            <a:off x="7004646" y="1078706"/>
            <a:ext cx="2743200" cy="532761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a:t>Στο custom.js κάνουμε render την σελίδα μηνυμάτων </a:t>
            </a:r>
          </a:p>
          <a:p>
            <a:pPr marL="342900" indent="-342900">
              <a:lnSpc>
                <a:spcPct val="90000"/>
              </a:lnSpc>
              <a:buFont typeface="Arial"/>
              <a:buChar char="•"/>
            </a:pPr>
            <a:r>
              <a:rPr lang="en-US"/>
              <a:t>Οταν θέλουμε να στείλουμε μήνυμα σε κάποιον καλείται η sendMessage μεσω της addMessage οταν πληκτρολογούμε ενα μήνυμα</a:t>
            </a:r>
          </a:p>
          <a:p>
            <a:pPr marL="342900" indent="-342900">
              <a:lnSpc>
                <a:spcPct val="90000"/>
              </a:lnSpc>
              <a:buFont typeface="Arial"/>
              <a:buChar char="•"/>
            </a:pPr>
            <a:r>
              <a:rPr lang="en-US"/>
              <a:t>Η sendMessage καλεί μια άλλη συνάρτηση την sendMsg η οποία στέλνει το μήνυμα στο backend και μέτα το κάνουμε render στην σελίδα δεξιά </a:t>
            </a:r>
          </a:p>
          <a:p>
            <a:pPr marL="342900" indent="-342900">
              <a:lnSpc>
                <a:spcPct val="90000"/>
              </a:lnSpc>
              <a:buFont typeface="Arial"/>
              <a:buChar char="•"/>
            </a:pPr>
            <a:r>
              <a:rPr lang="en-US"/>
              <a:t>Όταν λαμβάνουμε μήνυμα το κάνουμε render αριστερά μέσω της render</a:t>
            </a:r>
            <a:endParaRPr lang="en-US" dirty="0"/>
          </a:p>
        </p:txBody>
      </p:sp>
    </p:spTree>
    <p:extLst>
      <p:ext uri="{BB962C8B-B14F-4D97-AF65-F5344CB8AC3E}">
        <p14:creationId xmlns:p14="http://schemas.microsoft.com/office/powerpoint/2010/main" val="49460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F0A2F4AA-3B1B-4620-AD71-7A4AEF8CD417}"/>
              </a:ext>
            </a:extLst>
          </p:cNvPr>
          <p:cNvPicPr>
            <a:picLocks noChangeAspect="1"/>
          </p:cNvPicPr>
          <p:nvPr/>
        </p:nvPicPr>
        <p:blipFill>
          <a:blip r:embed="rId2"/>
          <a:stretch>
            <a:fillRect/>
          </a:stretch>
        </p:blipFill>
        <p:spPr>
          <a:xfrm>
            <a:off x="679669" y="1961236"/>
            <a:ext cx="10832604" cy="3689914"/>
          </a:xfrm>
          <a:prstGeom prst="rect">
            <a:avLst/>
          </a:prstGeom>
        </p:spPr>
      </p:pic>
      <p:sp>
        <p:nvSpPr>
          <p:cNvPr id="3" name="TextBox 2">
            <a:extLst>
              <a:ext uri="{FF2B5EF4-FFF2-40B4-BE49-F238E27FC236}">
                <a16:creationId xmlns:a16="http://schemas.microsoft.com/office/drawing/2014/main" id="{830B6568-28CF-4CE8-A462-4913A8A7F490}"/>
              </a:ext>
            </a:extLst>
          </p:cNvPr>
          <p:cNvSpPr txBox="1"/>
          <p:nvPr/>
        </p:nvSpPr>
        <p:spPr>
          <a:xfrm>
            <a:off x="6340449" y="3425428"/>
            <a:ext cx="2743200" cy="2336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t>Αυτή η συνάρτηση χρησιμοποείται για να σταλθεί το μήνυμα στο client που έχουμε κάνει subscribe </a:t>
            </a:r>
            <a:r>
              <a:rPr lang="el-GR" dirty="0"/>
              <a:t>κ</a:t>
            </a:r>
            <a:r>
              <a:rPr lang="en-US" dirty="0"/>
              <a:t>αι για να αποθκευτεί στην βάση</a:t>
            </a:r>
            <a:r>
              <a:rPr lang="el-GR" dirty="0"/>
              <a:t>, καθώς α</a:t>
            </a:r>
            <a:r>
              <a:rPr lang="en-US" dirty="0"/>
              <a:t>π</a:t>
            </a:r>
            <a:r>
              <a:rPr lang="en-US" dirty="0" err="1"/>
              <a:t>οθηκ</a:t>
            </a:r>
            <a:r>
              <a:rPr lang="el-GR" dirty="0"/>
              <a:t>ευεται και η</a:t>
            </a:r>
            <a:r>
              <a:rPr lang="en-US" dirty="0"/>
              <a:t> γλώσσα του κάθε χρήστη </a:t>
            </a:r>
          </a:p>
        </p:txBody>
      </p:sp>
    </p:spTree>
    <p:extLst>
      <p:ext uri="{BB962C8B-B14F-4D97-AF65-F5344CB8AC3E}">
        <p14:creationId xmlns:p14="http://schemas.microsoft.com/office/powerpoint/2010/main" val="150509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C2BF1970-21F6-4204-84C1-A7C519C38EE2}"/>
              </a:ext>
            </a:extLst>
          </p:cNvPr>
          <p:cNvPicPr>
            <a:picLocks noChangeAspect="1"/>
          </p:cNvPicPr>
          <p:nvPr/>
        </p:nvPicPr>
        <p:blipFill>
          <a:blip r:embed="rId2"/>
          <a:stretch>
            <a:fillRect/>
          </a:stretch>
        </p:blipFill>
        <p:spPr>
          <a:xfrm>
            <a:off x="186879" y="194181"/>
            <a:ext cx="11433460" cy="5779980"/>
          </a:xfrm>
          <a:prstGeom prst="rect">
            <a:avLst/>
          </a:prstGeom>
        </p:spPr>
      </p:pic>
      <p:sp>
        <p:nvSpPr>
          <p:cNvPr id="3" name="TextBox 2">
            <a:extLst>
              <a:ext uri="{FF2B5EF4-FFF2-40B4-BE49-F238E27FC236}">
                <a16:creationId xmlns:a16="http://schemas.microsoft.com/office/drawing/2014/main" id="{AC0EC225-C1DC-4928-8CF5-81A66EA2FE71}"/>
              </a:ext>
            </a:extLst>
          </p:cNvPr>
          <p:cNvSpPr txBox="1"/>
          <p:nvPr/>
        </p:nvSpPr>
        <p:spPr>
          <a:xfrm>
            <a:off x="7379595" y="2996803"/>
            <a:ext cx="2743200" cy="333322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dirty="0"/>
              <a:t>Διαβάζουμε ολο το message ως json.Καλούμε απο το api την </a:t>
            </a:r>
            <a:r>
              <a:rPr lang="en-US"/>
              <a:t>συνάρτηση που μας μεταφράζει τα μηνύματα</a:t>
            </a:r>
          </a:p>
          <a:p>
            <a:pPr marL="342900" indent="-342900">
              <a:lnSpc>
                <a:spcPct val="90000"/>
              </a:lnSpc>
              <a:buFont typeface="Arial"/>
              <a:buChar char="•"/>
            </a:pPr>
            <a:r>
              <a:rPr lang="en-US"/>
              <a:t>Έπειτα αποθηκεύουμε το μηνύμα στην βάση δεδομένων με το MessageRepository</a:t>
            </a:r>
          </a:p>
          <a:p>
            <a:pPr marL="342900" indent="-342900">
              <a:lnSpc>
                <a:spcPct val="90000"/>
              </a:lnSpc>
              <a:buFont typeface="Arial"/>
              <a:buChar char="•"/>
            </a:pPr>
            <a:r>
              <a:rPr lang="en-US"/>
              <a:t>Στέλνουμε το μήνυμα στον χρήστη με το κατάλληλο path </a:t>
            </a:r>
            <a:endParaRPr lang="en-US" dirty="0"/>
          </a:p>
        </p:txBody>
      </p:sp>
    </p:spTree>
    <p:extLst>
      <p:ext uri="{BB962C8B-B14F-4D97-AF65-F5344CB8AC3E}">
        <p14:creationId xmlns:p14="http://schemas.microsoft.com/office/powerpoint/2010/main" val="271304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E2B0E-51D1-4628-8FCE-16EFCD9A5D95}"/>
              </a:ext>
            </a:extLst>
          </p:cNvPr>
          <p:cNvSpPr txBox="1"/>
          <p:nvPr/>
        </p:nvSpPr>
        <p:spPr>
          <a:xfrm>
            <a:off x="4722812" y="3200400"/>
            <a:ext cx="274320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pPr>
            <a:r>
              <a:rPr lang="en-US" sz="2400"/>
              <a:t>Click to ad text</a:t>
            </a:r>
          </a:p>
        </p:txBody>
      </p:sp>
      <p:pic>
        <p:nvPicPr>
          <p:cNvPr id="3" name="Picture 3" descr="A screenshot of a cell phone&#10;&#10;Description automatically generated">
            <a:extLst>
              <a:ext uri="{FF2B5EF4-FFF2-40B4-BE49-F238E27FC236}">
                <a16:creationId xmlns:a16="http://schemas.microsoft.com/office/drawing/2014/main" id="{E350E4AE-E3B6-4BED-A0D3-A5F97F3C2D63}"/>
              </a:ext>
            </a:extLst>
          </p:cNvPr>
          <p:cNvPicPr>
            <a:picLocks noChangeAspect="1"/>
          </p:cNvPicPr>
          <p:nvPr/>
        </p:nvPicPr>
        <p:blipFill>
          <a:blip r:embed="rId2"/>
          <a:stretch>
            <a:fillRect/>
          </a:stretch>
        </p:blipFill>
        <p:spPr>
          <a:xfrm>
            <a:off x="776085" y="329360"/>
            <a:ext cx="9909858" cy="6195559"/>
          </a:xfrm>
          <a:prstGeom prst="rect">
            <a:avLst/>
          </a:prstGeom>
        </p:spPr>
      </p:pic>
      <p:sp>
        <p:nvSpPr>
          <p:cNvPr id="4" name="TextBox 3">
            <a:extLst>
              <a:ext uri="{FF2B5EF4-FFF2-40B4-BE49-F238E27FC236}">
                <a16:creationId xmlns:a16="http://schemas.microsoft.com/office/drawing/2014/main" id="{469EAA09-4F75-4511-BE45-09EE7CCC24F7}"/>
              </a:ext>
            </a:extLst>
          </p:cNvPr>
          <p:cNvSpPr txBox="1"/>
          <p:nvPr/>
        </p:nvSpPr>
        <p:spPr>
          <a:xfrm>
            <a:off x="7618412" y="2968228"/>
            <a:ext cx="3150762" cy="2751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dirty="0"/>
              <a:t>Καλούμε το api με παρα</a:t>
            </a:r>
            <a:r>
              <a:rPr lang="en-US" sz="2400" dirty="0" err="1"/>
              <a:t>μέτρους</a:t>
            </a:r>
            <a:r>
              <a:rPr lang="en-US" sz="2400" dirty="0"/>
              <a:t> </a:t>
            </a:r>
            <a:r>
              <a:rPr lang="en-US" sz="2400" dirty="0" err="1"/>
              <a:t>τις</a:t>
            </a:r>
            <a:r>
              <a:rPr lang="en-US" sz="2400" dirty="0"/>
              <a:t> input language</a:t>
            </a:r>
            <a:r>
              <a:rPr lang="el-GR" sz="2400" dirty="0"/>
              <a:t>,</a:t>
            </a:r>
            <a:endParaRPr lang="en-US" dirty="0"/>
          </a:p>
          <a:p>
            <a:pPr>
              <a:lnSpc>
                <a:spcPct val="90000"/>
              </a:lnSpc>
            </a:pPr>
            <a:r>
              <a:rPr lang="el-GR" sz="2400" dirty="0"/>
              <a:t>    </a:t>
            </a:r>
            <a:r>
              <a:rPr lang="en-US" sz="2400" dirty="0"/>
              <a:t>output language </a:t>
            </a:r>
            <a:r>
              <a:rPr lang="el-GR" sz="2400" dirty="0"/>
              <a:t>και </a:t>
            </a:r>
            <a:r>
              <a:rPr lang="en-US" sz="2400" dirty="0"/>
              <a:t> </a:t>
            </a:r>
            <a:r>
              <a:rPr lang="el-GR" sz="2400" dirty="0"/>
              <a:t>        	</a:t>
            </a:r>
            <a:r>
              <a:rPr lang="en-US" sz="2400" dirty="0"/>
              <a:t>text  </a:t>
            </a:r>
          </a:p>
          <a:p>
            <a:pPr marL="342900" indent="-342900">
              <a:lnSpc>
                <a:spcPct val="90000"/>
              </a:lnSpc>
              <a:buFont typeface="Arial"/>
              <a:buChar char="•"/>
            </a:pPr>
            <a:r>
              <a:rPr lang="en-US" sz="2400" dirty="0"/>
              <a:t>Θα μας </a:t>
            </a:r>
            <a:r>
              <a:rPr lang="en-US" sz="2400" dirty="0" err="1"/>
              <a:t>γυρίσει</a:t>
            </a:r>
            <a:r>
              <a:rPr lang="en-US" sz="2400" dirty="0"/>
              <a:t> </a:t>
            </a:r>
            <a:r>
              <a:rPr lang="en-US" sz="2400" dirty="0" err="1"/>
              <a:t>το</a:t>
            </a:r>
            <a:r>
              <a:rPr lang="en-US" sz="2400" dirty="0"/>
              <a:t> </a:t>
            </a:r>
            <a:r>
              <a:rPr lang="en-US" sz="2400" dirty="0" err="1"/>
              <a:t>μετ</a:t>
            </a:r>
            <a:r>
              <a:rPr lang="en-US" sz="2400" dirty="0"/>
              <a:t>αφρασμένο κείμενο</a:t>
            </a:r>
          </a:p>
        </p:txBody>
      </p:sp>
    </p:spTree>
    <p:extLst>
      <p:ext uri="{BB962C8B-B14F-4D97-AF65-F5344CB8AC3E}">
        <p14:creationId xmlns:p14="http://schemas.microsoft.com/office/powerpoint/2010/main" val="142019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5871947C-BA5C-4F14-9B82-BE351D05F9A2}"/>
              </a:ext>
            </a:extLst>
          </p:cNvPr>
          <p:cNvPicPr>
            <a:picLocks noChangeAspect="1"/>
          </p:cNvPicPr>
          <p:nvPr/>
        </p:nvPicPr>
        <p:blipFill>
          <a:blip r:embed="rId2"/>
          <a:stretch>
            <a:fillRect/>
          </a:stretch>
        </p:blipFill>
        <p:spPr>
          <a:xfrm>
            <a:off x="2179466" y="358576"/>
            <a:ext cx="7989260" cy="6018433"/>
          </a:xfrm>
          <a:prstGeom prst="rect">
            <a:avLst/>
          </a:prstGeom>
        </p:spPr>
      </p:pic>
      <p:sp>
        <p:nvSpPr>
          <p:cNvPr id="3" name="TextBox 2">
            <a:extLst>
              <a:ext uri="{FF2B5EF4-FFF2-40B4-BE49-F238E27FC236}">
                <a16:creationId xmlns:a16="http://schemas.microsoft.com/office/drawing/2014/main" id="{8E442C26-C14E-4CD9-B0CC-F8ABAED34D9F}"/>
              </a:ext>
            </a:extLst>
          </p:cNvPr>
          <p:cNvSpPr txBox="1"/>
          <p:nvPr/>
        </p:nvSpPr>
        <p:spPr>
          <a:xfrm>
            <a:off x="5697680" y="842963"/>
            <a:ext cx="2743200" cy="142192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t>Εδώ και στο επόμενο slide , βλέπουμε το log απ</a:t>
            </a:r>
            <a:r>
              <a:rPr lang="el-GR" sz="2400" dirty="0"/>
              <a:t>ό</a:t>
            </a:r>
            <a:r>
              <a:rPr lang="en-US" sz="2400" dirty="0"/>
              <a:t> </a:t>
            </a:r>
            <a:r>
              <a:rPr lang="en-US" sz="2400" dirty="0" err="1"/>
              <a:t>το</a:t>
            </a:r>
            <a:r>
              <a:rPr lang="en-US" sz="2400" dirty="0"/>
              <a:t> </a:t>
            </a:r>
            <a:r>
              <a:rPr lang="en-US" sz="2400" dirty="0" err="1"/>
              <a:t>javascript</a:t>
            </a:r>
            <a:endParaRPr lang="en-US" sz="2400" dirty="0"/>
          </a:p>
        </p:txBody>
      </p:sp>
    </p:spTree>
    <p:extLst>
      <p:ext uri="{BB962C8B-B14F-4D97-AF65-F5344CB8AC3E}">
        <p14:creationId xmlns:p14="http://schemas.microsoft.com/office/powerpoint/2010/main" val="211038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automatically generated">
            <a:extLst>
              <a:ext uri="{FF2B5EF4-FFF2-40B4-BE49-F238E27FC236}">
                <a16:creationId xmlns:a16="http://schemas.microsoft.com/office/drawing/2014/main" id="{275A299A-8D9F-43B0-8EE0-257E7A0CC3B1}"/>
              </a:ext>
            </a:extLst>
          </p:cNvPr>
          <p:cNvPicPr>
            <a:picLocks noChangeAspect="1"/>
          </p:cNvPicPr>
          <p:nvPr/>
        </p:nvPicPr>
        <p:blipFill>
          <a:blip r:embed="rId2"/>
          <a:stretch>
            <a:fillRect/>
          </a:stretch>
        </p:blipFill>
        <p:spPr>
          <a:xfrm>
            <a:off x="2404436" y="531484"/>
            <a:ext cx="7656642" cy="5790134"/>
          </a:xfrm>
          <a:prstGeom prst="rect">
            <a:avLst/>
          </a:prstGeom>
        </p:spPr>
      </p:pic>
    </p:spTree>
    <p:extLst>
      <p:ext uri="{BB962C8B-B14F-4D97-AF65-F5344CB8AC3E}">
        <p14:creationId xmlns:p14="http://schemas.microsoft.com/office/powerpoint/2010/main" val="23832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Απα</a:t>
            </a:r>
            <a:r>
              <a:rPr lang="en-US" dirty="0" err="1"/>
              <a:t>ιτούμεν</a:t>
            </a:r>
            <a:r>
              <a:rPr lang="en-US" dirty="0"/>
              <a:t>α π</a:t>
            </a:r>
            <a:r>
              <a:rPr lang="en-US" dirty="0" err="1"/>
              <a:t>ρογράμμ</a:t>
            </a:r>
            <a:r>
              <a:rPr lang="en-US" dirty="0"/>
              <a:t>ατα </a:t>
            </a:r>
            <a:r>
              <a:rPr lang="en-US" dirty="0" err="1"/>
              <a:t>γι</a:t>
            </a:r>
            <a:r>
              <a:rPr lang="en-US" dirty="0"/>
              <a:t>α </a:t>
            </a:r>
            <a:r>
              <a:rPr lang="en-US" dirty="0" err="1"/>
              <a:t>την</a:t>
            </a:r>
            <a:r>
              <a:rPr lang="en-US" dirty="0"/>
              <a:t> </a:t>
            </a:r>
            <a:r>
              <a:rPr lang="en-US" dirty="0" err="1"/>
              <a:t>Mysql</a:t>
            </a:r>
          </a:p>
        </p:txBody>
      </p:sp>
      <p:pic>
        <p:nvPicPr>
          <p:cNvPr id="5" name="Picture 6" descr="A screenshot of a cell phone&#10;&#10;Description automatically generated">
            <a:extLst>
              <a:ext uri="{FF2B5EF4-FFF2-40B4-BE49-F238E27FC236}">
                <a16:creationId xmlns:a16="http://schemas.microsoft.com/office/drawing/2014/main" id="{6BD1F56B-3EFF-42C3-8C93-46E80C0573EE}"/>
              </a:ext>
            </a:extLst>
          </p:cNvPr>
          <p:cNvPicPr>
            <a:picLocks noGrp="1" noChangeAspect="1"/>
          </p:cNvPicPr>
          <p:nvPr>
            <p:ph idx="1"/>
          </p:nvPr>
        </p:nvPicPr>
        <p:blipFill>
          <a:blip r:embed="rId2"/>
          <a:stretch>
            <a:fillRect/>
          </a:stretch>
        </p:blipFill>
        <p:spPr>
          <a:xfrm>
            <a:off x="1520353" y="1908788"/>
            <a:ext cx="3413395" cy="3152625"/>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3437-2235-4EE2-A2A1-7B564606DE3D}"/>
              </a:ext>
            </a:extLst>
          </p:cNvPr>
          <p:cNvSpPr>
            <a:spLocks noGrp="1"/>
          </p:cNvSpPr>
          <p:nvPr>
            <p:ph type="title"/>
          </p:nvPr>
        </p:nvSpPr>
        <p:spPr/>
        <p:txBody>
          <a:bodyPr/>
          <a:lstStyle/>
          <a:p>
            <a:r>
              <a:rPr lang="en-US"/>
              <a:t>Παράμετροι(MySQL)</a:t>
            </a:r>
          </a:p>
        </p:txBody>
      </p:sp>
      <p:pic>
        <p:nvPicPr>
          <p:cNvPr id="4" name="Picture 4" descr="A screenshot of a cell phone&#10;&#10;Description automatically generated">
            <a:extLst>
              <a:ext uri="{FF2B5EF4-FFF2-40B4-BE49-F238E27FC236}">
                <a16:creationId xmlns:a16="http://schemas.microsoft.com/office/drawing/2014/main" id="{80DFAC1D-065B-4DE8-8D36-7FF7F521017C}"/>
              </a:ext>
            </a:extLst>
          </p:cNvPr>
          <p:cNvPicPr>
            <a:picLocks noGrp="1" noChangeAspect="1"/>
          </p:cNvPicPr>
          <p:nvPr>
            <p:ph idx="1"/>
          </p:nvPr>
        </p:nvPicPr>
        <p:blipFill>
          <a:blip r:embed="rId2"/>
          <a:stretch>
            <a:fillRect/>
          </a:stretch>
        </p:blipFill>
        <p:spPr>
          <a:xfrm>
            <a:off x="4381197" y="1616129"/>
            <a:ext cx="7740039" cy="5198004"/>
          </a:xfrm>
        </p:spPr>
      </p:pic>
      <p:sp>
        <p:nvSpPr>
          <p:cNvPr id="5" name="TextBox 4">
            <a:extLst>
              <a:ext uri="{FF2B5EF4-FFF2-40B4-BE49-F238E27FC236}">
                <a16:creationId xmlns:a16="http://schemas.microsoft.com/office/drawing/2014/main" id="{7CFEDD28-BAFA-4398-AE5A-35A53DE14249}"/>
              </a:ext>
            </a:extLst>
          </p:cNvPr>
          <p:cNvSpPr txBox="1"/>
          <p:nvPr/>
        </p:nvSpPr>
        <p:spPr>
          <a:xfrm>
            <a:off x="766790" y="1788144"/>
            <a:ext cx="35023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a:t>Hostname:127.0.0.1</a:t>
            </a:r>
            <a:endParaRPr lang="en-US"/>
          </a:p>
          <a:p>
            <a:pPr marL="342900" indent="-342900">
              <a:lnSpc>
                <a:spcPct val="90000"/>
              </a:lnSpc>
              <a:buFont typeface="Arial"/>
              <a:buChar char="•"/>
            </a:pPr>
            <a:r>
              <a:rPr lang="en-US" sz="2400"/>
              <a:t>Port:3306</a:t>
            </a:r>
            <a:endParaRPr lang="en-US" sz="2400" dirty="0"/>
          </a:p>
          <a:p>
            <a:pPr marL="342900" indent="-342900">
              <a:lnSpc>
                <a:spcPct val="90000"/>
              </a:lnSpc>
              <a:buFont typeface="Arial"/>
              <a:buChar char="•"/>
            </a:pPr>
            <a:r>
              <a:rPr lang="en-US" sz="2400"/>
              <a:t>Username:root</a:t>
            </a:r>
            <a:endParaRPr lang="en-US" sz="2400" dirty="0"/>
          </a:p>
          <a:p>
            <a:pPr marL="342900" indent="-342900">
              <a:lnSpc>
                <a:spcPct val="90000"/>
              </a:lnSpc>
              <a:buFont typeface="Arial"/>
              <a:buChar char="•"/>
            </a:pPr>
            <a:r>
              <a:rPr lang="en-US" sz="2400"/>
              <a:t>Password:12341234</a:t>
            </a:r>
            <a:endParaRPr lang="en-US" sz="2400" dirty="0"/>
          </a:p>
          <a:p>
            <a:pPr>
              <a:lnSpc>
                <a:spcPct val="90000"/>
              </a:lnSpc>
            </a:pPr>
            <a:endParaRPr lang="en-US" sz="2400" dirty="0"/>
          </a:p>
        </p:txBody>
      </p:sp>
    </p:spTree>
    <p:extLst>
      <p:ext uri="{BB962C8B-B14F-4D97-AF65-F5344CB8AC3E}">
        <p14:creationId xmlns:p14="http://schemas.microsoft.com/office/powerpoint/2010/main" val="114870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D9F7-4B1A-4BF2-BB50-28AFE3C5C358}"/>
              </a:ext>
            </a:extLst>
          </p:cNvPr>
          <p:cNvSpPr>
            <a:spLocks noGrp="1"/>
          </p:cNvSpPr>
          <p:nvPr>
            <p:ph type="title"/>
          </p:nvPr>
        </p:nvSpPr>
        <p:spPr/>
        <p:txBody>
          <a:bodyPr/>
          <a:lstStyle/>
          <a:p>
            <a:endParaRPr lang="en-US"/>
          </a:p>
        </p:txBody>
      </p:sp>
      <p:pic>
        <p:nvPicPr>
          <p:cNvPr id="4" name="Picture 4" descr="A screenshot of a social media post&#10;&#10;Description automatically generated">
            <a:extLst>
              <a:ext uri="{FF2B5EF4-FFF2-40B4-BE49-F238E27FC236}">
                <a16:creationId xmlns:a16="http://schemas.microsoft.com/office/drawing/2014/main" id="{8FBE3267-9BC3-4196-8EF7-75B1A4079921}"/>
              </a:ext>
            </a:extLst>
          </p:cNvPr>
          <p:cNvPicPr>
            <a:picLocks noGrp="1" noChangeAspect="1"/>
          </p:cNvPicPr>
          <p:nvPr>
            <p:ph idx="1"/>
          </p:nvPr>
        </p:nvPicPr>
        <p:blipFill>
          <a:blip r:embed="rId2"/>
          <a:stretch>
            <a:fillRect/>
          </a:stretch>
        </p:blipFill>
        <p:spPr>
          <a:xfrm>
            <a:off x="-191766" y="594"/>
            <a:ext cx="12341886" cy="6856335"/>
          </a:xfrm>
        </p:spPr>
      </p:pic>
      <p:sp>
        <p:nvSpPr>
          <p:cNvPr id="5" name="TextBox 4">
            <a:extLst>
              <a:ext uri="{FF2B5EF4-FFF2-40B4-BE49-F238E27FC236}">
                <a16:creationId xmlns:a16="http://schemas.microsoft.com/office/drawing/2014/main" id="{0C1F465B-473C-4D4F-A22F-1908CDEEA049}"/>
              </a:ext>
            </a:extLst>
          </p:cNvPr>
          <p:cNvSpPr txBox="1"/>
          <p:nvPr/>
        </p:nvSpPr>
        <p:spPr>
          <a:xfrm>
            <a:off x="1675606" y="1424381"/>
            <a:ext cx="2743199" cy="374871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400" dirty="0"/>
              <a:t>Δημιουργούμε ενα </a:t>
            </a:r>
            <a:r>
              <a:rPr lang="en-US" sz="2400"/>
              <a:t>schema με όνομα chat</a:t>
            </a:r>
            <a:endParaRPr lang="en-US" sz="2400" dirty="0"/>
          </a:p>
          <a:p>
            <a:pPr marL="342900" indent="-342900">
              <a:lnSpc>
                <a:spcPct val="90000"/>
              </a:lnSpc>
              <a:buFont typeface="Arial"/>
              <a:buChar char="•"/>
            </a:pPr>
            <a:r>
              <a:rPr lang="en-US" sz="2400"/>
              <a:t>Το schema θα είναι αρχικά άδειο και η βάση θα δημιουργηθεί απο το spring(hibernate) μέσω κάποιων models </a:t>
            </a:r>
            <a:endParaRPr lang="en-US" sz="2400" dirty="0"/>
          </a:p>
        </p:txBody>
      </p:sp>
    </p:spTree>
    <p:extLst>
      <p:ext uri="{BB962C8B-B14F-4D97-AF65-F5344CB8AC3E}">
        <p14:creationId xmlns:p14="http://schemas.microsoft.com/office/powerpoint/2010/main" val="26128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Configuring the database(MySQL)</a:t>
            </a:r>
          </a:p>
        </p:txBody>
      </p:sp>
      <p:sp>
        <p:nvSpPr>
          <p:cNvPr id="14" name="Content Placeholder 13"/>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pic>
        <p:nvPicPr>
          <p:cNvPr id="3" name="Picture 3" descr="A screenshot of a cell phone&#10;&#10;Description automatically generated">
            <a:extLst>
              <a:ext uri="{FF2B5EF4-FFF2-40B4-BE49-F238E27FC236}">
                <a16:creationId xmlns:a16="http://schemas.microsoft.com/office/drawing/2014/main" id="{5E81DBCA-690D-43B7-B053-1A007ECBA88E}"/>
              </a:ext>
            </a:extLst>
          </p:cNvPr>
          <p:cNvPicPr>
            <a:picLocks noChangeAspect="1"/>
          </p:cNvPicPr>
          <p:nvPr/>
        </p:nvPicPr>
        <p:blipFill>
          <a:blip r:embed="rId2"/>
          <a:stretch>
            <a:fillRect/>
          </a:stretch>
        </p:blipFill>
        <p:spPr>
          <a:xfrm>
            <a:off x="3636" y="-3094"/>
            <a:ext cx="12178028" cy="6864188"/>
          </a:xfrm>
          <a:prstGeom prst="rect">
            <a:avLst/>
          </a:prstGeom>
        </p:spPr>
      </p:pic>
      <p:sp>
        <p:nvSpPr>
          <p:cNvPr id="4" name="TextBox 3">
            <a:extLst>
              <a:ext uri="{FF2B5EF4-FFF2-40B4-BE49-F238E27FC236}">
                <a16:creationId xmlns:a16="http://schemas.microsoft.com/office/drawing/2014/main" id="{5873AF5C-C60B-4000-86B6-2B342E01D0EB}"/>
              </a:ext>
            </a:extLst>
          </p:cNvPr>
          <p:cNvSpPr txBox="1"/>
          <p:nvPr/>
        </p:nvSpPr>
        <p:spPr>
          <a:xfrm>
            <a:off x="7475418" y="1715400"/>
            <a:ext cx="4470324" cy="480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1400" err="1"/>
              <a:t>Στον</a:t>
            </a:r>
            <a:r>
              <a:rPr lang="en-US" sz="1400" dirty="0"/>
              <a:t> root </a:t>
            </a:r>
            <a:r>
              <a:rPr lang="en-US" sz="1400" err="1"/>
              <a:t>χρήστη</a:t>
            </a:r>
            <a:r>
              <a:rPr lang="en-US" sz="1400" dirty="0"/>
              <a:t> </a:t>
            </a:r>
            <a:r>
              <a:rPr lang="en-US" sz="1400" err="1"/>
              <a:t>του</a:t>
            </a:r>
            <a:r>
              <a:rPr lang="en-US" sz="1400"/>
              <a:t> Localhost θα πρέπει να παραχωρήσουμε όλα τα τα administrative roles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8EA7-0939-4FF4-B0B2-4B15633A6BCF}"/>
              </a:ext>
            </a:extLst>
          </p:cNvPr>
          <p:cNvSpPr>
            <a:spLocks noGrp="1"/>
          </p:cNvSpPr>
          <p:nvPr>
            <p:ph type="title"/>
          </p:nvPr>
        </p:nvSpPr>
        <p:spPr/>
        <p:txBody>
          <a:bodyPr/>
          <a:lstStyle/>
          <a:p>
            <a:endParaRPr lang="en-US"/>
          </a:p>
        </p:txBody>
      </p:sp>
      <p:pic>
        <p:nvPicPr>
          <p:cNvPr id="7" name="Picture 7" descr="A screenshot of a cell phone&#10;&#10;Description automatically generated">
            <a:extLst>
              <a:ext uri="{FF2B5EF4-FFF2-40B4-BE49-F238E27FC236}">
                <a16:creationId xmlns:a16="http://schemas.microsoft.com/office/drawing/2014/main" id="{EF1EAE3D-28D8-41B8-B074-93DEFA2FFF35}"/>
              </a:ext>
            </a:extLst>
          </p:cNvPr>
          <p:cNvPicPr>
            <a:picLocks noGrp="1" noChangeAspect="1"/>
          </p:cNvPicPr>
          <p:nvPr>
            <p:ph idx="1"/>
          </p:nvPr>
        </p:nvPicPr>
        <p:blipFill>
          <a:blip r:embed="rId2"/>
          <a:stretch>
            <a:fillRect/>
          </a:stretch>
        </p:blipFill>
        <p:spPr>
          <a:xfrm>
            <a:off x="688" y="594"/>
            <a:ext cx="12234966" cy="6984722"/>
          </a:xfrm>
        </p:spPr>
      </p:pic>
    </p:spTree>
    <p:extLst>
      <p:ext uri="{BB962C8B-B14F-4D97-AF65-F5344CB8AC3E}">
        <p14:creationId xmlns:p14="http://schemas.microsoft.com/office/powerpoint/2010/main" val="195020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Intellij Gradle settings</a:t>
            </a:r>
            <a:endParaRPr lang="en-US" dirty="0"/>
          </a:p>
        </p:txBody>
      </p:sp>
      <p:pic>
        <p:nvPicPr>
          <p:cNvPr id="3" name="Picture 3" descr="A screenshot of a cell phone&#10;&#10;Description automatically generated">
            <a:extLst>
              <a:ext uri="{FF2B5EF4-FFF2-40B4-BE49-F238E27FC236}">
                <a16:creationId xmlns:a16="http://schemas.microsoft.com/office/drawing/2014/main" id="{DD7191AB-244F-494D-A95D-B6F72BE2DC4C}"/>
              </a:ext>
            </a:extLst>
          </p:cNvPr>
          <p:cNvPicPr>
            <a:picLocks noChangeAspect="1"/>
          </p:cNvPicPr>
          <p:nvPr/>
        </p:nvPicPr>
        <p:blipFill>
          <a:blip r:embed="rId2"/>
          <a:stretch>
            <a:fillRect/>
          </a:stretch>
        </p:blipFill>
        <p:spPr>
          <a:xfrm>
            <a:off x="632243" y="1535727"/>
            <a:ext cx="11145290" cy="4824339"/>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automatically generated">
            <a:extLst>
              <a:ext uri="{FF2B5EF4-FFF2-40B4-BE49-F238E27FC236}">
                <a16:creationId xmlns:a16="http://schemas.microsoft.com/office/drawing/2014/main" id="{71707043-1D00-4B1D-933B-19AAE4FC1219}"/>
              </a:ext>
            </a:extLst>
          </p:cNvPr>
          <p:cNvPicPr>
            <a:picLocks noChangeAspect="1"/>
          </p:cNvPicPr>
          <p:nvPr/>
        </p:nvPicPr>
        <p:blipFill>
          <a:blip r:embed="rId3"/>
          <a:stretch>
            <a:fillRect/>
          </a:stretch>
        </p:blipFill>
        <p:spPr>
          <a:xfrm>
            <a:off x="-35489" y="2953"/>
            <a:ext cx="8822928" cy="6889984"/>
          </a:xfrm>
          <a:prstGeom prst="rect">
            <a:avLst/>
          </a:prstGeom>
        </p:spPr>
      </p:pic>
      <p:sp>
        <p:nvSpPr>
          <p:cNvPr id="4" name="TextBox 3">
            <a:extLst>
              <a:ext uri="{FF2B5EF4-FFF2-40B4-BE49-F238E27FC236}">
                <a16:creationId xmlns:a16="http://schemas.microsoft.com/office/drawing/2014/main" id="{6809F5E1-B38E-4FD0-B869-1A99544B134F}"/>
              </a:ext>
            </a:extLst>
          </p:cNvPr>
          <p:cNvSpPr txBox="1"/>
          <p:nvPr/>
        </p:nvSpPr>
        <p:spPr>
          <a:xfrm>
            <a:off x="8366181" y="1022458"/>
            <a:ext cx="2743200" cy="4801314"/>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Arial"/>
              <a:buChar char="•"/>
            </a:pPr>
            <a:r>
              <a:rPr lang="en-US" sz="2000"/>
              <a:t>Για το μοντέλο του χρήστη ορίζουμε απλά το id του ,το username του καθώς και την γλώσσα του</a:t>
            </a:r>
          </a:p>
          <a:p>
            <a:pPr marL="342900" indent="-342900">
              <a:lnSpc>
                <a:spcPct val="90000"/>
              </a:lnSpc>
              <a:buFont typeface="Arial"/>
              <a:buChar char="•"/>
            </a:pPr>
            <a:r>
              <a:rPr lang="en-US" sz="2000"/>
              <a:t>Με το @Entity ορίζουμε οτι θα είναι ενα μοντέλο στην βάση μας </a:t>
            </a:r>
          </a:p>
          <a:p>
            <a:pPr marL="342900" indent="-342900">
              <a:lnSpc>
                <a:spcPct val="90000"/>
              </a:lnSpc>
              <a:buFont typeface="Arial"/>
              <a:buChar char="•"/>
            </a:pPr>
            <a:r>
              <a:rPr lang="en-US" sz="2000"/>
              <a:t>Με @Id Ορίζουμε το Id ως primary key,Και @GeneratedValue αυτοματοποιούμε την παραγωγή του Id</a:t>
            </a:r>
            <a:endParaRPr lang="en-US" sz="2000" dirty="0"/>
          </a:p>
        </p:txBody>
      </p:sp>
    </p:spTree>
    <p:extLst>
      <p:ext uri="{BB962C8B-B14F-4D97-AF65-F5344CB8AC3E}">
        <p14:creationId xmlns:p14="http://schemas.microsoft.com/office/powerpoint/2010/main" val="54965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TotalTime>
  <Words>903</Words>
  <Application>Microsoft Office PowerPoint</Application>
  <PresentationFormat>Custom</PresentationFormat>
  <Paragraphs>69</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Consolas</vt:lpstr>
      <vt:lpstr>Corbel</vt:lpstr>
      <vt:lpstr>Chalkboard 16x9</vt:lpstr>
      <vt:lpstr>Chat </vt:lpstr>
      <vt:lpstr>Απαιτούμενα εργαλεία</vt:lpstr>
      <vt:lpstr>Απαιτούμενα προγράμματα για την Mysql</vt:lpstr>
      <vt:lpstr>Παράμετροι(MySQL)</vt:lpstr>
      <vt:lpstr>PowerPoint Presentation</vt:lpstr>
      <vt:lpstr>Configuring the database(MySQL)</vt:lpstr>
      <vt:lpstr>PowerPoint Presentation</vt:lpstr>
      <vt:lpstr>Intellij Gradle settings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k.eleftherakis@outlook.com</cp:lastModifiedBy>
  <cp:revision>1029</cp:revision>
  <dcterms:created xsi:type="dcterms:W3CDTF">2020-08-10T06:40:52Z</dcterms:created>
  <dcterms:modified xsi:type="dcterms:W3CDTF">2020-08-19T23:59:36Z</dcterms:modified>
</cp:coreProperties>
</file>