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8" r:id="rId6"/>
    <p:sldId id="269" r:id="rId7"/>
    <p:sldId id="258" r:id="rId8"/>
    <p:sldId id="259" r:id="rId9"/>
    <p:sldId id="260" r:id="rId10"/>
    <p:sldId id="261" r:id="rId11"/>
    <p:sldId id="263" r:id="rId12"/>
    <p:sldId id="262" r:id="rId13"/>
    <p:sldId id="266" r:id="rId14"/>
    <p:sldId id="264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50" d="100"/>
          <a:sy n="150" d="100"/>
        </p:scale>
        <p:origin x="7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72BA57-B581-A198-7B5D-94675322B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ACE4B57-1593-5F5F-2942-1FFDD91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07E992C-4190-CD22-4BDD-14FDE271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050A3E8-5BD0-A1D2-89E3-D71D8A8F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745DAE9-16CD-5D91-9EA6-F6CDEBD5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67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926C6F-83FB-08AC-78BD-4C865856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622B0E1-44D1-CEFD-57ED-FA474909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45B56EA-F6A5-1C77-BDB2-3A63B53F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51BC887-05FA-A52D-DB50-614742BE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0928FFA-41E4-B724-B0B1-AD329F98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504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0A08A27-3DB5-9EAC-D8A5-DDDEBE9F3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2572FA3-2CC0-44BC-7BF3-E3398883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C37B37-E752-3CDC-58D7-652F8E66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A783ADE-6967-4BE6-CE32-A88E3E17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E196C4F-91FC-4C6F-673F-5DC09D9D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65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544F2-B7A7-6371-C039-DE653B6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10A795C-8799-BD86-5D69-BE5474E5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6FD1C2-2928-4878-1E40-072CAD6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07E3D8-ABFB-3044-2363-4DF3CE57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6620EF-EBBF-8010-57E7-B58C2FF6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7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D10F456-7950-F642-855A-DB57C4A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4E851D-FE58-C67B-60AC-31603482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A0AB1A1-37F3-1AEA-6F4C-A9EB933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EF793A-81A4-F644-5463-F521BF8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A33848-0197-FC67-A5CF-92564AE5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094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04839E-7A56-F524-099B-0458050C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A0EB8E7-19AD-EE87-AF50-1CA356F2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BBD0327-D5C9-B4D1-9F37-27D004DFA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5AE5882-3B99-7648-70F7-5D7A8281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344F505-D623-4617-35DE-4A3C319F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F1A233-D6B8-5D21-A184-2E6B5A2E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8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4238C7-7275-55D7-2106-D4A4573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AD5D7A8-A53B-2D76-C4AD-CC82649B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78C8F3B-0191-E00C-157A-A1ECCC93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3CC0665D-8BA2-F383-30F4-5A5337A3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75C349F-8B53-AE21-6114-2375514BC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9FFF824-F120-40BE-3120-1FE2B349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CD9E3CA-885C-B091-EF09-20D7B872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319B646-8766-8257-9DEB-FF14FF76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174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7DCE071-6DB2-0EC4-A2E6-9E350D7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C2C6F70-B354-D1D3-CDC5-1C689A9A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0CCE2B7-CA1F-2A36-7669-8DEB46E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866C24B-6FDB-334F-5B14-B70C812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643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BFB16EB5-E861-5B3C-DA23-D2660820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382AD04-09CB-FA69-4599-85A5AE46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A12E7B7-62B2-8C4F-A4BE-9BC9E0B5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46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ABE0A5-0D55-E192-0943-0FEDBB0F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0929D90-024F-D638-D074-693B0B6C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31004A8-B144-A558-3A89-6A10022EA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4877D23-AB08-4CAF-4F06-201B1EB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D545D17-02FA-6A3E-A9D9-F12D57DB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35999D-1448-479B-D91E-1175E3A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897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FC09D1-1325-579C-1226-1FF09E8A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FD3481D-18C1-55D1-A38A-3C9B11B27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6984A03-519D-7F88-C465-693C1DA65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756C98C-B376-3058-530E-CEE77E17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968A182-0C3B-97FE-0C41-94D08416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1A387A2-1FC6-9153-3F10-AC8F8426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077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79C939B8-52FC-3703-6DEA-AE95A9F2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A0D778C-4DF0-053F-43DA-FF70FFB6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F941333-A54A-4CAF-4C16-CEBAE386D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24E-134E-4DF4-AA97-3BCE52C3DA4A}" type="datetimeFigureOut">
              <a:rPr lang="el-GR" smtClean="0"/>
              <a:t>11/1/2024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B5E2D16-C1DB-5E33-0F8C-778A9E37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0B5AB4-77C6-5339-8623-ADCB3176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CEBB-080C-4905-99FE-988B989BCB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28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Εικόνα 8">
            <a:extLst>
              <a:ext uri="{FF2B5EF4-FFF2-40B4-BE49-F238E27FC236}">
                <a16:creationId xmlns:a16="http://schemas.microsoft.com/office/drawing/2014/main" id="{7138E240-DCD9-6DA4-217E-2488BFC2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4523"/>
            <a:ext cx="12192000" cy="2343477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E634E8A-D6F9-99AE-A74B-6B0C3A16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06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 Assignment: Melodica Business Intelligence Pipeline</a:t>
            </a:r>
            <a:b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l-GR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C6557FA-7288-DC20-B6E8-484C254AE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6559"/>
            <a:ext cx="45720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Anastasia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Kyprianou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Christoforos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Kagias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Konstantinos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Gerogiannis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Nikolaos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Gkizelis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Zacharias Walder-Michalas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536F8E27-F4F8-ACCC-9A7D-F4F54447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85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16D96-6953-85AC-2A1D-C1F2FEFBD619}"/>
              </a:ext>
            </a:extLst>
          </p:cNvPr>
          <p:cNvSpPr txBox="1"/>
          <p:nvPr/>
        </p:nvSpPr>
        <p:spPr>
          <a:xfrm>
            <a:off x="6096000" y="4637277"/>
            <a:ext cx="4940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Future 10: Business Intelligence &amp; Data Engineering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6</a:t>
            </a:r>
          </a:p>
          <a:p>
            <a:pPr algn="r"/>
            <a:endParaRPr lang="en-US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12/01/2024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109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B23B1-31BF-3BCC-B7F5-A228616C1E2E}"/>
              </a:ext>
            </a:extLst>
          </p:cNvPr>
          <p:cNvSpPr txBox="1"/>
          <p:nvPr/>
        </p:nvSpPr>
        <p:spPr>
          <a:xfrm>
            <a:off x="312006" y="2450799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ANNUAL SALES PERFORMANCE CARDS</a:t>
            </a:r>
            <a:endParaRPr lang="el-GR" b="1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F4CCBDB0-0C75-5E1A-387E-9CF5662E7D29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2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>
            <a:extLst>
              <a:ext uri="{FF2B5EF4-FFF2-40B4-BE49-F238E27FC236}">
                <a16:creationId xmlns:a16="http://schemas.microsoft.com/office/drawing/2014/main" id="{0A0929B5-A09A-33BB-BB09-D8B205246A02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213766" cy="95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3D2C8AB6-BFF7-9552-B184-8C11D50A3C74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184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F374AF8F-2217-9194-F8E5-1311DC7EB1CD}"/>
              </a:ext>
            </a:extLst>
          </p:cNvPr>
          <p:cNvCxnSpPr>
            <a:stCxn id="8" idx="2"/>
          </p:cNvCxnSpPr>
          <p:nvPr/>
        </p:nvCxnSpPr>
        <p:spPr>
          <a:xfrm>
            <a:off x="1401843" y="3374129"/>
            <a:ext cx="1192501" cy="2601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DA6469-7AAC-6B12-14DC-1338DA69B7A7}"/>
              </a:ext>
            </a:extLst>
          </p:cNvPr>
          <p:cNvSpPr txBox="1"/>
          <p:nvPr/>
        </p:nvSpPr>
        <p:spPr>
          <a:xfrm>
            <a:off x="142628" y="5648143"/>
            <a:ext cx="237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dirty="0"/>
              <a:t>: Sales Increase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</a:t>
            </a:r>
            <a:r>
              <a:rPr lang="en-US" dirty="0"/>
              <a:t>: Sales Decrease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9E195-5031-618F-F507-6595FA101AB6}"/>
              </a:ext>
            </a:extLst>
          </p:cNvPr>
          <p:cNvSpPr txBox="1"/>
          <p:nvPr/>
        </p:nvSpPr>
        <p:spPr>
          <a:xfrm>
            <a:off x="9674649" y="3626095"/>
            <a:ext cx="23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Genre Sales </a:t>
            </a:r>
            <a:r>
              <a:rPr lang="en-US" b="1" dirty="0"/>
              <a:t>Line Chart</a:t>
            </a:r>
            <a:endParaRPr lang="el-GR" b="1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16504076-4C1E-53B0-43D0-1F9C7CA3F2FA}"/>
              </a:ext>
            </a:extLst>
          </p:cNvPr>
          <p:cNvCxnSpPr>
            <a:stCxn id="20" idx="2"/>
          </p:cNvCxnSpPr>
          <p:nvPr/>
        </p:nvCxnSpPr>
        <p:spPr>
          <a:xfrm flipH="1">
            <a:off x="9432681" y="3995427"/>
            <a:ext cx="1422182" cy="679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192F20C-7FFC-2F53-0621-7E3468244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18" y="2574847"/>
            <a:ext cx="6614984" cy="372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0500C82A-40BB-654C-18A7-F8B2E260D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54083"/>
            <a:ext cx="6135288" cy="3434065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2C7D905-7A9F-64F8-6F01-91D20985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D44853D-6D00-8CB4-731C-0CCD3314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Genre Long Term Performance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7346C473-69A8-4BEE-543B-116C08900CDA}"/>
              </a:ext>
            </a:extLst>
          </p:cNvPr>
          <p:cNvSpPr/>
          <p:nvPr/>
        </p:nvSpPr>
        <p:spPr>
          <a:xfrm>
            <a:off x="3664454" y="3632938"/>
            <a:ext cx="673629" cy="25552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3CE6E92D-E1F6-DCCD-E73F-D12F6D3FA43D}"/>
              </a:ext>
            </a:extLst>
          </p:cNvPr>
          <p:cNvCxnSpPr>
            <a:cxnSpLocks/>
          </p:cNvCxnSpPr>
          <p:nvPr/>
        </p:nvCxnSpPr>
        <p:spPr>
          <a:xfrm>
            <a:off x="1435396" y="4471116"/>
            <a:ext cx="2229058" cy="43942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090572-DDB2-D101-C5B2-61E0FDA15563}"/>
              </a:ext>
            </a:extLst>
          </p:cNvPr>
          <p:cNvSpPr txBox="1"/>
          <p:nvPr/>
        </p:nvSpPr>
        <p:spPr>
          <a:xfrm>
            <a:off x="1307805" y="1913860"/>
            <a:ext cx="1004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sales progression of </a:t>
            </a:r>
            <a:r>
              <a:rPr lang="en-US" b="1" dirty="0"/>
              <a:t>Rock</a:t>
            </a:r>
            <a:r>
              <a:rPr lang="en-US" dirty="0"/>
              <a:t> and </a:t>
            </a:r>
            <a:r>
              <a:rPr lang="en-US" b="1" dirty="0"/>
              <a:t>Metal</a:t>
            </a:r>
            <a:r>
              <a:rPr lang="en-US" dirty="0"/>
              <a:t> tracks, and their effect on total sales performance</a:t>
            </a:r>
            <a:endParaRPr lang="el-GR" dirty="0"/>
          </a:p>
        </p:txBody>
      </p: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A56AFBEE-E2D2-7D63-23C0-ED715A6AD325}"/>
              </a:ext>
            </a:extLst>
          </p:cNvPr>
          <p:cNvCxnSpPr>
            <a:cxnSpLocks/>
          </p:cNvCxnSpPr>
          <p:nvPr/>
        </p:nvCxnSpPr>
        <p:spPr>
          <a:xfrm flipV="1">
            <a:off x="4338083" y="4471117"/>
            <a:ext cx="1743290" cy="43942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266DC84-C778-F120-D4D8-5EA07684C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58" y="2754081"/>
            <a:ext cx="6102997" cy="34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259427A-814F-6947-3FB0-915DC926A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7374E76E-E5E6-AA1C-C71F-6EC549D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Employee Long Term Performance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B7DA569-21AF-6D54-D07C-7FCD317D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90" y="2347323"/>
            <a:ext cx="7008020" cy="3925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8A0327-9C4E-1706-5493-D8F5CB7CEC29}"/>
              </a:ext>
            </a:extLst>
          </p:cNvPr>
          <p:cNvSpPr txBox="1"/>
          <p:nvPr/>
        </p:nvSpPr>
        <p:spPr>
          <a:xfrm>
            <a:off x="138223" y="4774019"/>
            <a:ext cx="221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Funnel</a:t>
            </a:r>
            <a:r>
              <a:rPr lang="en-US" dirty="0"/>
              <a:t> Chart</a:t>
            </a:r>
            <a:endParaRPr lang="el-GR" dirty="0"/>
          </a:p>
        </p:txBody>
      </p:sp>
      <p:cxnSp>
        <p:nvCxnSpPr>
          <p:cNvPr id="10" name="Ευθύγραμμο βέλος σύνδεσης 9">
            <a:extLst>
              <a:ext uri="{FF2B5EF4-FFF2-40B4-BE49-F238E27FC236}">
                <a16:creationId xmlns:a16="http://schemas.microsoft.com/office/drawing/2014/main" id="{EB160AD0-EA2E-27D3-C186-AFF588457AF8}"/>
              </a:ext>
            </a:extLst>
          </p:cNvPr>
          <p:cNvCxnSpPr/>
          <p:nvPr/>
        </p:nvCxnSpPr>
        <p:spPr>
          <a:xfrm>
            <a:off x="1509823" y="5050465"/>
            <a:ext cx="1082167" cy="31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D4EE61-D54D-A1DC-B6B3-30AB7BEEC570}"/>
              </a:ext>
            </a:extLst>
          </p:cNvPr>
          <p:cNvSpPr txBox="1"/>
          <p:nvPr/>
        </p:nvSpPr>
        <p:spPr>
          <a:xfrm>
            <a:off x="9707526" y="2775098"/>
            <a:ext cx="156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</a:p>
          <a:p>
            <a:r>
              <a:rPr lang="en-US" dirty="0"/>
              <a:t>Margaret</a:t>
            </a:r>
          </a:p>
          <a:p>
            <a:r>
              <a:rPr lang="en-US" dirty="0"/>
              <a:t>Steve</a:t>
            </a:r>
            <a:endParaRPr lang="el-GR" dirty="0"/>
          </a:p>
        </p:txBody>
      </p:sp>
      <p:sp>
        <p:nvSpPr>
          <p:cNvPr id="12" name="Βέλος: Δεξιό 11">
            <a:extLst>
              <a:ext uri="{FF2B5EF4-FFF2-40B4-BE49-F238E27FC236}">
                <a16:creationId xmlns:a16="http://schemas.microsoft.com/office/drawing/2014/main" id="{687D035B-C066-65D1-44DE-17750B7A475C}"/>
              </a:ext>
            </a:extLst>
          </p:cNvPr>
          <p:cNvSpPr/>
          <p:nvPr/>
        </p:nvSpPr>
        <p:spPr>
          <a:xfrm rot="18435758">
            <a:off x="11051188" y="2884817"/>
            <a:ext cx="193697" cy="1604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Δεξιό 12">
            <a:extLst>
              <a:ext uri="{FF2B5EF4-FFF2-40B4-BE49-F238E27FC236}">
                <a16:creationId xmlns:a16="http://schemas.microsoft.com/office/drawing/2014/main" id="{32585172-C5A8-38CC-E6EE-739D695091B5}"/>
              </a:ext>
            </a:extLst>
          </p:cNvPr>
          <p:cNvSpPr/>
          <p:nvPr/>
        </p:nvSpPr>
        <p:spPr>
          <a:xfrm rot="2370786">
            <a:off x="11056302" y="3152145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43241903-3B45-FE2E-31B6-A937A18F149E}"/>
              </a:ext>
            </a:extLst>
          </p:cNvPr>
          <p:cNvSpPr/>
          <p:nvPr/>
        </p:nvSpPr>
        <p:spPr>
          <a:xfrm rot="2312486">
            <a:off x="11051187" y="3419474"/>
            <a:ext cx="193697" cy="16041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337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15A4B61-1D84-506F-AD47-4D0C806DA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633EB9D-E510-7F9E-0225-C3390441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14D31-3C88-66D4-1628-DFFA60AB99AC}"/>
              </a:ext>
            </a:extLst>
          </p:cNvPr>
          <p:cNvSpPr txBox="1"/>
          <p:nvPr/>
        </p:nvSpPr>
        <p:spPr>
          <a:xfrm>
            <a:off x="657922" y="2074127"/>
            <a:ext cx="108166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Rock</a:t>
            </a:r>
            <a:r>
              <a:rPr lang="en-US" dirty="0"/>
              <a:t> is the best selling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February</a:t>
            </a:r>
            <a:r>
              <a:rPr lang="en-US" dirty="0"/>
              <a:t> and </a:t>
            </a:r>
            <a:r>
              <a:rPr lang="en-US" b="1" dirty="0"/>
              <a:t>November</a:t>
            </a:r>
            <a:r>
              <a:rPr lang="en-US" dirty="0"/>
              <a:t> are the worst performing months of the year, making them perfect candidates for promotional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country with the most sales is </a:t>
            </a:r>
            <a:r>
              <a:rPr lang="en-US" b="1" dirty="0"/>
              <a:t>USA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drop</a:t>
            </a:r>
            <a:r>
              <a:rPr lang="en-US" dirty="0"/>
              <a:t> in the sales of </a:t>
            </a:r>
            <a:r>
              <a:rPr lang="en-US" b="1" dirty="0"/>
              <a:t>Rock</a:t>
            </a:r>
            <a:r>
              <a:rPr lang="en-US" dirty="0"/>
              <a:t> &amp; </a:t>
            </a:r>
            <a:r>
              <a:rPr lang="en-US" b="1" dirty="0"/>
              <a:t>Metal</a:t>
            </a:r>
            <a:r>
              <a:rPr lang="en-US" dirty="0"/>
              <a:t> music has an important effect on the total sales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Jane</a:t>
            </a:r>
            <a:r>
              <a:rPr lang="en-US" dirty="0"/>
              <a:t> is the salesperson with the </a:t>
            </a:r>
            <a:r>
              <a:rPr lang="en-US" b="1" dirty="0"/>
              <a:t>most sales</a:t>
            </a:r>
            <a:r>
              <a:rPr lang="en-US" dirty="0"/>
              <a:t>, but </a:t>
            </a:r>
            <a:r>
              <a:rPr lang="en-US" b="1" dirty="0"/>
              <a:t>Margaret </a:t>
            </a:r>
            <a:r>
              <a:rPr lang="en-US" dirty="0"/>
              <a:t>had the most sales in </a:t>
            </a:r>
            <a:r>
              <a:rPr lang="en-US" b="1" dirty="0"/>
              <a:t>2013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Margaret’s sales are </a:t>
            </a:r>
            <a:r>
              <a:rPr lang="en-US" b="1" dirty="0"/>
              <a:t>dropping</a:t>
            </a:r>
            <a:r>
              <a:rPr lang="en-US" dirty="0"/>
              <a:t> and Janes sales are </a:t>
            </a:r>
            <a:r>
              <a:rPr lang="en-US" b="1" dirty="0"/>
              <a:t>increasing</a:t>
            </a:r>
            <a:r>
              <a:rPr lang="en-US" dirty="0"/>
              <a:t>. We could expect Jane to overcome Margaret in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Steve’s sales are always </a:t>
            </a:r>
            <a:r>
              <a:rPr lang="en-US" b="1" dirty="0"/>
              <a:t>bellow average</a:t>
            </a:r>
            <a:r>
              <a:rPr lang="en-US" dirty="0"/>
              <a:t>, with an exception in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0858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1008B0C-3DE1-F886-D269-2AA2EE17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u="sng" dirty="0"/>
              <a:t>QUESTIONS?</a:t>
            </a:r>
            <a:endParaRPr lang="el-GR" b="1" u="sng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7E998633-5EA0-0D91-51AE-A21AC9A1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7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3A770DB2-9972-91D6-9E3A-FECA14D5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4019"/>
            <a:ext cx="12192000" cy="208398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E9157F3-828C-0603-CBB8-FC87B3C8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4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046BAC-626B-19DE-6F13-F831008F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AE3CD8E-6B20-3210-5B1C-9A77745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519CA-3C0E-2D4C-18EB-C1D8AF2F763C}"/>
              </a:ext>
            </a:extLst>
          </p:cNvPr>
          <p:cNvSpPr txBox="1"/>
          <p:nvPr/>
        </p:nvSpPr>
        <p:spPr>
          <a:xfrm>
            <a:off x="691376" y="2051824"/>
            <a:ext cx="10662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purpose of this project is to present, organize and analyze the sales data of Melodica Media Corp.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Chinook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Process: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SQL Server Management Studio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Tabular Model: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Dashboards: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E046BAC-626B-19DE-6F13-F831008FC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4AE3CD8E-6B20-3210-5B1C-9A777452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OLTP Database</a:t>
            </a:r>
            <a:r>
              <a:rPr lang="el-G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Chinook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Εικόνα 3" descr="Εικόνα που περιέχει κείμενο, διάγραμμα, παράλληλ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C25522E3-FBB4-6E19-0A2E-194843D11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739132" cy="5087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14F766-F120-8791-3533-9947B9D33F2B}"/>
              </a:ext>
            </a:extLst>
          </p:cNvPr>
          <p:cNvSpPr txBox="1"/>
          <p:nvPr/>
        </p:nvSpPr>
        <p:spPr>
          <a:xfrm>
            <a:off x="499533" y="2209800"/>
            <a:ext cx="4682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Invoice,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InvoiceLine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Tables that contain measures. Used for fact table.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Customer, Employee: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as dimensions, exclude some columns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Track: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as dimension table. Include information from the tables </a:t>
            </a:r>
            <a:r>
              <a:rPr lang="en-US" i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Album, Artist, Genre, MediaType.</a:t>
            </a:r>
            <a:endParaRPr lang="en-US" b="1" i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PlaylistTrack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Intermediate table between Playlist and Track tables. Represents a many-to-many relationship.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Playlist: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Keep as dimension table.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1364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Warehouse Snowflake Schema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5F324-CFD0-3248-7A37-22F78526CAFD}"/>
              </a:ext>
            </a:extLst>
          </p:cNvPr>
          <p:cNvSpPr txBox="1"/>
          <p:nvPr/>
        </p:nvSpPr>
        <p:spPr>
          <a:xfrm>
            <a:off x="584790" y="1682677"/>
            <a:ext cx="5511209" cy="4831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u="sng" dirty="0"/>
              <a:t>Fact table</a:t>
            </a:r>
            <a:r>
              <a:rPr lang="en-US" sz="2600" dirty="0"/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FactSales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u="sng" dirty="0"/>
              <a:t>Dimensions</a:t>
            </a:r>
            <a:r>
              <a:rPr lang="en-US" sz="2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DimEmployee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DimDate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DimCustomer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DimPlaylist</a:t>
            </a:r>
            <a:endParaRPr lang="en-US" sz="2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 err="1"/>
              <a:t>DimTrack</a:t>
            </a:r>
            <a:endParaRPr lang="el-GR" sz="26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AA236CA-9AF9-A8EA-C911-602C6BCF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690687"/>
            <a:ext cx="4861082" cy="51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SCD Type 2 for Customer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D0FA9AB4-05D8-58B0-1047-1F9084546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1173"/>
            <a:ext cx="12192000" cy="750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800CE-0B31-28B6-5D27-5EC33A50A18E}"/>
              </a:ext>
            </a:extLst>
          </p:cNvPr>
          <p:cNvSpPr txBox="1"/>
          <p:nvPr/>
        </p:nvSpPr>
        <p:spPr>
          <a:xfrm>
            <a:off x="317795" y="1897874"/>
            <a:ext cx="11556410" cy="303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Random Changes on Customer table of Chinook database: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Change fields of customer with </a:t>
            </a:r>
            <a:r>
              <a:rPr lang="en-US" sz="2600" dirty="0" err="1"/>
              <a:t>customerID</a:t>
            </a:r>
            <a:r>
              <a:rPr lang="en-US" sz="2600" dirty="0"/>
              <a:t> = 59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Add customer with </a:t>
            </a:r>
            <a:r>
              <a:rPr lang="en-US" sz="2600" dirty="0" err="1"/>
              <a:t>customerFirstName</a:t>
            </a:r>
            <a:r>
              <a:rPr lang="en-US" sz="2600" dirty="0"/>
              <a:t> = Kostas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Notice changes on rows </a:t>
            </a:r>
            <a:r>
              <a:rPr lang="en-US" sz="2600" dirty="0" err="1"/>
              <a:t>CustomerKey</a:t>
            </a:r>
            <a:r>
              <a:rPr lang="en-US" sz="2600" dirty="0"/>
              <a:t>, </a:t>
            </a:r>
            <a:r>
              <a:rPr lang="en-US" sz="2600" dirty="0" err="1"/>
              <a:t>CustomerId</a:t>
            </a:r>
            <a:r>
              <a:rPr lang="en-US" sz="2600" dirty="0"/>
              <a:t>, </a:t>
            </a:r>
            <a:r>
              <a:rPr lang="en-US" sz="2600" dirty="0" err="1"/>
              <a:t>RowIsCurrent</a:t>
            </a:r>
            <a:r>
              <a:rPr lang="en-US" sz="2600" dirty="0"/>
              <a:t>, </a:t>
            </a:r>
            <a:r>
              <a:rPr lang="en-US" sz="2600" dirty="0" err="1"/>
              <a:t>RowStartDate</a:t>
            </a:r>
            <a:r>
              <a:rPr lang="en-US" sz="2600" dirty="0"/>
              <a:t>, </a:t>
            </a:r>
            <a:r>
              <a:rPr lang="en-US" sz="2600" dirty="0" err="1"/>
              <a:t>RowEndDate</a:t>
            </a:r>
            <a:r>
              <a:rPr lang="en-US" sz="2600" dirty="0"/>
              <a:t>, and </a:t>
            </a:r>
            <a:r>
              <a:rPr lang="en-US" sz="2600" dirty="0" err="1"/>
              <a:t>RowChangeReason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761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F1F0CC2-BCBF-70A1-2573-986DCD2F0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A4E5913B-13B6-08B0-6204-CC07175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Delta Loading for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800CE-0B31-28B6-5D27-5EC33A50A18E}"/>
              </a:ext>
            </a:extLst>
          </p:cNvPr>
          <p:cNvSpPr txBox="1"/>
          <p:nvPr/>
        </p:nvSpPr>
        <p:spPr>
          <a:xfrm>
            <a:off x="317795" y="2566741"/>
            <a:ext cx="11556410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We added 2 new sales, made by the new customer.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The new sales can be loaded on the </a:t>
            </a:r>
            <a:r>
              <a:rPr lang="en-US" sz="2600" dirty="0" err="1"/>
              <a:t>FactSales</a:t>
            </a:r>
            <a:r>
              <a:rPr lang="en-US" sz="2600" dirty="0"/>
              <a:t> table.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AFA5B186-8731-9AC0-AA89-07B9CC5C5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3386"/>
            <a:ext cx="93630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7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0C56FB5-2EA5-31AF-282A-E584A1F1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754D5A6-9B11-B144-E110-BBFF1E0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 Studio SSIS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8FB351C5-4451-A800-B60F-C91036AF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45" y="1690688"/>
            <a:ext cx="4917509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2A562D-E334-5C75-94AB-51ECF4A69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9647651E-D335-DC6A-69A8-11C9882C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SSAS Tabular Model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78F6FD1C-D2DA-B34B-95C7-A2DC80D31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690688"/>
          </a:xfr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489DA6C-CE15-D804-639F-C87A27D4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 BI General Sales Dashboard</a:t>
            </a:r>
            <a:endParaRPr lang="el-G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ECE1836-E4B1-BB2E-4394-C659AD3D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45" y="2169041"/>
            <a:ext cx="7397709" cy="4146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F7B0F5-9505-A06C-77E9-04A578075597}"/>
              </a:ext>
            </a:extLst>
          </p:cNvPr>
          <p:cNvSpPr txBox="1"/>
          <p:nvPr/>
        </p:nvSpPr>
        <p:spPr>
          <a:xfrm>
            <a:off x="0" y="2264735"/>
            <a:ext cx="1839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</a:t>
            </a:r>
            <a:endParaRPr lang="en-US" dirty="0"/>
          </a:p>
          <a:p>
            <a:r>
              <a:rPr lang="en-US" dirty="0"/>
              <a:t>Bubble Size: Sales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9FCD3-7796-4974-42F7-9CD3AEF54DE3}"/>
              </a:ext>
            </a:extLst>
          </p:cNvPr>
          <p:cNvSpPr txBox="1"/>
          <p:nvPr/>
        </p:nvSpPr>
        <p:spPr>
          <a:xfrm>
            <a:off x="441888" y="4229144"/>
            <a:ext cx="18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</a:t>
            </a:r>
            <a:r>
              <a:rPr lang="en-US" b="1" dirty="0"/>
              <a:t>Slicer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75850-4570-BC8E-8768-C0F33879CF84}"/>
              </a:ext>
            </a:extLst>
          </p:cNvPr>
          <p:cNvSpPr txBox="1"/>
          <p:nvPr/>
        </p:nvSpPr>
        <p:spPr>
          <a:xfrm>
            <a:off x="4561367" y="6424925"/>
            <a:ext cx="19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</a:t>
            </a:r>
            <a:r>
              <a:rPr lang="en-US" b="1" dirty="0"/>
              <a:t>Line Chart</a:t>
            </a:r>
            <a:endParaRPr lang="el-G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56FF1-E053-43A2-D27F-D118CAA32197}"/>
              </a:ext>
            </a:extLst>
          </p:cNvPr>
          <p:cNvSpPr txBox="1"/>
          <p:nvPr/>
        </p:nvSpPr>
        <p:spPr>
          <a:xfrm>
            <a:off x="10118650" y="2055812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Multi-Row Card</a:t>
            </a:r>
            <a:endParaRPr lang="el-G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541-6EDE-7053-3177-80708264B7C7}"/>
              </a:ext>
            </a:extLst>
          </p:cNvPr>
          <p:cNvSpPr txBox="1"/>
          <p:nvPr/>
        </p:nvSpPr>
        <p:spPr>
          <a:xfrm>
            <a:off x="10366744" y="3264195"/>
            <a:ext cx="156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 Sales </a:t>
            </a:r>
            <a:r>
              <a:rPr lang="en-US" b="1" dirty="0"/>
              <a:t>Table</a:t>
            </a:r>
            <a:endParaRPr lang="el-G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FA999-D0D1-11EE-25ED-20C7F1E10C53}"/>
              </a:ext>
            </a:extLst>
          </p:cNvPr>
          <p:cNvSpPr txBox="1"/>
          <p:nvPr/>
        </p:nvSpPr>
        <p:spPr>
          <a:xfrm>
            <a:off x="10118650" y="4887800"/>
            <a:ext cx="207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Stacked Bar Chart</a:t>
            </a:r>
            <a:endParaRPr lang="el-GR" b="1" dirty="0"/>
          </a:p>
        </p:txBody>
      </p:sp>
      <p:cxnSp>
        <p:nvCxnSpPr>
          <p:cNvPr id="22" name="Γραμμή σύνδεσης: Γωνιώδης 21">
            <a:extLst>
              <a:ext uri="{FF2B5EF4-FFF2-40B4-BE49-F238E27FC236}">
                <a16:creationId xmlns:a16="http://schemas.microsoft.com/office/drawing/2014/main" id="{F537E991-CCC9-2A83-D0BF-7833ED7490A3}"/>
              </a:ext>
            </a:extLst>
          </p:cNvPr>
          <p:cNvCxnSpPr>
            <a:endCxn id="8" idx="2"/>
          </p:cNvCxnSpPr>
          <p:nvPr/>
        </p:nvCxnSpPr>
        <p:spPr>
          <a:xfrm rot="10800000">
            <a:off x="919717" y="2911067"/>
            <a:ext cx="1477428" cy="353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Γραμμή σύνδεσης: Γωνιώδης 23">
            <a:extLst>
              <a:ext uri="{FF2B5EF4-FFF2-40B4-BE49-F238E27FC236}">
                <a16:creationId xmlns:a16="http://schemas.microsoft.com/office/drawing/2014/main" id="{FC21A67C-7254-25C0-71B4-CC0F846F2F45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1361605" y="4598477"/>
            <a:ext cx="1035540" cy="9649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Γραμμή σύνδεσης: Γωνιώδης 31">
            <a:extLst>
              <a:ext uri="{FF2B5EF4-FFF2-40B4-BE49-F238E27FC236}">
                <a16:creationId xmlns:a16="http://schemas.microsoft.com/office/drawing/2014/main" id="{2F16807E-37F5-CF99-7E99-7343724F613B}"/>
              </a:ext>
            </a:extLst>
          </p:cNvPr>
          <p:cNvCxnSpPr>
            <a:endCxn id="10" idx="1"/>
          </p:cNvCxnSpPr>
          <p:nvPr/>
        </p:nvCxnSpPr>
        <p:spPr>
          <a:xfrm>
            <a:off x="3934047" y="6315905"/>
            <a:ext cx="627320" cy="293686"/>
          </a:xfrm>
          <a:prstGeom prst="bentConnector3">
            <a:avLst>
              <a:gd name="adj1" fmla="val 84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Γραμμή σύνδεσης: Γωνιώδης 34">
            <a:extLst>
              <a:ext uri="{FF2B5EF4-FFF2-40B4-BE49-F238E27FC236}">
                <a16:creationId xmlns:a16="http://schemas.microsoft.com/office/drawing/2014/main" id="{F34055FC-6EB6-BE99-1024-C5C032190E2A}"/>
              </a:ext>
            </a:extLst>
          </p:cNvPr>
          <p:cNvCxnSpPr>
            <a:endCxn id="11" idx="2"/>
          </p:cNvCxnSpPr>
          <p:nvPr/>
        </p:nvCxnSpPr>
        <p:spPr>
          <a:xfrm flipV="1">
            <a:off x="9794854" y="2425144"/>
            <a:ext cx="1360471" cy="16275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Γραμμή σύνδεσης: Γωνιώδης 38">
            <a:extLst>
              <a:ext uri="{FF2B5EF4-FFF2-40B4-BE49-F238E27FC236}">
                <a16:creationId xmlns:a16="http://schemas.microsoft.com/office/drawing/2014/main" id="{58E7E2A0-B8CD-74B4-23D4-3C411D4901D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9794854" y="5257132"/>
            <a:ext cx="1360471" cy="4950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Γραμμή σύνδεσης: Γωνιώδης 42">
            <a:extLst>
              <a:ext uri="{FF2B5EF4-FFF2-40B4-BE49-F238E27FC236}">
                <a16:creationId xmlns:a16="http://schemas.microsoft.com/office/drawing/2014/main" id="{661D6B55-51CF-4B4C-BB87-7F7C3B19D45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32158" y="3494889"/>
            <a:ext cx="2934586" cy="92472"/>
          </a:xfrm>
          <a:prstGeom prst="bentConnector3">
            <a:avLst>
              <a:gd name="adj1" fmla="val 8731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3905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281</TotalTime>
  <Words>431</Words>
  <Application>Microsoft Office PowerPoint</Application>
  <PresentationFormat>Ευρεία οθόνη</PresentationFormat>
  <Paragraphs>89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Θέμα του Office</vt:lpstr>
      <vt:lpstr>Project Assignment: Melodica Business Intelligence Pipeline </vt:lpstr>
      <vt:lpstr>Introduction</vt:lpstr>
      <vt:lpstr>OLTP Database: Chinook</vt:lpstr>
      <vt:lpstr>Data Warehouse Snowflake Schema</vt:lpstr>
      <vt:lpstr>SCD Type 2 for Customer</vt:lpstr>
      <vt:lpstr>Delta Loading for FactSales</vt:lpstr>
      <vt:lpstr>Visual Studio SSIS</vt:lpstr>
      <vt:lpstr>SSAS Tabular Model</vt:lpstr>
      <vt:lpstr>Power BI General Sales Dashboard</vt:lpstr>
      <vt:lpstr>Power BI Genre Long Term Performance Dashboard</vt:lpstr>
      <vt:lpstr>Power BI Genre Long Term Performance Dashboard</vt:lpstr>
      <vt:lpstr>Power BI Employee Long Term 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Assignment: Melodica Business Intelligence Pipeline </dc:title>
  <dc:creator>Zacharias Michalas</dc:creator>
  <cp:lastModifiedBy>Kostas Gerogiannis</cp:lastModifiedBy>
  <cp:revision>19</cp:revision>
  <dcterms:created xsi:type="dcterms:W3CDTF">2024-01-09T16:27:09Z</dcterms:created>
  <dcterms:modified xsi:type="dcterms:W3CDTF">2024-01-11T18:45:15Z</dcterms:modified>
</cp:coreProperties>
</file>