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Shopping Trolley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year project by Kostadin kolev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935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089" y="3080008"/>
            <a:ext cx="9404723" cy="1400530"/>
          </a:xfrm>
        </p:spPr>
        <p:txBody>
          <a:bodyPr/>
          <a:lstStyle/>
          <a:p>
            <a:r>
              <a:rPr lang="en-US" dirty="0" smtClean="0"/>
              <a:t>Thank you for your attention!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1523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project important?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just a shopping list app </a:t>
            </a:r>
          </a:p>
          <a:p>
            <a:pPr lvl="1"/>
            <a:r>
              <a:rPr lang="en-US" dirty="0" smtClean="0"/>
              <a:t>The list of shops which will be shown to the user is generated using his/her current location </a:t>
            </a:r>
          </a:p>
          <a:p>
            <a:pPr lvl="1"/>
            <a:r>
              <a:rPr lang="en-US" dirty="0" smtClean="0"/>
              <a:t>SmartShopping suggests to its users items which they might find worth buying</a:t>
            </a:r>
          </a:p>
          <a:p>
            <a:r>
              <a:rPr lang="en-US" dirty="0" smtClean="0"/>
              <a:t>Benefits from the application </a:t>
            </a:r>
          </a:p>
          <a:p>
            <a:pPr lvl="1"/>
            <a:r>
              <a:rPr lang="en-US" dirty="0" smtClean="0"/>
              <a:t>Shopping will be easier </a:t>
            </a:r>
          </a:p>
          <a:p>
            <a:pPr lvl="1"/>
            <a:r>
              <a:rPr lang="en-US" dirty="0" smtClean="0"/>
              <a:t>New functionalities can be implemented </a:t>
            </a:r>
          </a:p>
          <a:p>
            <a:pPr lvl="1"/>
            <a:r>
              <a:rPr lang="en-US" dirty="0" smtClean="0"/>
              <a:t>SmartShopping is scalable </a:t>
            </a:r>
          </a:p>
          <a:p>
            <a:r>
              <a:rPr lang="en-US" dirty="0" smtClean="0"/>
              <a:t>Personal benefits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07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Volere</a:t>
            </a:r>
            <a:r>
              <a:rPr lang="en-US" dirty="0" smtClean="0"/>
              <a:t> approach used to define requirements </a:t>
            </a:r>
          </a:p>
          <a:p>
            <a:pPr lvl="1"/>
            <a:r>
              <a:rPr lang="en-US" sz="1800" dirty="0" smtClean="0"/>
              <a:t>Offers the ability to </a:t>
            </a:r>
            <a:r>
              <a:rPr lang="en-US" sz="1800" dirty="0" err="1" smtClean="0"/>
              <a:t>reprioritise</a:t>
            </a:r>
            <a:r>
              <a:rPr lang="en-US" sz="1800" dirty="0" smtClean="0"/>
              <a:t> requirements </a:t>
            </a:r>
          </a:p>
          <a:p>
            <a:pPr lvl="1"/>
            <a:r>
              <a:rPr lang="en-US" sz="1800" dirty="0" smtClean="0"/>
              <a:t>Easy way to see which requirements should be implemented first </a:t>
            </a:r>
          </a:p>
          <a:p>
            <a:pPr lvl="1"/>
            <a:r>
              <a:rPr lang="en-US" sz="1800" dirty="0" smtClean="0"/>
              <a:t>Traceability </a:t>
            </a:r>
          </a:p>
          <a:p>
            <a:pPr lvl="1"/>
            <a:r>
              <a:rPr lang="en-US" sz="1800" dirty="0" smtClean="0"/>
              <a:t>The importance of the requirement can be seen in a clear way </a:t>
            </a:r>
            <a:endParaRPr lang="bg-BG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1734121"/>
            <a:ext cx="4396341" cy="42002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Requirement ID: </a:t>
            </a:r>
            <a:r>
              <a:rPr lang="en-GB" dirty="0"/>
              <a:t>1 </a:t>
            </a:r>
            <a:endParaRPr lang="en-US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Description</a:t>
            </a:r>
            <a:r>
              <a:rPr lang="en-GB" dirty="0">
                <a:solidFill>
                  <a:srgbClr val="00B050"/>
                </a:solidFill>
              </a:rPr>
              <a:t>: </a:t>
            </a:r>
            <a:r>
              <a:rPr lang="en-GB" dirty="0"/>
              <a:t>Users must be able to log in the systems. Users` credentials will 	be 	checked and compared to the database during login. </a:t>
            </a:r>
            <a:endParaRPr lang="bg-BG" dirty="0"/>
          </a:p>
          <a:p>
            <a:pPr mar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Rationale</a:t>
            </a:r>
            <a:r>
              <a:rPr lang="en-GB" dirty="0">
                <a:solidFill>
                  <a:srgbClr val="00B050"/>
                </a:solidFill>
              </a:rPr>
              <a:t>: </a:t>
            </a:r>
            <a:r>
              <a:rPr lang="en-GB" dirty="0"/>
              <a:t>By implementing login functionalities it is assured that only 	registered users can use the software. Also it provides a certain level of </a:t>
            </a:r>
            <a:r>
              <a:rPr lang="en-GB" dirty="0" smtClean="0"/>
              <a:t>security </a:t>
            </a:r>
            <a:r>
              <a:rPr lang="en-GB" dirty="0"/>
              <a:t>against unauthorized access. </a:t>
            </a:r>
            <a:endParaRPr lang="bg-BG" dirty="0"/>
          </a:p>
          <a:p>
            <a:pPr mar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Fit-criterion</a:t>
            </a:r>
            <a:r>
              <a:rPr lang="en-GB" dirty="0">
                <a:solidFill>
                  <a:srgbClr val="00B050"/>
                </a:solidFill>
              </a:rPr>
              <a:t>:</a:t>
            </a:r>
            <a:r>
              <a:rPr lang="en-GB" dirty="0"/>
              <a:t> Unit test cases which will be launched during testing. Various </a:t>
            </a:r>
            <a:r>
              <a:rPr lang="en-GB" dirty="0" smtClean="0"/>
              <a:t>attempts </a:t>
            </a:r>
            <a:r>
              <a:rPr lang="en-GB" dirty="0"/>
              <a:t>will be made to access the system. The users who do not have 	credentials in the system will not be able to gain access. 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Dependency: </a:t>
            </a:r>
            <a:r>
              <a:rPr lang="en-GB" dirty="0" smtClean="0"/>
              <a:t>1DB</a:t>
            </a:r>
            <a:endParaRPr lang="bg-BG" dirty="0"/>
          </a:p>
          <a:p>
            <a:pPr mar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Satisfaction </a:t>
            </a:r>
            <a:r>
              <a:rPr lang="en-GB" dirty="0">
                <a:solidFill>
                  <a:srgbClr val="00B050"/>
                </a:solidFill>
              </a:rPr>
              <a:t>level: </a:t>
            </a:r>
            <a:r>
              <a:rPr lang="en-GB" dirty="0"/>
              <a:t>5</a:t>
            </a:r>
            <a:endParaRPr lang="bg-BG" dirty="0"/>
          </a:p>
          <a:p>
            <a:pPr mar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Dissatisfaction </a:t>
            </a:r>
            <a:r>
              <a:rPr lang="en-GB" dirty="0">
                <a:solidFill>
                  <a:srgbClr val="00B050"/>
                </a:solidFill>
              </a:rPr>
              <a:t>level: </a:t>
            </a:r>
            <a:r>
              <a:rPr lang="en-GB" dirty="0"/>
              <a:t>5 </a:t>
            </a:r>
            <a:endParaRPr lang="bg-BG" dirty="0"/>
          </a:p>
          <a:p>
            <a:pPr mar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Priority</a:t>
            </a:r>
            <a:r>
              <a:rPr lang="en-GB" dirty="0">
                <a:solidFill>
                  <a:srgbClr val="00B050"/>
                </a:solidFill>
              </a:rPr>
              <a:t>: </a:t>
            </a:r>
            <a:r>
              <a:rPr lang="en-GB" dirty="0"/>
              <a:t>High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110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SmartShopping`s server is written in PHP </a:t>
            </a:r>
          </a:p>
          <a:p>
            <a:pPr lvl="1"/>
            <a:r>
              <a:rPr lang="en-US" dirty="0" smtClean="0"/>
              <a:t>Easier for creation than a Java server </a:t>
            </a:r>
          </a:p>
          <a:p>
            <a:pPr lvl="1"/>
            <a:r>
              <a:rPr lang="en-US" dirty="0" smtClean="0"/>
              <a:t>Drivers do not need to be installed </a:t>
            </a:r>
          </a:p>
          <a:p>
            <a:pPr lvl="1"/>
            <a:r>
              <a:rPr lang="en-US" dirty="0" smtClean="0"/>
              <a:t>Gain skills in PHP </a:t>
            </a:r>
          </a:p>
          <a:p>
            <a:r>
              <a:rPr lang="en-US" dirty="0" smtClean="0"/>
              <a:t>JSON used for encoding </a:t>
            </a:r>
          </a:p>
          <a:p>
            <a:pPr lvl="1"/>
            <a:r>
              <a:rPr lang="en-US" dirty="0" smtClean="0"/>
              <a:t>Easier for understanding than XML </a:t>
            </a:r>
          </a:p>
          <a:p>
            <a:pPr lvl="1"/>
            <a:r>
              <a:rPr lang="en-US" dirty="0" smtClean="0"/>
              <a:t>Widely used in industry </a:t>
            </a:r>
          </a:p>
          <a:p>
            <a:r>
              <a:rPr lang="en-US" dirty="0" smtClean="0"/>
              <a:t>Items bought by the user are stored in a SQLite database</a:t>
            </a:r>
          </a:p>
          <a:p>
            <a:pPr lvl="1"/>
            <a:r>
              <a:rPr lang="en-US" dirty="0" smtClean="0"/>
              <a:t>Android supports SQLite </a:t>
            </a:r>
          </a:p>
          <a:p>
            <a:pPr lvl="1"/>
            <a:r>
              <a:rPr lang="en-US" dirty="0" smtClean="0"/>
              <a:t>Main database will not be pre-occupied by items bought by the users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030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software architecture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Connection between the client and the server is achieved by sending/receiving HTTP requests</a:t>
            </a:r>
          </a:p>
          <a:p>
            <a:r>
              <a:rPr lang="en-US" dirty="0" smtClean="0"/>
              <a:t>Connection between server and the databased is achieved by sending queries </a:t>
            </a:r>
          </a:p>
          <a:p>
            <a:r>
              <a:rPr lang="en-US" dirty="0" smtClean="0"/>
              <a:t>Data received by the client is encoded in JSON </a:t>
            </a:r>
          </a:p>
          <a:p>
            <a:r>
              <a:rPr lang="en-US" dirty="0" smtClean="0"/>
              <a:t>Special classes in the Android app care for presenting the information in the right way</a:t>
            </a:r>
            <a:endParaRPr lang="bg-BG" dirty="0"/>
          </a:p>
        </p:txBody>
      </p:sp>
      <p:pic>
        <p:nvPicPr>
          <p:cNvPr id="7" name="Content Placeholder 6" descr="C:\Users\UsEr\Desktop\architecture.pn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58" y="1853248"/>
            <a:ext cx="4143375" cy="3990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563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Android application</a:t>
            </a:r>
          </a:p>
          <a:p>
            <a:r>
              <a:rPr lang="en-US" dirty="0" smtClean="0"/>
              <a:t>Connects to the server via HTTP requests </a:t>
            </a:r>
          </a:p>
          <a:p>
            <a:r>
              <a:rPr lang="en-US" dirty="0" smtClean="0"/>
              <a:t>Receives the data needed encoded in JSON format </a:t>
            </a:r>
          </a:p>
          <a:p>
            <a:r>
              <a:rPr lang="en-US" dirty="0" smtClean="0"/>
              <a:t>Helper classes used to parse the data and populate the pages seen by the user </a:t>
            </a:r>
          </a:p>
          <a:p>
            <a:r>
              <a:rPr lang="en-US" dirty="0" smtClean="0"/>
              <a:t>Bought items stored in an internal database </a:t>
            </a:r>
            <a:endParaRPr lang="bg-BG" dirty="0"/>
          </a:p>
        </p:txBody>
      </p:sp>
      <p:pic>
        <p:nvPicPr>
          <p:cNvPr id="14" name="Content Placeholder 13" descr="https://scontent-frt3-1.xx.fbcdn.net/hphotos-xlf1/v/t34.0-12/13081874_1172494159442136_1876426059_n.jpg?oh=99d0276d79d4c2072486173629e2e9d0&amp;oe=5725D219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377" y="1711580"/>
            <a:ext cx="3321970" cy="420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48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Written in PHP</a:t>
            </a:r>
          </a:p>
          <a:p>
            <a:r>
              <a:rPr lang="en-US" dirty="0" smtClean="0"/>
              <a:t>Receives calls from the client </a:t>
            </a:r>
          </a:p>
          <a:p>
            <a:r>
              <a:rPr lang="en-US" dirty="0" smtClean="0"/>
              <a:t>The server handles the calls and queries the database for the needed information </a:t>
            </a:r>
          </a:p>
          <a:p>
            <a:r>
              <a:rPr lang="en-US" dirty="0" smtClean="0"/>
              <a:t>Returns the requested information to the client 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041" y="2060574"/>
            <a:ext cx="5150700" cy="2781881"/>
          </a:xfrm>
        </p:spPr>
      </p:pic>
    </p:spTree>
    <p:extLst>
      <p:ext uri="{BB962C8B-B14F-4D97-AF65-F5344CB8AC3E}">
        <p14:creationId xmlns:p14="http://schemas.microsoft.com/office/powerpoint/2010/main" val="2387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“Central” MySQL database which stores the important information</a:t>
            </a:r>
          </a:p>
          <a:p>
            <a:pPr lvl="1"/>
            <a:r>
              <a:rPr lang="en-US" dirty="0" smtClean="0"/>
              <a:t>Users </a:t>
            </a:r>
          </a:p>
          <a:p>
            <a:pPr lvl="1"/>
            <a:r>
              <a:rPr lang="en-US" dirty="0" smtClean="0"/>
              <a:t>Shops </a:t>
            </a:r>
          </a:p>
          <a:p>
            <a:pPr lvl="1"/>
            <a:r>
              <a:rPr lang="en-US" dirty="0" smtClean="0"/>
              <a:t>Contents of shops </a:t>
            </a:r>
          </a:p>
          <a:p>
            <a:r>
              <a:rPr lang="en-US" dirty="0" smtClean="0"/>
              <a:t>SQLite database which stores purchases of the user </a:t>
            </a:r>
          </a:p>
          <a:p>
            <a:pPr lvl="1"/>
            <a:r>
              <a:rPr lang="en-US" dirty="0" smtClean="0"/>
              <a:t>Product </a:t>
            </a:r>
          </a:p>
          <a:p>
            <a:pPr lvl="1"/>
            <a:r>
              <a:rPr lang="en-US" dirty="0" smtClean="0"/>
              <a:t>Number of times that the item has been bought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02" y="2060575"/>
            <a:ext cx="4395788" cy="3166575"/>
          </a:xfrm>
        </p:spPr>
      </p:pic>
    </p:spTree>
    <p:extLst>
      <p:ext uri="{BB962C8B-B14F-4D97-AF65-F5344CB8AC3E}">
        <p14:creationId xmlns:p14="http://schemas.microsoft.com/office/powerpoint/2010/main" val="341340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55562"/>
            <a:ext cx="9404723" cy="1400530"/>
          </a:xfrm>
        </p:spPr>
        <p:txBody>
          <a:bodyPr/>
          <a:lstStyle/>
          <a:p>
            <a:r>
              <a:rPr lang="en-US" dirty="0" smtClean="0"/>
              <a:t>Problems and solutions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Problems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functionality </a:t>
            </a:r>
            <a:r>
              <a:rPr lang="en-US" dirty="0" smtClean="0"/>
              <a:t>of the system </a:t>
            </a:r>
            <a:r>
              <a:rPr lang="en-US" dirty="0" smtClean="0"/>
              <a:t>is</a:t>
            </a:r>
            <a:r>
              <a:rPr lang="en-US" dirty="0" smtClean="0"/>
              <a:t> </a:t>
            </a:r>
            <a:r>
              <a:rPr lang="en-US" dirty="0" smtClean="0"/>
              <a:t>highly dependent to the state of the server</a:t>
            </a:r>
          </a:p>
          <a:p>
            <a:r>
              <a:rPr lang="en-US" dirty="0" smtClean="0"/>
              <a:t>Same host for database and server</a:t>
            </a:r>
          </a:p>
          <a:p>
            <a:r>
              <a:rPr lang="en-US" dirty="0" smtClean="0"/>
              <a:t>Limit to the number of connections to the database </a:t>
            </a:r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8333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92D050"/>
                </a:solidFill>
              </a:rPr>
              <a:t>Solutions</a:t>
            </a:r>
          </a:p>
          <a:p>
            <a:r>
              <a:rPr lang="en-US" dirty="0" smtClean="0"/>
              <a:t>Creation of backup servers </a:t>
            </a:r>
          </a:p>
          <a:p>
            <a:endParaRPr lang="en-US" dirty="0"/>
          </a:p>
          <a:p>
            <a:r>
              <a:rPr lang="en-US" dirty="0" smtClean="0"/>
              <a:t>Creation of database servers </a:t>
            </a:r>
          </a:p>
          <a:p>
            <a:endParaRPr lang="en-US" dirty="0" smtClean="0"/>
          </a:p>
          <a:p>
            <a:r>
              <a:rPr lang="en-US" dirty="0" smtClean="0"/>
              <a:t>Different database servers storing different part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75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355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Smart Shopping Trolley</vt:lpstr>
      <vt:lpstr>Why is the project important?</vt:lpstr>
      <vt:lpstr>Requirements </vt:lpstr>
      <vt:lpstr>Tools</vt:lpstr>
      <vt:lpstr>Client-server software architecture</vt:lpstr>
      <vt:lpstr>The client </vt:lpstr>
      <vt:lpstr>The server</vt:lpstr>
      <vt:lpstr>The database </vt:lpstr>
      <vt:lpstr>Problems and solutions </vt:lpstr>
      <vt:lpstr>Thank you for your attention!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Shopping Trolley</dc:title>
  <dc:creator>UsEr</dc:creator>
  <cp:lastModifiedBy>UsEr</cp:lastModifiedBy>
  <cp:revision>12</cp:revision>
  <dcterms:created xsi:type="dcterms:W3CDTF">2016-05-11T09:00:37Z</dcterms:created>
  <dcterms:modified xsi:type="dcterms:W3CDTF">2016-05-16T16:40:03Z</dcterms:modified>
</cp:coreProperties>
</file>