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402" r:id="rId2"/>
    <p:sldId id="493" r:id="rId3"/>
    <p:sldId id="508" r:id="rId4"/>
    <p:sldId id="467" r:id="rId5"/>
    <p:sldId id="548" r:id="rId6"/>
    <p:sldId id="549" r:id="rId7"/>
    <p:sldId id="573" r:id="rId8"/>
    <p:sldId id="554" r:id="rId9"/>
    <p:sldId id="473" r:id="rId10"/>
    <p:sldId id="550" r:id="rId11"/>
    <p:sldId id="551" r:id="rId12"/>
    <p:sldId id="552" r:id="rId13"/>
    <p:sldId id="553" r:id="rId14"/>
    <p:sldId id="539" r:id="rId15"/>
    <p:sldId id="555" r:id="rId16"/>
    <p:sldId id="556" r:id="rId17"/>
    <p:sldId id="557" r:id="rId18"/>
    <p:sldId id="558" r:id="rId19"/>
    <p:sldId id="561" r:id="rId20"/>
    <p:sldId id="562" r:id="rId21"/>
    <p:sldId id="563" r:id="rId22"/>
    <p:sldId id="564" r:id="rId23"/>
    <p:sldId id="574" r:id="rId24"/>
    <p:sldId id="559" r:id="rId25"/>
    <p:sldId id="565" r:id="rId26"/>
    <p:sldId id="566" r:id="rId27"/>
    <p:sldId id="567" r:id="rId28"/>
    <p:sldId id="560" r:id="rId29"/>
    <p:sldId id="568" r:id="rId30"/>
    <p:sldId id="569" r:id="rId31"/>
    <p:sldId id="570" r:id="rId32"/>
    <p:sldId id="349" r:id="rId33"/>
    <p:sldId id="401" r:id="rId34"/>
    <p:sldId id="405" r:id="rId35"/>
    <p:sldId id="5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992864-D9A3-4C4E-8A12-A178210DBF95}">
          <p14:sldIdLst>
            <p14:sldId id="402"/>
            <p14:sldId id="493"/>
            <p14:sldId id="508"/>
          </p14:sldIdLst>
        </p14:section>
        <p14:section name="Executing Native SQL Queries" id="{483AE7F4-3476-4052-9E7B-31C3924B34E2}">
          <p14:sldIdLst>
            <p14:sldId id="467"/>
            <p14:sldId id="548"/>
            <p14:sldId id="549"/>
            <p14:sldId id="573"/>
            <p14:sldId id="554"/>
          </p14:sldIdLst>
        </p14:section>
        <p14:section name="Object State Tracking" id="{F67BFD0F-A911-4B97-A889-BC478281468B}">
          <p14:sldIdLst>
            <p14:sldId id="473"/>
            <p14:sldId id="550"/>
            <p14:sldId id="551"/>
            <p14:sldId id="552"/>
            <p14:sldId id="553"/>
          </p14:sldIdLst>
        </p14:section>
        <p14:section name="Bulk Operations" id="{295FC2D8-EA9F-4D8E-B414-4FADD9400174}">
          <p14:sldIdLst>
            <p14:sldId id="539"/>
            <p14:sldId id="555"/>
            <p14:sldId id="556"/>
            <p14:sldId id="557"/>
          </p14:sldIdLst>
        </p14:section>
        <p14:section name="Types of Loading" id="{D7562C00-8CC8-4FF2-8C34-9D6B47506EFE}">
          <p14:sldIdLst>
            <p14:sldId id="558"/>
            <p14:sldId id="561"/>
            <p14:sldId id="562"/>
            <p14:sldId id="563"/>
            <p14:sldId id="564"/>
            <p14:sldId id="574"/>
          </p14:sldIdLst>
        </p14:section>
        <p14:section name="Concurrency Checks" id="{1B38B8EE-C21B-4051-B83F-56C820C6ADEF}">
          <p14:sldIdLst>
            <p14:sldId id="559"/>
            <p14:sldId id="565"/>
            <p14:sldId id="566"/>
            <p14:sldId id="567"/>
          </p14:sldIdLst>
        </p14:section>
        <p14:section name="Cascade Operations" id="{1809B9DC-FF8E-4ABE-A373-2A4D4C5A5805}">
          <p14:sldIdLst>
            <p14:sldId id="560"/>
            <p14:sldId id="568"/>
            <p14:sldId id="569"/>
            <p14:sldId id="570"/>
          </p14:sldIdLst>
        </p14:section>
        <p14:section name="Conclusion" id="{8A7EA9DB-9DF7-4C12-82E7-4BB94E6D83F6}">
          <p14:sldIdLst>
            <p14:sldId id="349"/>
            <p14:sldId id="401"/>
            <p14:sldId id="405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4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42CCE97-9E0F-4180-899A-B7B5B763AD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05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79CD1D-61B6-4EBE-ADFF-62F8BE58D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77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A59A90-0B62-4BB9-BEA1-7A48144E6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56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99EC5-228B-4282-B932-750A3F678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17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913972-FB59-461B-BD8F-3D6B46F49D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129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56C7D4-C9A1-4387-9640-CB4F378E3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345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B68BE6-6E1D-4DAB-B47C-5825F5F5E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255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4E21BB-D224-4027-9651-85C530366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44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1D4223-C426-4A72-A3D3-FB4562AB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75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CA06F-B533-435B-AD83-FF3B2112FC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1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A7D2C1-1D6B-4A53-9C68-084DD7729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362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993A8-38DE-4249-A49B-FCEBFFBBA6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88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05E2B5-3D3A-4A2C-BF9D-B0AC455F5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245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Entity Framework Core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query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915">
            <a:off x="4626647" y="2129833"/>
            <a:ext cx="2938706" cy="29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Entity Framework, objects can be: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buClr>
                <a:schemeClr val="tx1"/>
              </a:buClr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persists all changes in DB</a:t>
            </a:r>
          </a:p>
          <a:p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Behave like a normal objects, which are not related to EF</a:t>
            </a:r>
          </a:p>
          <a:p>
            <a:pPr lvl="1"/>
            <a:r>
              <a:rPr lang="en-US" dirty="0"/>
              <a:t>We can get detached objects using </a:t>
            </a:r>
            <a:r>
              <a:rPr lang="en-US" b="1" dirty="0" err="1">
                <a:solidFill>
                  <a:schemeClr val="bg1"/>
                </a:solidFill>
              </a:rPr>
              <a:t>AsNoTracking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and Detaching Objects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077E31-C571-430D-9366-F9707DC48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02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 query is executed inside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, the returned </a:t>
            </a:r>
            <a:br>
              <a:rPr lang="en-US" dirty="0"/>
            </a:br>
            <a:r>
              <a:rPr lang="en-US" dirty="0"/>
              <a:t>objects are </a:t>
            </a:r>
            <a:r>
              <a:rPr lang="en-US" b="1" dirty="0">
                <a:solidFill>
                  <a:schemeClr val="bg1"/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r>
              <a:rPr lang="en-US" dirty="0"/>
              <a:t>When a context is destroyed, all objects in it are automatically detached</a:t>
            </a:r>
          </a:p>
          <a:p>
            <a:pPr lvl="1"/>
            <a:r>
              <a:rPr lang="en-US" dirty="0"/>
              <a:t>E.g. in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r>
              <a:rPr lang="en-US" dirty="0"/>
              <a:t>You might later on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objects that have been previously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detached </a:t>
            </a:r>
            <a:r>
              <a:rPr lang="en-US" dirty="0"/>
              <a:t>to a </a:t>
            </a:r>
            <a:r>
              <a:rPr lang="en-US" b="1" dirty="0">
                <a:solidFill>
                  <a:schemeClr val="bg1"/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Detached Objects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D8C234-494C-4A9F-8E28-26CC1ACFE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5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is an object detached?</a:t>
            </a:r>
          </a:p>
          <a:p>
            <a:pPr lvl="1"/>
            <a:r>
              <a:rPr lang="en-US" dirty="0"/>
              <a:t>When we get the object from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Dispose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Manually: by setting the </a:t>
            </a:r>
            <a:r>
              <a:rPr lang="en-US" b="1" dirty="0">
                <a:solidFill>
                  <a:schemeClr val="bg1"/>
                </a:solidFill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Detaching Objects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7724" y="3352801"/>
            <a:ext cx="943547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5112199"/>
            <a:ext cx="2971800" cy="784163"/>
          </a:xfrm>
          <a:prstGeom prst="wedgeRoundRectCallout">
            <a:avLst>
              <a:gd name="adj1" fmla="val -56067"/>
              <a:gd name="adj2" fmla="val -27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Returned employee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detached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1C2BA99-D0B3-4CEA-B23A-03237CA20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Objects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8800" y="2574000"/>
            <a:ext cx="9674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entry.State = EntityState.Modified;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AD43A5-C6C8-4EA3-8C44-7020AE1A7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A1A4C-E2FC-4532-984F-555B06F56D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077" y="1752601"/>
            <a:ext cx="2609849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BULK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9C3995-1D87-48B6-87EF-B3243E128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Multiple Update and Delete in Single Query</a:t>
            </a:r>
          </a:p>
        </p:txBody>
      </p:sp>
    </p:spTree>
    <p:extLst>
      <p:ext uri="{BB962C8B-B14F-4D97-AF65-F5344CB8AC3E}">
        <p14:creationId xmlns:p14="http://schemas.microsoft.com/office/powerpoint/2010/main" val="123747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Z.EntityFramework.Plus</a:t>
            </a:r>
            <a:r>
              <a:rPr lang="en-US" noProof="1"/>
              <a:t> </a:t>
            </a:r>
            <a:r>
              <a:rPr lang="en-US" dirty="0"/>
              <a:t>gives you the ability to perform </a:t>
            </a:r>
            <a:r>
              <a:rPr lang="en-US" b="1" dirty="0">
                <a:solidFill>
                  <a:schemeClr val="bg1"/>
                </a:solidFill>
              </a:rPr>
              <a:t>bulk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update/delete</a:t>
            </a:r>
            <a:r>
              <a:rPr lang="en-US" dirty="0"/>
              <a:t> of entities</a:t>
            </a:r>
          </a:p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more: </a:t>
            </a:r>
            <a:r>
              <a:rPr lang="en-US" b="1" dirty="0">
                <a:hlinkClick r:id="rId3"/>
              </a:rPr>
              <a:t>https://entityframework-plus.net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1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C5899B-AFDF-46F9-AEC8-EB5E9AE6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9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all users where </a:t>
            </a:r>
            <a:r>
              <a:rPr lang="en-US" b="1" dirty="0">
                <a:solidFill>
                  <a:schemeClr val="bg1"/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Delete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25464" y="1942408"/>
            <a:ext cx="75288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latin typeface="Consolas" panose="020B0609020204030204" pitchFamily="49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5685108" y="3484200"/>
            <a:ext cx="6096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5464" y="4154121"/>
            <a:ext cx="75288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200" b="1" noProof="1">
                <a:latin typeface="Consolas" panose="020B0609020204030204" pitchFamily="49" charset="0"/>
              </a:rPr>
              <a:t> [dbo].[Employees]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j0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INNER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JOIN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[Extent1].[Id]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AS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WHERE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N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’Pesho'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=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j1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(j0.[Id] = j1.[Id])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3E59AC-7992-438D-9D4F-82EECC7F7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2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Update all Employees with name "</a:t>
            </a:r>
            <a:r>
              <a:rPr lang="en-US" dirty="0" err="1"/>
              <a:t>Nasko</a:t>
            </a:r>
            <a:r>
              <a:rPr lang="en-US" dirty="0"/>
              <a:t>" to "</a:t>
            </a:r>
            <a:r>
              <a:rPr lang="en-US" dirty="0" err="1"/>
              <a:t>Plamen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"</a:t>
            </a:r>
            <a:r>
              <a:rPr lang="en-US" noProof="1"/>
              <a:t>Plamen"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1837512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.Where(t =&gt; t.Name == "Nasko")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(u =&gt; new Employee { Name = "Plamen" });</a:t>
            </a:r>
            <a:endParaRPr lang="en-US" sz="25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950952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.Where(employee =&gt; employee.Name == "Plamen");</a:t>
            </a:r>
          </a:p>
          <a:p>
            <a:endParaRPr lang="en-US" sz="2500" b="1" noProof="1">
              <a:latin typeface="Consolas" panose="020B0609020204030204" pitchFamily="49" charset="0"/>
            </a:endParaRPr>
          </a:p>
          <a:p>
            <a:r>
              <a:rPr lang="en-US" sz="2500" b="1" noProof="1"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(employee =&gt; new Employee { Age = 99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C830ED-58A9-480F-AE9F-B3BEE676B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2EFAA2-32C8-40CA-9809-E7EC00244D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Types of Loading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05"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316726"/>
            <a:ext cx="5181600" cy="7005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2"/>
                </a:solidFill>
              </a:rPr>
              <a:t>Loading…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30EC507-74A3-4D3D-A01B-B65FC43249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Lazy, Eager and Explicit Loading</a:t>
            </a:r>
          </a:p>
        </p:txBody>
      </p:sp>
    </p:spTree>
    <p:extLst>
      <p:ext uri="{BB962C8B-B14F-4D97-AF65-F5344CB8AC3E}">
        <p14:creationId xmlns:p14="http://schemas.microsoft.com/office/powerpoint/2010/main" val="9176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 loading </a:t>
            </a:r>
            <a:r>
              <a:rPr lang="en-US" dirty="0"/>
              <a:t>loads all records when they’re needed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Collection()</a:t>
            </a:r>
            <a:r>
              <a:rPr lang="en-US" dirty="0"/>
              <a:t>.</a:t>
            </a:r>
            <a:r>
              <a:rPr lang="en-US" b="1" dirty="0">
                <a:solidFill>
                  <a:schemeClr val="bg1"/>
                </a:solidFill>
              </a:rPr>
              <a:t>Load()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Loading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50" y="2639594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Collection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EmployeeProjects)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70750-159C-49E2-B35F-5AE291225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04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Native SQL Queries</a:t>
            </a:r>
          </a:p>
          <a:p>
            <a:pPr lvl="1"/>
            <a:r>
              <a:rPr lang="en-US" dirty="0"/>
              <a:t>Execute Stored Procedures</a:t>
            </a:r>
          </a:p>
          <a:p>
            <a:r>
              <a:rPr lang="en-US" dirty="0"/>
              <a:t>Object State Tracking</a:t>
            </a:r>
          </a:p>
          <a:p>
            <a:r>
              <a:rPr lang="en-US" dirty="0"/>
              <a:t>Bulk Operations</a:t>
            </a:r>
          </a:p>
          <a:p>
            <a:r>
              <a:rPr lang="en-US" dirty="0"/>
              <a:t>Types of Loading</a:t>
            </a:r>
          </a:p>
          <a:p>
            <a:r>
              <a:rPr lang="en-US" dirty="0"/>
              <a:t>Concurrency Checks</a:t>
            </a:r>
          </a:p>
          <a:p>
            <a:r>
              <a:rPr lang="en-US" dirty="0"/>
              <a:t>Cascade Operations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EC82-6B1C-4460-9B44-95A207A9F9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loading </a:t>
            </a:r>
            <a:r>
              <a:rPr lang="en-US" dirty="0"/>
              <a:t>loads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of an entity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Loading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2667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453735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5311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latin typeface="Consolas" panose="020B0609020204030204" pitchFamily="49" charset="0"/>
              </a:rPr>
              <a:t>(address =&gt; address.Town)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E409A3-0AA1-4812-B989-0F8E1776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4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b="1" dirty="0">
                <a:solidFill>
                  <a:schemeClr val="bg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EF Core enables lazy-loading for any navigation property that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)</a:t>
            </a:r>
            <a:endParaRPr lang="bg-BG" dirty="0"/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  <a:p>
            <a:r>
              <a:rPr lang="en-US" dirty="0"/>
              <a:t>Each loading of navigational property is an addition query (N+1)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0A463D-D805-4C0A-8743-038BC7A8A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9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Lazy Loading Proxies</a:t>
            </a:r>
          </a:p>
          <a:p>
            <a:endParaRPr lang="en-US" dirty="0"/>
          </a:p>
          <a:p>
            <a:r>
              <a:rPr lang="en-US" dirty="0"/>
              <a:t>Enable the package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Lazy Loading Proxies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1" y="1925494"/>
            <a:ext cx="106716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Install-Package Microsoft.EntityFrameworkCore.Proxies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76600"/>
            <a:ext cx="106716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UseLazyLoadingProxies()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.UseSqlServer(myConnectionString);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E50B8A-9A09-43B5-ACA2-C2DEB710A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7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Problem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Refreshing the article list page, sends 11 queries to </a:t>
            </a:r>
            <a:br>
              <a:rPr lang="en-US" dirty="0"/>
            </a:br>
            <a:r>
              <a:rPr lang="en-US" dirty="0"/>
              <a:t>the database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 query </a:t>
            </a:r>
            <a:r>
              <a:rPr lang="en-US" sz="3200" dirty="0"/>
              <a:t>finds the first 10 articles</a:t>
            </a:r>
          </a:p>
          <a:p>
            <a:pPr lvl="1"/>
            <a:r>
              <a:rPr lang="en-US" sz="3200" dirty="0"/>
              <a:t>The subsequent </a:t>
            </a:r>
            <a:r>
              <a:rPr lang="en-US" sz="3200" b="1" dirty="0">
                <a:solidFill>
                  <a:schemeClr val="bg1"/>
                </a:solidFill>
              </a:rPr>
              <a:t>10 queries</a:t>
            </a:r>
            <a:r>
              <a:rPr lang="en-US" sz="3200" dirty="0"/>
              <a:t>, find each article's comments</a:t>
            </a:r>
          </a:p>
          <a:p>
            <a:pPr lvl="1"/>
            <a:r>
              <a:rPr lang="en-US" sz="3200" dirty="0"/>
              <a:t>Total of 11 queries (N + 1)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494005-E54F-474A-A824-4AAA8EE617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64F17-1C16-403B-A939-4956D29513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Concurrency Checks</a:t>
            </a:r>
          </a:p>
        </p:txBody>
      </p:sp>
      <p:pic>
        <p:nvPicPr>
          <p:cNvPr id="4098" name="Picture 2" descr="Image result for concurrency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295400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runs in </a:t>
            </a:r>
            <a:r>
              <a:rPr lang="en-US" b="1" dirty="0">
                <a:solidFill>
                  <a:schemeClr val="bg1"/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/>
            <a:r>
              <a:rPr lang="en-US" dirty="0"/>
              <a:t>By default the conflict resolution strategy in EF is "</a:t>
            </a:r>
            <a:r>
              <a:rPr lang="en-US" b="1" dirty="0">
                <a:solidFill>
                  <a:schemeClr val="bg1"/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 last change overwrites all previous concurrent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Enabling "</a:t>
            </a:r>
            <a:r>
              <a:rPr lang="en-US" b="1" dirty="0">
                <a:solidFill>
                  <a:schemeClr val="bg1"/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[ConcurrencyCheck]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Concurrency Control in EF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A1955C-A47F-4478-95BE-BD1E14B41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1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0" y="99000"/>
            <a:ext cx="9715594" cy="882654"/>
          </a:xfrm>
        </p:spPr>
        <p:txBody>
          <a:bodyPr/>
          <a:lstStyle/>
          <a:p>
            <a:r>
              <a:rPr lang="en-US" dirty="0"/>
              <a:t>Last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19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7000" y="5528999"/>
            <a:ext cx="2590800" cy="457200"/>
          </a:xfrm>
          <a:prstGeom prst="wedgeRoundRectCallout">
            <a:avLst>
              <a:gd name="adj1" fmla="val -56503"/>
              <a:gd name="adj2" fmla="val 4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user wins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F96639-0407-4B53-93E5-B4680A73A7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6000" y="1899000"/>
            <a:ext cx="9829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35801" y="5714728"/>
            <a:ext cx="4436376" cy="510778"/>
          </a:xfrm>
          <a:prstGeom prst="wedgeRoundRectCallout">
            <a:avLst>
              <a:gd name="adj1" fmla="val -53859"/>
              <a:gd name="adj2" fmla="val -4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600" y="4686600"/>
            <a:ext cx="2743200" cy="510778"/>
          </a:xfrm>
          <a:prstGeom prst="wedgeRoundRectCallout">
            <a:avLst>
              <a:gd name="adj1" fmla="val -56006"/>
              <a:gd name="adj2" fmla="val 290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get saved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DBA3471-26A1-41AD-B987-B940E6F5BF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A5C2374-5958-4015-9B23-B19BABB6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000" y="2918222"/>
            <a:ext cx="2899800" cy="510778"/>
          </a:xfrm>
          <a:prstGeom prst="wedgeRoundRectCallout">
            <a:avLst>
              <a:gd name="adj1" fmla="val -162729"/>
              <a:gd name="adj2" fmla="val -311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[ConcurrencyCheck]</a:t>
            </a:r>
          </a:p>
        </p:txBody>
      </p:sp>
    </p:spTree>
    <p:extLst>
      <p:ext uri="{BB962C8B-B14F-4D97-AF65-F5344CB8AC3E}">
        <p14:creationId xmlns:p14="http://schemas.microsoft.com/office/powerpoint/2010/main" val="11686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1ABA7-EB4E-4B79-AB70-D75C216EB6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Cascade Operations</a:t>
            </a:r>
          </a:p>
        </p:txBody>
      </p:sp>
      <p:pic>
        <p:nvPicPr>
          <p:cNvPr id="5122" name="Picture 2" descr="Image result for cascade opera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E0A82EB-3986-4426-BCFD-50810C99F0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Deleting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24379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throws exception </a:t>
            </a:r>
            <a:r>
              <a:rPr lang="en-US" dirty="0"/>
              <a:t>(it cannot leave the navigational property with no value)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</a:t>
            </a:r>
            <a:r>
              <a:rPr lang="en-US" dirty="0" smtClean="0"/>
              <a:t>property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the value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FK to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Scenarios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855F7A-A988-4C16-B827-38BEB9B2F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5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BBE7F-3499-47BE-B21F-885B4A121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1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bg1"/>
                </a:solidFill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DeleteBehavior.Cascade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DeleteBehavior.Restrict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DeleteBehavior.ClientSetNull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D1D69A-A170-4189-8D12-CA0F181B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6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6952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6952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05A40E-3C64-4F13-9BD9-E6E007D88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7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Databases can be accessed directly with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queries</a:t>
            </a:r>
            <a:r>
              <a:rPr lang="en-US" sz="3000" dirty="0">
                <a:solidFill>
                  <a:schemeClr val="bg2"/>
                </a:solidFill>
              </a:rPr>
              <a:t> from C# code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EF keeps track of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Framework-Plus </a:t>
            </a:r>
            <a:r>
              <a:rPr lang="en-US" sz="3000" dirty="0">
                <a:solidFill>
                  <a:schemeClr val="bg2"/>
                </a:solidFill>
              </a:rPr>
              <a:t>lets you bundle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With multiple users,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concurrency</a:t>
            </a:r>
            <a:r>
              <a:rPr lang="en-US" sz="3000" dirty="0">
                <a:solidFill>
                  <a:schemeClr val="bg2"/>
                </a:solidFill>
              </a:rPr>
              <a:t> of operations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must be observed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Cascade delete </a:t>
            </a:r>
            <a:r>
              <a:rPr lang="en-US" sz="3000" dirty="0">
                <a:solidFill>
                  <a:schemeClr val="bg2"/>
                </a:solidFill>
              </a:rPr>
              <a:t>is on by default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A3A8C4-F41E-4322-9BC0-515083511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6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956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D2048A-E813-4A2A-9B58-1179B0FE02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518455-4120-4B1E-9A4E-635CDA991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7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AC4EA-3578-403F-A3D7-8F4697E1BC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05" y="1219201"/>
            <a:ext cx="2276793" cy="261974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365D183-5113-467E-A546-F71770745D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and Parameterized</a:t>
            </a:r>
          </a:p>
        </p:txBody>
      </p:sp>
    </p:spTree>
    <p:extLst>
      <p:ext uri="{BB962C8B-B14F-4D97-AF65-F5344CB8AC3E}">
        <p14:creationId xmlns:p14="http://schemas.microsoft.com/office/powerpoint/2010/main" val="10915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</a:t>
            </a:r>
            <a:r>
              <a:rPr lang="en-US" b="1" dirty="0">
                <a:solidFill>
                  <a:schemeClr val="bg1"/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Limitations: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statements 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Native SQL Queries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31736" y="1944000"/>
            <a:ext cx="503293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.FromSqlRaw(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97C39-64DF-462E-BF08-384581662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0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Native SQL queries can also be parameterized: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SQL Queries with Parameters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944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context.Employees.FromSqlRaw(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0642" y="2362201"/>
            <a:ext cx="1869744" cy="808957"/>
          </a:xfrm>
          <a:prstGeom prst="wedgeRoundRectCallout">
            <a:avLst>
              <a:gd name="adj1" fmla="val -56531"/>
              <a:gd name="adj2" fmla="val 39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36000" y="4644000"/>
            <a:ext cx="1814029" cy="919401"/>
          </a:xfrm>
          <a:prstGeom prst="wedgeRoundRectCallout">
            <a:avLst>
              <a:gd name="adj1" fmla="val -57928"/>
              <a:gd name="adj2" fmla="val -50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3C4961-713A-46C4-BCB5-6C10F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FromSqlInterpolated</a:t>
            </a:r>
            <a:r>
              <a:rPr lang="en-US" dirty="0"/>
              <a:t> allows string interpolation syntax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in 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4" y="1905000"/>
            <a:ext cx="1067117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"SELECT FirstName, LastName, JobTitle"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"FROM dbo.Employees WHERE JobTitle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{jobTitle}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context.Employees.FromSqlInterpolated(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448800" y="2667000"/>
            <a:ext cx="1905000" cy="762000"/>
          </a:xfrm>
          <a:prstGeom prst="wedgeRoundRectCallout">
            <a:avLst>
              <a:gd name="adj1" fmla="val -57928"/>
              <a:gd name="adj2" fmla="val 48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Interpolated parameter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9769A7-17F8-404E-BB05-120BD0F54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6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Stored Procedure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1532" y="2259000"/>
            <a:ext cx="798893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600" b="1" noProof="1">
                <a:latin typeface="Consolas" panose="020B0609020204030204" pitchFamily="49" charset="0"/>
              </a:rPr>
              <a:t>UpdateAge @param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 </a:t>
            </a:r>
            <a:r>
              <a:rPr lang="en-US" sz="2600" b="1" noProof="1">
                <a:latin typeface="Consolas" panose="020B0609020204030204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</a:rPr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0538" y="4104000"/>
            <a:ext cx="1079092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var ageParameter = new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r>
              <a:rPr lang="en-US" sz="2600" b="1" noProof="1">
                <a:latin typeface="Consolas" panose="020B0609020204030204" pitchFamily="49" charset="0"/>
              </a:rPr>
              <a:t>("@age",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var query 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EXEC UpdateAge @age</a:t>
            </a:r>
            <a:r>
              <a:rPr lang="en-US" sz="2600" b="1" noProof="1">
                <a:latin typeface="Consolas" panose="020B0609020204030204" pitchFamily="49" charset="0"/>
              </a:rPr>
              <a:t>";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context.Database.ExecuteSqlCommand(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query</a:t>
            </a:r>
            <a:r>
              <a:rPr lang="en-US" sz="2600" b="1" noProof="1">
                <a:latin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ageParameter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EF710B-8689-4DE2-9BC8-47C16A0A2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1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E14-5900-4CF7-8E84-7B4B5F0004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State Tracking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10048" y="990600"/>
            <a:ext cx="4317062" cy="3352800"/>
            <a:chOff x="4208460" y="990600"/>
            <a:chExt cx="4317062" cy="335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09B09-81B5-4806-8B1A-B938E0EB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4204">
              <a:off x="4418012" y="990600"/>
              <a:ext cx="3352800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8460" y="2429319"/>
              <a:ext cx="2286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State Prediction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8522" y="2429319"/>
              <a:ext cx="2667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Measurement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0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3997</TotalTime>
  <Words>1536</Words>
  <Application>Microsoft Office PowerPoint</Application>
  <PresentationFormat>Widescreen</PresentationFormat>
  <Paragraphs>332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EF Advanced Querying</vt:lpstr>
      <vt:lpstr>Table of Contents</vt:lpstr>
      <vt:lpstr>Have a Question?</vt:lpstr>
      <vt:lpstr>Executing Native SQL Queries</vt:lpstr>
      <vt:lpstr>Executing Native SQL Queries</vt:lpstr>
      <vt:lpstr>Native SQL Queries with Parameters</vt:lpstr>
      <vt:lpstr>Interpolation in SQL Queries</vt:lpstr>
      <vt:lpstr>Executing a Stored Procedure </vt:lpstr>
      <vt:lpstr>Object State Tracking</vt:lpstr>
      <vt:lpstr>Attaching and Detaching Objects</vt:lpstr>
      <vt:lpstr>Attaching Detached Objects</vt:lpstr>
      <vt:lpstr>Detaching Objects</vt:lpstr>
      <vt:lpstr>Attaching Objects</vt:lpstr>
      <vt:lpstr>Bulk Operations</vt:lpstr>
      <vt:lpstr>EntityFramework-Plus</vt:lpstr>
      <vt:lpstr>Bulk Delete</vt:lpstr>
      <vt:lpstr>Bulk Update: Syntax</vt:lpstr>
      <vt:lpstr>Types of Loading</vt:lpstr>
      <vt:lpstr>Explicit Loading </vt:lpstr>
      <vt:lpstr>Eager Loading </vt:lpstr>
      <vt:lpstr>Lazy Loading</vt:lpstr>
      <vt:lpstr>Enable Lazy Loading Proxies</vt:lpstr>
      <vt:lpstr>N+1 Problem</vt:lpstr>
      <vt:lpstr>Concurrency Checks</vt:lpstr>
      <vt:lpstr>Optimistic Concurrency Control in EF</vt:lpstr>
      <vt:lpstr>Last One Wins - Example</vt:lpstr>
      <vt:lpstr>First One Wins - Example</vt:lpstr>
      <vt:lpstr>Cascade Operations</vt:lpstr>
      <vt:lpstr>Cascade Delete Scenarios </vt:lpstr>
      <vt:lpstr>Cascade Delete with Fluent API (1)</vt:lpstr>
      <vt:lpstr>Cascade Delete with Fluent API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Advanced Querying</dc:title>
  <dc:subject>Software Development Course</dc:subject>
  <dc:creator>Software University</dc:creator>
  <cp:keywords>DB; Advanced; EF; Core; Advanced; Querying;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ROG STRIX</cp:lastModifiedBy>
  <cp:revision>43</cp:revision>
  <dcterms:created xsi:type="dcterms:W3CDTF">2018-05-23T13:08:44Z</dcterms:created>
  <dcterms:modified xsi:type="dcterms:W3CDTF">2021-01-07T14:05:31Z</dcterms:modified>
  <cp:category>programming;computer programming;software development;web development</cp:category>
</cp:coreProperties>
</file>