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9"/>
  </p:notesMasterIdLst>
  <p:handoutMasterIdLst>
    <p:handoutMasterId r:id="rId40"/>
  </p:handoutMasterIdLst>
  <p:sldIdLst>
    <p:sldId id="798" r:id="rId2"/>
    <p:sldId id="799" r:id="rId3"/>
    <p:sldId id="800" r:id="rId4"/>
    <p:sldId id="841" r:id="rId5"/>
    <p:sldId id="842" r:id="rId6"/>
    <p:sldId id="843" r:id="rId7"/>
    <p:sldId id="849" r:id="rId8"/>
    <p:sldId id="844" r:id="rId9"/>
    <p:sldId id="845" r:id="rId10"/>
    <p:sldId id="846" r:id="rId11"/>
    <p:sldId id="847" r:id="rId12"/>
    <p:sldId id="848"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2" r:id="rId28"/>
    <p:sldId id="823" r:id="rId29"/>
    <p:sldId id="833" r:id="rId30"/>
    <p:sldId id="824" r:id="rId31"/>
    <p:sldId id="825" r:id="rId32"/>
    <p:sldId id="826" r:id="rId33"/>
    <p:sldId id="827" r:id="rId34"/>
    <p:sldId id="801" r:id="rId35"/>
    <p:sldId id="401" r:id="rId36"/>
    <p:sldId id="405" r:id="rId37"/>
    <p:sldId id="4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934C148-F259-467D-9836-6916DE274F91}">
          <p14:sldIdLst>
            <p14:sldId id="798"/>
            <p14:sldId id="799"/>
            <p14:sldId id="800"/>
          </p14:sldIdLst>
        </p14:section>
        <p14:section name="Indices" id="{62853CB0-3067-41EA-8614-26F8B10D40E0}">
          <p14:sldIdLst>
            <p14:sldId id="841"/>
            <p14:sldId id="842"/>
            <p14:sldId id="843"/>
            <p14:sldId id="849"/>
            <p14:sldId id="844"/>
            <p14:sldId id="845"/>
            <p14:sldId id="846"/>
            <p14:sldId id="847"/>
          </p14:sldIdLst>
        </p14:section>
        <p14:section name="Grouping" id="{E22AF63E-5A5B-4332-94F0-6A2B38B00584}">
          <p14:sldIdLst>
            <p14:sldId id="848"/>
            <p14:sldId id="808"/>
            <p14:sldId id="809"/>
            <p14:sldId id="810"/>
            <p14:sldId id="811"/>
          </p14:sldIdLst>
        </p14:section>
        <p14:section name="Aggregate Functions" id="{E3B4F457-947A-44C3-B5FD-70A903385D64}">
          <p14:sldIdLst>
            <p14:sldId id="812"/>
            <p14:sldId id="813"/>
            <p14:sldId id="814"/>
            <p14:sldId id="815"/>
            <p14:sldId id="816"/>
            <p14:sldId id="817"/>
            <p14:sldId id="818"/>
            <p14:sldId id="819"/>
            <p14:sldId id="820"/>
            <p14:sldId id="821"/>
            <p14:sldId id="822"/>
            <p14:sldId id="823"/>
            <p14:sldId id="833"/>
          </p14:sldIdLst>
        </p14:section>
        <p14:section name="Having" id="{3F705939-9B7F-4B54-A4D0-A7C9172378EE}">
          <p14:sldIdLst>
            <p14:sldId id="824"/>
            <p14:sldId id="825"/>
            <p14:sldId id="826"/>
            <p14:sldId id="827"/>
          </p14:sldIdLst>
        </p14:section>
        <p14:section name="Conclusion" id="{D27FFBCC-2DA0-48C9-BA6D-170B6C67C673}">
          <p14:sldIdLst>
            <p14:sldId id="801"/>
            <p14:sldId id="401"/>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214" autoAdjust="0"/>
  </p:normalViewPr>
  <p:slideViewPr>
    <p:cSldViewPr showGuides="1">
      <p:cViewPr varScale="1">
        <p:scale>
          <a:sx n="116" d="100"/>
          <a:sy n="116" d="100"/>
        </p:scale>
        <p:origin x="294" y="66"/>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26.1.2021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id="{0B52D984-1D6C-4573-9A17-44BF13B05EB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478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15</a:t>
            </a:fld>
            <a:endParaRPr lang="en-US" dirty="0"/>
          </a:p>
        </p:txBody>
      </p:sp>
      <p:sp>
        <p:nvSpPr>
          <p:cNvPr id="6" name="Footer Placeholder 7">
            <a:extLst>
              <a:ext uri="{FF2B5EF4-FFF2-40B4-BE49-F238E27FC236}">
                <a16:creationId xmlns:a16="http://schemas.microsoft.com/office/drawing/2014/main" id="{442FABA0-DFA9-494D-8005-33429131E60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9499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6611CE28-2CED-48DB-833A-208A170A112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1871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18</a:t>
            </a:fld>
            <a:endParaRPr lang="en-US" dirty="0"/>
          </a:p>
        </p:txBody>
      </p:sp>
      <p:sp>
        <p:nvSpPr>
          <p:cNvPr id="6" name="Footer Placeholder 7">
            <a:extLst>
              <a:ext uri="{FF2B5EF4-FFF2-40B4-BE49-F238E27FC236}">
                <a16:creationId xmlns:a16="http://schemas.microsoft.com/office/drawing/2014/main" id="{C97D7DAD-4476-4997-A96F-BDA918593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50303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If any of the values are NULL they are ignored. For example, if one the values is NULL and the other is 5,000 the COUNT will return 1 because it will ignore the NULL value. On the other hand, we can count everything by writing COUNT(*).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
        <p:nvSpPr>
          <p:cNvPr id="6" name="Footer Placeholder 7">
            <a:extLst>
              <a:ext uri="{FF2B5EF4-FFF2-40B4-BE49-F238E27FC236}">
                <a16:creationId xmlns:a16="http://schemas.microsoft.com/office/drawing/2014/main" id="{A275B31C-46FC-492B-BAEB-30B059D0C0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69962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20</a:t>
            </a:fld>
            <a:endParaRPr lang="en-US" dirty="0"/>
          </a:p>
        </p:txBody>
      </p:sp>
      <p:sp>
        <p:nvSpPr>
          <p:cNvPr id="6" name="Footer Placeholder 7">
            <a:extLst>
              <a:ext uri="{FF2B5EF4-FFF2-40B4-BE49-F238E27FC236}">
                <a16:creationId xmlns:a16="http://schemas.microsoft.com/office/drawing/2014/main" id="{1F44B4E7-82BB-452A-9A97-96E40FCAF0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5479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id="{9322CA38-C7E2-4F25-BDB3-AC948F416BE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4796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998D1CC9-80A3-4013-9622-19589D284B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78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a:t>NULLs are ignored again. </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23</a:t>
            </a:fld>
            <a:endParaRPr lang="en-US" dirty="0"/>
          </a:p>
        </p:txBody>
      </p:sp>
      <p:sp>
        <p:nvSpPr>
          <p:cNvPr id="6" name="Footer Placeholder 7">
            <a:extLst>
              <a:ext uri="{FF2B5EF4-FFF2-40B4-BE49-F238E27FC236}">
                <a16:creationId xmlns:a16="http://schemas.microsoft.com/office/drawing/2014/main" id="{9346B5C2-9481-4394-9E89-8656FBB3B1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48783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24</a:t>
            </a:fld>
            <a:endParaRPr lang="en-US" dirty="0"/>
          </a:p>
        </p:txBody>
      </p:sp>
      <p:sp>
        <p:nvSpPr>
          <p:cNvPr id="6" name="Footer Placeholder 7">
            <a:extLst>
              <a:ext uri="{FF2B5EF4-FFF2-40B4-BE49-F238E27FC236}">
                <a16:creationId xmlns:a16="http://schemas.microsoft.com/office/drawing/2014/main" id="{5F9AFDD7-66ED-478F-BCF5-8E7969A0562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91024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25</a:t>
            </a:fld>
            <a:endParaRPr lang="en-US" dirty="0"/>
          </a:p>
        </p:txBody>
      </p:sp>
      <p:sp>
        <p:nvSpPr>
          <p:cNvPr id="6" name="Footer Placeholder 7">
            <a:extLst>
              <a:ext uri="{FF2B5EF4-FFF2-40B4-BE49-F238E27FC236}">
                <a16:creationId xmlns:a16="http://schemas.microsoft.com/office/drawing/2014/main" id="{76AB6F90-33F9-4D32-8C1D-872FE1C0D99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076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id="{81243E04-67BB-452F-BE50-5B31E6F32B2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2084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6" name="Footer Placeholder 7">
            <a:extLst>
              <a:ext uri="{FF2B5EF4-FFF2-40B4-BE49-F238E27FC236}">
                <a16:creationId xmlns:a16="http://schemas.microsoft.com/office/drawing/2014/main" id="{9469C6BB-5551-4D54-B75E-7E3E1B8A5B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82784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79D4E9A8-DC06-4CF6-99B3-9A73481D6E1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00679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6" name="Footer Placeholder 7">
            <a:extLst>
              <a:ext uri="{FF2B5EF4-FFF2-40B4-BE49-F238E27FC236}">
                <a16:creationId xmlns:a16="http://schemas.microsoft.com/office/drawing/2014/main" id="{8AEDE46F-F22B-4D50-8BCA-8F8C72EB8B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9432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6" name="Footer Placeholder 7">
            <a:extLst>
              <a:ext uri="{FF2B5EF4-FFF2-40B4-BE49-F238E27FC236}">
                <a16:creationId xmlns:a16="http://schemas.microsoft.com/office/drawing/2014/main" id="{E57A5B1D-E9E3-441B-800A-EA008F7CC3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08381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The</a:t>
            </a:r>
            <a:r>
              <a:rPr lang="en-US" baseline="0" dirty="0"/>
              <a:t> HAVING clause is used to filter data based on aggregate values. This means that we cannot use it without grouping before that. Unlike HAVING, the WHERE clause filters rows before the aggregation happens.</a:t>
            </a:r>
            <a:endParaRPr lang="en-US" dirty="0"/>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30</a:t>
            </a:fld>
            <a:endParaRPr lang="en-US" dirty="0"/>
          </a:p>
        </p:txBody>
      </p:sp>
      <p:sp>
        <p:nvSpPr>
          <p:cNvPr id="6" name="Footer Placeholder 7">
            <a:extLst>
              <a:ext uri="{FF2B5EF4-FFF2-40B4-BE49-F238E27FC236}">
                <a16:creationId xmlns:a16="http://schemas.microsoft.com/office/drawing/2014/main" id="{1BDE0815-E483-4D09-9757-C50198F2C6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429949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
        <p:nvSpPr>
          <p:cNvPr id="6" name="Footer Placeholder 7">
            <a:extLst>
              <a:ext uri="{FF2B5EF4-FFF2-40B4-BE49-F238E27FC236}">
                <a16:creationId xmlns:a16="http://schemas.microsoft.com/office/drawing/2014/main" id="{636FB8BE-2DF6-4DD0-9823-F47514FA26D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4507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
        <p:nvSpPr>
          <p:cNvPr id="6" name="Footer Placeholder 7">
            <a:extLst>
              <a:ext uri="{FF2B5EF4-FFF2-40B4-BE49-F238E27FC236}">
                <a16:creationId xmlns:a16="http://schemas.microsoft.com/office/drawing/2014/main" id="{47E3CC55-DF2E-4210-B3ED-FA5E069EF79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76871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1DD92E64-EA1F-4A88-91F0-DD969AE0CF7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97527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74BEC2B7-2F20-4DB4-A8FF-82D0A475FCD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08579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46E2483A-E5D4-4CF1-B234-B7E752C0B58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3848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br>
              <a:rPr lang="en-US" dirty="0"/>
            </a:b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
        <p:nvSpPr>
          <p:cNvPr id="6" name="Footer Placeholder 7">
            <a:extLst>
              <a:ext uri="{FF2B5EF4-FFF2-40B4-BE49-F238E27FC236}">
                <a16:creationId xmlns:a16="http://schemas.microsoft.com/office/drawing/2014/main" id="{D6062E2B-9DB7-4027-AA3F-B07911E54B1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75853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36</a:t>
            </a:fld>
            <a:endParaRPr lang="en-US" dirty="0"/>
          </a:p>
        </p:txBody>
      </p:sp>
      <p:sp>
        <p:nvSpPr>
          <p:cNvPr id="6" name="Footer Placeholder 7">
            <a:extLst>
              <a:ext uri="{FF2B5EF4-FFF2-40B4-BE49-F238E27FC236}">
                <a16:creationId xmlns:a16="http://schemas.microsoft.com/office/drawing/2014/main" id="{A9A7C335-AD03-4098-8DE5-9C890185A36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8890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37</a:t>
            </a:fld>
            <a:endParaRPr lang="en-US" dirty="0"/>
          </a:p>
        </p:txBody>
      </p:sp>
      <p:sp>
        <p:nvSpPr>
          <p:cNvPr id="7" name="Footer Placeholder 7">
            <a:extLst>
              <a:ext uri="{FF2B5EF4-FFF2-40B4-BE49-F238E27FC236}">
                <a16:creationId xmlns:a16="http://schemas.microsoft.com/office/drawing/2014/main" id="{B31FF646-1D2D-4FD7-A4DA-768920F02A9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8132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5</a:t>
            </a:fld>
            <a:endParaRPr lang="en-US" dirty="0"/>
          </a:p>
        </p:txBody>
      </p:sp>
      <p:sp>
        <p:nvSpPr>
          <p:cNvPr id="5" name="Footer Placeholder 7">
            <a:extLst>
              <a:ext uri="{FF2B5EF4-FFF2-40B4-BE49-F238E27FC236}">
                <a16:creationId xmlns:a16="http://schemas.microsoft.com/office/drawing/2014/main" id="{1356434D-CFD9-4577-903D-09A1E12EA9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292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9</a:t>
            </a:fld>
            <a:endParaRPr lang="en-US" dirty="0"/>
          </a:p>
        </p:txBody>
      </p:sp>
      <p:sp>
        <p:nvSpPr>
          <p:cNvPr id="6" name="Footer Placeholder 7">
            <a:extLst>
              <a:ext uri="{FF2B5EF4-FFF2-40B4-BE49-F238E27FC236}">
                <a16:creationId xmlns:a16="http://schemas.microsoft.com/office/drawing/2014/main" id="{CD213E49-EECC-4ED2-8AFB-779368481A8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7357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6" name="Footer Placeholder 7">
            <a:extLst>
              <a:ext uri="{FF2B5EF4-FFF2-40B4-BE49-F238E27FC236}">
                <a16:creationId xmlns:a16="http://schemas.microsoft.com/office/drawing/2014/main" id="{419C0AB8-09F8-48FF-9B55-80E51CAB9F8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90120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12</a:t>
            </a:fld>
            <a:endParaRPr lang="en-US" dirty="0"/>
          </a:p>
        </p:txBody>
      </p:sp>
      <p:sp>
        <p:nvSpPr>
          <p:cNvPr id="6" name="Footer Placeholder 7">
            <a:extLst>
              <a:ext uri="{FF2B5EF4-FFF2-40B4-BE49-F238E27FC236}">
                <a16:creationId xmlns:a16="http://schemas.microsoft.com/office/drawing/2014/main" id="{251A80AC-FE8D-4C84-850E-DA0EAECB274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28720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6" name="Footer Placeholder 7">
            <a:extLst>
              <a:ext uri="{FF2B5EF4-FFF2-40B4-BE49-F238E27FC236}">
                <a16:creationId xmlns:a16="http://schemas.microsoft.com/office/drawing/2014/main" id="{7D779037-2EAC-431A-8358-32C99F93A60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17359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65B01D13-882D-4C61-83BD-BB9961A58A4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942241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5453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judge.softuni.bg/Contests/Practice/Index/291#12"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a:t>How to Get Data Insights?</a:t>
            </a:r>
          </a:p>
          <a:p>
            <a:endParaRPr lang="en-US" dirty="0"/>
          </a:p>
        </p:txBody>
      </p:sp>
      <p:sp>
        <p:nvSpPr>
          <p:cNvPr id="5" name="Title 4"/>
          <p:cNvSpPr>
            <a:spLocks noGrp="1"/>
          </p:cNvSpPr>
          <p:nvPr>
            <p:ph type="title"/>
          </p:nvPr>
        </p:nvSpPr>
        <p:spPr/>
        <p:txBody>
          <a:bodyPr>
            <a:normAutofit/>
          </a:bodyPr>
          <a:lstStyle/>
          <a:p>
            <a:r>
              <a:rPr lang="en-US" dirty="0"/>
              <a:t>Indices and Data Aggregation</a:t>
            </a:r>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7" name="Text Placeholder 6"/>
          <p:cNvSpPr>
            <a:spLocks noGrp="1"/>
          </p:cNvSpPr>
          <p:nvPr>
            <p:ph type="body" sz="quarter" idx="19"/>
          </p:nvPr>
        </p:nvSpPr>
        <p:spPr/>
        <p:txBody>
          <a:bodyPr/>
          <a:lstStyle/>
          <a:p>
            <a:r>
              <a:rPr lang="en-US" noProof="1"/>
              <a:t>SoftUni</a:t>
            </a:r>
            <a:r>
              <a:rPr lang="en-US"/>
              <a:t>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grpSp>
        <p:nvGrpSpPr>
          <p:cNvPr id="29" name="Group 28"/>
          <p:cNvGrpSpPr/>
          <p:nvPr/>
        </p:nvGrpSpPr>
        <p:grpSpPr>
          <a:xfrm>
            <a:off x="3841506" y="2032878"/>
            <a:ext cx="3767663" cy="3202350"/>
            <a:chOff x="4175334" y="2032878"/>
            <a:chExt cx="3767663" cy="3202350"/>
          </a:xfrm>
        </p:grpSpPr>
        <p:pic>
          <p:nvPicPr>
            <p:cNvPr id="14" name="Picture 2" descr="Image result for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54" y="2032878"/>
              <a:ext cx="3112143" cy="3112143"/>
            </a:xfrm>
            <a:prstGeom prst="rect">
              <a:avLst/>
            </a:prstGeom>
            <a:noFill/>
            <a:extLst>
              <a:ext uri="{909E8E84-426E-40DD-AFC4-6F175D3DCCD1}">
                <a14:hiddenFill xmlns:a14="http://schemas.microsoft.com/office/drawing/2010/main">
                  <a:solidFill>
                    <a:srgbClr val="FFFFFF"/>
                  </a:solidFill>
                </a14:hiddenFill>
              </a:ext>
            </a:extLst>
          </p:spPr>
        </p:pic>
        <p:pic>
          <p:nvPicPr>
            <p:cNvPr id="18" name="Картина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751" y="3592197"/>
              <a:ext cx="1604719" cy="1604719"/>
            </a:xfrm>
            <a:prstGeom prst="rect">
              <a:avLst/>
            </a:prstGeom>
          </p:spPr>
        </p:pic>
        <p:pic>
          <p:nvPicPr>
            <p:cNvPr id="19" name="Картина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334" y="4209992"/>
              <a:ext cx="920206" cy="920206"/>
            </a:xfrm>
            <a:prstGeom prst="rect">
              <a:avLst/>
            </a:prstGeom>
          </p:spPr>
        </p:pic>
        <p:pic>
          <p:nvPicPr>
            <p:cNvPr id="20" name="Картина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0020" y="4483017"/>
              <a:ext cx="752211" cy="752211"/>
            </a:xfrm>
            <a:prstGeom prst="rect">
              <a:avLst/>
            </a:prstGeom>
          </p:spPr>
        </p:pic>
      </p:grpSp>
    </p:spTree>
    <p:extLst>
      <p:ext uri="{BB962C8B-B14F-4D97-AF65-F5344CB8AC3E}">
        <p14:creationId xmlns:p14="http://schemas.microsoft.com/office/powerpoint/2010/main" val="14366045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
        <p:nvSpPr>
          <p:cNvPr id="9" name="Slide Number">
            <a:extLst>
              <a:ext uri="{FF2B5EF4-FFF2-40B4-BE49-F238E27FC236}">
                <a16:creationId xmlns:a16="http://schemas.microsoft.com/office/drawing/2014/main" id="{6FE3E495-2106-432D-BFE6-EAD28BB417A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4719829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3F06-B8D5-4B32-9A69-D3D07D56EB48}"/>
              </a:ext>
            </a:extLst>
          </p:cNvPr>
          <p:cNvSpPr>
            <a:spLocks noGrp="1"/>
          </p:cNvSpPr>
          <p:nvPr>
            <p:ph type="title" sz="quarter" idx="10"/>
          </p:nvPr>
        </p:nvSpPr>
        <p:spPr/>
        <p:txBody>
          <a:bodyPr/>
          <a:lstStyle/>
          <a:p>
            <a:r>
              <a:rPr lang="en-US"/>
              <a:t>Demo: Index Performance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
        <p:nvSpPr>
          <p:cNvPr id="4" name="Subtitle 3">
            <a:extLst>
              <a:ext uri="{FF2B5EF4-FFF2-40B4-BE49-F238E27FC236}">
                <a16:creationId xmlns:a16="http://schemas.microsoft.com/office/drawing/2014/main" id="{313656FD-9A73-425B-BE7E-716A79A3DEA5}"/>
              </a:ext>
            </a:extLst>
          </p:cNvPr>
          <p:cNvSpPr>
            <a:spLocks noGrp="1"/>
          </p:cNvSpPr>
          <p:nvPr>
            <p:ph type="subTitle" sz="quarter" idx="11"/>
          </p:nvPr>
        </p:nvSpPr>
        <p:spPr/>
        <p:txBody>
          <a:bodyPr/>
          <a:lstStyle/>
          <a:p>
            <a:r>
              <a:rPr lang="en-US" dirty="0"/>
              <a:t>Live Demo</a:t>
            </a:r>
          </a:p>
        </p:txBody>
      </p:sp>
    </p:spTree>
    <p:extLst>
      <p:ext uri="{BB962C8B-B14F-4D97-AF65-F5344CB8AC3E}">
        <p14:creationId xmlns:p14="http://schemas.microsoft.com/office/powerpoint/2010/main" val="3990607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6A5DA3C-4A21-497C-8380-CC4B81906A45}"/>
              </a:ext>
            </a:extLst>
          </p:cNvPr>
          <p:cNvSpPr>
            <a:spLocks noGrp="1"/>
          </p:cNvSpPr>
          <p:nvPr>
            <p:ph type="subTitle" sz="quarter" idx="11"/>
          </p:nvPr>
        </p:nvSpPr>
        <p:spPr/>
        <p:txBody>
          <a:bodyPr/>
          <a:lstStyle/>
          <a:p>
            <a:r>
              <a:rPr lang="en-US" dirty="0"/>
              <a:t>Consolidating Data Based On Criteria</a:t>
            </a:r>
          </a:p>
        </p:txBody>
      </p:sp>
      <p:sp>
        <p:nvSpPr>
          <p:cNvPr id="2" name="Title 1">
            <a:extLst>
              <a:ext uri="{FF2B5EF4-FFF2-40B4-BE49-F238E27FC236}">
                <a16:creationId xmlns:a16="http://schemas.microsoft.com/office/drawing/2014/main" id="{5EB6A8A2-1552-47FC-BAA6-2507D0EBD7BF}"/>
              </a:ext>
            </a:extLst>
          </p:cNvPr>
          <p:cNvSpPr>
            <a:spLocks noGrp="1"/>
          </p:cNvSpPr>
          <p:nvPr>
            <p:ph type="title" sz="quarter" idx="10"/>
          </p:nvPr>
        </p:nvSpPr>
        <p:spPr/>
        <p:txBody>
          <a:bodyPr/>
          <a:lstStyle/>
          <a:p>
            <a:r>
              <a:rPr lang="en-US" dirty="0"/>
              <a:t>Grouping</a:t>
            </a:r>
          </a:p>
        </p:txBody>
      </p:sp>
      <p:pic>
        <p:nvPicPr>
          <p:cNvPr id="9" name="Picture 8"/>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100000" contrast="9000"/>
                    </a14:imgEffect>
                  </a14:imgLayer>
                </a14:imgProps>
              </a:ext>
              <a:ext uri="{28A0092B-C50C-407E-A947-70E740481C1C}">
                <a14:useLocalDpi xmlns:a14="http://schemas.microsoft.com/office/drawing/2010/main" val="0"/>
              </a:ext>
            </a:extLst>
          </a:blip>
          <a:stretch>
            <a:fillRect/>
          </a:stretch>
        </p:blipFill>
        <p:spPr>
          <a:xfrm>
            <a:off x="4682067" y="1049814"/>
            <a:ext cx="2887133" cy="2887133"/>
          </a:xfrm>
          <a:prstGeom prst="rect">
            <a:avLst/>
          </a:prstGeom>
        </p:spPr>
      </p:pic>
    </p:spTree>
    <p:extLst>
      <p:ext uri="{BB962C8B-B14F-4D97-AF65-F5344CB8AC3E}">
        <p14:creationId xmlns:p14="http://schemas.microsoft.com/office/powerpoint/2010/main" val="148866568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0"/>
          </p:nvPr>
        </p:nvSpPr>
        <p:spPr>
          <a:xfrm>
            <a:off x="1807503" y="1004560"/>
            <a:ext cx="10129234" cy="5546589"/>
          </a:xfrm>
        </p:spPr>
        <p:txBody>
          <a:bodyPr/>
          <a:lstStyle/>
          <a:p>
            <a:pPr>
              <a:buClr>
                <a:schemeClr val="tx1"/>
              </a:buClr>
            </a:pPr>
            <a:r>
              <a:rPr lang="en-US" b="1">
                <a:solidFill>
                  <a:schemeClr val="bg1"/>
                </a:solidFill>
              </a:rPr>
              <a:t>Grouping </a:t>
            </a:r>
            <a:r>
              <a:rPr lang="en-US"/>
              <a:t>allows receiving data into separate groups </a:t>
            </a:r>
            <a:br>
              <a:rPr lang="en-US"/>
            </a:br>
            <a:r>
              <a:rPr lang="en-US"/>
              <a:t>based on a common property</a:t>
            </a:r>
            <a:endParaRPr lang="en-US" dirty="0"/>
          </a:p>
        </p:txBody>
      </p:sp>
      <p:sp>
        <p:nvSpPr>
          <p:cNvPr id="465922" name="Rectangle 2"/>
          <p:cNvSpPr>
            <a:spLocks noGrp="1" noChangeArrowheads="1"/>
          </p:cNvSpPr>
          <p:nvPr>
            <p:ph type="title"/>
          </p:nvPr>
        </p:nvSpPr>
        <p:spPr/>
        <p:txBody>
          <a:bodyPr/>
          <a:lstStyle/>
          <a:p>
            <a:r>
              <a:rPr lang="en-US"/>
              <a:t>Grouping</a:t>
            </a:r>
            <a:r>
              <a:rPr lang="bg-BG"/>
              <a:t> (1)</a:t>
            </a:r>
            <a:endParaRPr lang="bg-BG" dirty="0"/>
          </a:p>
        </p:txBody>
      </p:sp>
      <p:sp>
        <p:nvSpPr>
          <p:cNvPr id="49" name="Rectangle 48"/>
          <p:cNvSpPr/>
          <p:nvPr/>
        </p:nvSpPr>
        <p:spPr>
          <a:xfrm>
            <a:off x="5458275" y="3004362"/>
            <a:ext cx="3322637" cy="112871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ectangle 49"/>
          <p:cNvSpPr/>
          <p:nvPr/>
        </p:nvSpPr>
        <p:spPr>
          <a:xfrm>
            <a:off x="5458275" y="4133075"/>
            <a:ext cx="3322637" cy="1685925"/>
          </a:xfrm>
          <a:prstGeom prst="rect">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1" name="Rectangle 50"/>
          <p:cNvSpPr/>
          <p:nvPr/>
        </p:nvSpPr>
        <p:spPr>
          <a:xfrm>
            <a:off x="5458275" y="5814238"/>
            <a:ext cx="3322637" cy="5715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aphicFrame>
        <p:nvGraphicFramePr>
          <p:cNvPr id="52" name="Table 51"/>
          <p:cNvGraphicFramePr>
            <a:graphicFrameLocks noGrp="1"/>
          </p:cNvGraphicFramePr>
          <p:nvPr>
            <p:extLst>
              <p:ext uri="{D42A27DB-BD31-4B8C-83A1-F6EECF244321}">
                <p14:modId xmlns:p14="http://schemas.microsoft.com/office/powerpoint/2010/main" val="2356526475"/>
              </p:ext>
            </p:extLst>
          </p:nvPr>
        </p:nvGraphicFramePr>
        <p:xfrm>
          <a:off x="3675512" y="2408335"/>
          <a:ext cx="6477000" cy="564066"/>
        </p:xfrm>
        <a:graphic>
          <a:graphicData uri="http://schemas.openxmlformats.org/drawingml/2006/table">
            <a:tbl>
              <a:tblPr firstRow="1" bandRow="1">
                <a:tableStyleId>{7DF18680-E054-41AD-8BC1-D1AEF772440D}</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dirty="0">
                          <a:solidFill>
                            <a:schemeClr val="tx1"/>
                          </a:solidFill>
                          <a:effectLst/>
                        </a:rPr>
                        <a:t>Employee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DepartmentName</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tc>
                  <a:txBody>
                    <a:bodyPr/>
                    <a:lstStyle/>
                    <a:p>
                      <a:r>
                        <a:rPr lang="en-US" sz="2800" dirty="0">
                          <a:solidFill>
                            <a:schemeClr val="tx1"/>
                          </a:solidFill>
                          <a:effectLst/>
                        </a:rPr>
                        <a:t>Salary</a:t>
                      </a:r>
                    </a:p>
                  </a:txBody>
                  <a:tcPr marL="137345" marR="137345" marT="68673" marB="686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1D5DD"/>
                    </a:solidFill>
                  </a:tcPr>
                </a:tc>
                <a:extLst>
                  <a:ext uri="{0D108BD9-81ED-4DB2-BD59-A6C34878D82A}">
                    <a16:rowId xmlns:a16="http://schemas.microsoft.com/office/drawing/2014/main" val="247495740"/>
                  </a:ext>
                </a:extLst>
              </a:tr>
            </a:tbl>
          </a:graphicData>
        </a:graphic>
      </p:graphicFrame>
      <p:sp>
        <p:nvSpPr>
          <p:cNvPr id="53" name="Rectangle 52"/>
          <p:cNvSpPr/>
          <p:nvPr/>
        </p:nvSpPr>
        <p:spPr>
          <a:xfrm>
            <a:off x="3675512" y="2997212"/>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Adam</a:t>
            </a:r>
          </a:p>
        </p:txBody>
      </p:sp>
      <p:sp>
        <p:nvSpPr>
          <p:cNvPr id="54" name="Rectangle 53"/>
          <p:cNvSpPr/>
          <p:nvPr/>
        </p:nvSpPr>
        <p:spPr>
          <a:xfrm>
            <a:off x="3675512" y="4125928"/>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Jane</a:t>
            </a:r>
          </a:p>
        </p:txBody>
      </p:sp>
      <p:sp>
        <p:nvSpPr>
          <p:cNvPr id="55" name="Rectangle 54"/>
          <p:cNvSpPr/>
          <p:nvPr/>
        </p:nvSpPr>
        <p:spPr>
          <a:xfrm>
            <a:off x="8780312" y="2997212"/>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sp>
        <p:nvSpPr>
          <p:cNvPr id="56" name="Rectangle 55"/>
          <p:cNvSpPr/>
          <p:nvPr/>
        </p:nvSpPr>
        <p:spPr>
          <a:xfrm>
            <a:off x="8780312" y="4125928"/>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10,000</a:t>
            </a:r>
          </a:p>
        </p:txBody>
      </p:sp>
      <p:sp>
        <p:nvSpPr>
          <p:cNvPr id="57" name="Rectangle 56"/>
          <p:cNvSpPr/>
          <p:nvPr/>
        </p:nvSpPr>
        <p:spPr>
          <a:xfrm>
            <a:off x="5461112" y="2997212"/>
            <a:ext cx="3319200" cy="565200"/>
          </a:xfrm>
          <a:prstGeom prst="rect">
            <a:avLst/>
          </a:prstGeom>
          <a:solidFill>
            <a:schemeClr val="bg2">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 Support</a:t>
            </a:r>
          </a:p>
        </p:txBody>
      </p:sp>
      <p:sp>
        <p:nvSpPr>
          <p:cNvPr id="58" name="Rectangle 57"/>
          <p:cNvSpPr/>
          <p:nvPr/>
        </p:nvSpPr>
        <p:spPr>
          <a:xfrm>
            <a:off x="5461112" y="3561570"/>
            <a:ext cx="3319200" cy="565200"/>
          </a:xfrm>
          <a:prstGeom prst="rect">
            <a:avLst/>
          </a:prstGeom>
          <a:solidFill>
            <a:schemeClr val="bg2">
              <a:lumMod val="95000"/>
              <a:alpha val="35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Database</a:t>
            </a:r>
            <a:r>
              <a:rPr lang="en-US" sz="2800" dirty="0"/>
              <a:t> </a:t>
            </a:r>
            <a:r>
              <a:rPr lang="en-US" sz="2800" b="1" dirty="0">
                <a:solidFill>
                  <a:schemeClr val="tx1"/>
                </a:solidFill>
              </a:rPr>
              <a:t>Support</a:t>
            </a:r>
          </a:p>
        </p:txBody>
      </p:sp>
      <p:sp>
        <p:nvSpPr>
          <p:cNvPr id="59" name="Rectangle 58"/>
          <p:cNvSpPr/>
          <p:nvPr/>
        </p:nvSpPr>
        <p:spPr>
          <a:xfrm>
            <a:off x="5461112" y="4125928"/>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0" name="Rectangle 59"/>
          <p:cNvSpPr/>
          <p:nvPr/>
        </p:nvSpPr>
        <p:spPr>
          <a:xfrm>
            <a:off x="5461112" y="4690286"/>
            <a:ext cx="3319200" cy="565200"/>
          </a:xfrm>
          <a:prstGeom prst="rect">
            <a:avLst/>
          </a:prstGeom>
          <a:solidFill>
            <a:schemeClr val="bg2">
              <a:alpha val="20000"/>
            </a:schemeClr>
          </a:solidFill>
          <a:ln>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sp>
        <p:nvSpPr>
          <p:cNvPr id="61" name="Rectangle 60"/>
          <p:cNvSpPr/>
          <p:nvPr/>
        </p:nvSpPr>
        <p:spPr>
          <a:xfrm>
            <a:off x="5461112" y="5254644"/>
            <a:ext cx="3319200" cy="565200"/>
          </a:xfrm>
          <a:prstGeom prst="rect">
            <a:avLst/>
          </a:prstGeom>
          <a:solidFill>
            <a:schemeClr val="bg2">
              <a:alpha val="20000"/>
            </a:schemeClr>
          </a:solid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Application</a:t>
            </a:r>
            <a:r>
              <a:rPr lang="en-US" sz="2800" dirty="0"/>
              <a:t> </a:t>
            </a:r>
            <a:r>
              <a:rPr lang="en-US" sz="2800" b="1" dirty="0">
                <a:solidFill>
                  <a:schemeClr val="tx1"/>
                </a:solidFill>
              </a:rPr>
              <a:t>Support</a:t>
            </a:r>
          </a:p>
        </p:txBody>
      </p:sp>
      <p:grpSp>
        <p:nvGrpSpPr>
          <p:cNvPr id="62" name="Group 61"/>
          <p:cNvGrpSpPr/>
          <p:nvPr/>
        </p:nvGrpSpPr>
        <p:grpSpPr>
          <a:xfrm>
            <a:off x="3675512" y="5819002"/>
            <a:ext cx="6476400" cy="565200"/>
            <a:chOff x="2894012" y="5847507"/>
            <a:chExt cx="6476400" cy="565200"/>
          </a:xfrm>
          <a:noFill/>
        </p:grpSpPr>
        <p:sp>
          <p:nvSpPr>
            <p:cNvPr id="63" name="Rectangle 62"/>
            <p:cNvSpPr/>
            <p:nvPr/>
          </p:nvSpPr>
          <p:spPr>
            <a:xfrm>
              <a:off x="2894012" y="5847507"/>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Fred</a:t>
              </a:r>
            </a:p>
          </p:txBody>
        </p:sp>
        <p:sp>
          <p:nvSpPr>
            <p:cNvPr id="64" name="Rectangle 63"/>
            <p:cNvSpPr/>
            <p:nvPr/>
          </p:nvSpPr>
          <p:spPr>
            <a:xfrm>
              <a:off x="7998812" y="5847507"/>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sp>
          <p:nvSpPr>
            <p:cNvPr id="65" name="Rectangle 64"/>
            <p:cNvSpPr/>
            <p:nvPr/>
          </p:nvSpPr>
          <p:spPr>
            <a:xfrm>
              <a:off x="4679612" y="5847507"/>
              <a:ext cx="3319200" cy="565200"/>
            </a:xfrm>
            <a:prstGeom prst="rect">
              <a:avLst/>
            </a:prstGeom>
            <a:grpFill/>
            <a:ln w="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Software</a:t>
              </a:r>
              <a:r>
                <a:rPr lang="en-US" sz="2800" dirty="0"/>
                <a:t> </a:t>
              </a:r>
              <a:r>
                <a:rPr lang="en-US" sz="2800" b="1" dirty="0">
                  <a:solidFill>
                    <a:schemeClr val="tx1"/>
                  </a:solidFill>
                </a:rPr>
                <a:t>Support</a:t>
              </a:r>
            </a:p>
          </p:txBody>
        </p:sp>
      </p:grpSp>
      <p:grpSp>
        <p:nvGrpSpPr>
          <p:cNvPr id="66" name="Group 65"/>
          <p:cNvGrpSpPr/>
          <p:nvPr/>
        </p:nvGrpSpPr>
        <p:grpSpPr>
          <a:xfrm>
            <a:off x="3675512" y="3561570"/>
            <a:ext cx="6476400" cy="565200"/>
            <a:chOff x="2894012" y="3590075"/>
            <a:chExt cx="6476400" cy="565200"/>
          </a:xfrm>
        </p:grpSpPr>
        <p:sp>
          <p:nvSpPr>
            <p:cNvPr id="67" name="Rectangle 66"/>
            <p:cNvSpPr/>
            <p:nvPr/>
          </p:nvSpPr>
          <p:spPr>
            <a:xfrm>
              <a:off x="2894012" y="3590075"/>
              <a:ext cx="1785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John</a:t>
              </a:r>
            </a:p>
          </p:txBody>
        </p:sp>
        <p:sp>
          <p:nvSpPr>
            <p:cNvPr id="68" name="Rectangle 67"/>
            <p:cNvSpPr/>
            <p:nvPr/>
          </p:nvSpPr>
          <p:spPr>
            <a:xfrm>
              <a:off x="7998812" y="3590075"/>
              <a:ext cx="1371600" cy="565200"/>
            </a:xfrm>
            <a:prstGeom prst="rect">
              <a:avLst/>
            </a:prstGeom>
            <a:no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69" name="Group 68"/>
          <p:cNvGrpSpPr/>
          <p:nvPr/>
        </p:nvGrpSpPr>
        <p:grpSpPr>
          <a:xfrm>
            <a:off x="3675512" y="4690286"/>
            <a:ext cx="6476400" cy="565200"/>
            <a:chOff x="2894012" y="4718791"/>
            <a:chExt cx="6476400" cy="565200"/>
          </a:xfrm>
          <a:noFill/>
        </p:grpSpPr>
        <p:sp>
          <p:nvSpPr>
            <p:cNvPr id="70" name="Rectangle 69"/>
            <p:cNvSpPr/>
            <p:nvPr/>
          </p:nvSpPr>
          <p:spPr>
            <a:xfrm>
              <a:off x="2894012" y="4718791"/>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George</a:t>
              </a:r>
            </a:p>
          </p:txBody>
        </p:sp>
        <p:sp>
          <p:nvSpPr>
            <p:cNvPr id="71" name="Rectangle 70"/>
            <p:cNvSpPr/>
            <p:nvPr/>
          </p:nvSpPr>
          <p:spPr>
            <a:xfrm>
              <a:off x="7998812" y="4718791"/>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15,000</a:t>
              </a:r>
            </a:p>
          </p:txBody>
        </p:sp>
      </p:grpSp>
      <p:grpSp>
        <p:nvGrpSpPr>
          <p:cNvPr id="72" name="Group 71"/>
          <p:cNvGrpSpPr/>
          <p:nvPr/>
        </p:nvGrpSpPr>
        <p:grpSpPr>
          <a:xfrm>
            <a:off x="3675512" y="5254644"/>
            <a:ext cx="6476400" cy="565200"/>
            <a:chOff x="2894012" y="5283149"/>
            <a:chExt cx="6476400" cy="565200"/>
          </a:xfrm>
          <a:noFill/>
        </p:grpSpPr>
        <p:sp>
          <p:nvSpPr>
            <p:cNvPr id="73" name="Rectangle 72"/>
            <p:cNvSpPr/>
            <p:nvPr/>
          </p:nvSpPr>
          <p:spPr>
            <a:xfrm>
              <a:off x="2894012" y="5283149"/>
              <a:ext cx="1785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Lila</a:t>
              </a:r>
            </a:p>
          </p:txBody>
        </p:sp>
        <p:sp>
          <p:nvSpPr>
            <p:cNvPr id="74" name="Rectangle 73"/>
            <p:cNvSpPr/>
            <p:nvPr/>
          </p:nvSpPr>
          <p:spPr>
            <a:xfrm>
              <a:off x="7998812" y="5283149"/>
              <a:ext cx="1371600" cy="565200"/>
            </a:xfrm>
            <a:prstGeom prst="rect">
              <a:avLst/>
            </a:prstGeom>
            <a:grpFill/>
            <a:ln w="0">
              <a:solidFill>
                <a:srgbClr val="D1D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5,000</a:t>
              </a:r>
            </a:p>
          </p:txBody>
        </p:sp>
      </p:grpSp>
      <p:sp>
        <p:nvSpPr>
          <p:cNvPr id="75" name="AutoShape 7"/>
          <p:cNvSpPr>
            <a:spLocks noChangeArrowheads="1"/>
          </p:cNvSpPr>
          <p:nvPr/>
        </p:nvSpPr>
        <p:spPr bwMode="auto">
          <a:xfrm>
            <a:off x="2040088" y="3573408"/>
            <a:ext cx="1600706" cy="552520"/>
          </a:xfrm>
          <a:prstGeom prst="wedgeRoundRectCallout">
            <a:avLst>
              <a:gd name="adj1" fmla="val 41203"/>
              <a:gd name="adj2" fmla="val 75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Single row</a:t>
            </a:r>
          </a:p>
        </p:txBody>
      </p:sp>
      <p:sp>
        <p:nvSpPr>
          <p:cNvPr id="76" name="AutoShape 7"/>
          <p:cNvSpPr>
            <a:spLocks noChangeArrowheads="1"/>
          </p:cNvSpPr>
          <p:nvPr/>
        </p:nvSpPr>
        <p:spPr bwMode="auto">
          <a:xfrm>
            <a:off x="8196195" y="1989000"/>
            <a:ext cx="2624805" cy="431048"/>
          </a:xfrm>
          <a:prstGeom prst="wedgeRoundRectCallout">
            <a:avLst>
              <a:gd name="adj1" fmla="val -36521"/>
              <a:gd name="adj2" fmla="val 8039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Grouping column</a:t>
            </a:r>
          </a:p>
        </p:txBody>
      </p:sp>
      <p:sp>
        <p:nvSpPr>
          <p:cNvPr id="77" name="AutoShape 7"/>
          <p:cNvSpPr>
            <a:spLocks noChangeArrowheads="1"/>
          </p:cNvSpPr>
          <p:nvPr/>
        </p:nvSpPr>
        <p:spPr bwMode="auto">
          <a:xfrm>
            <a:off x="10201194" y="3698999"/>
            <a:ext cx="1735544" cy="847883"/>
          </a:xfrm>
          <a:prstGeom prst="wedgeRoundRectCallout">
            <a:avLst>
              <a:gd name="adj1" fmla="val -51089"/>
              <a:gd name="adj2" fmla="val 728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noProof="1">
                <a:solidFill>
                  <a:srgbClr val="FFFFFF"/>
                </a:solidFill>
                <a:effectLst>
                  <a:outerShdw blurRad="38100" dist="38100" dir="2700000" algn="tl">
                    <a:srgbClr val="000000">
                      <a:alpha val="43137"/>
                    </a:srgbClr>
                  </a:outerShdw>
                </a:effectLst>
              </a:rPr>
              <a:t>Can be aggregated</a:t>
            </a:r>
          </a:p>
        </p:txBody>
      </p:sp>
      <p:sp>
        <p:nvSpPr>
          <p:cNvPr id="34" name="Slide Number">
            <a:extLst>
              <a:ext uri="{FF2B5EF4-FFF2-40B4-BE49-F238E27FC236}">
                <a16:creationId xmlns:a16="http://schemas.microsoft.com/office/drawing/2014/main" id="{6CC28B9B-58FE-44CB-98D7-BCAD5E36C139}"/>
              </a:ext>
            </a:extLst>
          </p:cNvPr>
          <p:cNvSpPr txBox="1">
            <a:spLocks/>
          </p:cNvSpPr>
          <p:nvPr/>
        </p:nvSpPr>
        <p:spPr>
          <a:xfrm>
            <a:off x="11811000" y="6464819"/>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13</a:t>
            </a:fld>
            <a:endParaRPr lang="en-US" dirty="0"/>
          </a:p>
        </p:txBody>
      </p:sp>
    </p:spTree>
    <p:extLst>
      <p:ext uri="{BB962C8B-B14F-4D97-AF65-F5344CB8AC3E}">
        <p14:creationId xmlns:p14="http://schemas.microsoft.com/office/powerpoint/2010/main" val="2809045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3" grpId="0" animBg="1"/>
      <p:bldP spid="54" grpId="0" animBg="1"/>
      <p:bldP spid="55" grpId="0" animBg="1"/>
      <p:bldP spid="56" grpId="0" animBg="1"/>
      <p:bldP spid="57" grpId="0" animBg="1"/>
      <p:bldP spid="58" grpId="0" animBg="1"/>
      <p:bldP spid="59" grpId="0" animBg="1"/>
      <p:bldP spid="60" grpId="0" animBg="1"/>
      <p:bldP spid="61"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0"/>
          </p:nvPr>
        </p:nvSpPr>
        <p:spPr>
          <a:xfrm>
            <a:off x="80670" y="1196130"/>
            <a:ext cx="11818096" cy="5201066"/>
          </a:xfrm>
        </p:spPr>
        <p:txBody>
          <a:bodyPr/>
          <a:lstStyle/>
          <a:p>
            <a:pPr>
              <a:buClr>
                <a:schemeClr val="tx1"/>
              </a:buClr>
            </a:pPr>
            <a:r>
              <a:rPr lang="en-US" b="1" dirty="0">
                <a:solidFill>
                  <a:schemeClr val="bg1"/>
                </a:solidFill>
              </a:rPr>
              <a:t>GROUP BY</a:t>
            </a:r>
            <a:r>
              <a:rPr lang="en-US" dirty="0"/>
              <a:t> allows you to get each </a:t>
            </a:r>
            <a:r>
              <a:rPr lang="en-US" b="1" dirty="0">
                <a:solidFill>
                  <a:schemeClr val="bg1"/>
                </a:solidFill>
              </a:rPr>
              <a:t>separate group </a:t>
            </a:r>
            <a:r>
              <a:rPr lang="en-US" dirty="0"/>
              <a:t>and use </a:t>
            </a:r>
            <a:br>
              <a:rPr lang="en-US" dirty="0"/>
            </a:br>
            <a:r>
              <a:rPr lang="en-US" dirty="0"/>
              <a:t>an "</a:t>
            </a:r>
            <a:r>
              <a:rPr lang="en-US" b="1" dirty="0">
                <a:solidFill>
                  <a:schemeClr val="bg1"/>
                </a:solidFill>
              </a:rPr>
              <a:t>aggregate</a:t>
            </a:r>
            <a:r>
              <a:rPr lang="en-US" dirty="0"/>
              <a:t>" function over it (like </a:t>
            </a:r>
            <a:r>
              <a:rPr lang="en-US" b="1" dirty="0">
                <a:solidFill>
                  <a:schemeClr val="bg1"/>
                </a:solidFill>
              </a:rPr>
              <a:t>Average</a:t>
            </a:r>
            <a:r>
              <a:rPr lang="en-US" dirty="0"/>
              <a:t>, </a:t>
            </a:r>
            <a:r>
              <a:rPr lang="en-US" b="1" dirty="0">
                <a:solidFill>
                  <a:schemeClr val="bg1"/>
                </a:solidFill>
              </a:rPr>
              <a:t>Min</a:t>
            </a:r>
            <a:r>
              <a:rPr lang="en-US" dirty="0"/>
              <a:t> or </a:t>
            </a:r>
            <a:r>
              <a:rPr lang="en-US" b="1" dirty="0">
                <a:solidFill>
                  <a:schemeClr val="bg1"/>
                </a:solidFill>
              </a:rPr>
              <a:t>Max</a:t>
            </a:r>
            <a:r>
              <a:rPr lang="en-US" dirty="0"/>
              <a:t>):</a:t>
            </a:r>
          </a:p>
          <a:p>
            <a:endParaRPr lang="en-US" dirty="0"/>
          </a:p>
          <a:p>
            <a:endParaRPr lang="en-US" dirty="0"/>
          </a:p>
          <a:p>
            <a:endParaRPr lang="en-US" dirty="0"/>
          </a:p>
          <a:p>
            <a:pPr>
              <a:buClr>
                <a:schemeClr val="tx1"/>
              </a:buClr>
            </a:pPr>
            <a:r>
              <a:rPr lang="en-US" b="1" dirty="0">
                <a:solidFill>
                  <a:schemeClr val="bg1"/>
                </a:solidFill>
              </a:rPr>
              <a:t>DISTINCT</a:t>
            </a:r>
            <a:r>
              <a:rPr lang="en-US" dirty="0"/>
              <a:t> allows you to get </a:t>
            </a:r>
            <a:r>
              <a:rPr lang="en-US" b="1" dirty="0">
                <a:solidFill>
                  <a:schemeClr val="bg1"/>
                </a:solidFill>
              </a:rPr>
              <a:t>all unique </a:t>
            </a:r>
            <a:r>
              <a:rPr lang="en-US" dirty="0"/>
              <a:t>values:</a:t>
            </a:r>
          </a:p>
        </p:txBody>
      </p:sp>
      <p:sp>
        <p:nvSpPr>
          <p:cNvPr id="465922" name="Rectangle 2"/>
          <p:cNvSpPr>
            <a:spLocks noGrp="1" noChangeArrowheads="1"/>
          </p:cNvSpPr>
          <p:nvPr>
            <p:ph type="title"/>
          </p:nvPr>
        </p:nvSpPr>
        <p:spPr/>
        <p:txBody>
          <a:bodyPr/>
          <a:lstStyle/>
          <a:p>
            <a:r>
              <a:rPr lang="en-US"/>
              <a:t>Grouping (2)</a:t>
            </a:r>
            <a:endParaRPr lang="bg-BG" dirty="0"/>
          </a:p>
        </p:txBody>
      </p:sp>
      <p:sp>
        <p:nvSpPr>
          <p:cNvPr id="10" name="Rectangle 9"/>
          <p:cNvSpPr>
            <a:spLocks noChangeArrowheads="1"/>
          </p:cNvSpPr>
          <p:nvPr/>
        </p:nvSpPr>
        <p:spPr bwMode="auto">
          <a:xfrm>
            <a:off x="817593" y="2430722"/>
            <a:ext cx="6403478"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  SELECT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p>
          <a:p>
            <a:pPr>
              <a:lnSpc>
                <a:spcPct val="105000"/>
              </a:lnSpc>
            </a:pP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a:p>
            <a:pPr>
              <a:lnSpc>
                <a:spcPct val="105000"/>
              </a:lnSpc>
            </a:pPr>
            <a:r>
              <a:rPr lang="en-GB" sz="2800" b="1" dirty="0">
                <a:solidFill>
                  <a:schemeClr val="bg1"/>
                </a:solidFill>
                <a:latin typeface="Consolas" pitchFamily="49" charset="0"/>
                <a:cs typeface="Consolas" pitchFamily="49" charset="0"/>
              </a:rPr>
              <a:t>GROUP BY </a:t>
            </a:r>
            <a:r>
              <a:rPr lang="en-GB" sz="2800" b="1" dirty="0">
                <a:latin typeface="Consolas" pitchFamily="49" charset="0"/>
                <a:cs typeface="Consolas" pitchFamily="49" charset="0"/>
              </a:rPr>
              <a:t>e.</a:t>
            </a:r>
            <a:r>
              <a:rPr lang="en-US" sz="2800" b="1" noProof="1">
                <a:latin typeface="Consolas" pitchFamily="49" charset="0"/>
                <a:cs typeface="Consolas" pitchFamily="49" charset="0"/>
              </a:rPr>
              <a:t>DepartmentID</a:t>
            </a:r>
          </a:p>
        </p:txBody>
      </p:sp>
      <p:sp>
        <p:nvSpPr>
          <p:cNvPr id="13" name="Rectangle 9"/>
          <p:cNvSpPr>
            <a:spLocks noChangeArrowheads="1"/>
          </p:cNvSpPr>
          <p:nvPr/>
        </p:nvSpPr>
        <p:spPr bwMode="auto">
          <a:xfrm>
            <a:off x="816004" y="5173948"/>
            <a:ext cx="6405067"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latin typeface="Consolas" pitchFamily="49" charset="0"/>
                <a:cs typeface="Consolas" pitchFamily="49" charset="0"/>
              </a:rPr>
              <a:t>SELECT </a:t>
            </a:r>
            <a:r>
              <a:rPr lang="en-US" sz="2800" b="1" dirty="0">
                <a:solidFill>
                  <a:schemeClr val="bg1"/>
                </a:solidFill>
                <a:latin typeface="Consolas" pitchFamily="49" charset="0"/>
                <a:cs typeface="Consolas" pitchFamily="49" charset="0"/>
              </a:rPr>
              <a:t>DISTINCT</a:t>
            </a:r>
            <a:r>
              <a:rPr lang="en-US" sz="2800" b="1" dirty="0">
                <a:latin typeface="Consolas" pitchFamily="49" charset="0"/>
                <a:cs typeface="Consolas" pitchFamily="49" charset="0"/>
              </a:rPr>
              <a:t> e.</a:t>
            </a:r>
            <a:r>
              <a:rPr lang="en-US" sz="2800" b="1" noProof="1">
                <a:latin typeface="Consolas" pitchFamily="49" charset="0"/>
                <a:cs typeface="Consolas" pitchFamily="49" charset="0"/>
              </a:rPr>
              <a:t>DepartmentID</a:t>
            </a:r>
            <a:r>
              <a:rPr lang="en-US" sz="2800" b="1" dirty="0">
                <a:latin typeface="Consolas" pitchFamily="49" charset="0"/>
                <a:cs typeface="Consolas" pitchFamily="49" charset="0"/>
              </a:rPr>
              <a:t> </a:t>
            </a:r>
            <a:br>
              <a:rPr lang="en-US" sz="2800" b="1" dirty="0">
                <a:latin typeface="Consolas" pitchFamily="49" charset="0"/>
                <a:cs typeface="Consolas" pitchFamily="49" charset="0"/>
              </a:rPr>
            </a:br>
            <a:r>
              <a:rPr lang="en-US" sz="2800" b="1" dirty="0">
                <a:latin typeface="Consolas" pitchFamily="49" charset="0"/>
                <a:cs typeface="Consolas" pitchFamily="49" charset="0"/>
              </a:rPr>
              <a:t>  </a:t>
            </a:r>
            <a:r>
              <a:rPr lang="en-GB" sz="2800" b="1" dirty="0">
                <a:latin typeface="Consolas" pitchFamily="49" charset="0"/>
                <a:cs typeface="Consolas" pitchFamily="49" charset="0"/>
              </a:rPr>
              <a:t>FROM Employees AS e</a:t>
            </a:r>
          </a:p>
        </p:txBody>
      </p:sp>
      <p:sp>
        <p:nvSpPr>
          <p:cNvPr id="14" name="AutoShape 7"/>
          <p:cNvSpPr>
            <a:spLocks noChangeArrowheads="1"/>
          </p:cNvSpPr>
          <p:nvPr/>
        </p:nvSpPr>
        <p:spPr bwMode="auto">
          <a:xfrm>
            <a:off x="7282462" y="5421037"/>
            <a:ext cx="1543257" cy="965779"/>
          </a:xfrm>
          <a:prstGeom prst="wedgeRoundRectCallout">
            <a:avLst>
              <a:gd name="adj1" fmla="val -74518"/>
              <a:gd name="adj2" fmla="val -3158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Unique Values</a:t>
            </a:r>
          </a:p>
        </p:txBody>
      </p:sp>
      <p:sp>
        <p:nvSpPr>
          <p:cNvPr id="15" name="AutoShape 7"/>
          <p:cNvSpPr>
            <a:spLocks noChangeArrowheads="1"/>
          </p:cNvSpPr>
          <p:nvPr/>
        </p:nvSpPr>
        <p:spPr bwMode="auto">
          <a:xfrm>
            <a:off x="4424919" y="3986951"/>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FB98E2A0-A813-4CE8-985B-0B96684A629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4125879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0"/>
          </p:nvPr>
        </p:nvSpPr>
        <p:spPr/>
        <p:txBody>
          <a:bodyPr/>
          <a:lstStyle/>
          <a:p>
            <a:r>
              <a:rPr lang="en-US" dirty="0"/>
              <a:t>Use "</a:t>
            </a:r>
            <a:r>
              <a:rPr lang="en-US" b="1" noProof="1">
                <a:solidFill>
                  <a:schemeClr val="bg1"/>
                </a:solidFill>
              </a:rPr>
              <a:t>SoftUni</a:t>
            </a:r>
            <a:r>
              <a:rPr lang="en-US" dirty="0"/>
              <a:t>" </a:t>
            </a:r>
            <a:r>
              <a:rPr lang="en-US" b="1" dirty="0">
                <a:solidFill>
                  <a:schemeClr val="bg1"/>
                </a:solidFill>
              </a:rPr>
              <a:t>database</a:t>
            </a:r>
            <a:r>
              <a:rPr lang="en-US" dirty="0"/>
              <a:t> to create a query which prints the total sum of salaries for each department. </a:t>
            </a:r>
          </a:p>
          <a:p>
            <a:pPr lvl="1"/>
            <a:r>
              <a:rPr lang="en-US" dirty="0"/>
              <a:t>Order them by </a:t>
            </a:r>
            <a:r>
              <a:rPr lang="en-US" noProof="1"/>
              <a:t>DepartmentID (ascending).</a:t>
            </a:r>
          </a:p>
        </p:txBody>
      </p:sp>
      <p:sp>
        <p:nvSpPr>
          <p:cNvPr id="4" name="Title 3"/>
          <p:cNvSpPr>
            <a:spLocks noGrp="1"/>
          </p:cNvSpPr>
          <p:nvPr>
            <p:ph type="title"/>
          </p:nvPr>
        </p:nvSpPr>
        <p:spPr/>
        <p:txBody>
          <a:bodyPr/>
          <a:lstStyle/>
          <a:p>
            <a:r>
              <a:rPr lang="en-US"/>
              <a:t>Problem: Departments Total Salaries</a:t>
            </a:r>
            <a:endParaRPr lang="en-US" dirty="0"/>
          </a:p>
        </p:txBody>
      </p:sp>
      <p:graphicFrame>
        <p:nvGraphicFramePr>
          <p:cNvPr id="11" name="Table 2"/>
          <p:cNvGraphicFramePr>
            <a:graphicFrameLocks noGrp="1"/>
          </p:cNvGraphicFramePr>
          <p:nvPr/>
        </p:nvGraphicFramePr>
        <p:xfrm>
          <a:off x="533401" y="2987298"/>
          <a:ext cx="5867399" cy="3200400"/>
        </p:xfrm>
        <a:graphic>
          <a:graphicData uri="http://schemas.openxmlformats.org/drawingml/2006/table">
            <a:tbl>
              <a:tblPr firstRow="1" bandRow="1">
                <a:tableStyleId>{912C8C85-51F0-491E-9774-3900AFEF0FD7}</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noProof="1">
                          <a:solidFill>
                            <a:schemeClr val="tx1"/>
                          </a:solidFill>
                          <a:effectLst/>
                        </a:rPr>
                        <a:t>DepartmentID</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3</a:t>
                      </a:r>
                      <a:endParaRPr lang="en-US" dirty="0">
                        <a:solidFill>
                          <a:schemeClr val="tx1"/>
                        </a:solidFill>
                        <a:effectLst/>
                      </a:endParaRPr>
                    </a:p>
                  </a:txBody>
                  <a:tcPr>
                    <a:solidFill>
                      <a:schemeClr val="accent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523498303"/>
              </p:ext>
            </p:extLst>
          </p:nvPr>
        </p:nvGraphicFramePr>
        <p:xfrm>
          <a:off x="7427845" y="3988255"/>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effectLst/>
                        </a:rPr>
                        <a:t>DepartmentID</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1</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2</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3</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588566" y="396948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TextBox 5"/>
          <p:cNvSpPr txBox="1"/>
          <p:nvPr/>
        </p:nvSpPr>
        <p:spPr>
          <a:xfrm>
            <a:off x="800100" y="6365743"/>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https://judge.softuni.bg/Contests/291/Data-Aggregation</a:t>
            </a:r>
          </a:p>
        </p:txBody>
      </p:sp>
      <p:sp>
        <p:nvSpPr>
          <p:cNvPr id="18" name="Right Arrow 15"/>
          <p:cNvSpPr/>
          <p:nvPr/>
        </p:nvSpPr>
        <p:spPr>
          <a:xfrm>
            <a:off x="6588565" y="471599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539742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Slide Number">
            <a:extLst>
              <a:ext uri="{FF2B5EF4-FFF2-40B4-BE49-F238E27FC236}">
                <a16:creationId xmlns:a16="http://schemas.microsoft.com/office/drawing/2014/main" id="{99ECFE31-8E37-448A-A4C6-8BE47B4D656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6343851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r>
              <a:rPr lang="en-US" dirty="0"/>
              <a:t>After </a:t>
            </a:r>
            <a:r>
              <a:rPr lang="en-US" b="1" dirty="0">
                <a:solidFill>
                  <a:schemeClr val="bg1"/>
                </a:solidFill>
              </a:rPr>
              <a:t>grouping </a:t>
            </a:r>
            <a:r>
              <a:rPr lang="en-US" dirty="0"/>
              <a:t>every employee </a:t>
            </a:r>
            <a:r>
              <a:rPr lang="en-US" b="1" dirty="0">
                <a:solidFill>
                  <a:schemeClr val="bg1"/>
                </a:solidFill>
              </a:rPr>
              <a:t>by</a:t>
            </a:r>
            <a:r>
              <a:rPr lang="en-US" dirty="0"/>
              <a:t> it's </a:t>
            </a:r>
            <a:r>
              <a:rPr lang="en-US" b="1" dirty="0">
                <a:solidFill>
                  <a:schemeClr val="bg1"/>
                </a:solidFill>
              </a:rPr>
              <a:t>department</a:t>
            </a:r>
            <a:r>
              <a:rPr lang="en-US" dirty="0"/>
              <a:t> we can use </a:t>
            </a:r>
            <a:br>
              <a:rPr lang="en-US" dirty="0"/>
            </a:br>
            <a:r>
              <a:rPr lang="en-US" dirty="0"/>
              <a:t>an </a:t>
            </a:r>
            <a:r>
              <a:rPr lang="en-US" b="1" dirty="0">
                <a:solidFill>
                  <a:schemeClr val="bg1"/>
                </a:solidFill>
              </a:rPr>
              <a:t>aggregate</a:t>
            </a:r>
            <a:r>
              <a:rPr lang="en-US" dirty="0"/>
              <a:t> </a:t>
            </a:r>
            <a:r>
              <a:rPr lang="en-US" b="1" dirty="0">
                <a:solidFill>
                  <a:schemeClr val="bg1"/>
                </a:solidFill>
              </a:rPr>
              <a:t>function</a:t>
            </a:r>
            <a:r>
              <a:rPr lang="en-US" dirty="0"/>
              <a:t> to calculate the total amount of money </a:t>
            </a:r>
            <a:br>
              <a:rPr lang="en-US" dirty="0"/>
            </a:br>
            <a:r>
              <a:rPr lang="en-US" dirty="0"/>
              <a:t>per group.</a:t>
            </a:r>
          </a:p>
        </p:txBody>
      </p:sp>
      <p:sp>
        <p:nvSpPr>
          <p:cNvPr id="465922" name="Rectangle 2"/>
          <p:cNvSpPr>
            <a:spLocks noGrp="1" noChangeArrowheads="1"/>
          </p:cNvSpPr>
          <p:nvPr>
            <p:ph type="title"/>
          </p:nvPr>
        </p:nvSpPr>
        <p:spPr/>
        <p:txBody>
          <a:bodyPr/>
          <a:lstStyle/>
          <a:p>
            <a:r>
              <a:rPr lang="en-US"/>
              <a:t>Solution: Departments Total Salaries</a:t>
            </a:r>
            <a:endParaRPr lang="bg-BG" dirty="0"/>
          </a:p>
        </p:txBody>
      </p:sp>
      <p:sp>
        <p:nvSpPr>
          <p:cNvPr id="10" name="Rectangle 9"/>
          <p:cNvSpPr>
            <a:spLocks noChangeArrowheads="1"/>
          </p:cNvSpPr>
          <p:nvPr/>
        </p:nvSpPr>
        <p:spPr bwMode="auto">
          <a:xfrm>
            <a:off x="817593" y="3355734"/>
            <a:ext cx="10556816" cy="23544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SUM</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TotalSalary</a:t>
            </a:r>
          </a:p>
          <a:p>
            <a:pPr>
              <a:lnSpc>
                <a:spcPct val="105000"/>
              </a:lnSpc>
            </a:pPr>
            <a:r>
              <a:rPr lang="en-US" sz="2800" b="1" noProof="1">
                <a:latin typeface="Consolas" pitchFamily="49" charset="0"/>
                <a:cs typeface="Consolas" pitchFamily="49" charset="0"/>
              </a:rPr>
              <a:t>FROM Employees AS e</a:t>
            </a:r>
          </a:p>
          <a:p>
            <a:pPr>
              <a:lnSpc>
                <a:spcPct val="105000"/>
              </a:lnSpc>
            </a:pPr>
            <a:r>
              <a:rPr lang="en-US" sz="2800" b="1" noProof="1">
                <a:solidFill>
                  <a:schemeClr val="bg1"/>
                </a:solidFill>
                <a:latin typeface="Consolas" pitchFamily="49" charset="0"/>
                <a:cs typeface="Consolas" pitchFamily="49" charset="0"/>
              </a:rPr>
              <a:t>GROUP BY e.DepartmentID</a:t>
            </a:r>
          </a:p>
          <a:p>
            <a:pPr>
              <a:lnSpc>
                <a:spcPct val="105000"/>
              </a:lnSpc>
            </a:pPr>
            <a:r>
              <a:rPr lang="en-US" sz="2800" b="1" noProof="1">
                <a:latin typeface="Consolas" pitchFamily="49" charset="0"/>
                <a:cs typeface="Consolas" pitchFamily="49" charset="0"/>
              </a:rPr>
              <a:t>ORDER BY e.DepartmentID</a:t>
            </a:r>
          </a:p>
        </p:txBody>
      </p:sp>
      <p:sp>
        <p:nvSpPr>
          <p:cNvPr id="11" name="AutoShape 7"/>
          <p:cNvSpPr>
            <a:spLocks noChangeArrowheads="1"/>
          </p:cNvSpPr>
          <p:nvPr/>
        </p:nvSpPr>
        <p:spPr bwMode="auto">
          <a:xfrm>
            <a:off x="6096001" y="4346362"/>
            <a:ext cx="1944688" cy="520807"/>
          </a:xfrm>
          <a:prstGeom prst="wedgeRoundRectCallout">
            <a:avLst>
              <a:gd name="adj1" fmla="val -91846"/>
              <a:gd name="adj2" fmla="val -128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Alias</a:t>
            </a:r>
          </a:p>
        </p:txBody>
      </p:sp>
      <p:sp>
        <p:nvSpPr>
          <p:cNvPr id="13" name="AutoShape 7"/>
          <p:cNvSpPr>
            <a:spLocks noChangeArrowheads="1"/>
          </p:cNvSpPr>
          <p:nvPr/>
        </p:nvSpPr>
        <p:spPr bwMode="auto">
          <a:xfrm>
            <a:off x="6037392" y="3011961"/>
            <a:ext cx="2209800" cy="558485"/>
          </a:xfrm>
          <a:prstGeom prst="wedgeRoundRectCallout">
            <a:avLst>
              <a:gd name="adj1" fmla="val -46502"/>
              <a:gd name="adj2" fmla="val 10176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TextBox 5"/>
          <p:cNvSpPr txBox="1"/>
          <p:nvPr/>
        </p:nvSpPr>
        <p:spPr>
          <a:xfrm>
            <a:off x="762000" y="6320135"/>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https://judge.softuni.bg/Contests/Practice/Index/291#12</a:t>
            </a:r>
            <a:endParaRPr lang="en-US" dirty="0"/>
          </a:p>
        </p:txBody>
      </p:sp>
      <p:sp>
        <p:nvSpPr>
          <p:cNvPr id="15" name="AutoShape 7"/>
          <p:cNvSpPr>
            <a:spLocks noChangeArrowheads="1"/>
          </p:cNvSpPr>
          <p:nvPr/>
        </p:nvSpPr>
        <p:spPr bwMode="auto">
          <a:xfrm>
            <a:off x="5419997" y="5640932"/>
            <a:ext cx="2796152" cy="571607"/>
          </a:xfrm>
          <a:prstGeom prst="wedgeRoundRectCallout">
            <a:avLst>
              <a:gd name="adj1" fmla="val -46092"/>
              <a:gd name="adj2" fmla="val -1151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2" name="Slide Number">
            <a:extLst>
              <a:ext uri="{FF2B5EF4-FFF2-40B4-BE49-F238E27FC236}">
                <a16:creationId xmlns:a16="http://schemas.microsoft.com/office/drawing/2014/main" id="{6FB2C0F4-242D-43AF-89F6-D3F7DD0146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4998418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D0F6-5B81-4B18-9A89-7DE69ACC805B}"/>
              </a:ext>
            </a:extLst>
          </p:cNvPr>
          <p:cNvSpPr>
            <a:spLocks noGrp="1"/>
          </p:cNvSpPr>
          <p:nvPr>
            <p:ph type="title" sz="quarter" idx="10"/>
          </p:nvPr>
        </p:nvSpPr>
        <p:spPr/>
        <p:txBody>
          <a:bodyPr/>
          <a:lstStyle/>
          <a:p>
            <a:r>
              <a:rPr lang="en-US" dirty="0"/>
              <a:t>Aggregate Functions</a:t>
            </a:r>
          </a:p>
        </p:txBody>
      </p:sp>
      <p:pic>
        <p:nvPicPr>
          <p:cNvPr id="13" name="Picture 12"/>
          <p:cNvPicPr>
            <a:picLocks noChangeAspect="1"/>
          </p:cNvPicPr>
          <p:nvPr/>
        </p:nvPicPr>
        <p:blipFill>
          <a:blip r:embed="rId2" cstate="hqprint">
            <a:extLst>
              <a:ext uri="{BEBA8EAE-BF5A-486C-A8C5-ECC9F3942E4B}">
                <a14:imgProps xmlns:a14="http://schemas.microsoft.com/office/drawing/2010/main">
                  <a14:imgLayer r:embed="rId3">
                    <a14:imgEffect>
                      <a14:brightnessContrast bright="100000" contrast="-39000"/>
                    </a14:imgEffect>
                  </a14:imgLayer>
                </a14:imgProps>
              </a:ext>
              <a:ext uri="{28A0092B-C50C-407E-A947-70E740481C1C}">
                <a14:useLocalDpi xmlns:a14="http://schemas.microsoft.com/office/drawing/2010/main" val="0"/>
              </a:ext>
            </a:extLst>
          </a:blip>
          <a:stretch>
            <a:fillRect/>
          </a:stretch>
        </p:blipFill>
        <p:spPr>
          <a:xfrm>
            <a:off x="4742957" y="1224186"/>
            <a:ext cx="2706086" cy="2708845"/>
          </a:xfrm>
          <a:prstGeom prst="rect">
            <a:avLst/>
          </a:prstGeom>
        </p:spPr>
      </p:pic>
      <p:sp>
        <p:nvSpPr>
          <p:cNvPr id="4" name="Subtitle 3">
            <a:extLst>
              <a:ext uri="{FF2B5EF4-FFF2-40B4-BE49-F238E27FC236}">
                <a16:creationId xmlns:a16="http://schemas.microsoft.com/office/drawing/2014/main" id="{6EAF8AB2-7F8D-481A-A476-2157D44AAD1C}"/>
              </a:ext>
            </a:extLst>
          </p:cNvPr>
          <p:cNvSpPr>
            <a:spLocks noGrp="1"/>
          </p:cNvSpPr>
          <p:nvPr>
            <p:ph type="subTitle" sz="quarter" idx="11"/>
          </p:nvPr>
        </p:nvSpPr>
        <p:spPr>
          <a:xfrm>
            <a:off x="615108" y="5860661"/>
            <a:ext cx="10961783" cy="768084"/>
          </a:xfrm>
        </p:spPr>
        <p:txBody>
          <a:bodyPr/>
          <a:lstStyle/>
          <a:p>
            <a:r>
              <a:rPr lang="en-US" dirty="0"/>
              <a:t>COUNT, SUM, MAX, MIN, AVG…</a:t>
            </a:r>
          </a:p>
          <a:p>
            <a:endParaRPr lang="en-US" dirty="0"/>
          </a:p>
        </p:txBody>
      </p:sp>
    </p:spTree>
    <p:extLst>
      <p:ext uri="{BB962C8B-B14F-4D97-AF65-F5344CB8AC3E}">
        <p14:creationId xmlns:p14="http://schemas.microsoft.com/office/powerpoint/2010/main" val="20532249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Контейнер за съдържание 4"/>
          <p:cNvSpPr>
            <a:spLocks noGrp="1"/>
          </p:cNvSpPr>
          <p:nvPr>
            <p:ph idx="10"/>
          </p:nvPr>
        </p:nvSpPr>
        <p:spPr/>
        <p:txBody>
          <a:bodyPr>
            <a:normAutofit/>
          </a:bodyPr>
          <a:lstStyle/>
          <a:p>
            <a:r>
              <a:rPr lang="en-US" dirty="0"/>
              <a:t>Operate over (</a:t>
            </a:r>
            <a:r>
              <a:rPr lang="en-US" b="1" dirty="0">
                <a:solidFill>
                  <a:schemeClr val="bg1"/>
                </a:solidFill>
              </a:rPr>
              <a:t>non-empty</a:t>
            </a:r>
            <a:r>
              <a:rPr lang="en-US" dirty="0"/>
              <a:t>) </a:t>
            </a:r>
            <a:r>
              <a:rPr lang="en-US" b="1" dirty="0">
                <a:solidFill>
                  <a:schemeClr val="bg1"/>
                </a:solidFill>
              </a:rPr>
              <a:t>groups</a:t>
            </a:r>
          </a:p>
          <a:p>
            <a:r>
              <a:rPr lang="en-US" dirty="0"/>
              <a:t>Perform </a:t>
            </a:r>
            <a:r>
              <a:rPr lang="en-US" b="1" dirty="0">
                <a:solidFill>
                  <a:schemeClr val="bg1"/>
                </a:solidFill>
              </a:rPr>
              <a:t>data analysis </a:t>
            </a:r>
            <a:r>
              <a:rPr lang="en-US" dirty="0"/>
              <a:t>on each one</a:t>
            </a:r>
          </a:p>
          <a:p>
            <a:pPr lvl="1">
              <a:buClr>
                <a:schemeClr val="tx1"/>
              </a:buClr>
            </a:pPr>
            <a:r>
              <a:rPr lang="en-US" b="1" dirty="0">
                <a:solidFill>
                  <a:schemeClr val="bg1"/>
                </a:solidFill>
              </a:rPr>
              <a:t>MIN</a:t>
            </a:r>
            <a:r>
              <a:rPr lang="en-US" dirty="0"/>
              <a:t>, </a:t>
            </a:r>
            <a:r>
              <a:rPr lang="en-US" b="1" dirty="0">
                <a:solidFill>
                  <a:schemeClr val="bg1"/>
                </a:solidFill>
              </a:rPr>
              <a:t>MAX</a:t>
            </a:r>
            <a:r>
              <a:rPr lang="en-US" dirty="0"/>
              <a:t>, </a:t>
            </a:r>
            <a:r>
              <a:rPr lang="en-US" b="1" dirty="0">
                <a:solidFill>
                  <a:schemeClr val="bg1"/>
                </a:solidFill>
              </a:rPr>
              <a:t>AVG</a:t>
            </a:r>
            <a:r>
              <a:rPr lang="en-US" dirty="0"/>
              <a:t>, </a:t>
            </a:r>
            <a:r>
              <a:rPr lang="en-US" b="1" dirty="0">
                <a:solidFill>
                  <a:schemeClr val="bg1"/>
                </a:solidFill>
              </a:rPr>
              <a:t>COUNT</a:t>
            </a:r>
            <a:r>
              <a:rPr lang="en-US" dirty="0"/>
              <a:t>, etc.</a:t>
            </a:r>
            <a:br>
              <a:rPr lang="en-US" dirty="0"/>
            </a:br>
            <a:br>
              <a:rPr lang="en-US" dirty="0"/>
            </a:br>
            <a:br>
              <a:rPr lang="en-US" dirty="0"/>
            </a:br>
            <a:br>
              <a:rPr lang="en-US" dirty="0"/>
            </a:br>
            <a:br>
              <a:rPr lang="en-US" dirty="0"/>
            </a:br>
            <a:endParaRPr lang="en-US" dirty="0"/>
          </a:p>
          <a:p>
            <a:r>
              <a:rPr lang="en-US" dirty="0"/>
              <a:t>Aggregate functions usually </a:t>
            </a:r>
            <a:r>
              <a:rPr lang="en-US" b="1" dirty="0">
                <a:solidFill>
                  <a:schemeClr val="bg1"/>
                </a:solidFill>
              </a:rPr>
              <a:t>ignore NULL </a:t>
            </a:r>
            <a:r>
              <a:rPr lang="en-US" dirty="0"/>
              <a:t>values</a:t>
            </a:r>
          </a:p>
        </p:txBody>
      </p:sp>
      <p:sp>
        <p:nvSpPr>
          <p:cNvPr id="4" name="Заглавие 3"/>
          <p:cNvSpPr>
            <a:spLocks noGrp="1"/>
          </p:cNvSpPr>
          <p:nvPr>
            <p:ph type="title"/>
          </p:nvPr>
        </p:nvSpPr>
        <p:spPr/>
        <p:txBody>
          <a:bodyPr/>
          <a:lstStyle/>
          <a:p>
            <a:r>
              <a:rPr lang="en-US"/>
              <a:t>Aggregate Functions</a:t>
            </a:r>
            <a:endParaRPr lang="en-US" dirty="0"/>
          </a:p>
        </p:txBody>
      </p:sp>
      <p:sp>
        <p:nvSpPr>
          <p:cNvPr id="6" name="Rectangle 9"/>
          <p:cNvSpPr>
            <a:spLocks noChangeArrowheads="1"/>
          </p:cNvSpPr>
          <p:nvPr/>
        </p:nvSpPr>
        <p:spPr bwMode="auto">
          <a:xfrm>
            <a:off x="606000" y="3429000"/>
            <a:ext cx="5721626" cy="1902059"/>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e.DepartmentID, </a:t>
            </a:r>
          </a:p>
          <a:p>
            <a:pPr>
              <a:lnSpc>
                <a:spcPct val="105000"/>
              </a:lnSpc>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MIN</a:t>
            </a:r>
            <a:r>
              <a:rPr lang="en-US" sz="2800" b="1" noProof="1">
                <a:latin typeface="Consolas" pitchFamily="49" charset="0"/>
                <a:cs typeface="Consolas" pitchFamily="49" charset="0"/>
              </a:rPr>
              <a:t>(</a:t>
            </a:r>
            <a:r>
              <a:rPr lang="en-US" sz="2800" b="1" noProof="1">
                <a:solidFill>
                  <a:schemeClr val="bg1"/>
                </a:solidFill>
                <a:latin typeface="Consolas" pitchFamily="49" charset="0"/>
                <a:cs typeface="Consolas" pitchFamily="49" charset="0"/>
              </a:rPr>
              <a:t>e.Salary</a:t>
            </a:r>
            <a:r>
              <a:rPr lang="en-US" sz="2800" b="1" noProof="1">
                <a:latin typeface="Consolas" pitchFamily="49" charset="0"/>
                <a:cs typeface="Consolas" pitchFamily="49" charset="0"/>
              </a:rPr>
              <a:t>) AS </a:t>
            </a:r>
            <a:r>
              <a:rPr lang="en-US" sz="2800" b="1" noProof="1">
                <a:solidFill>
                  <a:schemeClr val="bg1"/>
                </a:solidFill>
                <a:latin typeface="Consolas" pitchFamily="49" charset="0"/>
                <a:cs typeface="Consolas" pitchFamily="49" charset="0"/>
              </a:rPr>
              <a:t>MinSalary</a:t>
            </a:r>
          </a:p>
          <a:p>
            <a:pPr>
              <a:lnSpc>
                <a:spcPct val="105000"/>
              </a:lnSpc>
            </a:pPr>
            <a:r>
              <a:rPr lang="en-GB" sz="2800" b="1" dirty="0">
                <a:latin typeface="Consolas" pitchFamily="49" charset="0"/>
                <a:cs typeface="Consolas" pitchFamily="49" charset="0"/>
              </a:rPr>
              <a:t>FROM Employees AS e</a:t>
            </a:r>
          </a:p>
          <a:p>
            <a:pPr>
              <a:lnSpc>
                <a:spcPct val="105000"/>
              </a:lnSpc>
            </a:pPr>
            <a:r>
              <a:rPr lang="en-GB" sz="2800" b="1" dirty="0">
                <a:latin typeface="Consolas" pitchFamily="49" charset="0"/>
                <a:cs typeface="Consolas" pitchFamily="49" charset="0"/>
              </a:rPr>
              <a:t>GROUP BY </a:t>
            </a:r>
            <a:r>
              <a:rPr lang="en-US" sz="2800" b="1" noProof="1">
                <a:latin typeface="Consolas" pitchFamily="49" charset="0"/>
                <a:cs typeface="Consolas" pitchFamily="49" charset="0"/>
              </a:rPr>
              <a:t>e.DepartmentID</a:t>
            </a:r>
          </a:p>
        </p:txBody>
      </p:sp>
      <p:sp>
        <p:nvSpPr>
          <p:cNvPr id="15" name="Стрелка надясно 14"/>
          <p:cNvSpPr/>
          <p:nvPr/>
        </p:nvSpPr>
        <p:spPr>
          <a:xfrm>
            <a:off x="6549820" y="4280358"/>
            <a:ext cx="533400" cy="4572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6" name="Картина 15"/>
          <p:cNvPicPr>
            <a:picLocks noChangeAspect="1"/>
          </p:cNvPicPr>
          <p:nvPr/>
        </p:nvPicPr>
        <p:blipFill>
          <a:blip r:embed="rId3"/>
          <a:stretch>
            <a:fillRect/>
          </a:stretch>
        </p:blipFill>
        <p:spPr>
          <a:xfrm>
            <a:off x="7193511" y="3146325"/>
            <a:ext cx="3003637" cy="2317091"/>
          </a:xfrm>
          <a:prstGeom prst="rect">
            <a:avLst/>
          </a:prstGeom>
        </p:spPr>
      </p:pic>
      <p:sp>
        <p:nvSpPr>
          <p:cNvPr id="7" name="Slide Number">
            <a:extLst>
              <a:ext uri="{FF2B5EF4-FFF2-40B4-BE49-F238E27FC236}">
                <a16:creationId xmlns:a16="http://schemas.microsoft.com/office/drawing/2014/main" id="{C3DF828E-309B-47CD-8E53-B8E066F04E8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506375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lstStyle/>
          <a:p>
            <a:pPr>
              <a:buClr>
                <a:schemeClr val="tx1"/>
              </a:buClr>
            </a:pPr>
            <a:r>
              <a:rPr lang="en-US" b="1" dirty="0">
                <a:solidFill>
                  <a:schemeClr val="bg1"/>
                </a:solidFill>
              </a:rPr>
              <a:t>COUNT</a:t>
            </a:r>
            <a:r>
              <a:rPr lang="en-US" dirty="0"/>
              <a:t> - </a:t>
            </a:r>
            <a:r>
              <a:rPr lang="en-US" b="1" dirty="0">
                <a:solidFill>
                  <a:schemeClr val="bg1"/>
                </a:solidFill>
              </a:rPr>
              <a:t>counts the values </a:t>
            </a:r>
            <a:r>
              <a:rPr lang="en-US" dirty="0"/>
              <a:t>in one or more </a:t>
            </a:r>
            <a:r>
              <a:rPr lang="en-US" b="1" dirty="0">
                <a:solidFill>
                  <a:schemeClr val="bg1"/>
                </a:solidFill>
              </a:rPr>
              <a:t>grouped columns</a:t>
            </a:r>
          </a:p>
          <a:p>
            <a:pPr lvl="1">
              <a:buClr>
                <a:schemeClr val="tx1"/>
              </a:buClr>
            </a:pPr>
            <a:r>
              <a:rPr lang="en-US" b="1" dirty="0">
                <a:solidFill>
                  <a:schemeClr val="bg1"/>
                </a:solidFill>
              </a:rPr>
              <a:t>Ignores</a:t>
            </a:r>
            <a:r>
              <a:rPr lang="en-US" dirty="0"/>
              <a:t> </a:t>
            </a:r>
            <a:r>
              <a:rPr lang="en-US" sz="3398" b="1" dirty="0">
                <a:solidFill>
                  <a:schemeClr val="bg1"/>
                </a:solidFill>
              </a:rPr>
              <a:t>NULL</a:t>
            </a:r>
            <a:r>
              <a:rPr lang="en-US" dirty="0"/>
              <a:t> values</a:t>
            </a:r>
          </a:p>
        </p:txBody>
      </p:sp>
      <p:sp>
        <p:nvSpPr>
          <p:cNvPr id="465922" name="Rectangle 2"/>
          <p:cNvSpPr>
            <a:spLocks noGrp="1" noChangeArrowheads="1"/>
          </p:cNvSpPr>
          <p:nvPr>
            <p:ph type="title"/>
          </p:nvPr>
        </p:nvSpPr>
        <p:spPr/>
        <p:txBody>
          <a:bodyPr/>
          <a:lstStyle/>
          <a:p>
            <a:r>
              <a:rPr lang="en-US"/>
              <a:t>Aggregate Functions: COUNT</a:t>
            </a:r>
            <a:endParaRPr lang="bg-BG" dirty="0"/>
          </a:p>
        </p:txBody>
      </p:sp>
      <p:graphicFrame>
        <p:nvGraphicFramePr>
          <p:cNvPr id="10" name="Table 9"/>
          <p:cNvGraphicFramePr>
            <a:graphicFrameLocks noGrp="1"/>
          </p:cNvGraphicFramePr>
          <p:nvPr/>
        </p:nvGraphicFramePr>
        <p:xfrm>
          <a:off x="381001" y="2590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endParaRPr lang="en-US" b="0" dirty="0">
                        <a:solidFill>
                          <a:schemeClr val="tx1"/>
                        </a:solidFill>
                        <a:effectLst/>
                      </a:endParaRPr>
                    </a:p>
                  </a:txBody>
                  <a:tcPr/>
                </a:tc>
                <a:tc>
                  <a:txBody>
                    <a:bodyPr/>
                    <a:lstStyle/>
                    <a:p>
                      <a:r>
                        <a:rPr lang="en-US" dirty="0">
                          <a:solidFill>
                            <a:schemeClr val="tx1"/>
                          </a:solidFill>
                          <a:effectLst/>
                        </a:rPr>
                        <a:t>DepartmentName</a:t>
                      </a:r>
                      <a:endParaRPr lang="en-US" b="0" dirty="0">
                        <a:solidFill>
                          <a:schemeClr val="tx1"/>
                        </a:solidFill>
                        <a:effectLst/>
                      </a:endParaRPr>
                    </a:p>
                  </a:txBody>
                  <a:tcPr/>
                </a:tc>
                <a:tc>
                  <a:txBody>
                    <a:bodyPr/>
                    <a:lstStyle/>
                    <a:p>
                      <a:r>
                        <a:rPr lang="en-US" dirty="0">
                          <a:solidFill>
                            <a:schemeClr val="tx1"/>
                          </a:solidFill>
                          <a:effectLst/>
                        </a:rPr>
                        <a:t>Salary</a:t>
                      </a:r>
                      <a:endParaRPr lang="en-US" b="0" dirty="0">
                        <a:solidFill>
                          <a:schemeClr val="tx1"/>
                        </a:solidFill>
                        <a:effectLst/>
                      </a:endParaRP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b="0" dirty="0">
                        <a:solidFill>
                          <a:schemeClr val="tx1"/>
                        </a:solidFill>
                        <a:effectLst/>
                      </a:endParaRPr>
                    </a:p>
                  </a:txBody>
                  <a:tcPr/>
                </a:tc>
                <a:tc>
                  <a:txBody>
                    <a:bodyPr/>
                    <a:lstStyle/>
                    <a:p>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b="0"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b="0" dirty="0">
                        <a:solidFill>
                          <a:schemeClr val="tx1"/>
                        </a:solidFill>
                        <a:effectLst/>
                      </a:endParaRPr>
                    </a:p>
                  </a:txBody>
                  <a:tcPr/>
                </a:tc>
                <a:tc>
                  <a:txBody>
                    <a:bodyPr/>
                    <a:lstStyle/>
                    <a:p>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b="0"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5,000</a:t>
                      </a:r>
                      <a:endParaRPr lang="en-US" b="0"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b="0"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b="0"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b="0"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85687585"/>
              </p:ext>
            </p:extLst>
          </p:nvPr>
        </p:nvGraphicFramePr>
        <p:xfrm>
          <a:off x="7426569" y="3554305"/>
          <a:ext cx="4600590" cy="1828800"/>
        </p:xfrm>
        <a:graphic>
          <a:graphicData uri="http://schemas.openxmlformats.org/drawingml/2006/table">
            <a:tbl>
              <a:tblPr firstRow="1" bandRow="1">
                <a:tableStyleId>{912C8C85-51F0-491E-9774-3900AFEF0FD7}</a:tableStyleId>
              </a:tblPr>
              <a:tblGrid>
                <a:gridCol w="2875368">
                  <a:extLst>
                    <a:ext uri="{9D8B030D-6E8A-4147-A177-3AD203B41FA5}">
                      <a16:colId xmlns:a16="http://schemas.microsoft.com/office/drawing/2014/main" val="1444822382"/>
                    </a:ext>
                  </a:extLst>
                </a:gridCol>
                <a:gridCol w="1725222">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SalaryCount</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2</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3</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635060" y="3535539"/>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635059" y="428204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0" name="Right Arrow 15"/>
          <p:cNvSpPr/>
          <p:nvPr/>
        </p:nvSpPr>
        <p:spPr>
          <a:xfrm rot="19680784">
            <a:off x="6616980" y="4963475"/>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B964CFC-BB05-43A7-99E3-7360709A2E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3840869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lstStyle/>
          <a:p>
            <a:r>
              <a:rPr lang="en-US" dirty="0"/>
              <a:t>Indices</a:t>
            </a:r>
          </a:p>
          <a:p>
            <a:r>
              <a:rPr lang="en-US" dirty="0"/>
              <a:t>Grouping</a:t>
            </a:r>
          </a:p>
          <a:p>
            <a:r>
              <a:rPr lang="en-US" dirty="0"/>
              <a:t>Aggregate Functions</a:t>
            </a:r>
          </a:p>
          <a:p>
            <a:r>
              <a:rPr lang="en-US"/>
              <a:t>Having Clause</a:t>
            </a:r>
            <a:endParaRPr lang="en-US" dirty="0"/>
          </a:p>
        </p:txBody>
      </p:sp>
      <p:sp>
        <p:nvSpPr>
          <p:cNvPr id="444418" name="Rectangle 2"/>
          <p:cNvSpPr>
            <a:spLocks noGrp="1" noChangeArrowheads="1"/>
          </p:cNvSpPr>
          <p:nvPr>
            <p:ph type="title"/>
          </p:nvPr>
        </p:nvSpPr>
        <p:spPr/>
        <p:txBody>
          <a:bodyPr/>
          <a:lstStyle/>
          <a:p>
            <a:r>
              <a:rPr lang="en-US"/>
              <a:t>Table of Contents</a:t>
            </a:r>
            <a:endParaRPr lang="bg-BG" dirty="0"/>
          </a:p>
        </p:txBody>
      </p:sp>
      <p:sp>
        <p:nvSpPr>
          <p:cNvPr id="5" name="Slide Number">
            <a:extLst>
              <a:ext uri="{FF2B5EF4-FFF2-40B4-BE49-F238E27FC236}">
                <a16:creationId xmlns:a16="http://schemas.microsoft.com/office/drawing/2014/main" id="{695E04A7-0979-4484-8211-8C2A0EDB4A5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42647891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0"/>
          </p:nvPr>
        </p:nvSpPr>
        <p:spPr/>
        <p:txBody>
          <a:bodyPr>
            <a:normAutofit fontScale="92500" lnSpcReduction="10000"/>
          </a:bodyPr>
          <a:lstStyle/>
          <a:p>
            <a:pPr>
              <a:buClr>
                <a:schemeClr val="tx1"/>
              </a:buClr>
            </a:pPr>
            <a:r>
              <a:rPr lang="en-US" b="1" noProof="1">
                <a:solidFill>
                  <a:schemeClr val="bg1"/>
                </a:solidFill>
              </a:rPr>
              <a:t>COUNT</a:t>
            </a:r>
            <a:r>
              <a:rPr lang="en-US" noProof="1"/>
              <a:t>(</a:t>
            </a:r>
            <a:r>
              <a:rPr lang="en-US" b="1" noProof="1">
                <a:solidFill>
                  <a:schemeClr val="bg1"/>
                </a:solidFill>
              </a:rPr>
              <a:t>ColumnName</a:t>
            </a:r>
            <a:r>
              <a:rPr lang="en-US" noProof="1"/>
              <a:t>)</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a:t>
            </a:r>
            <a:r>
              <a:rPr lang="en-US" b="1" dirty="0">
                <a:solidFill>
                  <a:schemeClr val="bg1"/>
                </a:solidFill>
              </a:rPr>
              <a:t>COUNT</a:t>
            </a:r>
            <a:r>
              <a:rPr lang="en-US" dirty="0"/>
              <a:t> </a:t>
            </a:r>
            <a:r>
              <a:rPr lang="en-US" b="1" dirty="0">
                <a:solidFill>
                  <a:schemeClr val="bg1"/>
                </a:solidFill>
              </a:rPr>
              <a:t>ignores</a:t>
            </a:r>
            <a:r>
              <a:rPr lang="en-US" dirty="0"/>
              <a:t> any employee with </a:t>
            </a:r>
            <a:r>
              <a:rPr lang="en-US" b="1" dirty="0">
                <a:solidFill>
                  <a:schemeClr val="bg1"/>
                </a:solidFill>
              </a:rPr>
              <a:t>NULL</a:t>
            </a:r>
            <a:r>
              <a:rPr lang="en-US" dirty="0"/>
              <a:t> salary.</a:t>
            </a:r>
          </a:p>
        </p:txBody>
      </p:sp>
      <p:sp>
        <p:nvSpPr>
          <p:cNvPr id="465922" name="Rectangle 2"/>
          <p:cNvSpPr>
            <a:spLocks noGrp="1" noChangeArrowheads="1"/>
          </p:cNvSpPr>
          <p:nvPr>
            <p:ph type="title"/>
          </p:nvPr>
        </p:nvSpPr>
        <p:spPr/>
        <p:txBody>
          <a:bodyPr/>
          <a:lstStyle/>
          <a:p>
            <a:r>
              <a:rPr lang="en-US"/>
              <a:t>COUNT Syntax</a:t>
            </a:r>
            <a:endParaRPr lang="bg-BG" dirty="0"/>
          </a:p>
        </p:txBody>
      </p:sp>
      <p:sp>
        <p:nvSpPr>
          <p:cNvPr id="10" name="Rectangle 9"/>
          <p:cNvSpPr>
            <a:spLocks noChangeArrowheads="1"/>
          </p:cNvSpPr>
          <p:nvPr/>
        </p:nvSpPr>
        <p:spPr bwMode="auto">
          <a:xfrm>
            <a:off x="816005" y="2374603"/>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 </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COUNT</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SalaryCount</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13" name="AutoShape 7"/>
          <p:cNvSpPr>
            <a:spLocks noChangeArrowheads="1"/>
          </p:cNvSpPr>
          <p:nvPr/>
        </p:nvSpPr>
        <p:spPr bwMode="auto">
          <a:xfrm>
            <a:off x="7888637" y="1999281"/>
            <a:ext cx="3148196" cy="622914"/>
          </a:xfrm>
          <a:prstGeom prst="wedgeRoundRectCallout">
            <a:avLst>
              <a:gd name="adj1" fmla="val -41489"/>
              <a:gd name="adj2" fmla="val 1022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672748"/>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8" name="Slide Number">
            <a:extLst>
              <a:ext uri="{FF2B5EF4-FFF2-40B4-BE49-F238E27FC236}">
                <a16:creationId xmlns:a16="http://schemas.microsoft.com/office/drawing/2014/main" id="{0AB2F447-8729-45AE-A747-6FFB36938B7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7610902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SUM</a:t>
            </a:r>
            <a:r>
              <a:rPr lang="en-US" dirty="0"/>
              <a:t> </a:t>
            </a:r>
            <a:r>
              <a:rPr lang="bg-BG" dirty="0"/>
              <a:t>-</a:t>
            </a:r>
            <a:r>
              <a:rPr lang="en-US" dirty="0"/>
              <a:t> </a:t>
            </a:r>
            <a:r>
              <a:rPr lang="en-US" b="1" dirty="0">
                <a:solidFill>
                  <a:schemeClr val="bg1"/>
                </a:solidFill>
              </a:rPr>
              <a:t>sums the values </a:t>
            </a:r>
            <a:r>
              <a:rPr lang="en-US" dirty="0"/>
              <a:t>in a column. </a:t>
            </a:r>
          </a:p>
        </p:txBody>
      </p:sp>
      <p:sp>
        <p:nvSpPr>
          <p:cNvPr id="465922" name="Rectangle 2"/>
          <p:cNvSpPr>
            <a:spLocks noGrp="1" noChangeArrowheads="1"/>
          </p:cNvSpPr>
          <p:nvPr>
            <p:ph type="title"/>
          </p:nvPr>
        </p:nvSpPr>
        <p:spPr/>
        <p:txBody>
          <a:bodyPr/>
          <a:lstStyle/>
          <a:p>
            <a:r>
              <a:rPr lang="en-US"/>
              <a:t>Aggregate Functions: SUM</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nvGraphicFramePr>
        <p:xfrm>
          <a:off x="7515211" y="2895600"/>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en-US" dirty="0">
                          <a:effectLst/>
                        </a:rPr>
                        <a:t>30,000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80"/>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79080"/>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0E760564-23C4-467A-977F-ACAEE4F3A81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460831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0"/>
          </p:nvPr>
        </p:nvSpPr>
        <p:spPr/>
        <p:txBody>
          <a:bodyPr/>
          <a:lstStyle/>
          <a:p>
            <a:r>
              <a:rPr lang="en-US" noProof="1"/>
              <a:t>If any department </a:t>
            </a:r>
            <a:r>
              <a:rPr lang="en-US" b="1" noProof="1">
                <a:solidFill>
                  <a:schemeClr val="bg1"/>
                </a:solidFill>
              </a:rPr>
              <a:t>has no salaries</a:t>
            </a:r>
            <a:r>
              <a:rPr lang="en-US" noProof="1"/>
              <a:t>, it </a:t>
            </a:r>
            <a:r>
              <a:rPr lang="en-US" b="1" noProof="1">
                <a:solidFill>
                  <a:schemeClr val="bg1"/>
                </a:solidFill>
              </a:rPr>
              <a:t>returns NULL</a:t>
            </a:r>
            <a:r>
              <a:rPr lang="en-US" noProof="1"/>
              <a:t>.</a:t>
            </a:r>
          </a:p>
        </p:txBody>
      </p:sp>
      <p:sp>
        <p:nvSpPr>
          <p:cNvPr id="465922" name="Rectangle 2"/>
          <p:cNvSpPr>
            <a:spLocks noGrp="1" noChangeArrowheads="1"/>
          </p:cNvSpPr>
          <p:nvPr>
            <p:ph type="title"/>
          </p:nvPr>
        </p:nvSpPr>
        <p:spPr/>
        <p:txBody>
          <a:bodyPr/>
          <a:lstStyle/>
          <a:p>
            <a:r>
              <a:rPr lang="en-US"/>
              <a:t>SUM Syntax</a:t>
            </a:r>
            <a:endParaRPr lang="bg-BG" dirty="0"/>
          </a:p>
        </p:txBody>
      </p:sp>
      <p:sp>
        <p:nvSpPr>
          <p:cNvPr id="10" name="Rectangle 9"/>
          <p:cNvSpPr>
            <a:spLocks noChangeArrowheads="1"/>
          </p:cNvSpPr>
          <p:nvPr/>
        </p:nvSpPr>
        <p:spPr bwMode="auto">
          <a:xfrm>
            <a:off x="805950" y="3091160"/>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SUM</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a:t>
            </a:r>
            <a:r>
              <a:rPr lang="en-US" sz="3200" b="1" dirty="0">
                <a:latin typeface="Consolas" pitchFamily="49" charset="0"/>
                <a:cs typeface="Consolas" pitchFamily="49" charset="0"/>
              </a:rPr>
              <a:t>e.</a:t>
            </a:r>
            <a:r>
              <a:rPr lang="en-US" sz="3200" b="1" noProof="1">
                <a:latin typeface="Consolas" pitchFamily="49" charset="0"/>
                <a:cs typeface="Consolas" pitchFamily="49" charset="0"/>
              </a:rPr>
              <a:t>DepartmentID</a:t>
            </a:r>
          </a:p>
        </p:txBody>
      </p:sp>
      <p:sp>
        <p:nvSpPr>
          <p:cNvPr id="8" name="AutoShape 7"/>
          <p:cNvSpPr>
            <a:spLocks noChangeArrowheads="1"/>
          </p:cNvSpPr>
          <p:nvPr/>
        </p:nvSpPr>
        <p:spPr bwMode="auto">
          <a:xfrm>
            <a:off x="3934619" y="1933798"/>
            <a:ext cx="1698178" cy="953805"/>
          </a:xfrm>
          <a:prstGeom prst="wedgeRoundRectCallout">
            <a:avLst>
              <a:gd name="adj1" fmla="val -48333"/>
              <a:gd name="adj2" fmla="val 8612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848600" y="3051466"/>
            <a:ext cx="2971800" cy="558485"/>
          </a:xfrm>
          <a:prstGeom prst="wedgeRoundRectCallout">
            <a:avLst>
              <a:gd name="adj1" fmla="val -59226"/>
              <a:gd name="adj2" fmla="val 4488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9" name="Slide Number">
            <a:extLst>
              <a:ext uri="{FF2B5EF4-FFF2-40B4-BE49-F238E27FC236}">
                <a16:creationId xmlns:a16="http://schemas.microsoft.com/office/drawing/2014/main" id="{6CD62195-CC65-424E-99EF-F568FE1927D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518289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0"/>
          </p:nvPr>
        </p:nvSpPr>
        <p:spPr/>
        <p:txBody>
          <a:bodyPr/>
          <a:lstStyle/>
          <a:p>
            <a:pPr>
              <a:buClr>
                <a:schemeClr val="tx1"/>
              </a:buClr>
            </a:pPr>
            <a:r>
              <a:rPr lang="en-US" b="1" dirty="0">
                <a:solidFill>
                  <a:schemeClr val="bg1"/>
                </a:solidFill>
              </a:rPr>
              <a:t>MAX</a:t>
            </a:r>
            <a:r>
              <a:rPr lang="en-US" dirty="0"/>
              <a:t> - takes </a:t>
            </a:r>
            <a:r>
              <a:rPr lang="en-US" b="1" dirty="0">
                <a:solidFill>
                  <a:schemeClr val="bg1"/>
                </a:solidFill>
              </a:rPr>
              <a:t>the largest value </a:t>
            </a:r>
            <a:r>
              <a:rPr lang="en-US" dirty="0"/>
              <a:t>in a column.</a:t>
            </a:r>
          </a:p>
        </p:txBody>
      </p:sp>
      <p:sp>
        <p:nvSpPr>
          <p:cNvPr id="465922" name="Rectangle 2"/>
          <p:cNvSpPr>
            <a:spLocks noGrp="1" noChangeArrowheads="1"/>
          </p:cNvSpPr>
          <p:nvPr>
            <p:ph type="title"/>
          </p:nvPr>
        </p:nvSpPr>
        <p:spPr/>
        <p:txBody>
          <a:bodyPr/>
          <a:lstStyle/>
          <a:p>
            <a:r>
              <a:rPr lang="en-US"/>
              <a:t>Aggregate Functions: MAX</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9741751"/>
              </p:ext>
            </p:extLst>
          </p:nvPr>
        </p:nvGraphicFramePr>
        <p:xfrm>
          <a:off x="7463956" y="3166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MaxSalary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63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94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638006"/>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1" name="Slide Number">
            <a:extLst>
              <a:ext uri="{FF2B5EF4-FFF2-40B4-BE49-F238E27FC236}">
                <a16:creationId xmlns:a16="http://schemas.microsoft.com/office/drawing/2014/main" id="{F190A417-B9B5-493E-8DDC-84F5D0B1407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6739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05950" y="2590801"/>
            <a:ext cx="10556816"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MAX</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MaxSalary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dirty="0"/>
              <a:t>MAX Syntax</a:t>
            </a:r>
            <a:endParaRPr lang="bg-BG" dirty="0"/>
          </a:p>
        </p:txBody>
      </p:sp>
      <p:sp>
        <p:nvSpPr>
          <p:cNvPr id="8" name="AutoShape 7"/>
          <p:cNvSpPr>
            <a:spLocks noChangeArrowheads="1"/>
          </p:cNvSpPr>
          <p:nvPr/>
        </p:nvSpPr>
        <p:spPr bwMode="auto">
          <a:xfrm>
            <a:off x="4495801" y="1467939"/>
            <a:ext cx="1866900" cy="953805"/>
          </a:xfrm>
          <a:prstGeom prst="wedgeRoundRectCallout">
            <a:avLst>
              <a:gd name="adj1" fmla="val -47124"/>
              <a:gd name="adj2" fmla="val 774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a:t>
            </a:r>
          </a:p>
        </p:txBody>
      </p:sp>
      <p:sp>
        <p:nvSpPr>
          <p:cNvPr id="13" name="AutoShape 7"/>
          <p:cNvSpPr>
            <a:spLocks noChangeArrowheads="1"/>
          </p:cNvSpPr>
          <p:nvPr/>
        </p:nvSpPr>
        <p:spPr bwMode="auto">
          <a:xfrm>
            <a:off x="7034939" y="2371695"/>
            <a:ext cx="2971800" cy="558485"/>
          </a:xfrm>
          <a:prstGeom prst="wedgeRoundRectCallout">
            <a:avLst>
              <a:gd name="adj1" fmla="val -44579"/>
              <a:gd name="adj2" fmla="val 9030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14"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9" name="Slide Number">
            <a:extLst>
              <a:ext uri="{FF2B5EF4-FFF2-40B4-BE49-F238E27FC236}">
                <a16:creationId xmlns:a16="http://schemas.microsoft.com/office/drawing/2014/main" id="{7406089E-7371-4558-BEDD-AF1B6E4CF3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1554970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MIN</a:t>
            </a:r>
            <a:r>
              <a:rPr lang="en-US" dirty="0"/>
              <a:t> - takes </a:t>
            </a:r>
            <a:r>
              <a:rPr lang="en-US" b="1" dirty="0">
                <a:solidFill>
                  <a:schemeClr val="bg1"/>
                </a:solidFill>
              </a:rPr>
              <a:t>the smallest value </a:t>
            </a:r>
            <a:r>
              <a:rPr lang="en-US" dirty="0"/>
              <a:t>in a column. </a:t>
            </a:r>
          </a:p>
        </p:txBody>
      </p:sp>
      <p:sp>
        <p:nvSpPr>
          <p:cNvPr id="465922" name="Rectangle 2"/>
          <p:cNvSpPr>
            <a:spLocks noGrp="1" noChangeArrowheads="1"/>
          </p:cNvSpPr>
          <p:nvPr>
            <p:ph type="title"/>
          </p:nvPr>
        </p:nvSpPr>
        <p:spPr/>
        <p:txBody>
          <a:bodyPr/>
          <a:lstStyle/>
          <a:p>
            <a:r>
              <a:rPr lang="en-US"/>
              <a:t>Aggregate Functions: MIN</a:t>
            </a:r>
            <a:endParaRPr lang="bg-BG" dirty="0"/>
          </a:p>
        </p:txBody>
      </p:sp>
      <p:graphicFrame>
        <p:nvGraphicFramePr>
          <p:cNvPr id="6" name="Table 5"/>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3015300"/>
              </p:ext>
            </p:extLst>
          </p:nvPr>
        </p:nvGraphicFramePr>
        <p:xfrm>
          <a:off x="7499357" y="3151342"/>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MinSalary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5,000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7" name="Right Arrow 15"/>
          <p:cNvSpPr/>
          <p:nvPr/>
        </p:nvSpPr>
        <p:spPr>
          <a:xfrm rot="1884745">
            <a:off x="6588566" y="3132576"/>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8" name="Right Arrow 15"/>
          <p:cNvSpPr/>
          <p:nvPr/>
        </p:nvSpPr>
        <p:spPr>
          <a:xfrm>
            <a:off x="6588565" y="3879077"/>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5"/>
          <p:cNvSpPr/>
          <p:nvPr/>
        </p:nvSpPr>
        <p:spPr>
          <a:xfrm rot="19680784">
            <a:off x="6570486" y="4560512"/>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AD627EAC-9F4D-48F1-85EB-45121B13205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75248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618444"/>
            <a:ext cx="10556817" cy="2136867"/>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MIN</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MinSalary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p:txBody>
      </p:sp>
      <p:sp>
        <p:nvSpPr>
          <p:cNvPr id="465922" name="Rectangle 2"/>
          <p:cNvSpPr>
            <a:spLocks noGrp="1" noChangeArrowheads="1"/>
          </p:cNvSpPr>
          <p:nvPr>
            <p:ph type="title"/>
          </p:nvPr>
        </p:nvSpPr>
        <p:spPr/>
        <p:txBody>
          <a:bodyPr/>
          <a:lstStyle/>
          <a:p>
            <a:r>
              <a:rPr lang="en-US"/>
              <a:t>MIN Syntax</a:t>
            </a:r>
            <a:endParaRPr lang="bg-BG" dirty="0"/>
          </a:p>
        </p:txBody>
      </p:sp>
      <p:sp>
        <p:nvSpPr>
          <p:cNvPr id="8" name="AutoShape 7"/>
          <p:cNvSpPr>
            <a:spLocks noChangeArrowheads="1"/>
          </p:cNvSpPr>
          <p:nvPr/>
        </p:nvSpPr>
        <p:spPr bwMode="auto">
          <a:xfrm>
            <a:off x="4424919" y="4901347"/>
            <a:ext cx="2796152" cy="571607"/>
          </a:xfrm>
          <a:prstGeom prst="wedgeRoundRectCallout">
            <a:avLst>
              <a:gd name="adj1" fmla="val -46447"/>
              <a:gd name="adj2" fmla="val -890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853768" y="2575215"/>
            <a:ext cx="2971800" cy="558485"/>
          </a:xfrm>
          <a:prstGeom prst="wedgeRoundRectCallout">
            <a:avLst>
              <a:gd name="adj1" fmla="val -58656"/>
              <a:gd name="adj2" fmla="val 509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t>
            </a:r>
            <a:r>
              <a:rPr lang="en-US" sz="2800" b="1" noProof="1">
                <a:solidFill>
                  <a:schemeClr val="bg2"/>
                </a:solidFill>
                <a:effectLst>
                  <a:outerShdw blurRad="38100" dist="38100" dir="2700000" algn="tl">
                    <a:srgbClr val="000000">
                      <a:alpha val="43137"/>
                    </a:srgbClr>
                  </a:outerShdw>
                </a:effectLst>
              </a:rPr>
              <a:t>Alias</a:t>
            </a:r>
          </a:p>
        </p:txBody>
      </p:sp>
      <p:sp>
        <p:nvSpPr>
          <p:cNvPr id="7" name="Slide Number">
            <a:extLst>
              <a:ext uri="{FF2B5EF4-FFF2-40B4-BE49-F238E27FC236}">
                <a16:creationId xmlns:a16="http://schemas.microsoft.com/office/drawing/2014/main" id="{82EFEA86-CD83-49C3-8167-A7DDB6AB982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5837446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AVG</a:t>
            </a:r>
            <a:r>
              <a:rPr lang="en-US" dirty="0"/>
              <a:t> - calculates the </a:t>
            </a:r>
            <a:r>
              <a:rPr lang="en-US" b="1" dirty="0">
                <a:solidFill>
                  <a:schemeClr val="bg1"/>
                </a:solidFill>
              </a:rPr>
              <a:t>average value </a:t>
            </a:r>
            <a:r>
              <a:rPr lang="en-US" dirty="0"/>
              <a:t>in a column. </a:t>
            </a:r>
          </a:p>
        </p:txBody>
      </p:sp>
      <p:sp>
        <p:nvSpPr>
          <p:cNvPr id="465922" name="Rectangle 2"/>
          <p:cNvSpPr>
            <a:spLocks noGrp="1" noChangeArrowheads="1"/>
          </p:cNvSpPr>
          <p:nvPr>
            <p:ph type="title"/>
          </p:nvPr>
        </p:nvSpPr>
        <p:spPr/>
        <p:txBody>
          <a:bodyPr/>
          <a:lstStyle/>
          <a:p>
            <a:r>
              <a:rPr lang="en-US"/>
              <a:t>Aggregate Functions: AVG</a:t>
            </a:r>
            <a:endParaRPr lang="bg-BG" dirty="0"/>
          </a:p>
        </p:txBody>
      </p:sp>
      <p:graphicFrame>
        <p:nvGraphicFramePr>
          <p:cNvPr id="4" name="Table 3"/>
          <p:cNvGraphicFramePr>
            <a:graphicFrameLocks noGrp="1"/>
          </p:cNvGraphicFramePr>
          <p:nvPr/>
        </p:nvGraphicFramePr>
        <p:xfrm>
          <a:off x="381001" y="2209800"/>
          <a:ext cx="6095999" cy="3200400"/>
        </p:xfrm>
        <a:graphic>
          <a:graphicData uri="http://schemas.openxmlformats.org/drawingml/2006/table">
            <a:tbl>
              <a:tblPr firstRow="1" bandRow="1">
                <a:tableStyleId>{912C8C85-51F0-491E-9774-3900AFEF0FD7}</a:tableStyleId>
              </a:tblPr>
              <a:tblGrid>
                <a:gridCol w="1524000">
                  <a:extLst>
                    <a:ext uri="{9D8B030D-6E8A-4147-A177-3AD203B41FA5}">
                      <a16:colId xmlns:a16="http://schemas.microsoft.com/office/drawing/2014/main" val="3180040124"/>
                    </a:ext>
                  </a:extLst>
                </a:gridCol>
                <a:gridCol w="3170620">
                  <a:extLst>
                    <a:ext uri="{9D8B030D-6E8A-4147-A177-3AD203B41FA5}">
                      <a16:colId xmlns:a16="http://schemas.microsoft.com/office/drawing/2014/main" val="3141524875"/>
                    </a:ext>
                  </a:extLst>
                </a:gridCol>
                <a:gridCol w="1401379">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11718890"/>
              </p:ext>
            </p:extLst>
          </p:nvPr>
        </p:nvGraphicFramePr>
        <p:xfrm>
          <a:off x="7463956" y="3135844"/>
          <a:ext cx="4267200" cy="1828800"/>
        </p:xfrm>
        <a:graphic>
          <a:graphicData uri="http://schemas.openxmlformats.org/drawingml/2006/table">
            <a:tbl>
              <a:tblPr firstRow="1" bandRow="1">
                <a:tableStyleId>{912C8C85-51F0-491E-9774-3900AFEF0FD7}</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AvgSalary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tc>
                <a:tc>
                  <a:txBody>
                    <a:bodyPr/>
                    <a:lstStyle/>
                    <a:p>
                      <a:r>
                        <a:rPr lang="bg-BG" dirty="0">
                          <a:effectLst/>
                        </a:rPr>
                        <a:t>10,000</a:t>
                      </a:r>
                      <a:endParaRPr lang="en-US" dirty="0">
                        <a:solidFill>
                          <a:schemeClr val="tx1"/>
                        </a:solidFill>
                        <a:effectLst/>
                      </a:endParaRPr>
                    </a:p>
                  </a:txBody>
                  <a:tcPr/>
                </a:tc>
                <a:extLst>
                  <a:ext uri="{0D108BD9-81ED-4DB2-BD59-A6C34878D82A}">
                    <a16:rowId xmlns:a16="http://schemas.microsoft.com/office/drawing/2014/main" val="412535321"/>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bg-BG"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sp>
        <p:nvSpPr>
          <p:cNvPr id="14" name="Right Arrow 15"/>
          <p:cNvSpPr/>
          <p:nvPr/>
        </p:nvSpPr>
        <p:spPr>
          <a:xfrm rot="1884745">
            <a:off x="6588566" y="3117078"/>
            <a:ext cx="598050"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5"/>
          <p:cNvSpPr/>
          <p:nvPr/>
        </p:nvSpPr>
        <p:spPr>
          <a:xfrm>
            <a:off x="6588565" y="3863579"/>
            <a:ext cx="598050" cy="373330"/>
          </a:xfrm>
          <a:prstGeom prst="rightArrow">
            <a:avLst/>
          </a:prstGeom>
          <a:solidFill>
            <a:schemeClr val="tx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6" name="Right Arrow 15"/>
          <p:cNvSpPr/>
          <p:nvPr/>
        </p:nvSpPr>
        <p:spPr>
          <a:xfrm rot="19680784">
            <a:off x="6570486" y="4545014"/>
            <a:ext cx="598050"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a:extLst>
              <a:ext uri="{FF2B5EF4-FFF2-40B4-BE49-F238E27FC236}">
                <a16:creationId xmlns:a16="http://schemas.microsoft.com/office/drawing/2014/main" id="{6FF143D1-1C9D-4BBC-9D47-60EDEBB94E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01798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0" y="2514601"/>
            <a:ext cx="10556818" cy="216059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dirty="0">
                <a:latin typeface="Consolas" pitchFamily="49" charset="0"/>
                <a:cs typeface="Consolas" pitchFamily="49" charset="0"/>
              </a:rPr>
              <a:t>  SELECT e.</a:t>
            </a:r>
            <a:r>
              <a:rPr lang="en-US" sz="3200" b="1" noProof="1">
                <a:latin typeface="Consolas" pitchFamily="49" charset="0"/>
                <a:cs typeface="Consolas" pitchFamily="49" charset="0"/>
              </a:rPr>
              <a:t>DepartmentID</a:t>
            </a:r>
            <a:r>
              <a:rPr lang="en-US" sz="3200" b="1" dirty="0">
                <a:latin typeface="Consolas" pitchFamily="49" charset="0"/>
                <a:cs typeface="Consolas" pitchFamily="49" charset="0"/>
              </a:rPr>
              <a:t>, </a:t>
            </a:r>
          </a:p>
          <a:p>
            <a:pPr>
              <a:lnSpc>
                <a:spcPct val="105000"/>
              </a:lnSpc>
            </a:pPr>
            <a:r>
              <a:rPr lang="en-US" sz="3200" b="1" dirty="0">
                <a:latin typeface="Consolas" pitchFamily="49" charset="0"/>
                <a:cs typeface="Consolas" pitchFamily="49" charset="0"/>
              </a:rPr>
              <a:t>         </a:t>
            </a:r>
            <a:r>
              <a:rPr lang="en-US" sz="3200" b="1" dirty="0">
                <a:solidFill>
                  <a:schemeClr val="bg1"/>
                </a:solidFill>
                <a:latin typeface="Consolas" pitchFamily="49" charset="0"/>
                <a:cs typeface="Consolas" pitchFamily="49" charset="0"/>
              </a:rPr>
              <a:t>AVG</a:t>
            </a:r>
            <a:r>
              <a:rPr lang="en-US" sz="3200" b="1" dirty="0">
                <a:latin typeface="Consolas" pitchFamily="49" charset="0"/>
                <a:cs typeface="Consolas" pitchFamily="49" charset="0"/>
              </a:rPr>
              <a:t>(</a:t>
            </a:r>
            <a:r>
              <a:rPr lang="en-US" sz="3200" b="1" dirty="0">
                <a:solidFill>
                  <a:schemeClr val="bg1"/>
                </a:solidFill>
                <a:latin typeface="Consolas" pitchFamily="49" charset="0"/>
                <a:cs typeface="Consolas" pitchFamily="49" charset="0"/>
              </a:rPr>
              <a:t>e.Salary</a:t>
            </a:r>
            <a:r>
              <a:rPr lang="en-US" sz="3200" b="1" dirty="0">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AvgSalary</a:t>
            </a:r>
            <a:endParaRPr lang="en-US" sz="3200" b="1" dirty="0">
              <a:solidFill>
                <a:schemeClr val="bg1"/>
              </a:solidFill>
              <a:latin typeface="Consolas" pitchFamily="49" charset="0"/>
              <a:cs typeface="Consolas" pitchFamily="49" charset="0"/>
            </a:endParaRPr>
          </a:p>
          <a:p>
            <a:pPr>
              <a:lnSpc>
                <a:spcPct val="105000"/>
              </a:lnSpc>
            </a:pPr>
            <a:r>
              <a:rPr lang="en-GB" sz="3200" b="1" dirty="0">
                <a:latin typeface="Consolas" pitchFamily="49" charset="0"/>
                <a:cs typeface="Consolas" pitchFamily="49" charset="0"/>
              </a:rPr>
              <a:t>    FROM Employees AS e</a:t>
            </a:r>
          </a:p>
          <a:p>
            <a:pPr>
              <a:lnSpc>
                <a:spcPct val="105000"/>
              </a:lnSpc>
            </a:pPr>
            <a:r>
              <a:rPr lang="en-GB" sz="3200" b="1" dirty="0">
                <a:latin typeface="Consolas" pitchFamily="49" charset="0"/>
                <a:cs typeface="Consolas" pitchFamily="49" charset="0"/>
              </a:rPr>
              <a:t>GROUP BY e.</a:t>
            </a:r>
            <a:r>
              <a:rPr lang="en-US" sz="3200" b="1" noProof="1">
                <a:latin typeface="Consolas" pitchFamily="49" charset="0"/>
                <a:cs typeface="Consolas" pitchFamily="49" charset="0"/>
              </a:rPr>
              <a:t>DepartmentID</a:t>
            </a:r>
          </a:p>
        </p:txBody>
      </p:sp>
      <p:sp>
        <p:nvSpPr>
          <p:cNvPr id="465922" name="Rectangle 2"/>
          <p:cNvSpPr>
            <a:spLocks noGrp="1" noChangeArrowheads="1"/>
          </p:cNvSpPr>
          <p:nvPr>
            <p:ph type="title"/>
          </p:nvPr>
        </p:nvSpPr>
        <p:spPr/>
        <p:txBody>
          <a:bodyPr/>
          <a:lstStyle/>
          <a:p>
            <a:r>
              <a:rPr lang="en-US" dirty="0"/>
              <a:t>AVG Syntax</a:t>
            </a:r>
            <a:endParaRPr lang="bg-BG" dirty="0"/>
          </a:p>
        </p:txBody>
      </p:sp>
      <p:sp>
        <p:nvSpPr>
          <p:cNvPr id="12" name="AutoShape 7"/>
          <p:cNvSpPr>
            <a:spLocks noChangeArrowheads="1"/>
          </p:cNvSpPr>
          <p:nvPr/>
        </p:nvSpPr>
        <p:spPr bwMode="auto">
          <a:xfrm>
            <a:off x="4814047" y="4795090"/>
            <a:ext cx="2824833" cy="516499"/>
          </a:xfrm>
          <a:prstGeom prst="wedgeRoundRectCallout">
            <a:avLst>
              <a:gd name="adj1" fmla="val -37789"/>
              <a:gd name="adj2" fmla="val -75908"/>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 Columns</a:t>
            </a:r>
          </a:p>
        </p:txBody>
      </p:sp>
      <p:sp>
        <p:nvSpPr>
          <p:cNvPr id="13" name="AutoShape 7"/>
          <p:cNvSpPr>
            <a:spLocks noChangeArrowheads="1"/>
          </p:cNvSpPr>
          <p:nvPr/>
        </p:nvSpPr>
        <p:spPr bwMode="auto">
          <a:xfrm>
            <a:off x="7903451" y="2250856"/>
            <a:ext cx="2971800" cy="558485"/>
          </a:xfrm>
          <a:prstGeom prst="wedgeRoundRectCallout">
            <a:avLst>
              <a:gd name="adj1" fmla="val -39283"/>
              <a:gd name="adj2" fmla="val 11159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New Column Alias</a:t>
            </a:r>
          </a:p>
        </p:txBody>
      </p:sp>
      <p:sp>
        <p:nvSpPr>
          <p:cNvPr id="7" name="Slide Number">
            <a:extLst>
              <a:ext uri="{FF2B5EF4-FFF2-40B4-BE49-F238E27FC236}">
                <a16:creationId xmlns:a16="http://schemas.microsoft.com/office/drawing/2014/main" id="{C8349621-CDF6-4A47-94C6-375BFBB744E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3212776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pPr>
              <a:buClr>
                <a:schemeClr val="tx1"/>
              </a:buClr>
            </a:pPr>
            <a:r>
              <a:rPr lang="en-US" b="1" dirty="0">
                <a:solidFill>
                  <a:schemeClr val="bg1"/>
                </a:solidFill>
              </a:rPr>
              <a:t>STRING_AGG</a:t>
            </a:r>
            <a:r>
              <a:rPr lang="en-US" dirty="0"/>
              <a:t> - Concatenates the values of string expressions </a:t>
            </a:r>
            <a:br>
              <a:rPr lang="en-US" dirty="0"/>
            </a:br>
            <a:r>
              <a:rPr lang="en-US" dirty="0"/>
              <a:t>and places separator values between them. The separator is </a:t>
            </a:r>
            <a:br>
              <a:rPr lang="en-US" dirty="0"/>
            </a:br>
            <a:r>
              <a:rPr lang="en-US" dirty="0"/>
              <a:t>not added at the end of string</a:t>
            </a:r>
          </a:p>
        </p:txBody>
      </p:sp>
      <p:sp>
        <p:nvSpPr>
          <p:cNvPr id="465922" name="Rectangle 2"/>
          <p:cNvSpPr>
            <a:spLocks noGrp="1" noChangeArrowheads="1"/>
          </p:cNvSpPr>
          <p:nvPr>
            <p:ph type="title"/>
          </p:nvPr>
        </p:nvSpPr>
        <p:spPr/>
        <p:txBody>
          <a:bodyPr/>
          <a:lstStyle/>
          <a:p>
            <a:r>
              <a:rPr lang="en-US" dirty="0"/>
              <a:t>Aggregate Functions: STRING_AGG</a:t>
            </a:r>
            <a:endParaRPr lang="bg-BG" dirty="0"/>
          </a:p>
        </p:txBody>
      </p:sp>
      <p:sp>
        <p:nvSpPr>
          <p:cNvPr id="10" name="Rectangle 9"/>
          <p:cNvSpPr>
            <a:spLocks noChangeArrowheads="1"/>
          </p:cNvSpPr>
          <p:nvPr/>
        </p:nvSpPr>
        <p:spPr bwMode="auto">
          <a:xfrm>
            <a:off x="642164" y="4869384"/>
            <a:ext cx="10924248" cy="997196"/>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dirty="0">
                <a:solidFill>
                  <a:schemeClr val="bg1"/>
                </a:solidFill>
                <a:latin typeface="Consolas" pitchFamily="49" charset="0"/>
                <a:cs typeface="Consolas" pitchFamily="49" charset="0"/>
              </a:rPr>
              <a:t>STRING_AGG</a:t>
            </a:r>
            <a:r>
              <a:rPr lang="en-US" sz="2800" b="1" dirty="0">
                <a:latin typeface="Consolas" pitchFamily="49" charset="0"/>
                <a:cs typeface="Consolas" pitchFamily="49" charset="0"/>
              </a:rPr>
              <a:t> ( expression, separator ) </a:t>
            </a:r>
          </a:p>
          <a:p>
            <a:pPr>
              <a:lnSpc>
                <a:spcPct val="105000"/>
              </a:lnSpc>
            </a:pPr>
            <a:r>
              <a:rPr lang="en-US" sz="2800" b="1" dirty="0">
                <a:latin typeface="Consolas" pitchFamily="49" charset="0"/>
                <a:cs typeface="Consolas" pitchFamily="49" charset="0"/>
              </a:rPr>
              <a:t>  [WITHIN GROUP ( ORDER BY expression [ ASC | DESC ] )]</a:t>
            </a:r>
          </a:p>
        </p:txBody>
      </p:sp>
      <p:sp>
        <p:nvSpPr>
          <p:cNvPr id="12" name="AutoShape 7"/>
          <p:cNvSpPr>
            <a:spLocks noChangeArrowheads="1"/>
          </p:cNvSpPr>
          <p:nvPr/>
        </p:nvSpPr>
        <p:spPr bwMode="auto">
          <a:xfrm>
            <a:off x="2905041" y="3325827"/>
            <a:ext cx="8543244" cy="1330836"/>
          </a:xfrm>
          <a:prstGeom prst="wedgeRoundRectCallout">
            <a:avLst>
              <a:gd name="adj1" fmla="val -36536"/>
              <a:gd name="adj2" fmla="val 7571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Expressions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or </a:t>
            </a:r>
            <a:r>
              <a:rPr lang="en-US" sz="2800" b="1" noProof="1">
                <a:solidFill>
                  <a:schemeClr val="bg1">
                    <a:lumMod val="60000"/>
                    <a:lumOff val="40000"/>
                  </a:schemeClr>
                </a:solidFill>
                <a:effectLst>
                  <a:outerShdw blurRad="38100" dist="38100" dir="2700000" algn="tl">
                    <a:srgbClr val="000000">
                      <a:alpha val="43137"/>
                    </a:srgbClr>
                  </a:outerShdw>
                </a:effectLst>
              </a:rPr>
              <a:t>VARCHAR</a:t>
            </a:r>
            <a:r>
              <a:rPr lang="en-US" sz="2800" b="1" noProof="1">
                <a:solidFill>
                  <a:srgbClr val="FFFFFF"/>
                </a:solidFill>
                <a:effectLst>
                  <a:outerShdw blurRad="38100" dist="38100" dir="2700000" algn="tl">
                    <a:srgbClr val="000000">
                      <a:alpha val="43137"/>
                    </a:srgbClr>
                  </a:outerShdw>
                </a:effectLst>
              </a:rPr>
              <a:t> types during concatenation. Non-string types are converted to </a:t>
            </a:r>
            <a:r>
              <a:rPr lang="en-US" sz="2800" b="1" noProof="1">
                <a:solidFill>
                  <a:schemeClr val="bg1">
                    <a:lumMod val="60000"/>
                    <a:lumOff val="40000"/>
                  </a:schemeClr>
                </a:solidFill>
                <a:effectLst>
                  <a:outerShdw blurRad="38100" dist="38100" dir="2700000" algn="tl">
                    <a:srgbClr val="000000">
                      <a:alpha val="43137"/>
                    </a:srgbClr>
                  </a:outerShdw>
                </a:effectLst>
              </a:rPr>
              <a:t>NVARCHAR</a:t>
            </a:r>
            <a:r>
              <a:rPr lang="en-US" sz="2800" b="1" noProof="1">
                <a:solidFill>
                  <a:srgbClr val="FFFFFF"/>
                </a:solidFill>
                <a:effectLst>
                  <a:outerShdw blurRad="38100" dist="38100" dir="2700000" algn="tl">
                    <a:srgbClr val="000000">
                      <a:alpha val="43137"/>
                    </a:srgbClr>
                  </a:outerShdw>
                </a:effectLst>
              </a:rPr>
              <a:t> type</a:t>
            </a:r>
          </a:p>
        </p:txBody>
      </p:sp>
      <p:sp>
        <p:nvSpPr>
          <p:cNvPr id="7" name="Slide Number">
            <a:extLst>
              <a:ext uri="{FF2B5EF4-FFF2-40B4-BE49-F238E27FC236}">
                <a16:creationId xmlns:a16="http://schemas.microsoft.com/office/drawing/2014/main" id="{BBCF5221-BC62-4DE6-9E47-B640523E9C8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428356332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br>
              <a:rPr lang="en-US" sz="6000" b="1" dirty="0"/>
            </a:br>
            <a:r>
              <a:rPr lang="en-US" sz="11500" b="1" noProof="1"/>
              <a:t>#csharp-db</a:t>
            </a:r>
            <a:endParaRPr lang="en-US" sz="6000" b="1" noProof="1"/>
          </a:p>
          <a:p>
            <a:endParaRPr lang="en-US" dirty="0"/>
          </a:p>
        </p:txBody>
      </p:sp>
      <p:sp>
        <p:nvSpPr>
          <p:cNvPr id="4" name="Title 3"/>
          <p:cNvSpPr>
            <a:spLocks noGrp="1"/>
          </p:cNvSpPr>
          <p:nvPr>
            <p:ph type="title"/>
          </p:nvPr>
        </p:nvSpPr>
        <p:spPr/>
        <p:txBody>
          <a:bodyPr/>
          <a:lstStyle/>
          <a:p>
            <a:r>
              <a:rPr lang="en-US" dirty="0"/>
              <a:t>Questions</a:t>
            </a:r>
          </a:p>
        </p:txBody>
      </p:sp>
      <p:sp>
        <p:nvSpPr>
          <p:cNvPr id="6" name="Slide Number">
            <a:extLst>
              <a:ext uri="{FF2B5EF4-FFF2-40B4-BE49-F238E27FC236}">
                <a16:creationId xmlns:a16="http://schemas.microsoft.com/office/drawing/2014/main" id="{C55E752F-4A1B-46C0-A008-EB9F7E2B22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63926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17BF4-DB19-49F0-88B2-FE1A6C4B904D}"/>
              </a:ext>
            </a:extLst>
          </p:cNvPr>
          <p:cNvSpPr>
            <a:spLocks noGrp="1"/>
          </p:cNvSpPr>
          <p:nvPr>
            <p:ph type="title" sz="quarter" idx="10"/>
          </p:nvPr>
        </p:nvSpPr>
        <p:spPr/>
        <p:txBody>
          <a:bodyPr/>
          <a:lstStyle/>
          <a:p>
            <a:r>
              <a:rPr lang="en-US"/>
              <a:t>Having</a:t>
            </a: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35000"/>
                    </a14:imgEffect>
                  </a14:imgLayer>
                </a14:imgProps>
              </a:ext>
              <a:ext uri="{28A0092B-C50C-407E-A947-70E740481C1C}">
                <a14:useLocalDpi xmlns:a14="http://schemas.microsoft.com/office/drawing/2010/main" val="0"/>
              </a:ext>
            </a:extLst>
          </a:blip>
          <a:stretch>
            <a:fillRect/>
          </a:stretch>
        </p:blipFill>
        <p:spPr>
          <a:xfrm>
            <a:off x="4633364" y="1257849"/>
            <a:ext cx="2914760" cy="2914760"/>
          </a:xfrm>
          <a:prstGeom prst="rect">
            <a:avLst/>
          </a:prstGeom>
        </p:spPr>
      </p:pic>
      <p:sp>
        <p:nvSpPr>
          <p:cNvPr id="7" name="Subtitle 6">
            <a:extLst>
              <a:ext uri="{FF2B5EF4-FFF2-40B4-BE49-F238E27FC236}">
                <a16:creationId xmlns:a16="http://schemas.microsoft.com/office/drawing/2014/main" id="{657DB623-9555-4246-BBB4-507B8FC5688D}"/>
              </a:ext>
            </a:extLst>
          </p:cNvPr>
          <p:cNvSpPr>
            <a:spLocks noGrp="1"/>
          </p:cNvSpPr>
          <p:nvPr>
            <p:ph type="subTitle" sz="quarter" idx="11"/>
          </p:nvPr>
        </p:nvSpPr>
        <p:spPr/>
        <p:txBody>
          <a:bodyPr/>
          <a:lstStyle/>
          <a:p>
            <a:r>
              <a:rPr lang="en-US"/>
              <a:t>Using Predicates While Grouping</a:t>
            </a:r>
          </a:p>
        </p:txBody>
      </p:sp>
    </p:spTree>
    <p:extLst>
      <p:ext uri="{BB962C8B-B14F-4D97-AF65-F5344CB8AC3E}">
        <p14:creationId xmlns:p14="http://schemas.microsoft.com/office/powerpoint/2010/main" val="12754394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a:xfrm>
            <a:off x="1991210" y="1108911"/>
            <a:ext cx="10129234" cy="5546589"/>
          </a:xfrm>
        </p:spPr>
        <p:txBody>
          <a:bodyPr/>
          <a:lstStyle/>
          <a:p>
            <a:r>
              <a:rPr lang="en-US" dirty="0"/>
              <a:t>The </a:t>
            </a:r>
            <a:r>
              <a:rPr lang="en-US" b="1" dirty="0">
                <a:solidFill>
                  <a:schemeClr val="bg1"/>
                </a:solidFill>
              </a:rPr>
              <a:t>HAVING clause</a:t>
            </a:r>
            <a:r>
              <a:rPr lang="en-US" dirty="0"/>
              <a:t> is used to </a:t>
            </a:r>
            <a:r>
              <a:rPr lang="en-US" b="1" dirty="0">
                <a:solidFill>
                  <a:schemeClr val="bg1"/>
                </a:solidFill>
              </a:rPr>
              <a:t>filter data</a:t>
            </a:r>
            <a:r>
              <a:rPr lang="en-US" dirty="0"/>
              <a:t> based on </a:t>
            </a:r>
            <a:br>
              <a:rPr lang="en-US" dirty="0"/>
            </a:br>
            <a:r>
              <a:rPr lang="en-US" b="1" dirty="0">
                <a:solidFill>
                  <a:schemeClr val="bg1"/>
                </a:solidFill>
              </a:rPr>
              <a:t>aggregate values </a:t>
            </a:r>
          </a:p>
          <a:p>
            <a:pPr lvl="1"/>
            <a:r>
              <a:rPr lang="en-US" dirty="0"/>
              <a:t>We </a:t>
            </a:r>
            <a:r>
              <a:rPr lang="en-US" b="1" dirty="0">
                <a:solidFill>
                  <a:schemeClr val="bg1"/>
                </a:solidFill>
              </a:rPr>
              <a:t>cannot</a:t>
            </a:r>
            <a:r>
              <a:rPr lang="en-US" dirty="0"/>
              <a:t> use it </a:t>
            </a:r>
            <a:r>
              <a:rPr lang="en-US" b="1" dirty="0">
                <a:solidFill>
                  <a:schemeClr val="bg1"/>
                </a:solidFill>
              </a:rPr>
              <a:t>without</a:t>
            </a:r>
            <a:r>
              <a:rPr lang="en-US" dirty="0"/>
              <a:t> </a:t>
            </a:r>
            <a:r>
              <a:rPr lang="en-US" b="1" dirty="0">
                <a:solidFill>
                  <a:schemeClr val="bg1"/>
                </a:solidFill>
              </a:rPr>
              <a:t>grouping</a:t>
            </a:r>
            <a:r>
              <a:rPr lang="en-US" dirty="0"/>
              <a:t> first</a:t>
            </a:r>
          </a:p>
          <a:p>
            <a:pPr>
              <a:buClr>
                <a:schemeClr val="tx1"/>
              </a:buClr>
            </a:pPr>
            <a:r>
              <a:rPr lang="en-US" b="1" dirty="0">
                <a:solidFill>
                  <a:schemeClr val="bg1"/>
                </a:solidFill>
              </a:rPr>
              <a:t>Aggregate functions </a:t>
            </a:r>
            <a:r>
              <a:rPr lang="en-US" dirty="0"/>
              <a:t>(MIN, MAX, SUM etc.) are </a:t>
            </a:r>
            <a:br>
              <a:rPr lang="en-US" dirty="0"/>
            </a:br>
            <a:r>
              <a:rPr lang="en-US" b="1" dirty="0">
                <a:solidFill>
                  <a:schemeClr val="bg1"/>
                </a:solidFill>
              </a:rPr>
              <a:t>executed only once</a:t>
            </a:r>
          </a:p>
          <a:p>
            <a:pPr lvl="1"/>
            <a:r>
              <a:rPr lang="en-US" dirty="0"/>
              <a:t>Unlike HAVING, </a:t>
            </a:r>
            <a:r>
              <a:rPr lang="en-US" b="1" dirty="0">
                <a:solidFill>
                  <a:schemeClr val="bg1"/>
                </a:solidFill>
              </a:rPr>
              <a:t>WHERE</a:t>
            </a:r>
            <a:r>
              <a:rPr lang="en-US" dirty="0"/>
              <a:t> </a:t>
            </a:r>
            <a:r>
              <a:rPr lang="en-US" b="1" dirty="0">
                <a:solidFill>
                  <a:schemeClr val="bg1"/>
                </a:solidFill>
              </a:rPr>
              <a:t>filters</a:t>
            </a:r>
            <a:r>
              <a:rPr lang="en-US" dirty="0"/>
              <a:t> rows </a:t>
            </a:r>
            <a:r>
              <a:rPr lang="en-US" b="1" dirty="0">
                <a:solidFill>
                  <a:schemeClr val="bg1"/>
                </a:solidFill>
              </a:rPr>
              <a:t>before </a:t>
            </a:r>
            <a:br>
              <a:rPr lang="en-US" b="1" dirty="0">
                <a:solidFill>
                  <a:schemeClr val="bg1"/>
                </a:solidFill>
              </a:rPr>
            </a:br>
            <a:r>
              <a:rPr lang="en-US" b="1" dirty="0">
                <a:solidFill>
                  <a:schemeClr val="bg1"/>
                </a:solidFill>
              </a:rPr>
              <a:t>aggregation</a:t>
            </a:r>
          </a:p>
        </p:txBody>
      </p:sp>
      <p:sp>
        <p:nvSpPr>
          <p:cNvPr id="465922" name="Rectangle 2"/>
          <p:cNvSpPr>
            <a:spLocks noGrp="1" noChangeArrowheads="1"/>
          </p:cNvSpPr>
          <p:nvPr>
            <p:ph type="title"/>
          </p:nvPr>
        </p:nvSpPr>
        <p:spPr/>
        <p:txBody>
          <a:bodyPr/>
          <a:lstStyle/>
          <a:p>
            <a:r>
              <a:rPr lang="en-US"/>
              <a:t>Having Clause</a:t>
            </a:r>
            <a:endParaRPr lang="bg-BG" dirty="0"/>
          </a:p>
        </p:txBody>
      </p:sp>
      <p:sp>
        <p:nvSpPr>
          <p:cNvPr id="6" name="Slide Number">
            <a:extLst>
              <a:ext uri="{FF2B5EF4-FFF2-40B4-BE49-F238E27FC236}">
                <a16:creationId xmlns:a16="http://schemas.microsoft.com/office/drawing/2014/main" id="{B55CAFCA-E6B8-46FC-94AD-5B1DA30885D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766027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0"/>
          </p:nvPr>
        </p:nvSpPr>
        <p:spPr/>
        <p:txBody>
          <a:bodyPr/>
          <a:lstStyle/>
          <a:p>
            <a:r>
              <a:rPr lang="en-US" dirty="0"/>
              <a:t>Filter departments having</a:t>
            </a:r>
            <a:r>
              <a:rPr lang="en-US" b="1" dirty="0">
                <a:solidFill>
                  <a:schemeClr val="bg1"/>
                </a:solidFill>
              </a:rPr>
              <a:t> </a:t>
            </a:r>
            <a:r>
              <a:rPr lang="en-US" dirty="0"/>
              <a:t>total salary more than or equal to </a:t>
            </a:r>
            <a:br>
              <a:rPr lang="en-US" dirty="0"/>
            </a:br>
            <a:r>
              <a:rPr lang="en-US" dirty="0"/>
              <a:t>15,000</a:t>
            </a:r>
          </a:p>
        </p:txBody>
      </p:sp>
      <p:sp>
        <p:nvSpPr>
          <p:cNvPr id="465922" name="Rectangle 2"/>
          <p:cNvSpPr>
            <a:spLocks noGrp="1" noChangeArrowheads="1"/>
          </p:cNvSpPr>
          <p:nvPr>
            <p:ph type="title"/>
          </p:nvPr>
        </p:nvSpPr>
        <p:spPr/>
        <p:txBody>
          <a:bodyPr/>
          <a:lstStyle/>
          <a:p>
            <a:r>
              <a:rPr lang="en-US"/>
              <a:t>HAVING Clause: Example</a:t>
            </a:r>
            <a:endParaRPr lang="bg-BG" dirty="0"/>
          </a:p>
        </p:txBody>
      </p:sp>
      <p:graphicFrame>
        <p:nvGraphicFramePr>
          <p:cNvPr id="6" name="Table 5"/>
          <p:cNvGraphicFramePr>
            <a:graphicFrameLocks noGrp="1"/>
          </p:cNvGraphicFramePr>
          <p:nvPr>
            <p:extLst>
              <p:ext uri="{D42A27DB-BD31-4B8C-83A1-F6EECF244321}">
                <p14:modId xmlns:p14="http://schemas.microsoft.com/office/powerpoint/2010/main" val="4109228921"/>
              </p:ext>
            </p:extLst>
          </p:nvPr>
        </p:nvGraphicFramePr>
        <p:xfrm>
          <a:off x="7719555" y="3774443"/>
          <a:ext cx="4147186" cy="1371600"/>
        </p:xfrm>
        <a:graphic>
          <a:graphicData uri="http://schemas.openxmlformats.org/drawingml/2006/table">
            <a:tbl>
              <a:tblPr firstRow="1" bandRow="1">
                <a:tableStyleId>{912C8C85-51F0-491E-9774-3900AFEF0FD7}</a:tableStyleId>
              </a:tblPr>
              <a:tblGrid>
                <a:gridCol w="2546985">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dirty="0">
                          <a:solidFill>
                            <a:schemeClr val="tx1"/>
                          </a:solidFill>
                          <a:effectLst/>
                        </a:rPr>
                        <a:t>DepartmentName</a:t>
                      </a:r>
                    </a:p>
                  </a:txBody>
                  <a:tcPr/>
                </a:tc>
                <a:tc>
                  <a:txBody>
                    <a:bodyPr/>
                    <a:lstStyle/>
                    <a:p>
                      <a:r>
                        <a:rPr lang="en-US" dirty="0">
                          <a:solidFill>
                            <a:schemeClr val="tx1"/>
                          </a:solidFill>
                          <a:effectLst/>
                        </a:rPr>
                        <a:t>TotalSalary</a:t>
                      </a:r>
                    </a:p>
                  </a:txBody>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tc>
                <a:tc>
                  <a:txBody>
                    <a:bodyPr/>
                    <a:lstStyle/>
                    <a:p>
                      <a:r>
                        <a:rPr lang="en-US" dirty="0">
                          <a:effectLst/>
                        </a:rPr>
                        <a:t>20,000</a:t>
                      </a:r>
                      <a:endParaRPr lang="en-US" dirty="0">
                        <a:solidFill>
                          <a:schemeClr val="tx1"/>
                        </a:solidFill>
                        <a:effectLst/>
                      </a:endParaRPr>
                    </a:p>
                  </a:txBody>
                  <a:tcPr/>
                </a:tc>
                <a:extLst>
                  <a:ext uri="{0D108BD9-81ED-4DB2-BD59-A6C34878D82A}">
                    <a16:rowId xmlns:a16="http://schemas.microsoft.com/office/drawing/2014/main" val="2908875595"/>
                  </a:ext>
                </a:extLst>
              </a:tr>
              <a:tr h="457200">
                <a:tc>
                  <a:txBody>
                    <a:bodyPr/>
                    <a:lstStyle/>
                    <a:p>
                      <a:r>
                        <a:rPr lang="en-US" dirty="0">
                          <a:effectLst/>
                        </a:rPr>
                        <a:t>Software Support</a:t>
                      </a:r>
                      <a:endParaRPr lang="en-US" dirty="0">
                        <a:solidFill>
                          <a:schemeClr val="tx1"/>
                        </a:solidFill>
                        <a:effectLst/>
                      </a:endParaRPr>
                    </a:p>
                  </a:txBody>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3347448364"/>
                  </a:ext>
                </a:extLst>
              </a:tr>
            </a:tbl>
          </a:graphicData>
        </a:graphic>
      </p:graphicFrame>
      <p:graphicFrame>
        <p:nvGraphicFramePr>
          <p:cNvPr id="4" name="Table 3"/>
          <p:cNvGraphicFramePr>
            <a:graphicFrameLocks noGrp="1"/>
          </p:cNvGraphicFramePr>
          <p:nvPr/>
        </p:nvGraphicFramePr>
        <p:xfrm>
          <a:off x="380999" y="2743200"/>
          <a:ext cx="5300536" cy="3200400"/>
        </p:xfrm>
        <a:graphic>
          <a:graphicData uri="http://schemas.openxmlformats.org/drawingml/2006/table">
            <a:tbl>
              <a:tblPr firstRow="1" bandRow="1">
                <a:tableStyleId>{912C8C85-51F0-491E-9774-3900AFEF0FD7}</a:tableStyleId>
              </a:tblPr>
              <a:tblGrid>
                <a:gridCol w="1496886">
                  <a:extLst>
                    <a:ext uri="{9D8B030D-6E8A-4147-A177-3AD203B41FA5}">
                      <a16:colId xmlns:a16="http://schemas.microsoft.com/office/drawing/2014/main" val="3180040124"/>
                    </a:ext>
                  </a:extLst>
                </a:gridCol>
                <a:gridCol w="2706370">
                  <a:extLst>
                    <a:ext uri="{9D8B030D-6E8A-4147-A177-3AD203B41FA5}">
                      <a16:colId xmlns:a16="http://schemas.microsoft.com/office/drawing/2014/main" val="3141524875"/>
                    </a:ext>
                  </a:extLst>
                </a:gridCol>
                <a:gridCol w="1097280">
                  <a:extLst>
                    <a:ext uri="{9D8B030D-6E8A-4147-A177-3AD203B41FA5}">
                      <a16:colId xmlns:a16="http://schemas.microsoft.com/office/drawing/2014/main" val="1915661299"/>
                    </a:ext>
                  </a:extLst>
                </a:gridCol>
              </a:tblGrid>
              <a:tr h="457200">
                <a:tc>
                  <a:txBody>
                    <a:bodyPr/>
                    <a:lstStyle/>
                    <a:p>
                      <a:r>
                        <a:rPr lang="en-US" dirty="0">
                          <a:solidFill>
                            <a:schemeClr val="tx1"/>
                          </a:solidFill>
                          <a:effectLst/>
                        </a:rPr>
                        <a:t>Employee</a:t>
                      </a:r>
                    </a:p>
                  </a:txBody>
                  <a:tcPr/>
                </a:tc>
                <a:tc>
                  <a:txBody>
                    <a:bodyPr/>
                    <a:lstStyle/>
                    <a:p>
                      <a:r>
                        <a:rPr lang="en-US" dirty="0">
                          <a:solidFill>
                            <a:schemeClr val="tx1"/>
                          </a:solidFill>
                          <a:effectLst/>
                        </a:rPr>
                        <a:t>DepartmentName</a:t>
                      </a:r>
                    </a:p>
                  </a:txBody>
                  <a:tcPr/>
                </a:tc>
                <a:tc>
                  <a:txBody>
                    <a:bodyPr/>
                    <a:lstStyle/>
                    <a:p>
                      <a:r>
                        <a:rPr lang="en-US" dirty="0">
                          <a:solidFill>
                            <a:schemeClr val="tx1"/>
                          </a:solidFill>
                          <a:effectLst/>
                        </a:rPr>
                        <a:t>Salary</a:t>
                      </a:r>
                    </a:p>
                  </a:txBody>
                  <a:tcPr/>
                </a:tc>
                <a:extLst>
                  <a:ext uri="{0D108BD9-81ED-4DB2-BD59-A6C34878D82A}">
                    <a16:rowId xmlns:a16="http://schemas.microsoft.com/office/drawing/2014/main" val="247495740"/>
                  </a:ext>
                </a:extLst>
              </a:tr>
              <a:tr h="457200">
                <a:tc>
                  <a:txBody>
                    <a:bodyPr/>
                    <a:lstStyle/>
                    <a:p>
                      <a:r>
                        <a:rPr lang="en-US" dirty="0">
                          <a:effectLst/>
                        </a:rPr>
                        <a:t>Adam</a:t>
                      </a:r>
                      <a:endParaRPr lang="en-US" dirty="0">
                        <a:solidFill>
                          <a:schemeClr val="tx1"/>
                        </a:solidFill>
                        <a:effectLst/>
                      </a:endParaRPr>
                    </a:p>
                  </a:txBody>
                  <a:tcPr/>
                </a:tc>
                <a:tc>
                  <a:txBody>
                    <a:bodyPr/>
                    <a:lstStyle/>
                    <a:p>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3609066432"/>
                  </a:ext>
                </a:extLst>
              </a:tr>
              <a:tr h="457200">
                <a:tc>
                  <a:txBody>
                    <a:bodyPr/>
                    <a:lstStyle/>
                    <a:p>
                      <a:r>
                        <a:rPr lang="en-US" dirty="0">
                          <a:effectLst/>
                        </a:rPr>
                        <a:t>John</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Database Support</a:t>
                      </a:r>
                      <a:endParaRPr lang="en-US" dirty="0">
                        <a:solidFill>
                          <a:schemeClr val="tx1"/>
                        </a:solidFill>
                        <a:effectLst/>
                      </a:endParaRPr>
                    </a:p>
                  </a:txBody>
                  <a:tcPr>
                    <a:solidFill>
                      <a:schemeClr val="accent2">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1287682195"/>
                  </a:ext>
                </a:extLst>
              </a:tr>
              <a:tr h="457200">
                <a:tc>
                  <a:txBody>
                    <a:bodyPr/>
                    <a:lstStyle/>
                    <a:p>
                      <a:r>
                        <a:rPr lang="en-US" dirty="0">
                          <a:effectLst/>
                        </a:rPr>
                        <a:t>Jane</a:t>
                      </a:r>
                      <a:endParaRPr lang="en-US" dirty="0">
                        <a:solidFill>
                          <a:schemeClr val="tx1"/>
                        </a:solidFill>
                        <a:effectLst/>
                      </a:endParaRPr>
                    </a:p>
                  </a:txBody>
                  <a:tcPr/>
                </a:tc>
                <a:tc>
                  <a:txBody>
                    <a:bodyPr/>
                    <a:lstStyle/>
                    <a:p>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1,000</a:t>
                      </a:r>
                      <a:endParaRPr lang="en-US" dirty="0">
                        <a:solidFill>
                          <a:schemeClr val="tx1"/>
                        </a:solidFill>
                        <a:effectLst/>
                      </a:endParaRPr>
                    </a:p>
                  </a:txBody>
                  <a:tcPr/>
                </a:tc>
                <a:extLst>
                  <a:ext uri="{0D108BD9-81ED-4DB2-BD59-A6C34878D82A}">
                    <a16:rowId xmlns:a16="http://schemas.microsoft.com/office/drawing/2014/main" val="1053813033"/>
                  </a:ext>
                </a:extLst>
              </a:tr>
              <a:tr h="457200">
                <a:tc>
                  <a:txBody>
                    <a:bodyPr/>
                    <a:lstStyle/>
                    <a:p>
                      <a:r>
                        <a:rPr lang="en-US" dirty="0">
                          <a:effectLst/>
                        </a:rPr>
                        <a:t>George</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2640231826"/>
                  </a:ext>
                </a:extLst>
              </a:tr>
              <a:tr h="457200">
                <a:tc>
                  <a:txBody>
                    <a:bodyPr/>
                    <a:lstStyle/>
                    <a:p>
                      <a:r>
                        <a:rPr lang="en-US" dirty="0">
                          <a:effectLst/>
                        </a:rPr>
                        <a:t>Lila</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Application Support</a:t>
                      </a:r>
                      <a:endParaRPr lang="en-US" dirty="0">
                        <a:solidFill>
                          <a:schemeClr val="tx1"/>
                        </a:solidFill>
                        <a:effectLst/>
                      </a:endParaRPr>
                    </a:p>
                  </a:txBody>
                  <a:tcPr>
                    <a:solidFill>
                      <a:schemeClr val="tx1">
                        <a:lumMod val="20000"/>
                        <a:lumOff val="80000"/>
                      </a:schemeClr>
                    </a:solidFill>
                  </a:tcPr>
                </a:tc>
                <a:tc>
                  <a:txBody>
                    <a:bodyPr/>
                    <a:lstStyle/>
                    <a:p>
                      <a:r>
                        <a:rPr lang="en-US" dirty="0">
                          <a:effectLst/>
                        </a:rPr>
                        <a:t>5,000</a:t>
                      </a:r>
                      <a:endParaRPr lang="en-US" dirty="0">
                        <a:solidFill>
                          <a:schemeClr val="tx1"/>
                        </a:solidFill>
                        <a:effectLst/>
                      </a:endParaRPr>
                    </a:p>
                  </a:txBody>
                  <a:tcPr/>
                </a:tc>
                <a:extLst>
                  <a:ext uri="{0D108BD9-81ED-4DB2-BD59-A6C34878D82A}">
                    <a16:rowId xmlns:a16="http://schemas.microsoft.com/office/drawing/2014/main" val="1267294716"/>
                  </a:ext>
                </a:extLst>
              </a:tr>
              <a:tr h="457200">
                <a:tc>
                  <a:txBody>
                    <a:bodyPr/>
                    <a:lstStyle/>
                    <a:p>
                      <a:r>
                        <a:rPr lang="en-US" dirty="0">
                          <a:effectLst/>
                        </a:rPr>
                        <a:t>Fred</a:t>
                      </a:r>
                      <a:endParaRPr lang="en-US" dirty="0">
                        <a:solidFill>
                          <a:schemeClr val="tx1"/>
                        </a:solidFill>
                        <a:effectLst/>
                      </a:endParaRPr>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effectLst/>
                        </a:rPr>
                        <a:t>Software Support</a:t>
                      </a:r>
                      <a:endParaRPr lang="en-US" dirty="0">
                        <a:solidFill>
                          <a:schemeClr val="tx1"/>
                        </a:solidFill>
                        <a:effectLst/>
                      </a:endParaRPr>
                    </a:p>
                  </a:txBody>
                  <a:tcPr>
                    <a:solidFill>
                      <a:schemeClr val="bg1">
                        <a:lumMod val="20000"/>
                        <a:lumOff val="80000"/>
                      </a:schemeClr>
                    </a:solidFill>
                  </a:tcPr>
                </a:tc>
                <a:tc>
                  <a:txBody>
                    <a:bodyPr/>
                    <a:lstStyle/>
                    <a:p>
                      <a:r>
                        <a:rPr lang="en-US" dirty="0">
                          <a:effectLst/>
                        </a:rPr>
                        <a:t>15,000</a:t>
                      </a:r>
                      <a:endParaRPr lang="en-US" dirty="0">
                        <a:solidFill>
                          <a:schemeClr val="tx1"/>
                        </a:solidFill>
                        <a:effectLst/>
                      </a:endParaRPr>
                    </a:p>
                  </a:txBody>
                  <a:tcPr/>
                </a:tc>
                <a:extLst>
                  <a:ext uri="{0D108BD9-81ED-4DB2-BD59-A6C34878D82A}">
                    <a16:rowId xmlns:a16="http://schemas.microsoft.com/office/drawing/2014/main" val="934848964"/>
                  </a:ext>
                </a:extLst>
              </a:tr>
            </a:tbl>
          </a:graphicData>
        </a:graphic>
      </p:graphicFrame>
      <p:graphicFrame>
        <p:nvGraphicFramePr>
          <p:cNvPr id="8" name="Table 7"/>
          <p:cNvGraphicFramePr>
            <a:graphicFrameLocks noGrp="1"/>
          </p:cNvGraphicFramePr>
          <p:nvPr/>
        </p:nvGraphicFramePr>
        <p:xfrm>
          <a:off x="5681535" y="2743200"/>
          <a:ext cx="1616138" cy="3200400"/>
        </p:xfrm>
        <a:graphic>
          <a:graphicData uri="http://schemas.openxmlformats.org/drawingml/2006/table">
            <a:tbl>
              <a:tblPr firstRow="1" bandRow="1">
                <a:tableStyleId>{912C8C85-51F0-491E-9774-3900AFEF0FD7}</a:tableStyleId>
              </a:tblPr>
              <a:tblGrid>
                <a:gridCol w="1616138">
                  <a:extLst>
                    <a:ext uri="{9D8B030D-6E8A-4147-A177-3AD203B41FA5}">
                      <a16:colId xmlns:a16="http://schemas.microsoft.com/office/drawing/2014/main" val="2274113953"/>
                    </a:ext>
                  </a:extLst>
                </a:gridCol>
              </a:tblGrid>
              <a:tr h="457200">
                <a:tc>
                  <a:txBody>
                    <a:bodyPr/>
                    <a:lstStyle/>
                    <a:p>
                      <a:r>
                        <a:rPr lang="en-US" strike="noStrike" noProof="1">
                          <a:solidFill>
                            <a:schemeClr val="tx1"/>
                          </a:solidFill>
                          <a:effectLst/>
                        </a:rPr>
                        <a:t>TotalSalary</a:t>
                      </a:r>
                    </a:p>
                  </a:txBody>
                  <a:tcPr/>
                </a:tc>
                <a:extLst>
                  <a:ext uri="{0D108BD9-81ED-4DB2-BD59-A6C34878D82A}">
                    <a16:rowId xmlns:a16="http://schemas.microsoft.com/office/drawing/2014/main" val="247495740"/>
                  </a:ext>
                </a:extLst>
              </a:tr>
              <a:tr h="914400">
                <a:tc>
                  <a:txBody>
                    <a:bodyPr/>
                    <a:lstStyle/>
                    <a:p>
                      <a:r>
                        <a:rPr lang="en-US" strike="noStrike" dirty="0">
                          <a:effectLst/>
                        </a:rPr>
                        <a:t>20,000</a:t>
                      </a:r>
                      <a:endParaRPr lang="en-US" strike="noStrike" dirty="0">
                        <a:solidFill>
                          <a:schemeClr val="tx1"/>
                        </a:solidFill>
                        <a:effectLst/>
                      </a:endParaRPr>
                    </a:p>
                  </a:txBody>
                  <a:tcPr anchor="ctr"/>
                </a:tc>
                <a:extLst>
                  <a:ext uri="{0D108BD9-81ED-4DB2-BD59-A6C34878D82A}">
                    <a16:rowId xmlns:a16="http://schemas.microsoft.com/office/drawing/2014/main" val="3609066432"/>
                  </a:ext>
                </a:extLst>
              </a:tr>
              <a:tr h="1371600">
                <a:tc>
                  <a:txBody>
                    <a:bodyPr/>
                    <a:lstStyle/>
                    <a:p>
                      <a:r>
                        <a:rPr lang="en-US" strike="noStrike" dirty="0">
                          <a:effectLst/>
                        </a:rPr>
                        <a:t>11,000</a:t>
                      </a:r>
                      <a:endParaRPr lang="en-US" strike="noStrike" dirty="0">
                        <a:solidFill>
                          <a:schemeClr val="tx1"/>
                        </a:solidFill>
                        <a:effectLst/>
                      </a:endParaRPr>
                    </a:p>
                  </a:txBody>
                  <a:tcPr anchor="ctr"/>
                </a:tc>
                <a:extLst>
                  <a:ext uri="{0D108BD9-81ED-4DB2-BD59-A6C34878D82A}">
                    <a16:rowId xmlns:a16="http://schemas.microsoft.com/office/drawing/2014/main" val="1053813033"/>
                  </a:ext>
                </a:extLst>
              </a:tr>
              <a:tr h="457200">
                <a:tc>
                  <a:txBody>
                    <a:bodyPr/>
                    <a:lstStyle/>
                    <a:p>
                      <a:r>
                        <a:rPr lang="en-US" strike="noStrike" dirty="0">
                          <a:effectLst/>
                        </a:rPr>
                        <a:t>15,000</a:t>
                      </a:r>
                      <a:endParaRPr lang="en-US" strike="noStrike" dirty="0">
                        <a:solidFill>
                          <a:schemeClr val="tx1"/>
                        </a:solidFill>
                        <a:effectLst/>
                      </a:endParaRPr>
                    </a:p>
                  </a:txBody>
                  <a:tcPr/>
                </a:tc>
                <a:extLst>
                  <a:ext uri="{0D108BD9-81ED-4DB2-BD59-A6C34878D82A}">
                    <a16:rowId xmlns:a16="http://schemas.microsoft.com/office/drawing/2014/main" val="934848964"/>
                  </a:ext>
                </a:extLst>
              </a:tr>
            </a:tbl>
          </a:graphicData>
        </a:graphic>
      </p:graphicFrame>
      <p:sp>
        <p:nvSpPr>
          <p:cNvPr id="7" name="AutoShape 7"/>
          <p:cNvSpPr>
            <a:spLocks noChangeArrowheads="1"/>
          </p:cNvSpPr>
          <p:nvPr/>
        </p:nvSpPr>
        <p:spPr bwMode="auto">
          <a:xfrm>
            <a:off x="6947646" y="1936377"/>
            <a:ext cx="2882153" cy="564771"/>
          </a:xfrm>
          <a:prstGeom prst="wedgeRoundRectCallout">
            <a:avLst>
              <a:gd name="adj1" fmla="val -43610"/>
              <a:gd name="adj2" fmla="val 1018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Aggregated value</a:t>
            </a:r>
          </a:p>
        </p:txBody>
      </p:sp>
      <p:sp>
        <p:nvSpPr>
          <p:cNvPr id="17" name="Right Arrow 15"/>
          <p:cNvSpPr/>
          <p:nvPr/>
        </p:nvSpPr>
        <p:spPr>
          <a:xfrm rot="1884745">
            <a:off x="7323245" y="3639130"/>
            <a:ext cx="269606" cy="373330"/>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ight Arrow 18"/>
          <p:cNvSpPr/>
          <p:nvPr/>
        </p:nvSpPr>
        <p:spPr>
          <a:xfrm rot="19680784">
            <a:off x="7374055" y="5047830"/>
            <a:ext cx="266878" cy="373330"/>
          </a:xfrm>
          <a:prstGeom prst="rightArrow">
            <a:avLst/>
          </a:prstGeom>
          <a:solidFill>
            <a:schemeClr val="bg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2" name="Slide Number">
            <a:extLst>
              <a:ext uri="{FF2B5EF4-FFF2-40B4-BE49-F238E27FC236}">
                <a16:creationId xmlns:a16="http://schemas.microsoft.com/office/drawing/2014/main" id="{22DDD9AE-28C7-48DD-9280-64448844B4C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Tree>
    <p:extLst>
      <p:ext uri="{BB962C8B-B14F-4D97-AF65-F5344CB8AC3E}">
        <p14:creationId xmlns:p14="http://schemas.microsoft.com/office/powerpoint/2010/main" val="1759360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838201" y="2579224"/>
            <a:ext cx="10556817" cy="2653932"/>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latin typeface="Consolas" pitchFamily="49" charset="0"/>
                <a:cs typeface="Consolas" pitchFamily="49" charset="0"/>
              </a:rPr>
              <a:t>  SELECT e.DepartmentID,</a:t>
            </a:r>
            <a:br>
              <a:rPr lang="en-US" sz="3200" b="1" noProof="1">
                <a:latin typeface="Consolas" pitchFamily="49" charset="0"/>
                <a:cs typeface="Consolas" pitchFamily="49" charset="0"/>
              </a:rPr>
            </a:b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AS </a:t>
            </a:r>
            <a:r>
              <a:rPr lang="en-US" sz="3200" b="1" noProof="1">
                <a:solidFill>
                  <a:schemeClr val="bg1"/>
                </a:solidFill>
                <a:latin typeface="Consolas" pitchFamily="49" charset="0"/>
                <a:cs typeface="Consolas" pitchFamily="49" charset="0"/>
              </a:rPr>
              <a:t>TotalSalary</a:t>
            </a:r>
          </a:p>
          <a:p>
            <a:pPr>
              <a:lnSpc>
                <a:spcPct val="105000"/>
              </a:lnSpc>
            </a:pPr>
            <a:r>
              <a:rPr lang="en-US" sz="3200" b="1" noProof="1">
                <a:latin typeface="Consolas" pitchFamily="49" charset="0"/>
                <a:cs typeface="Consolas" pitchFamily="49" charset="0"/>
              </a:rPr>
              <a:t>    FROM Employees AS e</a:t>
            </a:r>
          </a:p>
          <a:p>
            <a:pPr>
              <a:lnSpc>
                <a:spcPct val="105000"/>
              </a:lnSpc>
            </a:pPr>
            <a:r>
              <a:rPr lang="en-US" sz="3200" b="1" noProof="1">
                <a:latin typeface="Consolas" pitchFamily="49" charset="0"/>
                <a:cs typeface="Consolas" pitchFamily="49" charset="0"/>
              </a:rPr>
              <a:t>GROUP BY e.DepartmentID</a:t>
            </a:r>
          </a:p>
          <a:p>
            <a:pPr>
              <a:lnSpc>
                <a:spcPct val="105000"/>
              </a:lnSpc>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HAVING SUM</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e.Salary</a:t>
            </a:r>
            <a:r>
              <a:rPr lang="en-US" sz="3200" b="1" noProof="1">
                <a:latin typeface="Consolas" pitchFamily="49" charset="0"/>
                <a:cs typeface="Consolas" pitchFamily="49" charset="0"/>
              </a:rPr>
              <a:t>) &gt;= 15_000</a:t>
            </a:r>
          </a:p>
        </p:txBody>
      </p:sp>
      <p:sp>
        <p:nvSpPr>
          <p:cNvPr id="465922" name="Rectangle 2"/>
          <p:cNvSpPr>
            <a:spLocks noGrp="1" noChangeArrowheads="1"/>
          </p:cNvSpPr>
          <p:nvPr>
            <p:ph type="title"/>
          </p:nvPr>
        </p:nvSpPr>
        <p:spPr/>
        <p:txBody>
          <a:bodyPr/>
          <a:lstStyle/>
          <a:p>
            <a:r>
              <a:rPr lang="en-US"/>
              <a:t>HAVING Syntax</a:t>
            </a:r>
            <a:endParaRPr lang="bg-BG" dirty="0"/>
          </a:p>
        </p:txBody>
      </p:sp>
      <p:sp>
        <p:nvSpPr>
          <p:cNvPr id="9" name="AutoShape 7"/>
          <p:cNvSpPr>
            <a:spLocks noChangeArrowheads="1"/>
          </p:cNvSpPr>
          <p:nvPr/>
        </p:nvSpPr>
        <p:spPr bwMode="auto">
          <a:xfrm>
            <a:off x="6803958" y="1856728"/>
            <a:ext cx="1905000" cy="953805"/>
          </a:xfrm>
          <a:prstGeom prst="wedgeRoundRectCallout">
            <a:avLst>
              <a:gd name="adj1" fmla="val -57022"/>
              <a:gd name="adj2" fmla="val 7501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Aggregate</a:t>
            </a:r>
            <a:br>
              <a:rPr lang="en-US" sz="2800" b="1" noProof="1">
                <a:solidFill>
                  <a:srgbClr val="FFFFFF"/>
                </a:solidFill>
                <a:effectLst>
                  <a:outerShdw blurRad="38100" dist="38100" dir="2700000" algn="tl">
                    <a:srgbClr val="000000">
                      <a:alpha val="43137"/>
                    </a:srgbClr>
                  </a:outerShdw>
                </a:effectLst>
              </a:rPr>
            </a:br>
            <a:r>
              <a:rPr lang="en-US" sz="2800" b="1" noProof="1">
                <a:solidFill>
                  <a:srgbClr val="FFFFFF"/>
                </a:solidFill>
                <a:effectLst>
                  <a:outerShdw blurRad="38100" dist="38100" dir="2700000" algn="tl">
                    <a:srgbClr val="000000">
                      <a:alpha val="43137"/>
                    </a:srgbClr>
                  </a:outerShdw>
                </a:effectLst>
              </a:rPr>
              <a:t>Function</a:t>
            </a:r>
          </a:p>
        </p:txBody>
      </p:sp>
      <p:sp>
        <p:nvSpPr>
          <p:cNvPr id="12" name="AutoShape 7"/>
          <p:cNvSpPr>
            <a:spLocks noChangeArrowheads="1"/>
          </p:cNvSpPr>
          <p:nvPr/>
        </p:nvSpPr>
        <p:spPr bwMode="auto">
          <a:xfrm>
            <a:off x="6755672" y="4061012"/>
            <a:ext cx="3248940" cy="510251"/>
          </a:xfrm>
          <a:prstGeom prst="wedgeRoundRectCallout">
            <a:avLst>
              <a:gd name="adj1" fmla="val -64831"/>
              <a:gd name="adj2" fmla="val 3881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Grouping Columns</a:t>
            </a:r>
          </a:p>
        </p:txBody>
      </p:sp>
      <p:sp>
        <p:nvSpPr>
          <p:cNvPr id="13" name="AutoShape 7"/>
          <p:cNvSpPr>
            <a:spLocks noChangeArrowheads="1"/>
          </p:cNvSpPr>
          <p:nvPr/>
        </p:nvSpPr>
        <p:spPr bwMode="auto">
          <a:xfrm>
            <a:off x="9121589" y="2098774"/>
            <a:ext cx="2444823" cy="711759"/>
          </a:xfrm>
          <a:prstGeom prst="wedgeRoundRectCallout">
            <a:avLst>
              <a:gd name="adj1" fmla="val -56624"/>
              <a:gd name="adj2" fmla="val 9235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 Alias</a:t>
            </a:r>
          </a:p>
        </p:txBody>
      </p:sp>
      <p:sp>
        <p:nvSpPr>
          <p:cNvPr id="14" name="AutoShape 7"/>
          <p:cNvSpPr>
            <a:spLocks noChangeArrowheads="1"/>
          </p:cNvSpPr>
          <p:nvPr/>
        </p:nvSpPr>
        <p:spPr bwMode="auto">
          <a:xfrm>
            <a:off x="4572002" y="5543664"/>
            <a:ext cx="3146610" cy="509388"/>
          </a:xfrm>
          <a:prstGeom prst="wedgeRoundRectCallout">
            <a:avLst>
              <a:gd name="adj1" fmla="val -43882"/>
              <a:gd name="adj2" fmla="val -1113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Having Predicate</a:t>
            </a:r>
          </a:p>
        </p:txBody>
      </p:sp>
      <p:sp>
        <p:nvSpPr>
          <p:cNvPr id="11" name="Slide Number">
            <a:extLst>
              <a:ext uri="{FF2B5EF4-FFF2-40B4-BE49-F238E27FC236}">
                <a16:creationId xmlns:a16="http://schemas.microsoft.com/office/drawing/2014/main" id="{70CF5A51-E5F4-4876-A1EE-A3526C927FC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45274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3" name="Rectangle 2"/>
          <p:cNvSpPr/>
          <p:nvPr/>
        </p:nvSpPr>
        <p:spPr>
          <a:xfrm>
            <a:off x="640534" y="1761595"/>
            <a:ext cx="6096000" cy="4031873"/>
          </a:xfrm>
          <a:prstGeom prst="rect">
            <a:avLst/>
          </a:prstGeom>
        </p:spPr>
        <p:txBody>
          <a:bodyPr>
            <a:spAutoFit/>
          </a:bodyPr>
          <a:lstStyle/>
          <a:p>
            <a:pPr marL="444500" indent="-444500">
              <a:lnSpc>
                <a:spcPct val="100000"/>
              </a:lnSpc>
              <a:buFontTx/>
              <a:buAutoNum type="arabicPeriod"/>
            </a:pPr>
            <a:r>
              <a:rPr lang="en-US" sz="3200" dirty="0">
                <a:solidFill>
                  <a:schemeClr val="bg2"/>
                </a:solidFill>
              </a:rPr>
              <a:t>Grouping by Shared Properties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Aggregate Functions</a:t>
            </a:r>
            <a:endParaRPr lang="bg-BG" sz="3200" dirty="0">
              <a:solidFill>
                <a:schemeClr val="bg2"/>
              </a:solidFill>
            </a:endParaRPr>
          </a:p>
          <a:p>
            <a:pPr marL="444500" indent="-444500">
              <a:lnSpc>
                <a:spcPct val="100000"/>
              </a:lnSpc>
              <a:buFontTx/>
              <a:buAutoNum type="arabicPeriod"/>
            </a:pPr>
            <a:r>
              <a:rPr lang="en-US" sz="3200" dirty="0">
                <a:solidFill>
                  <a:schemeClr val="bg2"/>
                </a:solidFill>
              </a:rPr>
              <a:t>Having Clause</a:t>
            </a: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marL="444500" indent="-444500">
              <a:lnSpc>
                <a:spcPct val="100000"/>
              </a:lnSpc>
              <a:buFontTx/>
              <a:buAutoNum type="arabicPeriod"/>
            </a:pPr>
            <a:endParaRPr lang="en-US" sz="3200" dirty="0">
              <a:solidFill>
                <a:schemeClr val="bg2"/>
              </a:solidFill>
            </a:endParaRPr>
          </a:p>
          <a:p>
            <a:pPr>
              <a:lnSpc>
                <a:spcPct val="100000"/>
              </a:lnSpc>
            </a:pPr>
            <a:endParaRPr lang="en-US" sz="3200" dirty="0">
              <a:solidFill>
                <a:schemeClr val="bg2"/>
              </a:solidFill>
            </a:endParaRPr>
          </a:p>
        </p:txBody>
      </p:sp>
      <p:sp>
        <p:nvSpPr>
          <p:cNvPr id="16" name="Rectangle 9"/>
          <p:cNvSpPr>
            <a:spLocks noChangeArrowheads="1"/>
          </p:cNvSpPr>
          <p:nvPr/>
        </p:nvSpPr>
        <p:spPr bwMode="auto">
          <a:xfrm>
            <a:off x="1205830" y="3467439"/>
            <a:ext cx="6724121" cy="2013565"/>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400" b="1" dirty="0">
                <a:solidFill>
                  <a:schemeClr val="bg2"/>
                </a:solidFill>
                <a:latin typeface="Consolas" pitchFamily="49" charset="0"/>
                <a:cs typeface="Consolas" pitchFamily="49" charset="0"/>
              </a:rPr>
              <a:t>SELECT </a:t>
            </a:r>
            <a:endParaRPr lang="bg-BG" sz="2400" b="1" noProof="1">
              <a:solidFill>
                <a:schemeClr val="bg2"/>
              </a:solidFill>
              <a:latin typeface="Consolas" pitchFamily="49" charset="0"/>
              <a:cs typeface="Consolas" pitchFamily="49" charset="0"/>
            </a:endParaRPr>
          </a:p>
          <a:p>
            <a:pPr>
              <a:lnSpc>
                <a:spcPct val="105000"/>
              </a:lnSpc>
            </a:pPr>
            <a:r>
              <a:rPr lang="bg-BG" sz="2400" b="1" noProof="1">
                <a:solidFill>
                  <a:schemeClr val="bg2"/>
                </a:solidFill>
                <a:latin typeface="Consolas" pitchFamily="49" charset="0"/>
                <a:cs typeface="Consolas" pitchFamily="49" charset="0"/>
              </a:rPr>
              <a:t>  </a:t>
            </a:r>
            <a:r>
              <a:rPr lang="en-US" sz="2400" b="1" dirty="0">
                <a:solidFill>
                  <a:schemeClr val="bg1">
                    <a:lumMod val="60000"/>
                    <a:lumOff val="40000"/>
                  </a:schemeClr>
                </a:solidFill>
                <a:latin typeface="Consolas" pitchFamily="49" charset="0"/>
                <a:cs typeface="Consolas" pitchFamily="49" charset="0"/>
              </a:rPr>
              <a:t>SUM</a:t>
            </a:r>
            <a:r>
              <a:rPr lang="en-US" sz="2400" b="1" dirty="0">
                <a:solidFill>
                  <a:schemeClr val="bg2"/>
                </a:solidFill>
                <a:latin typeface="Consolas" pitchFamily="49" charset="0"/>
                <a:cs typeface="Consolas" pitchFamily="49" charset="0"/>
              </a:rPr>
              <a:t>(</a:t>
            </a:r>
            <a:r>
              <a:rPr lang="en-US" sz="2400" b="1" dirty="0">
                <a:solidFill>
                  <a:schemeClr val="bg1">
                    <a:lumMod val="60000"/>
                    <a:lumOff val="40000"/>
                  </a:schemeClr>
                </a:solidFill>
                <a:latin typeface="Consolas" pitchFamily="49" charset="0"/>
                <a:cs typeface="Consolas" pitchFamily="49" charset="0"/>
              </a:rPr>
              <a:t>e.Salary</a:t>
            </a:r>
            <a:r>
              <a:rPr lang="en-US" sz="2400" b="1" dirty="0">
                <a:solidFill>
                  <a:schemeClr val="bg2"/>
                </a:solidFill>
                <a:latin typeface="Consolas" pitchFamily="49" charset="0"/>
                <a:cs typeface="Consolas" pitchFamily="49" charset="0"/>
              </a:rPr>
              <a:t>) AS </a:t>
            </a:r>
            <a:r>
              <a:rPr lang="en-US" sz="2400" b="1" dirty="0">
                <a:solidFill>
                  <a:schemeClr val="bg1">
                    <a:lumMod val="60000"/>
                    <a:lumOff val="40000"/>
                  </a:schemeClr>
                </a:solidFill>
                <a:latin typeface="Consolas" pitchFamily="49" charset="0"/>
                <a:cs typeface="Consolas" pitchFamily="49" charset="0"/>
              </a:rPr>
              <a:t>'TotalSalary</a:t>
            </a:r>
            <a:r>
              <a:rPr lang="en-US" sz="2400" b="1" dirty="0">
                <a:solidFill>
                  <a:schemeClr val="bg2"/>
                </a:solidFill>
                <a:latin typeface="Consolas" pitchFamily="49" charset="0"/>
                <a:cs typeface="Consolas" pitchFamily="49" charset="0"/>
              </a:rPr>
              <a:t>'</a:t>
            </a:r>
          </a:p>
          <a:p>
            <a:pPr>
              <a:lnSpc>
                <a:spcPct val="105000"/>
              </a:lnSpc>
            </a:pPr>
            <a:r>
              <a:rPr lang="en-GB" sz="2400" b="1" dirty="0">
                <a:solidFill>
                  <a:schemeClr val="bg2"/>
                </a:solidFill>
                <a:latin typeface="Consolas" pitchFamily="49" charset="0"/>
                <a:cs typeface="Consolas" pitchFamily="49" charset="0"/>
              </a:rPr>
              <a:t>FROM Employees AS e</a:t>
            </a:r>
          </a:p>
          <a:p>
            <a:pPr>
              <a:lnSpc>
                <a:spcPct val="105000"/>
              </a:lnSpc>
            </a:pPr>
            <a:r>
              <a:rPr lang="en-GB" sz="2400" b="1" dirty="0">
                <a:solidFill>
                  <a:schemeClr val="bg1">
                    <a:lumMod val="60000"/>
                    <a:lumOff val="40000"/>
                  </a:schemeClr>
                </a:solidFill>
                <a:latin typeface="Consolas" pitchFamily="49" charset="0"/>
                <a:cs typeface="Consolas" pitchFamily="49" charset="0"/>
              </a:rPr>
              <a:t>GROUP BY </a:t>
            </a:r>
            <a:r>
              <a:rPr lang="en-US" sz="2400" b="1" noProof="1">
                <a:solidFill>
                  <a:schemeClr val="bg2"/>
                </a:solidFill>
                <a:latin typeface="Consolas" pitchFamily="49" charset="0"/>
                <a:cs typeface="Consolas" pitchFamily="49" charset="0"/>
              </a:rPr>
              <a:t>e.DepartmentID</a:t>
            </a:r>
          </a:p>
          <a:p>
            <a:pPr>
              <a:lnSpc>
                <a:spcPct val="105000"/>
              </a:lnSpc>
            </a:pPr>
            <a:r>
              <a:rPr lang="en-GB" sz="2400" b="1" dirty="0">
                <a:solidFill>
                  <a:schemeClr val="bg1">
                    <a:lumMod val="60000"/>
                    <a:lumOff val="40000"/>
                  </a:schemeClr>
                </a:solidFill>
                <a:latin typeface="Consolas" pitchFamily="49" charset="0"/>
                <a:cs typeface="Consolas" pitchFamily="49" charset="0"/>
              </a:rPr>
              <a:t>HAVING SUM</a:t>
            </a:r>
            <a:r>
              <a:rPr lang="en-GB" sz="2400" b="1" dirty="0">
                <a:solidFill>
                  <a:schemeClr val="bg2"/>
                </a:solidFill>
                <a:latin typeface="Consolas" pitchFamily="49" charset="0"/>
                <a:cs typeface="Consolas" pitchFamily="49" charset="0"/>
              </a:rPr>
              <a:t>(</a:t>
            </a:r>
            <a:r>
              <a:rPr lang="en-GB" sz="2400" b="1" dirty="0">
                <a:solidFill>
                  <a:schemeClr val="bg1">
                    <a:lumMod val="60000"/>
                    <a:lumOff val="40000"/>
                  </a:schemeClr>
                </a:solidFill>
                <a:latin typeface="Consolas" pitchFamily="49" charset="0"/>
                <a:cs typeface="Consolas" pitchFamily="49" charset="0"/>
              </a:rPr>
              <a:t>e.Salary</a:t>
            </a:r>
            <a:r>
              <a:rPr lang="en-GB" sz="2400" b="1" dirty="0">
                <a:solidFill>
                  <a:schemeClr val="bg2"/>
                </a:solidFill>
                <a:latin typeface="Consolas" pitchFamily="49" charset="0"/>
                <a:cs typeface="Consolas" pitchFamily="49" charset="0"/>
              </a:rPr>
              <a:t>) &gt;= 15_000</a:t>
            </a:r>
          </a:p>
        </p:txBody>
      </p:sp>
      <p:sp>
        <p:nvSpPr>
          <p:cNvPr id="17" name="Slide Number">
            <a:extLst>
              <a:ext uri="{FF2B5EF4-FFF2-40B4-BE49-F238E27FC236}">
                <a16:creationId xmlns:a16="http://schemas.microsoft.com/office/drawing/2014/main" id="{0750CBAB-D7EF-4939-94DC-034FB45F357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39642157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666355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E6699BB3-E900-46B9-BE12-973F1F3BFF0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36</a:t>
            </a:fld>
            <a:endParaRPr lang="en-US" dirty="0"/>
          </a:p>
        </p:txBody>
      </p:sp>
    </p:spTree>
    <p:extLst>
      <p:ext uri="{BB962C8B-B14F-4D97-AF65-F5344CB8AC3E}">
        <p14:creationId xmlns:p14="http://schemas.microsoft.com/office/powerpoint/2010/main" val="5567150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8C4894F6-1A94-4B20-B39B-40818E58FF0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31258215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FE079E-2807-44E5-8A24-8DE7E8B87DC4}"/>
              </a:ext>
            </a:extLst>
          </p:cNvPr>
          <p:cNvSpPr>
            <a:spLocks noGrp="1"/>
          </p:cNvSpPr>
          <p:nvPr>
            <p:ph type="title" sz="quarter" idx="10"/>
          </p:nvPr>
        </p:nvSpPr>
        <p:spPr/>
        <p:txBody>
          <a:bodyPr/>
          <a:lstStyle/>
          <a:p>
            <a:r>
              <a:rPr lang="en-US"/>
              <a:t>Indices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
        <p:nvSpPr>
          <p:cNvPr id="6" name="Subtitle 5">
            <a:extLst>
              <a:ext uri="{FF2B5EF4-FFF2-40B4-BE49-F238E27FC236}">
                <a16:creationId xmlns:a16="http://schemas.microsoft.com/office/drawing/2014/main" id="{DB3108E2-F79C-4BEF-B7A8-35DF9515113E}"/>
              </a:ext>
            </a:extLst>
          </p:cNvPr>
          <p:cNvSpPr>
            <a:spLocks noGrp="1"/>
          </p:cNvSpPr>
          <p:nvPr>
            <p:ph type="subTitle" sz="quarter" idx="11"/>
          </p:nvPr>
        </p:nvSpPr>
        <p:spPr/>
        <p:txBody>
          <a:bodyPr/>
          <a:lstStyle/>
          <a:p>
            <a:r>
              <a:rPr lang="en-US"/>
              <a:t>Clustered and Non-Clustered Indexes</a:t>
            </a:r>
          </a:p>
        </p:txBody>
      </p:sp>
    </p:spTree>
    <p:extLst>
      <p:ext uri="{BB962C8B-B14F-4D97-AF65-F5344CB8AC3E}">
        <p14:creationId xmlns:p14="http://schemas.microsoft.com/office/powerpoint/2010/main" val="25730905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dirty="0"/>
              <a:t>Indices</a:t>
            </a:r>
            <a:endParaRPr lang="bg-BG" dirty="0"/>
          </a:p>
        </p:txBody>
      </p:sp>
      <p:sp>
        <p:nvSpPr>
          <p:cNvPr id="5" name="Slide Number">
            <a:extLst>
              <a:ext uri="{FF2B5EF4-FFF2-40B4-BE49-F238E27FC236}">
                <a16:creationId xmlns:a16="http://schemas.microsoft.com/office/drawing/2014/main" id="{384AFDF1-C94A-4756-A4A7-5EC13AD17A1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2656038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dirty="0"/>
              <a:t>Clustered Indexes</a:t>
            </a:r>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a:extLst>
              <a:ext uri="{FF2B5EF4-FFF2-40B4-BE49-F238E27FC236}">
                <a16:creationId xmlns:a16="http://schemas.microsoft.com/office/drawing/2014/main" id="{45CD40CC-F76C-4F06-B482-D4184983F9F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607981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A68EB-35C6-4824-AE29-9F844C84FAE3}"/>
              </a:ext>
            </a:extLst>
          </p:cNvPr>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4" name="Title 3">
            <a:extLst>
              <a:ext uri="{FF2B5EF4-FFF2-40B4-BE49-F238E27FC236}">
                <a16:creationId xmlns:a16="http://schemas.microsoft.com/office/drawing/2014/main" id="{F5BFE639-4548-4EC8-A200-37274734E00D}"/>
              </a:ext>
            </a:extLst>
          </p:cNvPr>
          <p:cNvSpPr>
            <a:spLocks noGrp="1"/>
          </p:cNvSpPr>
          <p:nvPr>
            <p:ph type="title"/>
          </p:nvPr>
        </p:nvSpPr>
        <p:spPr/>
        <p:txBody>
          <a:bodyPr/>
          <a:lstStyle/>
          <a:p>
            <a:r>
              <a:rPr lang="en-US" dirty="0"/>
              <a:t>Clustered Indexes (2)</a:t>
            </a:r>
          </a:p>
        </p:txBody>
      </p:sp>
      <p:pic>
        <p:nvPicPr>
          <p:cNvPr id="1026" name="Picture 2" descr="How to get an Index's Root Page, Intermediate Pages and Leaf Pages ...">
            <a:extLst>
              <a:ext uri="{FF2B5EF4-FFF2-40B4-BE49-F238E27FC236}">
                <a16:creationId xmlns:a16="http://schemas.microsoft.com/office/drawing/2014/main" id="{7B33D91E-35AD-4B75-AC79-FE14AC6AE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174110"/>
            <a:ext cx="9410700" cy="559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850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dirty="0"/>
              <a:t>Non</a:t>
            </a:r>
            <a:r>
              <a:rPr lang="bg-BG" dirty="0"/>
              <a:t>-</a:t>
            </a:r>
            <a:r>
              <a:rPr lang="en-US" dirty="0"/>
              <a:t>Clustered Indexes</a:t>
            </a:r>
          </a:p>
        </p:txBody>
      </p:sp>
      <p:sp>
        <p:nvSpPr>
          <p:cNvPr id="5" name="Slide Number">
            <a:extLst>
              <a:ext uri="{FF2B5EF4-FFF2-40B4-BE49-F238E27FC236}">
                <a16:creationId xmlns:a16="http://schemas.microsoft.com/office/drawing/2014/main" id="{3B271D4D-C8DB-4D27-BAE1-6EC0814565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15885281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grpSp>
        <p:nvGrpSpPr>
          <p:cNvPr id="2" name="Group 1"/>
          <p:cNvGrpSpPr/>
          <p:nvPr/>
        </p:nvGrpSpPr>
        <p:grpSpPr>
          <a:xfrm>
            <a:off x="335278" y="2803521"/>
            <a:ext cx="11049000" cy="2764996"/>
            <a:chOff x="335278" y="2803521"/>
            <a:chExt cx="11049000" cy="2764996"/>
          </a:xfrm>
        </p:grpSpPr>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55" name="Slide Number">
            <a:extLst>
              <a:ext uri="{FF2B5EF4-FFF2-40B4-BE49-F238E27FC236}">
                <a16:creationId xmlns:a16="http://schemas.microsoft.com/office/drawing/2014/main" id="{BBF3B4B0-6F7C-47F6-942B-1CDDF72E85B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7596117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4043</TotalTime>
  <Words>2645</Words>
  <Application>Microsoft Office PowerPoint</Application>
  <PresentationFormat>Widescreen</PresentationFormat>
  <Paragraphs>548</Paragraphs>
  <Slides>37</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Wingdings</vt:lpstr>
      <vt:lpstr>Wingdings 2</vt:lpstr>
      <vt:lpstr>SoftUni</vt:lpstr>
      <vt:lpstr>Indices and Data Aggregation</vt:lpstr>
      <vt:lpstr>Table of Contents</vt:lpstr>
      <vt:lpstr>Questions</vt:lpstr>
      <vt:lpstr>Indices</vt:lpstr>
      <vt:lpstr>Indices</vt:lpstr>
      <vt:lpstr>Clustered Indexes</vt:lpstr>
      <vt:lpstr>Clustered Indexes (2)</vt:lpstr>
      <vt:lpstr>Non-Clustered Indexes</vt:lpstr>
      <vt:lpstr>Non-Clustered Indexes (2)</vt:lpstr>
      <vt:lpstr>Indices Syntax</vt:lpstr>
      <vt:lpstr>Demo: Index Performance</vt:lpstr>
      <vt:lpstr>Grouping</vt:lpstr>
      <vt:lpstr>Grouping (1)</vt:lpstr>
      <vt:lpstr>Grouping (2)</vt:lpstr>
      <vt:lpstr>Problem: Departments Total Salaries</vt:lpstr>
      <vt:lpstr>Solution: Departments Total Salaries</vt:lpstr>
      <vt:lpstr>Aggregate Functions</vt:lpstr>
      <vt:lpstr>Aggregate Functions</vt:lpstr>
      <vt:lpstr>Aggregate Functions: COUNT</vt:lpstr>
      <vt:lpstr>COUNT Syntax</vt:lpstr>
      <vt:lpstr>Aggregate Functions: SUM</vt:lpstr>
      <vt:lpstr>SUM Syntax</vt:lpstr>
      <vt:lpstr>Aggregate Functions: MAX</vt:lpstr>
      <vt:lpstr>MAX Syntax</vt:lpstr>
      <vt:lpstr>Aggregate Functions: MIN</vt:lpstr>
      <vt:lpstr>MIN Syntax</vt:lpstr>
      <vt:lpstr>Aggregate Functions: AVG</vt:lpstr>
      <vt:lpstr>AVG Syntax</vt:lpstr>
      <vt:lpstr>Aggregate Functions: STRING_AGG</vt:lpstr>
      <vt:lpstr>Having</vt:lpstr>
      <vt:lpstr>Having Clause</vt:lpstr>
      <vt:lpstr>HAVING Clause: Example</vt:lpstr>
      <vt:lpstr>HAVING Syntax</vt:lpstr>
      <vt:lpstr>Summary</vt:lpstr>
      <vt:lpstr>Questions?</vt:lpstr>
      <vt:lpstr>Trainings @ Software University (SoftUni)</vt:lpstr>
      <vt:lpstr>License</vt:lpstr>
    </vt:vector>
  </TitlesOfParts>
  <Company>SoftUni – https://about.softuni.bg/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Data-Aggregation</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Nikolay Kostov</cp:lastModifiedBy>
  <cp:revision>17</cp:revision>
  <dcterms:created xsi:type="dcterms:W3CDTF">2018-05-23T13:08:44Z</dcterms:created>
  <dcterms:modified xsi:type="dcterms:W3CDTF">2021-01-26T15:18:42Z</dcterms:modified>
  <cp:category>db;databases;sql;programming;computer programming;software development</cp:category>
</cp:coreProperties>
</file>