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401" r:id="rId15"/>
    <p:sldId id="405" r:id="rId16"/>
    <p:sldId id="4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74162A8-AC29-4883-B9F3-72F1F3330AF2}">
          <p14:sldIdLst>
            <p14:sldId id="256"/>
            <p14:sldId id="257"/>
            <p14:sldId id="258"/>
          </p14:sldIdLst>
        </p14:section>
        <p14:section name="MVC" id="{754B2B94-8FBC-4857-A390-6AD0B5A5F6D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Conclusion" id="{05A14A8F-CF8A-4298-B340-3AC50207B6A2}">
          <p14:sldIdLst>
            <p14:sldId id="26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CAA09-225B-440C-A7E2-62BED33E34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160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A96FA7-06E2-43DA-8503-3AB1BE83CB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578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BBD259-BB32-4ED5-BDAC-B113085CDA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1890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4E6B600-5042-464F-B4B0-35FA524572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4288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E5FF30-B6F3-49CC-88DC-B9BB22AF75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2194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F6E02F-D16C-4F5F-876B-FEAFBBF21D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0562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2D6097-012A-4AE2-8897-F9E6C8554A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420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26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Model-View-Controller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MVC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46EF77-C284-4F9E-83B3-2EE1AE869D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55"/>
          <a:stretch/>
        </p:blipFill>
        <p:spPr>
          <a:xfrm>
            <a:off x="553082" y="2423176"/>
            <a:ext cx="3701485" cy="20626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854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chemeClr val="tx1"/>
                  </a:solidFill>
                </a:ln>
              </a:rPr>
              <a:t>The MVC Pattern for Web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15695" y="1486816"/>
            <a:ext cx="2743200" cy="1066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/Some/Page/</a:t>
            </a:r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53025" y="3275857"/>
            <a:ext cx="2599766" cy="1066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9828" y="1328151"/>
            <a:ext cx="2209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Request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53025" y="1412543"/>
            <a:ext cx="3599330" cy="12172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Front controller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dispatcher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72225" y="2706599"/>
            <a:ext cx="360830" cy="49695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96225" y="5373017"/>
            <a:ext cx="236220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Model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54045" y="5373017"/>
            <a:ext cx="242865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View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render UI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5135095" y="5696217"/>
            <a:ext cx="26176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409828" y="2531388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09828" y="3249526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465991" y="4648843"/>
            <a:ext cx="1017025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77692" y="4652433"/>
            <a:ext cx="999969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747225" y="3766419"/>
            <a:ext cx="800100" cy="13439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5032005" flipV="1">
            <a:off x="2841989" y="4063489"/>
            <a:ext cx="18691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81127" y="2708438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30615" y="4535221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76825" y="5982618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2102" y="4395364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0BBC901E-0BBA-46BB-A0AF-CA8B5AEB8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51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Data Architecture</a:t>
            </a:r>
            <a:endParaRPr lang="bg-BG" dirty="0"/>
          </a:p>
        </p:txBody>
      </p:sp>
      <p:sp>
        <p:nvSpPr>
          <p:cNvPr id="5" name="Can 4"/>
          <p:cNvSpPr/>
          <p:nvPr/>
        </p:nvSpPr>
        <p:spPr>
          <a:xfrm>
            <a:off x="462453" y="2885986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Database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76000" y="1762215"/>
            <a:ext cx="19800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Db Context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</a:rPr>
              <a:t>(Repository)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6000" y="1762215"/>
            <a:ext cx="16650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Services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8500" y="4374000"/>
            <a:ext cx="1800000" cy="16458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Models / DTO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80999" y="1768036"/>
            <a:ext cx="1822499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Controllers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9700" y="4374000"/>
            <a:ext cx="1752600" cy="16458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2"/>
                </a:solidFill>
              </a:rPr>
              <a:t>Entities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71826" y="3024000"/>
            <a:ext cx="1752600" cy="1676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Views</a:t>
            </a:r>
            <a:endParaRPr lang="bg-BG" sz="2800" dirty="0">
              <a:solidFill>
                <a:schemeClr val="bg2"/>
              </a:solidFill>
            </a:endParaRPr>
          </a:p>
        </p:txBody>
      </p:sp>
      <p:cxnSp>
        <p:nvCxnSpPr>
          <p:cNvPr id="15" name="Straight Arrow Connector 14"/>
          <p:cNvCxnSpPr>
            <a:cxnSpLocks/>
            <a:stCxn id="5" idx="4"/>
            <a:endCxn id="6" idx="1"/>
          </p:cNvCxnSpPr>
          <p:nvPr/>
        </p:nvCxnSpPr>
        <p:spPr>
          <a:xfrm flipV="1">
            <a:off x="1888057" y="2600415"/>
            <a:ext cx="787943" cy="1209586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6" idx="2"/>
          </p:cNvCxnSpPr>
          <p:nvPr/>
        </p:nvCxnSpPr>
        <p:spPr>
          <a:xfrm flipV="1">
            <a:off x="3666000" y="3438615"/>
            <a:ext cx="0" cy="9353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8" idx="0"/>
            <a:endCxn id="7" idx="2"/>
          </p:cNvCxnSpPr>
          <p:nvPr/>
        </p:nvCxnSpPr>
        <p:spPr>
          <a:xfrm flipV="1">
            <a:off x="6118500" y="3438615"/>
            <a:ext cx="0" cy="93538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3"/>
            <a:endCxn id="7" idx="1"/>
          </p:cNvCxnSpPr>
          <p:nvPr/>
        </p:nvCxnSpPr>
        <p:spPr>
          <a:xfrm>
            <a:off x="4656000" y="2600415"/>
            <a:ext cx="630000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7" idx="3"/>
            <a:endCxn id="9" idx="1"/>
          </p:cNvCxnSpPr>
          <p:nvPr/>
        </p:nvCxnSpPr>
        <p:spPr>
          <a:xfrm>
            <a:off x="6951000" y="2600415"/>
            <a:ext cx="629999" cy="582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19" idx="3"/>
            <a:endCxn id="12" idx="1"/>
          </p:cNvCxnSpPr>
          <p:nvPr/>
        </p:nvCxnSpPr>
        <p:spPr>
          <a:xfrm flipV="1">
            <a:off x="9402300" y="3862200"/>
            <a:ext cx="769526" cy="133470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DD06AFE6-A483-405B-9E41-75272BEB3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5A6C40-588B-45C7-9755-61CF3E12CB7E}"/>
              </a:ext>
            </a:extLst>
          </p:cNvPr>
          <p:cNvSpPr/>
          <p:nvPr/>
        </p:nvSpPr>
        <p:spPr>
          <a:xfrm>
            <a:off x="7534200" y="4374000"/>
            <a:ext cx="1868100" cy="16458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View Models</a:t>
            </a:r>
            <a:endParaRPr lang="bg-BG" sz="2800" dirty="0">
              <a:solidFill>
                <a:schemeClr val="bg2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33A0D0-4D85-4BDE-9EA6-2F6F0AEBEB71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V="1">
            <a:off x="8468250" y="3444436"/>
            <a:ext cx="23999" cy="929564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E6A512-7919-4D7E-93BB-1C1634E3D97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9403498" y="2606236"/>
            <a:ext cx="768328" cy="1255964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78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5" y="1145329"/>
            <a:ext cx="11817350" cy="5611921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3000" noProof="1" smtClean="0">
                <a:hlinkClick r:id="rId2"/>
              </a:rPr>
              <a:t>CakePHP</a:t>
            </a:r>
            <a:r>
              <a:rPr lang="en-US" sz="3000" dirty="0" smtClean="0"/>
              <a:t> </a:t>
            </a:r>
            <a:r>
              <a:rPr lang="en-US" sz="3000" dirty="0"/>
              <a:t>(PHP)</a:t>
            </a:r>
          </a:p>
          <a:p>
            <a:pPr>
              <a:spcAft>
                <a:spcPts val="300"/>
              </a:spcAft>
            </a:pPr>
            <a:r>
              <a:rPr lang="en-US" sz="3000" dirty="0">
                <a:hlinkClick r:id="rId3"/>
              </a:rPr>
              <a:t>CodeIgniter</a:t>
            </a:r>
            <a:r>
              <a:rPr lang="en-US" sz="3000" dirty="0"/>
              <a:t> (PHP)</a:t>
            </a:r>
          </a:p>
          <a:p>
            <a:pPr>
              <a:spcAft>
                <a:spcPts val="300"/>
              </a:spcAft>
            </a:pPr>
            <a:r>
              <a:rPr lang="en-US" sz="3000" dirty="0">
                <a:hlinkClick r:id="rId4"/>
              </a:rPr>
              <a:t>Spring</a:t>
            </a:r>
            <a:r>
              <a:rPr lang="en-US" sz="3000" dirty="0"/>
              <a:t> (Java)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Perl: Catalyst, Dancer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Python: </a:t>
            </a:r>
            <a:r>
              <a:rPr lang="en-US" sz="3000" dirty="0">
                <a:hlinkClick r:id="rId5"/>
              </a:rPr>
              <a:t>Django</a:t>
            </a:r>
            <a:r>
              <a:rPr lang="en-US" sz="3000" dirty="0"/>
              <a:t>, Flask, Grok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Ruby: </a:t>
            </a:r>
            <a:r>
              <a:rPr lang="en-US" sz="3000" dirty="0">
                <a:hlinkClick r:id="rId6"/>
              </a:rPr>
              <a:t>Ruby on Rails</a:t>
            </a:r>
            <a:r>
              <a:rPr lang="en-US" sz="3000" dirty="0"/>
              <a:t>, Camping, Nitro, Sinatra</a:t>
            </a:r>
          </a:p>
          <a:p>
            <a:pPr>
              <a:spcAft>
                <a:spcPts val="300"/>
              </a:spcAft>
            </a:pPr>
            <a:r>
              <a:rPr lang="en-US" sz="3000" dirty="0"/>
              <a:t>JavaScript: </a:t>
            </a:r>
            <a:r>
              <a:rPr lang="en-US" sz="3000" dirty="0">
                <a:hlinkClick r:id="rId7"/>
              </a:rPr>
              <a:t>AngularJS</a:t>
            </a:r>
            <a:r>
              <a:rPr lang="en-US" sz="3000" dirty="0"/>
              <a:t>, </a:t>
            </a:r>
            <a:r>
              <a:rPr lang="en-US" sz="3000" dirty="0" err="1">
                <a:hlinkClick r:id="rId8"/>
              </a:rPr>
              <a:t>JavaScriptMVC</a:t>
            </a:r>
            <a:r>
              <a:rPr lang="en-US" sz="3000" dirty="0"/>
              <a:t>, </a:t>
            </a:r>
            <a:r>
              <a:rPr lang="en-US" sz="3000" dirty="0">
                <a:hlinkClick r:id="rId9"/>
              </a:rPr>
              <a:t>Spine</a:t>
            </a:r>
            <a:endParaRPr lang="en-US" sz="3000" dirty="0"/>
          </a:p>
          <a:p>
            <a:pPr>
              <a:spcAft>
                <a:spcPts val="300"/>
              </a:spcAft>
            </a:pPr>
            <a:r>
              <a:rPr lang="en-US" sz="3000" dirty="0">
                <a:hlinkClick r:id="rId10"/>
              </a:rPr>
              <a:t>ASP.NET MVC</a:t>
            </a:r>
            <a:r>
              <a:rPr lang="en-US" sz="3000" dirty="0"/>
              <a:t> (.NET Framework)</a:t>
            </a:r>
            <a:endParaRPr lang="bg-BG" sz="3000" dirty="0"/>
          </a:p>
          <a:p>
            <a:pPr>
              <a:spcAft>
                <a:spcPts val="300"/>
              </a:spcAft>
            </a:pPr>
            <a:r>
              <a:rPr lang="en-US" sz="3000" dirty="0"/>
              <a:t>ASP.NET Core (.NET Core)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Frameworks</a:t>
            </a:r>
            <a:endParaRPr lang="en-US" dirty="0"/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53" y="1311075"/>
            <a:ext cx="7200947" cy="2117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9965550-E0A8-41C4-9CB6-62D3B598E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9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523310"/>
            <a:ext cx="7531544" cy="470794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MVC</a:t>
            </a:r>
            <a:r>
              <a:rPr lang="en-US" sz="2800" dirty="0">
                <a:solidFill>
                  <a:schemeClr val="bg2"/>
                </a:solidFill>
              </a:rPr>
              <a:t> is an architectural design pattern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Originally developed for Desktop apps only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Later met its application in the Web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MVC Components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2800" dirty="0">
                <a:solidFill>
                  <a:schemeClr val="bg2"/>
                </a:solidFill>
              </a:rPr>
              <a:t> – The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Component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</a:t>
            </a:r>
            <a:r>
              <a:rPr lang="en-US" sz="2800" dirty="0">
                <a:solidFill>
                  <a:schemeClr val="bg2"/>
                </a:solidFill>
              </a:rPr>
              <a:t> – The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Component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Controller</a:t>
            </a:r>
            <a:r>
              <a:rPr lang="en-US" sz="2800" dirty="0">
                <a:solidFill>
                  <a:schemeClr val="bg2"/>
                </a:solidFill>
              </a:rPr>
              <a:t> – The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Functional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02860B7-525A-482A-A23C-3917375F7E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919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8255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0F9306-2C29-4759-8D82-61F0F56E3C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0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ACF8FC5-29FD-4E2F-B385-98AFB5D6C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241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MVC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its origin?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its idea?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are the </a:t>
            </a:r>
            <a:r>
              <a:rPr lang="en-US" b="1" dirty="0">
                <a:solidFill>
                  <a:schemeClr val="bg1"/>
                </a:solidFill>
              </a:rPr>
              <a:t>MVC Components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?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838B410-7E62-4BBC-872B-3F8BD9E46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5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47C825D-99F0-497A-86D0-8235F5B40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492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Hierarchy">
            <a:extLst>
              <a:ext uri="{FF2B5EF4-FFF2-40B4-BE49-F238E27FC236}">
                <a16:creationId xmlns:a16="http://schemas.microsoft.com/office/drawing/2014/main" id="{A8D41757-1A6F-46DA-932E-D1E5EF56D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57762" y="1390650"/>
            <a:ext cx="2276475" cy="22764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8B2B5C3-8C05-4C80-B939-25C71DA726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MVC Pattern</a:t>
            </a:r>
          </a:p>
        </p:txBody>
      </p:sp>
    </p:spTree>
    <p:extLst>
      <p:ext uri="{BB962C8B-B14F-4D97-AF65-F5344CB8AC3E}">
        <p14:creationId xmlns:p14="http://schemas.microsoft.com/office/powerpoint/2010/main" val="176640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MVC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64749"/>
            <a:ext cx="11804822" cy="524290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Model–view–controller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(MVC) is a </a:t>
            </a:r>
            <a:r>
              <a:rPr lang="en-US" b="1" dirty="0">
                <a:solidFill>
                  <a:schemeClr val="bg1"/>
                </a:solidFill>
              </a:rPr>
              <a:t>software architecture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r>
              <a:rPr lang="en-US" dirty="0"/>
              <a:t>Originally formulated in the late 1970s by </a:t>
            </a:r>
            <a:r>
              <a:rPr lang="en-US" noProof="1"/>
              <a:t>Trygve Reenskaug </a:t>
            </a:r>
            <a:r>
              <a:rPr lang="en-US" dirty="0"/>
              <a:t>as part of the </a:t>
            </a:r>
            <a:r>
              <a:rPr lang="en-US" b="1" dirty="0">
                <a:solidFill>
                  <a:schemeClr val="bg1"/>
                </a:solidFill>
              </a:rPr>
              <a:t>Smalltalk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Code reusability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separation of concerns</a:t>
            </a:r>
          </a:p>
          <a:p>
            <a:r>
              <a:rPr lang="en-US" dirty="0"/>
              <a:t>Originally developed for </a:t>
            </a:r>
            <a:r>
              <a:rPr lang="en-US" b="1" dirty="0">
                <a:solidFill>
                  <a:schemeClr val="bg1"/>
                </a:solidFill>
              </a:rPr>
              <a:t>desktop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then adapted for </a:t>
            </a:r>
            <a:r>
              <a:rPr lang="en-US" b="1" dirty="0">
                <a:solidFill>
                  <a:schemeClr val="bg1"/>
                </a:solidFill>
              </a:rPr>
              <a:t>internet applications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08" y="3609977"/>
            <a:ext cx="3329088" cy="2809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DCCC4BF-F5D9-44F7-A1C5-F6F9D7D81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648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60034"/>
            <a:ext cx="11801570" cy="5943600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MVC</a:t>
            </a:r>
            <a:r>
              <a:rPr lang="en-US" sz="3200" dirty="0"/>
              <a:t> represents:</a:t>
            </a:r>
          </a:p>
          <a:p>
            <a:pPr lvl="1"/>
            <a:r>
              <a:rPr lang="en-US" sz="3000" dirty="0"/>
              <a:t>A set of classes that describes the data we are working with</a:t>
            </a:r>
          </a:p>
          <a:p>
            <a:pPr lvl="1"/>
            <a:r>
              <a:rPr lang="en-US" sz="3000" dirty="0"/>
              <a:t>Rules for how the data can be manipulated</a:t>
            </a:r>
          </a:p>
          <a:p>
            <a:pPr lvl="1"/>
            <a:r>
              <a:rPr lang="en-US" sz="3000" dirty="0"/>
              <a:t>May contain data validation rules</a:t>
            </a:r>
          </a:p>
          <a:p>
            <a:pPr lvl="1"/>
            <a:r>
              <a:rPr lang="en-US" sz="3000" dirty="0"/>
              <a:t>Often encapsulate persisted data</a:t>
            </a:r>
          </a:p>
          <a:p>
            <a:pPr lvl="1"/>
            <a:r>
              <a:rPr lang="en-US" sz="3000" dirty="0"/>
              <a:t>Most likely a </a:t>
            </a:r>
            <a:r>
              <a:rPr lang="en-US" sz="3000" b="1" dirty="0">
                <a:solidFill>
                  <a:schemeClr val="bg1"/>
                </a:solidFill>
              </a:rPr>
              <a:t>Data Access Layer </a:t>
            </a:r>
            <a:r>
              <a:rPr lang="en-US" sz="3000" dirty="0"/>
              <a:t>of some kind</a:t>
            </a:r>
          </a:p>
          <a:p>
            <a:pPr lvl="1"/>
            <a:r>
              <a:rPr lang="en-US" sz="3000" dirty="0"/>
              <a:t>Doesn't have significance in the framework, </a:t>
            </a:r>
            <a:br>
              <a:rPr lang="en-US" sz="3000" dirty="0"/>
            </a:br>
            <a:r>
              <a:rPr lang="en-US" sz="3000" dirty="0"/>
              <a:t>apart from giving the data objects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28C1E3-75A5-4DE9-A405-E5356F4E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645" y="2893583"/>
            <a:ext cx="3267735" cy="305954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8BE1F9C-23C1-42F1-9BFF-F4470CDE6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74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89" y="1224279"/>
            <a:ext cx="11804822" cy="5242906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MVC</a:t>
            </a:r>
            <a:r>
              <a:rPr lang="en-US" sz="3200" dirty="0"/>
              <a:t> represents:</a:t>
            </a:r>
          </a:p>
          <a:p>
            <a:pPr lvl="1"/>
            <a:r>
              <a:rPr lang="en-US" sz="3000" dirty="0"/>
              <a:t>Defines how the application’s user interface (</a:t>
            </a:r>
            <a:r>
              <a:rPr lang="en-US" sz="3000" b="1" dirty="0">
                <a:solidFill>
                  <a:schemeClr val="bg1"/>
                </a:solidFill>
              </a:rPr>
              <a:t>UI</a:t>
            </a:r>
            <a:r>
              <a:rPr lang="en-US" sz="3000" dirty="0"/>
              <a:t>) will be displayed</a:t>
            </a:r>
          </a:p>
          <a:p>
            <a:pPr lvl="1"/>
            <a:r>
              <a:rPr lang="en-US" sz="3000" dirty="0"/>
              <a:t>May support </a:t>
            </a:r>
            <a:r>
              <a:rPr lang="en-US" sz="3000" b="1" dirty="0">
                <a:solidFill>
                  <a:schemeClr val="bg1"/>
                </a:solidFill>
              </a:rPr>
              <a:t>Master Views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/>
              <a:t>(layouts) and </a:t>
            </a:r>
            <a:r>
              <a:rPr lang="en-US" sz="3000" b="1" dirty="0">
                <a:solidFill>
                  <a:schemeClr val="bg1"/>
                </a:solidFill>
              </a:rPr>
              <a:t>Sub-Views</a:t>
            </a:r>
            <a:r>
              <a:rPr lang="en-US" sz="3000" dirty="0"/>
              <a:t> </a:t>
            </a:r>
            <a:r>
              <a:rPr lang="bg-BG" sz="3000" dirty="0"/>
              <a:t/>
            </a:r>
            <a:br>
              <a:rPr lang="bg-BG" sz="3000" dirty="0"/>
            </a:b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partial views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/>
              <a:t>or controls)</a:t>
            </a:r>
          </a:p>
          <a:p>
            <a:pPr lvl="1"/>
            <a:r>
              <a:rPr lang="en-US" sz="3000" dirty="0"/>
              <a:t>Web: Template to dynamically generate HTML</a:t>
            </a:r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31" y="4391401"/>
            <a:ext cx="3479235" cy="21658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889" y="4391024"/>
            <a:ext cx="2736563" cy="2161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1EDB977-9C67-4CA8-A0C4-1E1E73BA9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84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14324" y="1314450"/>
            <a:ext cx="11201399" cy="5791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MVC</a:t>
            </a:r>
            <a:r>
              <a:rPr lang="en-US" dirty="0"/>
              <a:t> represents: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core MVC component</a:t>
            </a:r>
          </a:p>
          <a:p>
            <a:pPr lvl="1"/>
            <a:r>
              <a:rPr lang="en-US" dirty="0"/>
              <a:t>Process the requests with the help of </a:t>
            </a: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</a:p>
          <a:p>
            <a:pPr lvl="1"/>
            <a:r>
              <a:rPr lang="en-US" dirty="0"/>
              <a:t>A set of classes that handles</a:t>
            </a:r>
          </a:p>
          <a:p>
            <a:pPr lvl="2"/>
            <a:r>
              <a:rPr lang="en-US" dirty="0"/>
              <a:t>Communication from the user</a:t>
            </a:r>
          </a:p>
          <a:p>
            <a:pPr lvl="2"/>
            <a:r>
              <a:rPr lang="en-US" dirty="0"/>
              <a:t>Overall application flow</a:t>
            </a:r>
          </a:p>
          <a:p>
            <a:pPr lvl="2"/>
            <a:r>
              <a:rPr lang="en-US" dirty="0"/>
              <a:t>Application-specific logic</a:t>
            </a:r>
          </a:p>
          <a:p>
            <a:pPr lvl="1"/>
            <a:r>
              <a:rPr lang="en-US" dirty="0"/>
              <a:t>Every 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 has one or more "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"</a:t>
            </a:r>
          </a:p>
          <a:p>
            <a:pPr lvl="1"/>
            <a:endParaRPr lang="en-US" dirty="0"/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17" y="3352799"/>
            <a:ext cx="4251207" cy="2394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E241AA1-D509-4020-A26F-F7405E6F69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182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4" y="1328738"/>
            <a:ext cx="12001595" cy="5243512"/>
          </a:xfrm>
        </p:spPr>
        <p:txBody>
          <a:bodyPr>
            <a:normAutofit/>
          </a:bodyPr>
          <a:lstStyle/>
          <a:p>
            <a:r>
              <a:rPr lang="en-US" sz="3200" dirty="0"/>
              <a:t>Incoming </a:t>
            </a:r>
            <a:r>
              <a:rPr lang="en-US" sz="3200" b="1" dirty="0">
                <a:solidFill>
                  <a:schemeClr val="bg1"/>
                </a:solidFill>
              </a:rPr>
              <a:t>Request</a:t>
            </a:r>
            <a:r>
              <a:rPr lang="en-US" sz="3200" dirty="0"/>
              <a:t> routed to </a:t>
            </a:r>
            <a:r>
              <a:rPr lang="en-US" sz="3200" b="1" dirty="0">
                <a:solidFill>
                  <a:schemeClr val="bg1"/>
                </a:solidFill>
              </a:rPr>
              <a:t>Controller</a:t>
            </a:r>
          </a:p>
          <a:p>
            <a:pPr lvl="1"/>
            <a:r>
              <a:rPr lang="en-US" sz="3200" dirty="0"/>
              <a:t>For web: </a:t>
            </a:r>
            <a:r>
              <a:rPr lang="en-US" sz="3200" b="1" dirty="0">
                <a:solidFill>
                  <a:schemeClr val="bg1"/>
                </a:solidFill>
              </a:rPr>
              <a:t>HTTP Request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Controller</a:t>
            </a:r>
            <a:r>
              <a:rPr lang="en-US" sz="3200" dirty="0"/>
              <a:t> processes </a:t>
            </a:r>
            <a:r>
              <a:rPr lang="en-US" sz="3200" b="1" dirty="0">
                <a:solidFill>
                  <a:schemeClr val="bg1"/>
                </a:solidFill>
              </a:rPr>
              <a:t>Request</a:t>
            </a:r>
            <a:r>
              <a:rPr lang="en-US" sz="3200" dirty="0"/>
              <a:t> and creates a </a:t>
            </a:r>
            <a:r>
              <a:rPr lang="en-US" sz="3200" b="1" dirty="0">
                <a:solidFill>
                  <a:schemeClr val="bg1"/>
                </a:solidFill>
              </a:rPr>
              <a:t>Presentation Model</a:t>
            </a:r>
          </a:p>
          <a:p>
            <a:pPr lvl="1"/>
            <a:r>
              <a:rPr lang="en-US" sz="3200" dirty="0"/>
              <a:t>Controller also selects </a:t>
            </a:r>
            <a:r>
              <a:rPr lang="en-US" sz="3200" b="1" dirty="0">
                <a:solidFill>
                  <a:schemeClr val="bg1"/>
                </a:solidFill>
              </a:rPr>
              <a:t>appropriate result </a:t>
            </a:r>
            <a:r>
              <a:rPr lang="en-US" sz="3200" dirty="0"/>
              <a:t>(for example: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)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is passed to the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The View</a:t>
            </a:r>
            <a:r>
              <a:rPr lang="en-US" sz="3200" dirty="0"/>
              <a:t> transforms </a:t>
            </a: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sz="3200" dirty="0"/>
              <a:t> into appropriate output format (HTML)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Response</a:t>
            </a:r>
            <a:r>
              <a:rPr lang="en-US" sz="3200" dirty="0"/>
              <a:t> is rendered (</a:t>
            </a:r>
            <a:r>
              <a:rPr lang="en-US" sz="3200" b="1" dirty="0">
                <a:solidFill>
                  <a:schemeClr val="bg1"/>
                </a:solidFill>
              </a:rPr>
              <a:t>HTTP Response</a:t>
            </a:r>
            <a:r>
              <a:rPr lang="en-US" sz="3200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1FEDE4-C17B-48E3-91EC-78C380D34F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14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3753</TotalTime>
  <Words>630</Words>
  <Application>Microsoft Office PowerPoint</Application>
  <PresentationFormat>Widescreen</PresentationFormat>
  <Paragraphs>140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Introduction to MVC</vt:lpstr>
      <vt:lpstr>Table of Contents</vt:lpstr>
      <vt:lpstr>Have a Question?</vt:lpstr>
      <vt:lpstr>The MVC Pattern</vt:lpstr>
      <vt:lpstr>The MVC Pattern</vt:lpstr>
      <vt:lpstr>Model</vt:lpstr>
      <vt:lpstr>View</vt:lpstr>
      <vt:lpstr>Controller</vt:lpstr>
      <vt:lpstr>MVC Steps</vt:lpstr>
      <vt:lpstr>The MVC Pattern for Web</vt:lpstr>
      <vt:lpstr>Overall Data Architecture</vt:lpstr>
      <vt:lpstr>MVC Frameworks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Kristiqn Ivanov</cp:lastModifiedBy>
  <cp:revision>16</cp:revision>
  <dcterms:created xsi:type="dcterms:W3CDTF">2018-05-23T13:08:44Z</dcterms:created>
  <dcterms:modified xsi:type="dcterms:W3CDTF">2021-05-05T08:43:00Z</dcterms:modified>
  <cp:category>computer programming;programming;software development;software engineering</cp:category>
</cp:coreProperties>
</file>