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1" r:id="rId61"/>
    <p:sldId id="562" r:id="rId62"/>
    <p:sldId id="563" r:id="rId63"/>
    <p:sldId id="349" r:id="rId64"/>
    <p:sldId id="401" r:id="rId65"/>
    <p:sldId id="259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93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17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5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0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2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1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23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3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53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7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56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41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15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18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9669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8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8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7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8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4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68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6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56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95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3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19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04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72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251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1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79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69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16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7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07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5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1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87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0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737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676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323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4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0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52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54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7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9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SoftUni –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3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8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28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1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5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4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26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8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9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0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9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7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0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20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1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509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0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27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82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6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2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84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5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6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821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23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50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93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9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6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03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7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3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75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749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9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11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49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64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94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75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9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  <p:sldLayoutId id="2147483723" r:id="rId43"/>
    <p:sldLayoutId id="2147483724" r:id="rId44"/>
    <p:sldLayoutId id="2147483725" r:id="rId45"/>
    <p:sldLayoutId id="2147483726" r:id="rId46"/>
    <p:sldLayoutId id="2147483727" r:id="rId47"/>
    <p:sldLayoutId id="2147483728" r:id="rId48"/>
    <p:sldLayoutId id="2147483729" r:id="rId49"/>
    <p:sldLayoutId id="2147483730" r:id="rId50"/>
    <p:sldLayoutId id="2147483731" r:id="rId51"/>
    <p:sldLayoutId id="2147483732" r:id="rId52"/>
    <p:sldLayoutId id="2147483733" r:id="rId53"/>
    <p:sldLayoutId id="2147483734" r:id="rId54"/>
    <p:sldLayoutId id="2147483735" r:id="rId55"/>
    <p:sldLayoutId id="2147483736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Edsger_W._Dijkstra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ufds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Weighted Edges, Shortest Paths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Graphs, Dijkstra and MST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dirty="0">
                <a:solidFill>
                  <a:srgbClr val="FFA000"/>
                </a:solidFill>
              </a:rPr>
              <a:t>5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: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04046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: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2},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6534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11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: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8935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1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: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13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35692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7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: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</a:t>
            </a:r>
            <a:r>
              <a:rPr lang="en-US" sz="3000" dirty="0" smtClean="0">
                <a:solidFill>
                  <a:srgbClr val="234465"/>
                </a:solidFill>
              </a:rPr>
              <a:t>}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14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2304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6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: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</a:t>
            </a:r>
            <a:r>
              <a:rPr lang="en-US" sz="3000" dirty="0" smtClean="0">
                <a:solidFill>
                  <a:srgbClr val="234465"/>
                </a:solidFill>
              </a:rPr>
              <a:t>}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15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9446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9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: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</a:t>
            </a:r>
            <a:r>
              <a:rPr lang="en-US" sz="3000" dirty="0" smtClean="0">
                <a:solidFill>
                  <a:srgbClr val="234465"/>
                </a:solidFill>
              </a:rPr>
              <a:t>}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16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1212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0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: {7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</a:t>
            </a:r>
            <a:r>
              <a:rPr lang="en-US" sz="3000" dirty="0" smtClean="0">
                <a:solidFill>
                  <a:srgbClr val="234465"/>
                </a:solidFill>
              </a:rPr>
              <a:t>}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17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24052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: </a:t>
            </a:r>
            <a:r>
              <a:rPr lang="en-US" sz="3000" dirty="0" smtClean="0">
                <a:solidFill>
                  <a:srgbClr val="234465"/>
                </a:solidFill>
              </a:rPr>
              <a:t>none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6262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The queue is empty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Dijkstra's algorithm is completed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d[</a:t>
            </a:r>
            <a:r>
              <a:rPr lang="en-US" sz="3000" i="1" dirty="0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]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hold shortest distances; </a:t>
            </a:r>
            <a:r>
              <a:rPr lang="en-US" sz="3000" noProof="1">
                <a:solidFill>
                  <a:srgbClr val="FFA000"/>
                </a:solidFill>
                <a:sym typeface="Wingdings" panose="05000000000000000000" pitchFamily="2" charset="2"/>
              </a:rPr>
              <a:t>prev[</a:t>
            </a:r>
            <a:r>
              <a:rPr lang="en-US" sz="3000" i="1" noProof="1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noProof="1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 holds 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 smtClean="0">
                <a:solidFill>
                  <a:srgbClr val="234465"/>
                </a:solidFill>
                <a:sym typeface="Wingdings" panose="05000000000000000000" pitchFamily="2" charset="2"/>
              </a:rPr>
              <a:t>edges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30293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Dijkstra Algorithm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MST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noProof="1">
                <a:solidFill>
                  <a:srgbClr val="234465"/>
                </a:solidFill>
              </a:rPr>
              <a:t>Kruskal</a:t>
            </a:r>
            <a:endParaRPr lang="en-US" dirty="0" smtClean="0">
              <a:solidFill>
                <a:srgbClr val="234465"/>
              </a:solidFill>
            </a:endParaRPr>
          </a:p>
          <a:p>
            <a:pPr marL="514350" indent="-514350"/>
            <a:r>
              <a:rPr lang="en-US" dirty="0" smtClean="0">
                <a:solidFill>
                  <a:srgbClr val="234465"/>
                </a:solidFill>
              </a:rPr>
              <a:t>Prim</a:t>
            </a:r>
            <a:endParaRPr lang="en-US" dirty="0" smtClean="0">
              <a:solidFill>
                <a:srgbClr val="234465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The output is the 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from the starting node to all others</a:t>
            </a:r>
            <a:endParaRPr lang="en-US" sz="3000" dirty="0">
              <a:solidFill>
                <a:srgbClr val="234465"/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Reconstruct the path destination to source using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 smtClean="0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lvl="1" indent="-273050"/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2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234465"/>
                </a:solidFill>
              </a:rPr>
              <a:t> holds the </a:t>
            </a:r>
            <a:endParaRPr lang="en-US" sz="3200" dirty="0" smtClean="0">
              <a:solidFill>
                <a:srgbClr val="234465"/>
              </a:solidFill>
            </a:endParaRPr>
          </a:p>
          <a:p>
            <a:pPr marL="273050" lvl="1" indent="-273050"/>
            <a:r>
              <a:rPr lang="en-US" sz="3200" dirty="0" smtClean="0">
                <a:solidFill>
                  <a:srgbClr val="234465"/>
                </a:solidFill>
              </a:rPr>
              <a:t>shortest </a:t>
            </a:r>
            <a:r>
              <a:rPr lang="en-US" sz="3200" dirty="0">
                <a:solidFill>
                  <a:srgbClr val="234465"/>
                </a:solidFill>
              </a:rPr>
              <a:t>paths </a:t>
            </a:r>
            <a:r>
              <a:rPr lang="en-US" sz="3200" dirty="0" smtClean="0">
                <a:solidFill>
                  <a:srgbClr val="234465"/>
                </a:solidFill>
              </a:rPr>
              <a:t>tree                                                                                      edges Path[9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0</a:t>
            </a:r>
            <a:r>
              <a:rPr lang="en-US" sz="3200" dirty="0" smtClean="0">
                <a:solidFill>
                  <a:srgbClr val="234465"/>
                </a:solidFill>
              </a:rPr>
              <a:t>] =                                                                                          {</a:t>
            </a:r>
            <a:r>
              <a:rPr lang="en-US" sz="3200" dirty="0">
                <a:solidFill>
                  <a:srgbClr val="234465"/>
                </a:solidFill>
              </a:rPr>
              <a:t>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4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5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6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0}</a:t>
            </a:r>
            <a:endParaRPr lang="en-US" sz="3200" b="1" noProof="1">
              <a:solidFill>
                <a:srgbClr val="23446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0488"/>
              </p:ext>
            </p:extLst>
          </p:nvPr>
        </p:nvGraphicFramePr>
        <p:xfrm>
          <a:off x="1524009" y="2514600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14800" y="4101152"/>
            <a:ext cx="6487424" cy="2331310"/>
            <a:chOff x="4189412" y="4221890"/>
            <a:chExt cx="6487424" cy="2331310"/>
          </a:xfrm>
        </p:grpSpPr>
        <p:cxnSp>
          <p:nvCxnSpPr>
            <p:cNvPr id="113" name="Straight Arrow Connector 112"/>
            <p:cNvCxnSpPr>
              <a:cxnSpLocks noChangeShapeType="1"/>
              <a:stCxn id="173" idx="7"/>
              <a:endCxn id="209" idx="3"/>
            </p:cNvCxnSpPr>
            <p:nvPr/>
          </p:nvCxnSpPr>
          <p:spPr bwMode="auto">
            <a:xfrm flipV="1">
              <a:off x="8364439" y="4848913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14" name="Straight Arrow Connector 113"/>
            <p:cNvCxnSpPr>
              <a:cxnSpLocks noChangeShapeType="1"/>
              <a:stCxn id="174" idx="6"/>
              <a:endCxn id="209" idx="2"/>
            </p:cNvCxnSpPr>
            <p:nvPr/>
          </p:nvCxnSpPr>
          <p:spPr bwMode="auto">
            <a:xfrm>
              <a:off x="7515701" y="4499918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7429541" y="4696513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5" name="Straight Arrow Connector 164"/>
            <p:cNvCxnSpPr>
              <a:cxnSpLocks noChangeShapeType="1"/>
              <a:stCxn id="175" idx="6"/>
              <a:endCxn id="173" idx="2"/>
            </p:cNvCxnSpPr>
            <p:nvPr/>
          </p:nvCxnSpPr>
          <p:spPr bwMode="auto">
            <a:xfrm>
              <a:off x="6760482" y="5414318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6" name="Straight Arrow Connector 165"/>
            <p:cNvCxnSpPr>
              <a:cxnSpLocks noChangeShapeType="1"/>
              <a:stCxn id="174" idx="3"/>
              <a:endCxn id="175" idx="7"/>
            </p:cNvCxnSpPr>
            <p:nvPr/>
          </p:nvCxnSpPr>
          <p:spPr bwMode="auto">
            <a:xfrm flipH="1">
              <a:off x="6678762" y="4696513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cxnSpLocks noChangeShapeType="1"/>
              <a:stCxn id="178" idx="6"/>
              <a:endCxn id="174" idx="2"/>
            </p:cNvCxnSpPr>
            <p:nvPr/>
          </p:nvCxnSpPr>
          <p:spPr bwMode="auto">
            <a:xfrm flipV="1">
              <a:off x="5621054" y="4499918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8" name="Straight Arrow Connector 167"/>
            <p:cNvCxnSpPr>
              <a:cxnSpLocks noChangeShapeType="1"/>
              <a:stCxn id="175" idx="1"/>
              <a:endCxn id="178" idx="5"/>
            </p:cNvCxnSpPr>
            <p:nvPr/>
          </p:nvCxnSpPr>
          <p:spPr bwMode="auto">
            <a:xfrm flipH="1" flipV="1">
              <a:off x="5534894" y="4848913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9" name="Straight Arrow Connector 168"/>
            <p:cNvCxnSpPr>
              <a:cxnSpLocks noChangeShapeType="1"/>
              <a:stCxn id="173" idx="5"/>
              <a:endCxn id="208" idx="1"/>
            </p:cNvCxnSpPr>
            <p:nvPr/>
          </p:nvCxnSpPr>
          <p:spPr bwMode="auto">
            <a:xfrm>
              <a:off x="8364439" y="5633568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76" idx="2"/>
              <a:endCxn id="207" idx="6"/>
            </p:cNvCxnSpPr>
            <p:nvPr/>
          </p:nvCxnSpPr>
          <p:spPr bwMode="auto">
            <a:xfrm flipH="1" flipV="1">
              <a:off x="5846082" y="6247877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75" idx="3"/>
              <a:endCxn id="207" idx="7"/>
            </p:cNvCxnSpPr>
            <p:nvPr/>
          </p:nvCxnSpPr>
          <p:spPr bwMode="auto">
            <a:xfrm flipH="1">
              <a:off x="5759922" y="5610913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76" idx="7"/>
              <a:endCxn id="173" idx="3"/>
            </p:cNvCxnSpPr>
            <p:nvPr/>
          </p:nvCxnSpPr>
          <p:spPr bwMode="auto">
            <a:xfrm flipV="1">
              <a:off x="7595449" y="5633568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7845590" y="5158945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4" name="Oval 173"/>
            <p:cNvSpPr>
              <a:spLocks noChangeArrowheads="1"/>
            </p:cNvSpPr>
            <p:nvPr/>
          </p:nvSpPr>
          <p:spPr bwMode="auto">
            <a:xfrm>
              <a:off x="6927367" y="42218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202461" y="513629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7093275" y="59971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7" name="Straight Arrow Connector 176"/>
            <p:cNvCxnSpPr>
              <a:cxnSpLocks noChangeShapeType="1"/>
              <a:stCxn id="206" idx="7"/>
              <a:endCxn id="178" idx="3"/>
            </p:cNvCxnSpPr>
            <p:nvPr/>
          </p:nvCxnSpPr>
          <p:spPr bwMode="auto">
            <a:xfrm flipV="1">
              <a:off x="4691586" y="4848913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2720" y="43742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9" name="Straight Arrow Connector 178"/>
            <p:cNvCxnSpPr>
              <a:cxnSpLocks noChangeShapeType="1"/>
              <a:stCxn id="208" idx="0"/>
              <a:endCxn id="209" idx="4"/>
            </p:cNvCxnSpPr>
            <p:nvPr/>
          </p:nvCxnSpPr>
          <p:spPr bwMode="auto">
            <a:xfrm flipV="1">
              <a:off x="9231225" y="4930345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0" name="Straight Arrow Connector 179"/>
            <p:cNvCxnSpPr>
              <a:cxnSpLocks noChangeShapeType="1"/>
              <a:stCxn id="208" idx="2"/>
              <a:endCxn id="176" idx="6"/>
            </p:cNvCxnSpPr>
            <p:nvPr/>
          </p:nvCxnSpPr>
          <p:spPr bwMode="auto">
            <a:xfrm flipH="1">
              <a:off x="7681609" y="6198973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cxnSpLocks noChangeShapeType="1"/>
              <a:stCxn id="206" idx="5"/>
              <a:endCxn id="207" idx="1"/>
            </p:cNvCxnSpPr>
            <p:nvPr/>
          </p:nvCxnSpPr>
          <p:spPr bwMode="auto">
            <a:xfrm>
              <a:off x="4691586" y="5657352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97" name="Straight Arrow Connector 196"/>
            <p:cNvCxnSpPr>
              <a:cxnSpLocks noChangeShapeType="1"/>
              <a:stCxn id="210" idx="1"/>
              <a:endCxn id="209" idx="5"/>
            </p:cNvCxnSpPr>
            <p:nvPr/>
          </p:nvCxnSpPr>
          <p:spPr bwMode="auto">
            <a:xfrm flipH="1" flipV="1">
              <a:off x="9503091" y="4848913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cxnSpLocks noChangeShapeType="1"/>
              <a:stCxn id="210" idx="3"/>
              <a:endCxn id="208" idx="7"/>
            </p:cNvCxnSpPr>
            <p:nvPr/>
          </p:nvCxnSpPr>
          <p:spPr bwMode="auto">
            <a:xfrm flipH="1">
              <a:off x="9439232" y="5551957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189412" y="518272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257748" y="59698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8937058" y="59209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8973867" y="437429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10056812" y="507733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76491" y="468477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96524" y="55470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542438" y="46815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351565" y="588464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28398" y="584682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15158" y="54515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618102" y="45992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01041" y="47314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791206" y="466926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6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d[0…n-1] = INFINITY; d[startNode] = 0</a:t>
            </a:r>
          </a:p>
          <a:p>
            <a:r>
              <a:rPr lang="en-US" dirty="0">
                <a:solidFill>
                  <a:srgbClr val="234465"/>
                </a:solidFill>
              </a:rPr>
              <a:t>Q = priority queue holding nodes ordered by distance d[]</a:t>
            </a:r>
          </a:p>
          <a:p>
            <a:r>
              <a:rPr lang="en-US" dirty="0" smtClean="0">
                <a:solidFill>
                  <a:srgbClr val="234465"/>
                </a:solidFill>
              </a:rPr>
              <a:t>startNode add to </a:t>
            </a:r>
            <a:r>
              <a:rPr lang="en-US" dirty="0">
                <a:solidFill>
                  <a:srgbClr val="234465"/>
                </a:solidFill>
              </a:rPr>
              <a:t>Q</a:t>
            </a:r>
          </a:p>
          <a:p>
            <a:r>
              <a:rPr lang="en-US" dirty="0">
                <a:solidFill>
                  <a:srgbClr val="234465"/>
                </a:solidFill>
              </a:rPr>
              <a:t>while (Q is not empty)</a:t>
            </a:r>
          </a:p>
          <a:p>
            <a:r>
              <a:rPr lang="en-US" dirty="0">
                <a:solidFill>
                  <a:srgbClr val="234465"/>
                </a:solidFill>
              </a:rPr>
              <a:t>  minNode = dequeue the smallest node from Q</a:t>
            </a:r>
          </a:p>
          <a:p>
            <a:r>
              <a:rPr lang="en-US" dirty="0">
                <a:solidFill>
                  <a:srgbClr val="234465"/>
                </a:solidFill>
              </a:rPr>
              <a:t>  if (d[minNode] == INFINITY) break;</a:t>
            </a:r>
          </a:p>
          <a:p>
            <a:r>
              <a:rPr lang="en-US" dirty="0">
                <a:solidFill>
                  <a:srgbClr val="234465"/>
                </a:solidFill>
              </a:rPr>
              <a:t>  foreach (child c of minNode)</a:t>
            </a:r>
          </a:p>
          <a:p>
            <a:r>
              <a:rPr lang="en-US" dirty="0">
                <a:solidFill>
                  <a:srgbClr val="234465"/>
                </a:solidFill>
              </a:rPr>
              <a:t>    if (c is unvisited) c </a:t>
            </a:r>
            <a:r>
              <a:rPr lang="en-US" dirty="0" smtClean="0">
                <a:solidFill>
                  <a:srgbClr val="234465"/>
                </a:solidFill>
              </a:rPr>
              <a:t>add to </a:t>
            </a:r>
            <a:r>
              <a:rPr lang="en-US" dirty="0">
                <a:solidFill>
                  <a:srgbClr val="234465"/>
                </a:solidFill>
              </a:rPr>
              <a:t>Q</a:t>
            </a:r>
          </a:p>
          <a:p>
            <a:r>
              <a:rPr lang="en-US" dirty="0">
                <a:solidFill>
                  <a:srgbClr val="234465"/>
                </a:solidFill>
              </a:rPr>
              <a:t>    newDistance = d[minNode] + distance {minNode → c}</a:t>
            </a:r>
          </a:p>
          <a:p>
            <a:r>
              <a:rPr lang="en-US" dirty="0">
                <a:solidFill>
                  <a:srgbClr val="234465"/>
                </a:solidFill>
              </a:rPr>
              <a:t>    if (newDistance &lt; d[c])</a:t>
            </a:r>
          </a:p>
          <a:p>
            <a:r>
              <a:rPr lang="en-US" dirty="0">
                <a:solidFill>
                  <a:srgbClr val="234465"/>
                </a:solidFill>
              </a:rPr>
              <a:t>      d[c] = newDistance;</a:t>
            </a:r>
          </a:p>
          <a:p>
            <a:r>
              <a:rPr lang="en-US" dirty="0">
                <a:solidFill>
                  <a:srgbClr val="234465"/>
                </a:solidFill>
              </a:rPr>
              <a:t>      reorder Q;</a:t>
            </a:r>
          </a:p>
          <a:p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7195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Modifications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Implementation with </a:t>
            </a:r>
            <a:r>
              <a:rPr lang="en-US" dirty="0">
                <a:solidFill>
                  <a:srgbClr val="FFA000"/>
                </a:solidFill>
              </a:rPr>
              <a:t>array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FFA000"/>
                </a:solidFill>
              </a:rPr>
              <a:t>priority queue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Having a target node + stop when it is found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Saving the shortest paths tree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Complexity depends on the implementation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Typical implementation (with array): </a:t>
            </a:r>
            <a:r>
              <a:rPr lang="en-US" dirty="0">
                <a:solidFill>
                  <a:srgbClr val="FFA000"/>
                </a:solidFill>
              </a:rPr>
              <a:t>O(|</a:t>
            </a:r>
            <a:r>
              <a:rPr lang="en-US" i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|</a:t>
            </a:r>
            <a:r>
              <a:rPr lang="en-US" baseline="30000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With priority queue: </a:t>
            </a:r>
            <a:r>
              <a:rPr lang="en-US" dirty="0">
                <a:solidFill>
                  <a:srgbClr val="FFA000"/>
                </a:solidFill>
              </a:rPr>
              <a:t>O((|</a:t>
            </a:r>
            <a:r>
              <a:rPr lang="en-US" i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|+|</a:t>
            </a:r>
            <a:r>
              <a:rPr lang="en-US" i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|)*log(|</a:t>
            </a:r>
            <a:r>
              <a:rPr lang="en-US" i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|))</a:t>
            </a:r>
          </a:p>
          <a:p>
            <a:r>
              <a:rPr lang="en-US" dirty="0">
                <a:solidFill>
                  <a:srgbClr val="234465"/>
                </a:solidFill>
              </a:rPr>
              <a:t>Applications – maps, GPS, networks, air travel, etc</a:t>
            </a:r>
            <a:r>
              <a:rPr lang="en-US" dirty="0" smtClean="0">
                <a:solidFill>
                  <a:srgbClr val="234465"/>
                </a:solidFill>
              </a:rPr>
              <a:t>.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22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A000"/>
                </a:solidFill>
              </a:rPr>
              <a:t>Spanning tree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Subgraph without cycles (tree)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Connects all vertices together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solidFill>
                  <a:srgbClr val="234465"/>
                </a:solidFill>
              </a:rPr>
              <a:t>All connected graphs have a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spanning tree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solidFill>
                  <a:srgbClr val="234465"/>
                </a:solidFill>
              </a:rPr>
              <a:t>All undirected graphs have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FFA000"/>
                </a:solidFill>
              </a:rPr>
              <a:t>spanning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24</a:t>
            </a:fld>
            <a:endParaRPr lang="en-US" dirty="0">
              <a:solidFill>
                <a:srgbClr val="234465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09593" y="3092784"/>
            <a:ext cx="693986" cy="46858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9563595" y="2411629"/>
            <a:ext cx="839984" cy="28796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7" idx="0"/>
            <a:endCxn id="9" idx="4"/>
          </p:cNvCxnSpPr>
          <p:nvPr/>
        </p:nvCxnSpPr>
        <p:spPr bwMode="auto">
          <a:xfrm flipH="1" flipV="1">
            <a:off x="9269428" y="2689656"/>
            <a:ext cx="242874" cy="79027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8558665" y="3710864"/>
            <a:ext cx="674627" cy="4709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8476945" y="2608223"/>
            <a:ext cx="584477" cy="9060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 noChangeShapeType="1"/>
            <a:stCxn id="16" idx="6"/>
            <a:endCxn id="9" idx="2"/>
          </p:cNvCxnSpPr>
          <p:nvPr/>
        </p:nvCxnSpPr>
        <p:spPr bwMode="auto">
          <a:xfrm flipV="1">
            <a:off x="7730573" y="2411629"/>
            <a:ext cx="1244689" cy="3995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 noChangeShapeType="1"/>
            <a:stCxn id="10" idx="1"/>
            <a:endCxn id="16" idx="5"/>
          </p:cNvCxnSpPr>
          <p:nvPr/>
        </p:nvCxnSpPr>
        <p:spPr bwMode="auto">
          <a:xfrm flipH="1" flipV="1">
            <a:off x="7644413" y="2648179"/>
            <a:ext cx="437951" cy="86608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 noChangeShapeType="1"/>
            <a:stCxn id="7" idx="5"/>
            <a:endCxn id="21" idx="1"/>
          </p:cNvCxnSpPr>
          <p:nvPr/>
        </p:nvCxnSpPr>
        <p:spPr bwMode="auto">
          <a:xfrm>
            <a:off x="9709594" y="3954557"/>
            <a:ext cx="822135" cy="465244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  <a:stCxn id="20" idx="2"/>
            <a:endCxn id="19" idx="6"/>
          </p:cNvCxnSpPr>
          <p:nvPr/>
        </p:nvCxnSpPr>
        <p:spPr bwMode="auto">
          <a:xfrm flipH="1" flipV="1">
            <a:off x="7877962" y="4755223"/>
            <a:ext cx="1046006" cy="186582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10" idx="3"/>
            <a:endCxn id="19" idx="7"/>
          </p:cNvCxnSpPr>
          <p:nvPr/>
        </p:nvCxnSpPr>
        <p:spPr bwMode="auto">
          <a:xfrm flipH="1">
            <a:off x="7791803" y="3907459"/>
            <a:ext cx="290561" cy="65116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20" idx="0"/>
            <a:endCxn id="7" idx="4"/>
          </p:cNvCxnSpPr>
          <p:nvPr/>
        </p:nvCxnSpPr>
        <p:spPr bwMode="auto">
          <a:xfrm flipV="1">
            <a:off x="9218136" y="4035989"/>
            <a:ext cx="294167" cy="627788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3291" y="3479935"/>
            <a:ext cx="558022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G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12779" y="2618161"/>
            <a:ext cx="620024" cy="55605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J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75261" y="2133601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F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000644" y="3432836"/>
            <a:ext cx="558021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89628" y="447719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923968" y="4663778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45568" y="433837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H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6" idx="0"/>
            <a:endCxn id="16" idx="3"/>
          </p:cNvCxnSpPr>
          <p:nvPr/>
        </p:nvCxnSpPr>
        <p:spPr bwMode="auto">
          <a:xfrm flipV="1">
            <a:off x="6847368" y="2648179"/>
            <a:ext cx="381031" cy="764051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42238" y="217355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3200" y="341223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K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21" idx="0"/>
            <a:endCxn id="8" idx="4"/>
          </p:cNvCxnSpPr>
          <p:nvPr/>
        </p:nvCxnSpPr>
        <p:spPr bwMode="auto">
          <a:xfrm flipH="1" flipV="1">
            <a:off x="10622791" y="3174215"/>
            <a:ext cx="116944" cy="116415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8" name="Straight Arrow Connector 57"/>
          <p:cNvCxnSpPr>
            <a:cxnSpLocks noChangeShapeType="1"/>
            <a:stCxn id="21" idx="2"/>
            <a:endCxn id="20" idx="6"/>
          </p:cNvCxnSpPr>
          <p:nvPr/>
        </p:nvCxnSpPr>
        <p:spPr bwMode="auto">
          <a:xfrm flipH="1">
            <a:off x="9512302" y="4616397"/>
            <a:ext cx="933266" cy="3254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ShapeType="1"/>
            <a:stCxn id="26" idx="4"/>
            <a:endCxn id="19" idx="1"/>
          </p:cNvCxnSpPr>
          <p:nvPr/>
        </p:nvCxnSpPr>
        <p:spPr bwMode="auto">
          <a:xfrm>
            <a:off x="6847368" y="3968285"/>
            <a:ext cx="528421" cy="59034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91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A000"/>
                </a:solidFill>
              </a:rPr>
              <a:t>Minimum spanning tree </a:t>
            </a:r>
            <a:r>
              <a:rPr lang="en-US" dirty="0">
                <a:solidFill>
                  <a:srgbClr val="234465"/>
                </a:solidFill>
              </a:rPr>
              <a:t>(MST)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34465"/>
                </a:solidFill>
              </a:rPr>
              <a:t>Weight &lt;= weight(all other spanning trees)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34465"/>
                </a:solidFill>
              </a:rPr>
              <a:t>First used in electrical networks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34465"/>
                </a:solidFill>
              </a:rPr>
              <a:t>Minimal cost of </a:t>
            </a:r>
            <a:r>
              <a:rPr lang="en-US" dirty="0" smtClean="0">
                <a:solidFill>
                  <a:srgbClr val="234465"/>
                </a:solidFill>
              </a:rPr>
              <a:t>wiring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25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78110"/>
            <a:ext cx="2952558" cy="3542470"/>
          </a:xfrm>
          <a:prstGeom prst="roundRect">
            <a:avLst>
              <a:gd name="adj" fmla="val 2016"/>
            </a:avLst>
          </a:prstGeom>
          <a:solidFill>
            <a:srgbClr val="FFFFFF"/>
          </a:solidFill>
          <a:ln>
            <a:noFill/>
          </a:ln>
          <a:effectLst/>
        </p:spPr>
      </p:pic>
      <p:grpSp>
        <p:nvGrpSpPr>
          <p:cNvPr id="168" name="Group 167"/>
          <p:cNvGrpSpPr/>
          <p:nvPr/>
        </p:nvGrpSpPr>
        <p:grpSpPr>
          <a:xfrm>
            <a:off x="1587248" y="3846380"/>
            <a:ext cx="5538819" cy="2649756"/>
            <a:chOff x="5974145" y="3549667"/>
            <a:chExt cx="5538819" cy="2649756"/>
          </a:xfrm>
        </p:grpSpPr>
        <p:cxnSp>
          <p:nvCxnSpPr>
            <p:cNvPr id="169" name="Straight Arrow Connector 168"/>
            <p:cNvCxnSpPr>
              <a:cxnSpLocks noChangeShapeType="1"/>
              <a:stCxn id="180" idx="7"/>
              <a:endCxn id="181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82" idx="6"/>
              <a:endCxn id="181" idx="2"/>
            </p:cNvCxnSpPr>
            <p:nvPr/>
          </p:nvCxnSpPr>
          <p:spPr bwMode="auto">
            <a:xfrm>
              <a:off x="9300434" y="3927668"/>
              <a:ext cx="1458166" cy="8415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80" idx="1"/>
              <a:endCxn id="182" idx="5"/>
            </p:cNvCxnSpPr>
            <p:nvPr/>
          </p:nvCxnSpPr>
          <p:spPr bwMode="auto">
            <a:xfrm flipH="1" flipV="1">
              <a:off x="9214274" y="4124263"/>
              <a:ext cx="497769" cy="66730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83" idx="6"/>
              <a:endCxn id="180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>
              <a:cxnSpLocks noChangeShapeType="1"/>
              <a:stCxn id="182" idx="3"/>
              <a:endCxn id="183" idx="7"/>
            </p:cNvCxnSpPr>
            <p:nvPr/>
          </p:nvCxnSpPr>
          <p:spPr bwMode="auto">
            <a:xfrm flipH="1">
              <a:off x="8421213" y="4124263"/>
              <a:ext cx="377047" cy="6813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4" name="Straight Arrow Connector 173"/>
            <p:cNvCxnSpPr>
              <a:cxnSpLocks noChangeShapeType="1"/>
              <a:stCxn id="188" idx="6"/>
              <a:endCxn id="182" idx="2"/>
            </p:cNvCxnSpPr>
            <p:nvPr/>
          </p:nvCxnSpPr>
          <p:spPr bwMode="auto">
            <a:xfrm flipV="1">
              <a:off x="7405787" y="3927668"/>
              <a:ext cx="1306313" cy="10961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5" name="Straight Arrow Connector 174"/>
            <p:cNvCxnSpPr>
              <a:cxnSpLocks noChangeShapeType="1"/>
              <a:stCxn id="183" idx="1"/>
              <a:endCxn id="188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6" name="Straight Arrow Connector 175"/>
            <p:cNvCxnSpPr>
              <a:cxnSpLocks noChangeShapeType="1"/>
              <a:stCxn id="180" idx="5"/>
              <a:endCxn id="186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5" idx="2"/>
              <a:endCxn id="184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>
              <a:cxnSpLocks noChangeShapeType="1"/>
              <a:stCxn id="183" idx="3"/>
              <a:endCxn id="184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9" name="Straight Arrow Connector 178"/>
            <p:cNvCxnSpPr>
              <a:cxnSpLocks noChangeShapeType="1"/>
              <a:stCxn id="185" idx="7"/>
              <a:endCxn id="180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8712100" y="364964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6" name="Oval 185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7" name="Straight Arrow Connector 186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0" name="Straight Arrow Connector 189"/>
            <p:cNvCxnSpPr>
              <a:cxnSpLocks noChangeShapeType="1"/>
              <a:stCxn id="186" idx="0"/>
              <a:endCxn id="181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1" name="Straight Arrow Connector 190"/>
            <p:cNvCxnSpPr>
              <a:cxnSpLocks noChangeShapeType="1"/>
              <a:stCxn id="186" idx="2"/>
              <a:endCxn id="185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>
              <a:cxnSpLocks noChangeShapeType="1"/>
              <a:stCxn id="189" idx="5"/>
              <a:endCxn id="184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30208" y="358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29426" y="414452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822116" y="35496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347964" y="5009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9689" y="551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818282" y="55008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187068" y="409779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forest</a:t>
            </a:r>
          </a:p>
          <a:p>
            <a:r>
              <a:rPr lang="en-US" dirty="0">
                <a:solidFill>
                  <a:srgbClr val="234465"/>
                </a:solidFill>
              </a:rPr>
              <a:t>Set of all minimum spanning trees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(when the graph is not connected</a:t>
            </a:r>
            <a:r>
              <a:rPr lang="en-US" dirty="0" smtClean="0">
                <a:solidFill>
                  <a:srgbClr val="234465"/>
                </a:solidFill>
              </a:rPr>
              <a:t>)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Forest (MSF)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26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" y="3423312"/>
            <a:ext cx="4800600" cy="2880360"/>
          </a:xfrm>
          <a:prstGeom prst="rect">
            <a:avLst/>
          </a:prstGeom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a14:hiddenEffects>
            </a:ext>
          </a:extLst>
        </p:spPr>
      </p:pic>
      <p:grpSp>
        <p:nvGrpSpPr>
          <p:cNvPr id="75" name="Group 74"/>
          <p:cNvGrpSpPr/>
          <p:nvPr/>
        </p:nvGrpSpPr>
        <p:grpSpPr>
          <a:xfrm>
            <a:off x="5975734" y="1293781"/>
            <a:ext cx="5538819" cy="4905642"/>
            <a:chOff x="5974145" y="1293781"/>
            <a:chExt cx="5538819" cy="4905642"/>
          </a:xfrm>
        </p:grpSpPr>
        <p:cxnSp>
          <p:nvCxnSpPr>
            <p:cNvPr id="6" name="Straight Arrow Connector 5"/>
            <p:cNvCxnSpPr>
              <a:cxnSpLocks noChangeShapeType="1"/>
              <a:stCxn id="18" idx="7"/>
              <a:endCxn id="19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20" idx="6"/>
              <a:endCxn id="19" idx="2"/>
            </p:cNvCxnSpPr>
            <p:nvPr/>
          </p:nvCxnSpPr>
          <p:spPr bwMode="auto">
            <a:xfrm>
              <a:off x="9300434" y="3859428"/>
              <a:ext cx="1458166" cy="15239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1"/>
              <a:endCxn id="20" idx="5"/>
            </p:cNvCxnSpPr>
            <p:nvPr/>
          </p:nvCxnSpPr>
          <p:spPr bwMode="auto">
            <a:xfrm flipH="1" flipV="1">
              <a:off x="9214274" y="4056023"/>
              <a:ext cx="497769" cy="73554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1" idx="6"/>
              <a:endCxn id="18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8421213" y="4056023"/>
              <a:ext cx="377047" cy="74961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6" idx="6"/>
              <a:endCxn id="20" idx="2"/>
            </p:cNvCxnSpPr>
            <p:nvPr/>
          </p:nvCxnSpPr>
          <p:spPr bwMode="auto">
            <a:xfrm flipV="1">
              <a:off x="7405787" y="3859428"/>
              <a:ext cx="1306313" cy="17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1"/>
              <a:endCxn id="26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5"/>
              <a:endCxn id="24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712100" y="3581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4" idx="0"/>
              <a:endCxn id="19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6560" y="35542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0370" y="418546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49412" y="35223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75260" y="5022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689" y="55252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82" y="55144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7068" y="40705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cxnSp>
          <p:nvCxnSpPr>
            <p:cNvPr id="48" name="Straight Arrow Connector 47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>
              <a:off x="8509909" y="2683272"/>
              <a:ext cx="1457905" cy="867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087020" y="23007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cxnSp>
          <p:nvCxnSpPr>
            <p:cNvPr id="53" name="Straight Arrow Connector 52"/>
            <p:cNvCxnSpPr>
              <a:cxnSpLocks noChangeShapeType="1"/>
              <a:stCxn id="50" idx="7"/>
              <a:endCxn id="52" idx="3"/>
            </p:cNvCxnSpPr>
            <p:nvPr/>
          </p:nvCxnSpPr>
          <p:spPr bwMode="auto">
            <a:xfrm flipV="1">
              <a:off x="8423749" y="1768403"/>
              <a:ext cx="701072" cy="7182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49" idx="1"/>
              <a:endCxn id="52" idx="5"/>
            </p:cNvCxnSpPr>
            <p:nvPr/>
          </p:nvCxnSpPr>
          <p:spPr bwMode="auto">
            <a:xfrm flipH="1" flipV="1">
              <a:off x="9563245" y="1768403"/>
              <a:ext cx="495369" cy="8049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8523102" y="17411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8591" y="1809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967814" y="2491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921575" y="240524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9034021" y="129378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</a:t>
              </a:r>
              <a:endParaRPr lang="bg-BG" sz="20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8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 Algorithm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31000" y="1854000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5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Create a forest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holding all graph vertices and no edges</a:t>
            </a:r>
          </a:p>
          <a:p>
            <a:r>
              <a:rPr lang="en-US" dirty="0">
                <a:solidFill>
                  <a:srgbClr val="234465"/>
                </a:solidFill>
              </a:rPr>
              <a:t>Create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holding all edges in the graph</a:t>
            </a:r>
          </a:p>
          <a:p>
            <a:r>
              <a:rPr lang="en-US" dirty="0">
                <a:solidFill>
                  <a:srgbClr val="234465"/>
                </a:solidFill>
              </a:rPr>
              <a:t>While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is non-empty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Remove the edge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with min weight from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If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b="1" i="1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connects two different trees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Add </a:t>
            </a:r>
            <a:r>
              <a:rPr lang="en-US" sz="3198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the forest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Join these two trees into a single tree</a:t>
            </a:r>
          </a:p>
          <a:p>
            <a:r>
              <a:rPr lang="en-US" dirty="0">
                <a:solidFill>
                  <a:srgbClr val="234465"/>
                </a:solidFill>
              </a:rPr>
              <a:t>The graph may not be </a:t>
            </a:r>
            <a:r>
              <a:rPr lang="en-US" dirty="0" smtClean="0">
                <a:solidFill>
                  <a:srgbClr val="234465"/>
                </a:solidFill>
              </a:rPr>
              <a:t>connected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5147" y="2514601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Start from forest holding all vertices and no edges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all edges, ordered by weight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en-US" sz="3600" dirty="0">
                <a:solidFill>
                  <a:srgbClr val="234465"/>
                </a:solidFill>
              </a:rPr>
              <a:t> = { 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{</a:t>
            </a:r>
            <a:r>
              <a:rPr lang="en-US" sz="3600" b="1" dirty="0">
                <a:solidFill>
                  <a:schemeClr val="bg1"/>
                </a:solidFill>
              </a:rPr>
              <a:t>BD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AB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4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AC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5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HI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DE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GH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9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10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EF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20</a:t>
            </a:r>
            <a:r>
              <a:rPr lang="en-US" sz="3600" dirty="0" smtClean="0">
                <a:solidFill>
                  <a:srgbClr val="234465"/>
                </a:solidFill>
              </a:rPr>
              <a:t>}</a:t>
            </a:r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28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cxnSpLocks noChangeShapeType="1"/>
              <a:stCxn id="60" idx="7"/>
              <a:endCxn id="61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  <a:stCxn id="60" idx="0"/>
              <a:endCxn id="59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cxnSpLocks noChangeShapeType="1"/>
              <a:stCxn id="62" idx="0"/>
              <a:endCxn id="61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60" idx="2"/>
              <a:endCxn id="58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0" idx="1"/>
              <a:endCxn id="57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9" idx="6"/>
              <a:endCxn id="61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58" idx="0"/>
              <a:endCxn id="57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4" name="Straight Arrow Connector 63"/>
            <p:cNvCxnSpPr>
              <a:cxnSpLocks noChangeShapeType="1"/>
              <a:stCxn id="71" idx="6"/>
              <a:endCxn id="70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6" name="Straight Arrow Connector 65"/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67" name="Straight Arrow Connector 66"/>
            <p:cNvCxnSpPr>
              <a:cxnSpLocks noChangeShapeType="1"/>
              <a:stCxn id="70" idx="1"/>
              <a:endCxn id="72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Shortest Paths in </a:t>
            </a:r>
            <a:r>
              <a:rPr lang="en-US" dirty="0" smtClean="0">
                <a:solidFill>
                  <a:srgbClr val="234465"/>
                </a:solidFill>
              </a:rPr>
              <a:t>Graph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Dijkstra's Algorithm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AB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AC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AC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5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HI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DE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DE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GH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GH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GI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EF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EF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 smtClean="0">
                <a:solidFill>
                  <a:srgbClr val="234465"/>
                </a:solidFill>
              </a:rPr>
              <a:t>}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1">
                <a:solidFill>
                  <a:srgbClr val="FFA000"/>
                </a:solidFill>
                <a:hlinkClick r:id="rId3"/>
              </a:rPr>
              <a:t>Dijkstra's algorithm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>
                <a:solidFill>
                  <a:srgbClr val="234465"/>
                </a:solidFill>
              </a:rPr>
              <a:t>finds the </a:t>
            </a:r>
            <a:r>
              <a:rPr lang="en-US" noProof="1">
                <a:solidFill>
                  <a:srgbClr val="FFA000"/>
                </a:solidFill>
              </a:rPr>
              <a:t>shortest path </a:t>
            </a:r>
            <a:r>
              <a:rPr lang="en-US" noProof="1">
                <a:solidFill>
                  <a:srgbClr val="234465"/>
                </a:solidFill>
              </a:rPr>
              <a:t>from given vertex to all other vertices in a directed / undirected </a:t>
            </a:r>
            <a:r>
              <a:rPr lang="en-US" noProof="1">
                <a:solidFill>
                  <a:srgbClr val="FFA000"/>
                </a:solidFill>
              </a:rPr>
              <a:t>weighted 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First described by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Edsger W. Dijkstra</a:t>
            </a:r>
            <a:r>
              <a:rPr lang="en-US" dirty="0">
                <a:solidFill>
                  <a:srgbClr val="234465"/>
                </a:solidFill>
              </a:rPr>
              <a:t> in 1956</a:t>
            </a:r>
          </a:p>
          <a:p>
            <a:r>
              <a:rPr lang="en-US" dirty="0">
                <a:solidFill>
                  <a:srgbClr val="234465"/>
                </a:solidFill>
              </a:rPr>
              <a:t>Assumptions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Weights on edges are non-negative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Edges can be directed or not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Weights do not have to be distances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Shortest path is not necessarily unique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Not all edges need to be </a:t>
            </a:r>
            <a:r>
              <a:rPr lang="en-US" dirty="0" smtClean="0">
                <a:solidFill>
                  <a:srgbClr val="234465"/>
                </a:solidFill>
              </a:rPr>
              <a:t>reachable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026" name="Picture 2" descr="http://i.stack.imgur.com/90Qw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73" y="3905591"/>
            <a:ext cx="3749040" cy="2343150"/>
          </a:xfrm>
          <a:prstGeom prst="roundRect">
            <a:avLst>
              <a:gd name="adj" fmla="val 26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} </a:t>
            </a:r>
            <a:r>
              <a:rPr lang="en-US" sz="3200" dirty="0">
                <a:solidFill>
                  <a:srgbClr val="234465"/>
                </a:solidFill>
                <a:sym typeface="Wingdings" panose="05000000000000000000" pitchFamily="2" charset="2"/>
              </a:rPr>
              <a:t> stop the </a:t>
            </a:r>
            <a:r>
              <a:rPr lang="en-US" sz="3200" dirty="0" smtClean="0">
                <a:solidFill>
                  <a:srgbClr val="234465"/>
                </a:solidFill>
                <a:sym typeface="Wingdings" panose="05000000000000000000" pitchFamily="2" charset="2"/>
              </a:rPr>
              <a:t>algorithm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dirty="0">
                <a:solidFill>
                  <a:srgbClr val="FFA000"/>
                </a:solidFill>
              </a:rPr>
              <a:t>O(|</a:t>
            </a:r>
            <a:r>
              <a:rPr lang="en-US" i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| * log* |</a:t>
            </a:r>
            <a:r>
              <a:rPr lang="en-US" i="1" dirty="0">
                <a:solidFill>
                  <a:srgbClr val="FFA000"/>
                </a:solidFill>
              </a:rPr>
              <a:t>E</a:t>
            </a:r>
            <a:r>
              <a:rPr lang="en-US" dirty="0" smtClean="0">
                <a:solidFill>
                  <a:srgbClr val="FFA000"/>
                </a:solidFill>
              </a:rPr>
              <a:t>|)</a:t>
            </a: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 smtClean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 smtClean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 smtClean="0">
              <a:solidFill>
                <a:srgbClr val="FFA000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See </a:t>
            </a:r>
            <a:r>
              <a:rPr lang="en-US" dirty="0">
                <a:solidFill>
                  <a:srgbClr val="234465"/>
                </a:solidFill>
                <a:hlinkClick r:id="rId3"/>
              </a:rPr>
              <a:t>http://visualgo.net/ufds.html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41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1283" y="1854000"/>
            <a:ext cx="10949531" cy="4081283"/>
          </a:xfrm>
        </p:spPr>
        <p:txBody>
          <a:bodyPr/>
          <a:lstStyle/>
          <a:p>
            <a:r>
              <a:rPr lang="en-US" sz="2000" dirty="0">
                <a:solidFill>
                  <a:srgbClr val="234465"/>
                </a:solidFill>
              </a:rPr>
              <a:t>foreach v ∈ graph edges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parent[v] = v</a:t>
            </a:r>
          </a:p>
          <a:p>
            <a:r>
              <a:rPr lang="en-US" sz="2000" dirty="0">
                <a:solidFill>
                  <a:srgbClr val="234465"/>
                </a:solidFill>
              </a:rPr>
              <a:t>foreach edge {u, v} ordered by weight(u, v)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var rootU = </a:t>
            </a:r>
            <a:r>
              <a:rPr lang="en-US" sz="2000" dirty="0" smtClean="0">
                <a:solidFill>
                  <a:srgbClr val="234465"/>
                </a:solidFill>
              </a:rPr>
              <a:t>findRoot(u</a:t>
            </a:r>
            <a:r>
              <a:rPr lang="en-US" sz="2000" dirty="0">
                <a:solidFill>
                  <a:srgbClr val="234465"/>
                </a:solidFill>
              </a:rPr>
              <a:t>)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var rootV = </a:t>
            </a:r>
            <a:r>
              <a:rPr lang="en-US" sz="2000" dirty="0" smtClean="0">
                <a:solidFill>
                  <a:srgbClr val="234465"/>
                </a:solidFill>
              </a:rPr>
              <a:t>findRoot[v</a:t>
            </a:r>
            <a:r>
              <a:rPr lang="en-US" sz="2000" dirty="0">
                <a:solidFill>
                  <a:srgbClr val="234465"/>
                </a:solidFill>
              </a:rPr>
              <a:t>]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if rootU ≠ rootV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  print edge {u, v}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  parent[rootU] = rootV</a:t>
            </a:r>
          </a:p>
          <a:p>
            <a:r>
              <a:rPr lang="en-US" sz="2000" dirty="0" smtClean="0">
                <a:solidFill>
                  <a:srgbClr val="234465"/>
                </a:solidFill>
              </a:rPr>
              <a:t>findRoot(node</a:t>
            </a:r>
            <a:r>
              <a:rPr lang="en-US" sz="2000" dirty="0">
                <a:solidFill>
                  <a:srgbClr val="234465"/>
                </a:solidFill>
              </a:rPr>
              <a:t>)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while (parent[node] ≠ node)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  node = parent[node]</a:t>
            </a:r>
          </a:p>
          <a:p>
            <a:r>
              <a:rPr lang="en-US" sz="2000" dirty="0">
                <a:solidFill>
                  <a:srgbClr val="234465"/>
                </a:solidFill>
              </a:rPr>
              <a:t>  return </a:t>
            </a:r>
            <a:r>
              <a:rPr lang="en-US" sz="2000" dirty="0" smtClean="0">
                <a:solidFill>
                  <a:srgbClr val="234465"/>
                </a:solidFill>
              </a:rPr>
              <a:t>node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15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42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FindRoot(node)</a:t>
            </a:r>
          </a:p>
          <a:p>
            <a:r>
              <a:rPr lang="en-US" dirty="0">
                <a:solidFill>
                  <a:srgbClr val="234465"/>
                </a:solidFill>
              </a:rPr>
              <a:t>  var root = node</a:t>
            </a:r>
          </a:p>
          <a:p>
            <a:r>
              <a:rPr lang="en-US" dirty="0">
                <a:solidFill>
                  <a:srgbClr val="234465"/>
                </a:solidFill>
              </a:rPr>
              <a:t>  while (parent[root] ≠ root)</a:t>
            </a:r>
          </a:p>
          <a:p>
            <a:r>
              <a:rPr lang="en-US" dirty="0">
                <a:solidFill>
                  <a:srgbClr val="234465"/>
                </a:solidFill>
              </a:rPr>
              <a:t>    root = parent[root]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// Optimize the path to root</a:t>
            </a:r>
          </a:p>
          <a:p>
            <a:r>
              <a:rPr lang="en-US" dirty="0">
                <a:solidFill>
                  <a:schemeClr val="accent2"/>
                </a:solidFill>
              </a:rPr>
              <a:t>  // Attach each path node directly to the root</a:t>
            </a:r>
          </a:p>
          <a:p>
            <a:r>
              <a:rPr lang="en-US" dirty="0">
                <a:solidFill>
                  <a:srgbClr val="234465"/>
                </a:solidFill>
              </a:rPr>
              <a:t>  while (node != root)</a:t>
            </a:r>
          </a:p>
          <a:p>
            <a:r>
              <a:rPr lang="en-US" dirty="0">
                <a:solidFill>
                  <a:srgbClr val="234465"/>
                </a:solidFill>
              </a:rPr>
              <a:t>    var oldParent = parent[node]</a:t>
            </a:r>
          </a:p>
          <a:p>
            <a:r>
              <a:rPr lang="en-US" dirty="0">
                <a:solidFill>
                  <a:srgbClr val="234465"/>
                </a:solidFill>
              </a:rPr>
              <a:t>    parent[node] = root</a:t>
            </a:r>
          </a:p>
          <a:p>
            <a:r>
              <a:rPr lang="en-US" dirty="0">
                <a:solidFill>
                  <a:srgbClr val="234465"/>
                </a:solidFill>
              </a:rPr>
              <a:t>    node = oldParent</a:t>
            </a:r>
          </a:p>
          <a:p>
            <a:r>
              <a:rPr lang="en-US" dirty="0">
                <a:solidFill>
                  <a:srgbClr val="234465"/>
                </a:solidFill>
              </a:rPr>
              <a:t/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  return </a:t>
            </a:r>
            <a:r>
              <a:rPr lang="en-US" dirty="0" smtClean="0">
                <a:solidFill>
                  <a:srgbClr val="234465"/>
                </a:solidFill>
              </a:rPr>
              <a:t>root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Disjoint Sets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2587" y="2057401"/>
            <a:ext cx="5946829" cy="1938953"/>
            <a:chOff x="3898409" y="3755315"/>
            <a:chExt cx="5946829" cy="1938953"/>
          </a:xfrm>
        </p:grpSpPr>
        <p:sp>
          <p:nvSpPr>
            <p:cNvPr id="5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2" name="Straight Connector 11"/>
            <p:cNvCxnSpPr>
              <a:cxnSpLocks noChangeShapeType="1"/>
              <a:stCxn id="23" idx="7"/>
              <a:endCxn id="2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3" idx="2"/>
              <a:endCxn id="2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3" idx="1"/>
              <a:endCxn id="2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1" idx="0"/>
              <a:endCxn id="2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stCxn id="34" idx="6"/>
              <a:endCxn id="3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0" name="Straight Arrow Connector 29"/>
            <p:cNvCxnSpPr>
              <a:cxnSpLocks noChangeShapeType="1"/>
              <a:stCxn id="33" idx="1"/>
              <a:endCxn id="3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8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  <a:endParaRPr lang="bg-BG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61000" y="1809000"/>
            <a:ext cx="3492966" cy="3818681"/>
            <a:chOff x="4341812" y="1058119"/>
            <a:chExt cx="3492966" cy="3818681"/>
          </a:xfrm>
        </p:grpSpPr>
        <p:sp>
          <p:nvSpPr>
            <p:cNvPr id="41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4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</a:t>
              </a:r>
            </a:p>
          </p:txBody>
        </p:sp>
        <p:sp>
          <p:nvSpPr>
            <p:cNvPr id="43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47" name="TextBox 30"/>
            <p:cNvSpPr txBox="1"/>
            <p:nvPr/>
          </p:nvSpPr>
          <p:spPr>
            <a:xfrm>
              <a:off x="5322174" y="2937847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48" name="Straight Connector 47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cxnSpLocks noChangeShapeType="1"/>
              <a:stCxn id="59" idx="0"/>
              <a:endCxn id="58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cxnSpLocks noChangeShapeType="1"/>
              <a:stCxn id="59" idx="2"/>
              <a:endCxn id="57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59" idx="1"/>
              <a:endCxn id="56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58" idx="6"/>
              <a:endCxn id="60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7" idx="0"/>
              <a:endCxn id="56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56" idx="6"/>
              <a:endCxn id="58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2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3" name="Straight Arrow Connector 62"/>
            <p:cNvCxnSpPr>
              <a:cxnSpLocks noChangeShapeType="1"/>
              <a:stCxn id="70" idx="6"/>
              <a:endCxn id="69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4" name="TextBox 63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70" idx="7"/>
              <a:endCxn id="71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66" name="Straight Arrow Connector 65"/>
            <p:cNvCxnSpPr>
              <a:cxnSpLocks noChangeShapeType="1"/>
              <a:stCxn id="69" idx="1"/>
              <a:endCxn id="71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1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Given a graph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 find the minimum spanning forest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V'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E'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Attach to the tree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the starting node</a:t>
            </a:r>
            <a:endParaRPr lang="en-US" b="1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While smallest edge exists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Attach to </a:t>
            </a:r>
            <a:r>
              <a:rPr lang="en-US" b="1" dirty="0">
                <a:solidFill>
                  <a:srgbClr val="FFA000"/>
                </a:solidFill>
              </a:rPr>
              <a:t>T </a:t>
            </a:r>
            <a:r>
              <a:rPr lang="en-US" dirty="0">
                <a:solidFill>
                  <a:srgbClr val="234465"/>
                </a:solidFill>
              </a:rPr>
              <a:t>the smallest possible edge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without creating a cycle in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Use the smallest edge 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,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such that 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2500" dirty="0">
                <a:solidFill>
                  <a:srgbClr val="234465"/>
                </a:solidFill>
              </a:rPr>
              <a:t>∈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and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l-GR" sz="2500" dirty="0">
                <a:solidFill>
                  <a:srgbClr val="234465"/>
                </a:solidFill>
              </a:rPr>
              <a:t>∉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>
                <a:solidFill>
                  <a:srgbClr val="234465"/>
                </a:solidFill>
              </a:rPr>
              <a:t>Start the Prim's algorithm many times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from all nodes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still not in </a:t>
            </a:r>
            <a:r>
              <a:rPr lang="en-US" b="1" dirty="0" smtClean="0">
                <a:solidFill>
                  <a:srgbClr val="FFA000"/>
                </a:solidFill>
              </a:rPr>
              <a:t>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7924798" y="2352150"/>
            <a:ext cx="3492966" cy="3818681"/>
            <a:chOff x="4341812" y="1058119"/>
            <a:chExt cx="3492966" cy="3818681"/>
          </a:xfrm>
        </p:grpSpPr>
        <p:sp>
          <p:nvSpPr>
            <p:cNvPr id="130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4</a:t>
              </a:r>
            </a:p>
          </p:txBody>
        </p:sp>
        <p:sp>
          <p:nvSpPr>
            <p:cNvPr id="131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</a:t>
              </a:r>
            </a:p>
          </p:txBody>
        </p:sp>
        <p:sp>
          <p:nvSpPr>
            <p:cNvPr id="132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133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35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36" name="TextBox 30"/>
            <p:cNvSpPr txBox="1"/>
            <p:nvPr/>
          </p:nvSpPr>
          <p:spPr>
            <a:xfrm>
              <a:off x="5322174" y="2937847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7" name="Straight Connector 136"/>
            <p:cNvCxnSpPr>
              <a:cxnSpLocks noChangeShapeType="1"/>
              <a:stCxn id="148" idx="7"/>
              <a:endCxn id="149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cxnSpLocks noChangeShapeType="1"/>
              <a:stCxn id="148" idx="0"/>
              <a:endCxn id="147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  <a:stCxn id="150" idx="0"/>
              <a:endCxn id="149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>
              <a:cxnSpLocks noChangeShapeType="1"/>
              <a:stCxn id="148" idx="2"/>
              <a:endCxn id="146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cxnSpLocks noChangeShapeType="1"/>
              <a:stCxn id="148" idx="1"/>
              <a:endCxn id="145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>
              <a:cxnSpLocks noChangeShapeType="1"/>
              <a:stCxn id="146" idx="0"/>
              <a:endCxn id="145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145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47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48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9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0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51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52" name="Straight Arrow Connector 151"/>
            <p:cNvCxnSpPr>
              <a:cxnSpLocks noChangeShapeType="1"/>
              <a:stCxn id="159" idx="6"/>
              <a:endCxn id="158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53" name="TextBox 152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154" name="Straight Arrow Connector 153"/>
            <p:cNvCxnSpPr>
              <a:cxnSpLocks noChangeShapeType="1"/>
              <a:stCxn id="159" idx="7"/>
              <a:endCxn id="160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5" name="Straight Arrow Connector 154"/>
            <p:cNvCxnSpPr>
              <a:cxnSpLocks noChangeShapeType="1"/>
              <a:stCxn id="158" idx="1"/>
              <a:endCxn id="160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56" name="TextBox 155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0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05" name="Straight Arrow Connector 104"/>
            <p:cNvCxnSpPr>
              <a:cxnSpLocks noChangeShapeType="1"/>
              <a:stCxn id="112" idx="6"/>
              <a:endCxn id="111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107" name="Straight Arrow Connector 106"/>
            <p:cNvCxnSpPr>
              <a:cxnSpLocks noChangeShapeType="1"/>
              <a:stCxn id="112" idx="7"/>
              <a:endCxn id="113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08" name="Straight Arrow Connector 107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 the shortest edge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D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DC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 </a:t>
            </a:r>
            <a:r>
              <a:rPr lang="en-US" dirty="0">
                <a:solidFill>
                  <a:srgbClr val="FFA000"/>
                </a:solidFill>
              </a:rPr>
              <a:t>unweighted graphs</a:t>
            </a:r>
            <a:r>
              <a:rPr lang="en-US" dirty="0">
                <a:solidFill>
                  <a:srgbClr val="234465"/>
                </a:solidFill>
              </a:rPr>
              <a:t> finding the shortest path can be done with </a:t>
            </a:r>
            <a:r>
              <a:rPr lang="en-US" dirty="0">
                <a:solidFill>
                  <a:srgbClr val="FFA000"/>
                </a:solidFill>
              </a:rPr>
              <a:t>BFS</a:t>
            </a:r>
            <a:r>
              <a:rPr lang="en-US" dirty="0">
                <a:solidFill>
                  <a:srgbClr val="234465"/>
                </a:solidFill>
              </a:rPr>
              <a:t> (all edges have the same weight</a:t>
            </a:r>
            <a:r>
              <a:rPr lang="en-US" dirty="0" smtClean="0">
                <a:solidFill>
                  <a:srgbClr val="234465"/>
                </a:solidFill>
              </a:rPr>
              <a:t>):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79208" y="2541896"/>
            <a:ext cx="7030409" cy="3734348"/>
            <a:chOff x="2513012" y="2514051"/>
            <a:chExt cx="7030409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513012" y="3569333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</a:t>
            </a:r>
            <a:r>
              <a:rPr lang="en-US" dirty="0" smtClean="0">
                <a:solidFill>
                  <a:srgbClr val="234465"/>
                </a:solidFill>
              </a:rPr>
              <a:t>algorithm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8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GH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GI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H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HI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I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 smtClean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</a:t>
            </a:r>
            <a:r>
              <a:rPr lang="en-US" dirty="0" smtClean="0">
                <a:solidFill>
                  <a:srgbClr val="234465"/>
                </a:solidFill>
              </a:rPr>
              <a:t>algorithm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59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1000" y="1206586"/>
            <a:ext cx="10949531" cy="5178506"/>
          </a:xfrm>
        </p:spPr>
        <p:txBody>
          <a:bodyPr/>
          <a:lstStyle/>
          <a:p>
            <a:r>
              <a:rPr lang="en-US" sz="2200" dirty="0" smtClean="0"/>
              <a:t>spanningTreeNodes </a:t>
            </a:r>
            <a:r>
              <a:rPr lang="en-US" sz="2200" dirty="0"/>
              <a:t>= Ø</a:t>
            </a:r>
          </a:p>
          <a:p>
            <a:r>
              <a:rPr lang="en-US" sz="2200" dirty="0"/>
              <a:t>foreach (v </a:t>
            </a:r>
            <a:r>
              <a:rPr lang="el-GR" sz="2200" dirty="0"/>
              <a:t>ϵ </a:t>
            </a:r>
            <a:r>
              <a:rPr lang="en-US" sz="2200" dirty="0"/>
              <a:t>graphVertices)</a:t>
            </a:r>
          </a:p>
          <a:p>
            <a:r>
              <a:rPr lang="en-US" sz="2200" dirty="0"/>
              <a:t>  if (v ∉ spanningTreeNodes)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prim(v</a:t>
            </a:r>
            <a:r>
              <a:rPr lang="en-US" sz="2200" dirty="0"/>
              <a:t>)</a:t>
            </a:r>
          </a:p>
          <a:p>
            <a:r>
              <a:rPr lang="en-US" sz="2200" dirty="0" smtClean="0"/>
              <a:t>prim(startNode</a:t>
            </a:r>
            <a:r>
              <a:rPr lang="en-US" sz="2200" dirty="0"/>
              <a:t>)</a:t>
            </a:r>
          </a:p>
          <a:p>
            <a:r>
              <a:rPr lang="en-US" sz="2200" dirty="0"/>
              <a:t>  spanningTreeNodes </a:t>
            </a:r>
            <a:r>
              <a:rPr lang="en-US" sz="2200" dirty="0" smtClean="0"/>
              <a:t>-&gt; </a:t>
            </a:r>
            <a:r>
              <a:rPr lang="en-US" sz="2200" dirty="0"/>
              <a:t>startNode</a:t>
            </a:r>
          </a:p>
          <a:p>
            <a:r>
              <a:rPr lang="en-US" sz="2200" dirty="0"/>
              <a:t>  var priorityQueue = Ø</a:t>
            </a:r>
          </a:p>
          <a:p>
            <a:r>
              <a:rPr lang="en-US" sz="2200" dirty="0"/>
              <a:t>  priorityQueue -&gt;</a:t>
            </a:r>
            <a:r>
              <a:rPr lang="en-US" sz="2200" dirty="0" smtClean="0"/>
              <a:t> </a:t>
            </a:r>
            <a:r>
              <a:rPr lang="en-US" sz="2200" dirty="0"/>
              <a:t>childEdges(startNode)</a:t>
            </a:r>
          </a:p>
          <a:p>
            <a:r>
              <a:rPr lang="en-US" sz="2200" dirty="0"/>
              <a:t>  while (priorityQueue is not empty)</a:t>
            </a:r>
          </a:p>
          <a:p>
            <a:r>
              <a:rPr lang="en-US" sz="2200" dirty="0"/>
              <a:t>    smallestEdge = priorityQueue.ExtractMin()</a:t>
            </a:r>
          </a:p>
          <a:p>
            <a:r>
              <a:rPr lang="en-US" sz="2200" dirty="0"/>
              <a:t>    if (smallestEdge connects tree node with non-tree node)</a:t>
            </a:r>
          </a:p>
          <a:p>
            <a:r>
              <a:rPr lang="en-US" sz="2200" dirty="0"/>
              <a:t>      print smallestEdge</a:t>
            </a:r>
          </a:p>
          <a:p>
            <a:r>
              <a:rPr lang="en-US" sz="2200" dirty="0"/>
              <a:t>      spanningTreeNodes -&gt;</a:t>
            </a:r>
            <a:r>
              <a:rPr lang="en-US" sz="2200" dirty="0" smtClean="0"/>
              <a:t> </a:t>
            </a:r>
            <a:r>
              <a:rPr lang="en-US" sz="2200" dirty="0"/>
              <a:t>smallestEdge.nonTreeNode      </a:t>
            </a:r>
          </a:p>
          <a:p>
            <a:r>
              <a:rPr lang="en-US" sz="2200" dirty="0"/>
              <a:t>      priorityQueue -&gt;</a:t>
            </a:r>
            <a:r>
              <a:rPr lang="en-US" sz="2200" dirty="0" smtClean="0"/>
              <a:t> </a:t>
            </a:r>
            <a:r>
              <a:rPr lang="en-US" sz="2200" dirty="0"/>
              <a:t>childEdges(smallestEdge.nonTreeNode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Prim's Algorithm (with Priority Queue)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2801" y="1143000"/>
            <a:ext cx="333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dirty="0">
                <a:solidFill>
                  <a:srgbClr val="FFA000"/>
                </a:solidFill>
              </a:rPr>
              <a:t>O(|</a:t>
            </a:r>
            <a:r>
              <a:rPr lang="en-US" i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| * log |</a:t>
            </a:r>
            <a:r>
              <a:rPr lang="en-US" i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|)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485494" y="1856096"/>
            <a:ext cx="2841552" cy="2743200"/>
            <a:chOff x="8497551" y="1752600"/>
            <a:chExt cx="2841552" cy="2743200"/>
          </a:xfrm>
        </p:grpSpPr>
        <p:sp>
          <p:nvSpPr>
            <p:cNvPr id="7" name="TextBox 30"/>
            <p:cNvSpPr txBox="1"/>
            <p:nvPr/>
          </p:nvSpPr>
          <p:spPr>
            <a:xfrm>
              <a:off x="8497551" y="357594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9213016" y="391727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999378" y="354630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10901163" y="3633485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53192" y="352283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10354646" y="303520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9278764" y="290187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25" idx="7"/>
              <a:endCxn id="26" idx="3"/>
            </p:cNvCxnSpPr>
            <p:nvPr/>
          </p:nvCxnSpPr>
          <p:spPr bwMode="auto">
            <a:xfrm flipV="1">
              <a:off x="10111782" y="3579733"/>
              <a:ext cx="667987" cy="520519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9928907" y="3458592"/>
              <a:ext cx="27542" cy="576213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7" idx="0"/>
              <a:endCxn id="26" idx="4"/>
            </p:cNvCxnSpPr>
            <p:nvPr/>
          </p:nvCxnSpPr>
          <p:spPr bwMode="auto">
            <a:xfrm flipH="1" flipV="1">
              <a:off x="10935102" y="3642347"/>
              <a:ext cx="1795" cy="38180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5" idx="2"/>
              <a:endCxn id="23" idx="6"/>
            </p:cNvCxnSpPr>
            <p:nvPr/>
          </p:nvCxnSpPr>
          <p:spPr bwMode="auto">
            <a:xfrm flipH="1">
              <a:off x="9010101" y="4258253"/>
              <a:ext cx="726671" cy="23771"/>
            </a:xfrm>
            <a:prstGeom prst="line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5" idx="1"/>
              <a:endCxn id="22" idx="5"/>
            </p:cNvCxnSpPr>
            <p:nvPr/>
          </p:nvCxnSpPr>
          <p:spPr bwMode="auto">
            <a:xfrm flipH="1" flipV="1">
              <a:off x="8955871" y="3364255"/>
              <a:ext cx="845242" cy="735996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4" idx="6"/>
              <a:endCxn id="26" idx="2"/>
            </p:cNvCxnSpPr>
            <p:nvPr/>
          </p:nvCxnSpPr>
          <p:spPr bwMode="auto">
            <a:xfrm>
              <a:off x="10148582" y="3244817"/>
              <a:ext cx="566845" cy="18375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V="1">
              <a:off x="8790425" y="3426870"/>
              <a:ext cx="10111" cy="641378"/>
            </a:xfrm>
            <a:prstGeom prst="line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9020213" y="3213094"/>
              <a:ext cx="689018" cy="31723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8580861" y="2999317"/>
              <a:ext cx="439351" cy="42755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8570750" y="4068248"/>
              <a:ext cx="439351" cy="42755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9709231" y="3031040"/>
              <a:ext cx="439351" cy="42755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736773" y="4034806"/>
              <a:ext cx="439351" cy="44689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10715427" y="3214794"/>
              <a:ext cx="439351" cy="42755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717223" y="4024152"/>
              <a:ext cx="439351" cy="42755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9528732" y="3516149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6" idx="6"/>
              <a:endCxn id="35" idx="2"/>
            </p:cNvCxnSpPr>
            <p:nvPr/>
          </p:nvCxnSpPr>
          <p:spPr bwMode="auto">
            <a:xfrm>
              <a:off x="9542534" y="2573345"/>
              <a:ext cx="839641" cy="1128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9793826" y="2312735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36" idx="7"/>
              <a:endCxn id="37" idx="3"/>
            </p:cNvCxnSpPr>
            <p:nvPr/>
          </p:nvCxnSpPr>
          <p:spPr bwMode="auto">
            <a:xfrm flipV="1">
              <a:off x="9481127" y="2111272"/>
              <a:ext cx="377123" cy="313505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  <a:stCxn id="35" idx="1"/>
              <a:endCxn id="37" idx="5"/>
            </p:cNvCxnSpPr>
            <p:nvPr/>
          </p:nvCxnSpPr>
          <p:spPr bwMode="auto">
            <a:xfrm flipH="1" flipV="1">
              <a:off x="10170720" y="2111272"/>
              <a:ext cx="276170" cy="426308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9452532" y="193742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82076" y="203668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0382175" y="2476042"/>
              <a:ext cx="441898" cy="420211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123221" y="2363239"/>
              <a:ext cx="419313" cy="42021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9793536" y="1752600"/>
              <a:ext cx="441898" cy="420211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5715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In weighted graphs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Break the edges into sub-vertices and use BFS</a:t>
            </a:r>
          </a:p>
          <a:p>
            <a:endParaRPr lang="en-US" dirty="0" smtClean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 smtClean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 smtClean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* Too much memory usage even for smaller graphs</a:t>
            </a:r>
            <a:r>
              <a:rPr lang="en-US" dirty="0" smtClean="0">
                <a:solidFill>
                  <a:srgbClr val="234465"/>
                </a:solidFill>
              </a:rPr>
              <a:t>!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Shortest Paths with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57400" y="2667000"/>
            <a:ext cx="2362200" cy="3048000"/>
            <a:chOff x="1598612" y="2362200"/>
            <a:chExt cx="2362200" cy="3048000"/>
          </a:xfrm>
        </p:grpSpPr>
        <p:cxnSp>
          <p:nvCxnSpPr>
            <p:cNvPr id="7" name="Straight Arrow Connector 6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 flipH="1">
              <a:off x="2282249" y="5084642"/>
              <a:ext cx="974227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3256476" y="47590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 flipH="1">
              <a:off x="1948226" y="3013317"/>
              <a:ext cx="2554" cy="17457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2" idx="3"/>
              <a:endCxn id="8" idx="7"/>
            </p:cNvCxnSpPr>
            <p:nvPr/>
          </p:nvCxnSpPr>
          <p:spPr bwMode="auto">
            <a:xfrm>
              <a:off x="2199800" y="2917963"/>
              <a:ext cx="1159824" cy="1936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1614203" y="47590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598612" y="23622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12260" y="380431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48760" y="349155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3030" y="4674513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2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694364" y="3948747"/>
            <a:ext cx="50884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5995576" y="2667000"/>
            <a:ext cx="2538825" cy="3048000"/>
            <a:chOff x="5993987" y="2667000"/>
            <a:chExt cx="2538825" cy="3048000"/>
          </a:xfrm>
        </p:grpSpPr>
        <p:cxnSp>
          <p:nvCxnSpPr>
            <p:cNvPr id="82" name="Straight Arrow Connector 81"/>
            <p:cNvCxnSpPr>
              <a:cxnSpLocks noChangeShapeType="1"/>
              <a:stCxn id="100" idx="6"/>
              <a:endCxn id="86" idx="2"/>
            </p:cNvCxnSpPr>
            <p:nvPr/>
          </p:nvCxnSpPr>
          <p:spPr bwMode="auto">
            <a:xfrm flipH="1">
              <a:off x="6677624" y="5389441"/>
              <a:ext cx="440936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 rot="10800000" flipV="1">
              <a:off x="7828476" y="50638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6343599" y="4708818"/>
              <a:ext cx="2" cy="3550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85" name="Straight Arrow Connector 84"/>
            <p:cNvCxnSpPr>
              <a:cxnSpLocks noChangeShapeType="1"/>
              <a:stCxn id="87" idx="3"/>
              <a:endCxn id="107" idx="7"/>
            </p:cNvCxnSpPr>
            <p:nvPr/>
          </p:nvCxnSpPr>
          <p:spPr bwMode="auto">
            <a:xfrm>
              <a:off x="6595175" y="3222763"/>
              <a:ext cx="144747" cy="1968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rot="10800000" flipV="1">
              <a:off x="6009578" y="50638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rot="10800000" flipV="1">
              <a:off x="5993987" y="2667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10800000" flipV="1">
              <a:off x="6188810" y="4404498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10800000" flipV="1">
              <a:off x="6190183" y="3709255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2" idx="4"/>
              <a:endCxn id="91" idx="0"/>
            </p:cNvCxnSpPr>
            <p:nvPr/>
          </p:nvCxnSpPr>
          <p:spPr bwMode="auto">
            <a:xfrm flipH="1">
              <a:off x="6343599" y="4013575"/>
              <a:ext cx="1373" cy="3909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97" name="Straight Arrow Connector 96"/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 flipH="1">
              <a:off x="6344972" y="3318117"/>
              <a:ext cx="1183" cy="3911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10800000" flipV="1">
              <a:off x="7118560" y="5237281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3" name="Straight Arrow Connector 102"/>
            <p:cNvCxnSpPr>
              <a:cxnSpLocks noChangeShapeType="1"/>
              <a:stCxn id="83" idx="6"/>
              <a:endCxn id="100" idx="2"/>
            </p:cNvCxnSpPr>
            <p:nvPr/>
          </p:nvCxnSpPr>
          <p:spPr bwMode="auto">
            <a:xfrm flipH="1" flipV="1">
              <a:off x="7428139" y="5389441"/>
              <a:ext cx="400337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rot="10800000" flipV="1">
              <a:off x="6694585" y="3375084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rot="10800000" flipV="1">
              <a:off x="7056008" y="37927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rot="10800000" flipV="1">
              <a:off x="7409712" y="420385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stCxn id="108" idx="7"/>
              <a:endCxn id="107" idx="3"/>
            </p:cNvCxnSpPr>
            <p:nvPr/>
          </p:nvCxnSpPr>
          <p:spPr bwMode="auto">
            <a:xfrm flipH="1" flipV="1">
              <a:off x="6958827" y="3634837"/>
              <a:ext cx="142518" cy="2024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10" idx="3"/>
              <a:endCxn id="83" idx="0"/>
            </p:cNvCxnSpPr>
            <p:nvPr/>
          </p:nvCxnSpPr>
          <p:spPr bwMode="auto">
            <a:xfrm>
              <a:off x="8027658" y="4862666"/>
              <a:ext cx="152986" cy="20121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09" idx="3"/>
              <a:endCxn id="110" idx="7"/>
            </p:cNvCxnSpPr>
            <p:nvPr/>
          </p:nvCxnSpPr>
          <p:spPr bwMode="auto">
            <a:xfrm>
              <a:off x="7673954" y="4463606"/>
              <a:ext cx="134799" cy="1838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9" name="Straight Arrow Connector 12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>
              <a:off x="7320250" y="4052466"/>
              <a:ext cx="134799" cy="1959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 rot="10800000" flipV="1">
              <a:off x="7763416" y="46029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with Priority Queue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11000" y="1719000"/>
            <a:ext cx="3311705" cy="3818681"/>
            <a:chOff x="7861309" y="2277319"/>
            <a:chExt cx="3600302" cy="4047281"/>
          </a:xfrm>
        </p:grpSpPr>
        <p:sp>
          <p:nvSpPr>
            <p:cNvPr id="8" name="TextBox 30"/>
            <p:cNvSpPr txBox="1"/>
            <p:nvPr/>
          </p:nvSpPr>
          <p:spPr>
            <a:xfrm>
              <a:off x="7861309" y="5154325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753460" y="5631299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8473255" y="5068163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0985507" y="5273822"/>
              <a:ext cx="476104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7739" y="5127402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10250804" y="4427954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8857595" y="4269574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5" name="Straight Connector 14"/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flipV="1">
              <a:off x="9932267" y="5112393"/>
              <a:ext cx="876121" cy="688789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9692411" y="4930210"/>
              <a:ext cx="36122" cy="784369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8" idx="0"/>
              <a:endCxn id="27" idx="4"/>
            </p:cNvCxnSpPr>
            <p:nvPr/>
          </p:nvCxnSpPr>
          <p:spPr bwMode="auto">
            <a:xfrm flipH="1" flipV="1">
              <a:off x="11012122" y="5195248"/>
              <a:ext cx="2355" cy="505232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6" idx="2"/>
              <a:endCxn id="24" idx="6"/>
            </p:cNvCxnSpPr>
            <p:nvPr/>
          </p:nvCxnSpPr>
          <p:spPr bwMode="auto">
            <a:xfrm flipH="1">
              <a:off x="8487319" y="6010260"/>
              <a:ext cx="953091" cy="31456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6" idx="1"/>
              <a:endCxn id="23" idx="5"/>
            </p:cNvCxnSpPr>
            <p:nvPr/>
          </p:nvCxnSpPr>
          <p:spPr bwMode="auto">
            <a:xfrm flipH="1" flipV="1">
              <a:off x="8416192" y="4827257"/>
              <a:ext cx="1108607" cy="973925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>
              <a:off x="9980534" y="4647326"/>
              <a:ext cx="743465" cy="26503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V="1">
              <a:off x="8199196" y="4910112"/>
              <a:ext cx="13262" cy="84871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8500581" y="4627228"/>
              <a:ext cx="903707" cy="20098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924335" y="4344343"/>
              <a:ext cx="576246" cy="56576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911073" y="5758831"/>
              <a:ext cx="576246" cy="56576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404288" y="4364441"/>
              <a:ext cx="576246" cy="56576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9440410" y="5714579"/>
              <a:ext cx="576246" cy="59136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723999" y="4629479"/>
              <a:ext cx="576246" cy="56576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0726354" y="5700480"/>
              <a:ext cx="576246" cy="56576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9257050" y="5028253"/>
              <a:ext cx="476104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7" idx="6"/>
              <a:endCxn id="36" idx="2"/>
            </p:cNvCxnSpPr>
            <p:nvPr/>
          </p:nvCxnSpPr>
          <p:spPr bwMode="auto">
            <a:xfrm>
              <a:off x="9425946" y="3611877"/>
              <a:ext cx="1236420" cy="724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9865961" y="3270615"/>
              <a:ext cx="476104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2" name="Straight Arrow Connector 3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9339786" y="2751941"/>
              <a:ext cx="563976" cy="663340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3" name="Straight Arrow Connector 32"/>
            <p:cNvCxnSpPr>
              <a:cxnSpLocks noChangeShapeType="1"/>
              <a:stCxn id="36" idx="1"/>
              <a:endCxn id="38" idx="5"/>
            </p:cNvCxnSpPr>
            <p:nvPr/>
          </p:nvCxnSpPr>
          <p:spPr bwMode="auto">
            <a:xfrm flipH="1" flipV="1">
              <a:off x="10342186" y="2751941"/>
              <a:ext cx="410980" cy="7358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9329339" y="2724661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22940" y="2779580"/>
              <a:ext cx="338432" cy="39144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0662366" y="34063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8837612" y="33338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9812962" y="227731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9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61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6000" y="1242031"/>
            <a:ext cx="10949531" cy="5255322"/>
          </a:xfrm>
        </p:spPr>
        <p:txBody>
          <a:bodyPr/>
          <a:lstStyle/>
          <a:p>
            <a:r>
              <a:rPr lang="en-US" dirty="0" smtClean="0"/>
              <a:t>usedNodes </a:t>
            </a:r>
            <a:r>
              <a:rPr lang="en-US" dirty="0"/>
              <a:t>= Ø;</a:t>
            </a:r>
          </a:p>
          <a:p>
            <a:r>
              <a:rPr lang="en-US" dirty="0"/>
              <a:t>for (v = 0…n-1)</a:t>
            </a:r>
          </a:p>
          <a:p>
            <a:r>
              <a:rPr lang="en-US" dirty="0"/>
              <a:t>  if (not usedNodes[v])</a:t>
            </a:r>
          </a:p>
          <a:p>
            <a:r>
              <a:rPr lang="en-US" dirty="0"/>
              <a:t>    </a:t>
            </a:r>
            <a:r>
              <a:rPr lang="en-US" dirty="0" smtClean="0"/>
              <a:t>prim(v</a:t>
            </a:r>
            <a:r>
              <a:rPr lang="en-US" dirty="0"/>
              <a:t>);</a:t>
            </a:r>
          </a:p>
          <a:p>
            <a:r>
              <a:rPr lang="en-US" dirty="0" smtClean="0"/>
              <a:t>prim(startNode</a:t>
            </a:r>
            <a:r>
              <a:rPr lang="en-US" dirty="0"/>
              <a:t>)</a:t>
            </a:r>
          </a:p>
          <a:p>
            <a:r>
              <a:rPr lang="en-US" dirty="0"/>
              <a:t>  usedNodes </a:t>
            </a:r>
            <a:r>
              <a:rPr lang="en-US" dirty="0" smtClean="0"/>
              <a:t>–&gt; </a:t>
            </a:r>
            <a:r>
              <a:rPr lang="en-US" dirty="0"/>
              <a:t>startNode</a:t>
            </a:r>
          </a:p>
          <a:p>
            <a:r>
              <a:rPr lang="en-US" dirty="0"/>
              <a:t>  var edgeNode[0 … n-1]</a:t>
            </a:r>
          </a:p>
          <a:p>
            <a:r>
              <a:rPr lang="en-US" dirty="0"/>
              <a:t>  var nearest[0 … n-1]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Initially compute nearest[0…n-1]</a:t>
            </a:r>
          </a:p>
          <a:p>
            <a:r>
              <a:rPr lang="en-US" dirty="0"/>
              <a:t>  for (i = 0 … n-1)</a:t>
            </a:r>
          </a:p>
          <a:p>
            <a:r>
              <a:rPr lang="en-US" dirty="0"/>
              <a:t>    nearest[i] = weight[startNode </a:t>
            </a:r>
            <a:r>
              <a:rPr lang="en-US" dirty="0" smtClean="0"/>
              <a:t>-&gt; </a:t>
            </a:r>
            <a:r>
              <a:rPr lang="en-US" dirty="0"/>
              <a:t>i]</a:t>
            </a:r>
          </a:p>
          <a:p>
            <a:r>
              <a:rPr lang="en-US" dirty="0"/>
              <a:t>      or infinity when no edge exists {startNode </a:t>
            </a:r>
            <a:r>
              <a:rPr lang="en-US" dirty="0" smtClean="0"/>
              <a:t>-&gt; </a:t>
            </a:r>
            <a:r>
              <a:rPr lang="en-US" dirty="0"/>
              <a:t>i}</a:t>
            </a:r>
          </a:p>
          <a:p>
            <a:r>
              <a:rPr lang="en-US" dirty="0"/>
              <a:t>    edgeNode[i] = startNode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Pseudo Code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745104" y="1940486"/>
            <a:ext cx="3421430" cy="3282059"/>
            <a:chOff x="7694612" y="1844949"/>
            <a:chExt cx="3525526" cy="3336651"/>
          </a:xfrm>
        </p:grpSpPr>
        <p:sp>
          <p:nvSpPr>
            <p:cNvPr id="7" name="TextBox 30"/>
            <p:cNvSpPr txBox="1"/>
            <p:nvPr/>
          </p:nvSpPr>
          <p:spPr>
            <a:xfrm>
              <a:off x="7694612" y="4077425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8572503" y="4527458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8296777" y="3996130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10" name="TextBox 30"/>
            <p:cNvSpPr txBox="1"/>
            <p:nvPr/>
          </p:nvSpPr>
          <p:spPr>
            <a:xfrm>
              <a:off x="10768874" y="4190172"/>
              <a:ext cx="451264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4975" y="4052023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10045914" y="3392081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8674974" y="3242647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25" idx="7"/>
              <a:endCxn id="26" idx="3"/>
            </p:cNvCxnSpPr>
            <p:nvPr/>
          </p:nvCxnSpPr>
          <p:spPr bwMode="auto">
            <a:xfrm flipV="1">
              <a:off x="9732469" y="4037861"/>
              <a:ext cx="862118" cy="649885"/>
            </a:xfrm>
            <a:prstGeom prst="line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5" idx="0"/>
              <a:endCxn id="24" idx="4"/>
            </p:cNvCxnSpPr>
            <p:nvPr/>
          </p:nvCxnSpPr>
          <p:spPr bwMode="auto">
            <a:xfrm flipH="1" flipV="1">
              <a:off x="9496446" y="3886613"/>
              <a:ext cx="35546" cy="719421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7" idx="0"/>
              <a:endCxn id="26" idx="4"/>
            </p:cNvCxnSpPr>
            <p:nvPr/>
          </p:nvCxnSpPr>
          <p:spPr bwMode="auto">
            <a:xfrm flipH="1" flipV="1">
              <a:off x="10795063" y="41160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5" idx="2"/>
              <a:endCxn id="23" idx="6"/>
            </p:cNvCxnSpPr>
            <p:nvPr/>
          </p:nvCxnSpPr>
          <p:spPr bwMode="auto">
            <a:xfrm flipH="1">
              <a:off x="8310617" y="48850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5" idx="1"/>
              <a:endCxn id="22" idx="5"/>
            </p:cNvCxnSpPr>
            <p:nvPr/>
          </p:nvCxnSpPr>
          <p:spPr bwMode="auto">
            <a:xfrm flipH="1" flipV="1">
              <a:off x="8240626" y="3768830"/>
              <a:ext cx="1090887" cy="918915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4" idx="6"/>
              <a:endCxn id="26" idx="2"/>
            </p:cNvCxnSpPr>
            <p:nvPr/>
          </p:nvCxnSpPr>
          <p:spPr bwMode="auto">
            <a:xfrm>
              <a:off x="9779964" y="3619707"/>
              <a:ext cx="731582" cy="22942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3" idx="0"/>
              <a:endCxn id="22" idx="4"/>
            </p:cNvCxnSpPr>
            <p:nvPr/>
          </p:nvCxnSpPr>
          <p:spPr bwMode="auto">
            <a:xfrm flipV="1">
              <a:off x="8027098" y="3847006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8323667" y="3580100"/>
              <a:ext cx="889261" cy="39607"/>
            </a:xfrm>
            <a:prstGeom prst="line">
              <a:avLst/>
            </a:prstGeom>
            <a:noFill/>
            <a:ln w="5715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756631" y="33131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743581" y="46477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9212928" y="33528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48474" y="46060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10511546" y="35822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513863" y="45927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9068044" y="3958474"/>
              <a:ext cx="451264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  <a:stCxn id="36" idx="6"/>
              <a:endCxn id="35" idx="2"/>
            </p:cNvCxnSpPr>
            <p:nvPr/>
          </p:nvCxnSpPr>
          <p:spPr bwMode="auto">
            <a:xfrm>
              <a:off x="8997786" y="2869675"/>
              <a:ext cx="1083658" cy="1408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9322108" y="2561336"/>
              <a:ext cx="451264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36" idx="7"/>
              <a:endCxn id="37" idx="3"/>
            </p:cNvCxnSpPr>
            <p:nvPr/>
          </p:nvCxnSpPr>
          <p:spPr bwMode="auto">
            <a:xfrm flipV="1">
              <a:off x="8918533" y="2292763"/>
              <a:ext cx="486723" cy="391421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  <a:stCxn id="35" idx="1"/>
              <a:endCxn id="37" idx="5"/>
            </p:cNvCxnSpPr>
            <p:nvPr/>
          </p:nvCxnSpPr>
          <p:spPr bwMode="auto">
            <a:xfrm flipH="1" flipV="1">
              <a:off x="9808535" y="2292763"/>
              <a:ext cx="356431" cy="53225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8881627" y="2109793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52254" y="2199641"/>
              <a:ext cx="320775" cy="375475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0081444" y="274818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456612" y="260735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9321734" y="184494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88621" y="1242031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dirty="0">
                <a:solidFill>
                  <a:srgbClr val="FFA000"/>
                </a:solidFill>
              </a:rPr>
              <a:t>O(|</a:t>
            </a:r>
            <a:r>
              <a:rPr lang="en-US" i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|</a:t>
            </a:r>
            <a:r>
              <a:rPr lang="en-US" baseline="30000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62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 while (true)</a:t>
            </a:r>
          </a:p>
          <a:p>
            <a:r>
              <a:rPr lang="en-US" dirty="0">
                <a:solidFill>
                  <a:srgbClr val="234465"/>
                </a:solidFill>
              </a:rPr>
              <a:t>    nearestNode = node i such that</a:t>
            </a:r>
          </a:p>
          <a:p>
            <a:r>
              <a:rPr lang="en-US" dirty="0">
                <a:solidFill>
                  <a:srgbClr val="234465"/>
                </a:solidFill>
              </a:rPr>
              <a:t>      i ∉ usedNodes and nearest[i] is the minimum possible</a:t>
            </a:r>
          </a:p>
          <a:p>
            <a:r>
              <a:rPr lang="en-US" dirty="0">
                <a:solidFill>
                  <a:srgbClr val="234465"/>
                </a:solidFill>
              </a:rPr>
              <a:t>    if (nearestNode does not exists)  return    </a:t>
            </a:r>
          </a:p>
          <a:p>
            <a:r>
              <a:rPr lang="en-US" dirty="0">
                <a:solidFill>
                  <a:srgbClr val="234465"/>
                </a:solidFill>
              </a:rPr>
              <a:t>    usedNodes </a:t>
            </a:r>
            <a:r>
              <a:rPr lang="en-US" dirty="0" smtClean="0">
                <a:solidFill>
                  <a:srgbClr val="234465"/>
                </a:solidFill>
              </a:rPr>
              <a:t>-&gt; </a:t>
            </a:r>
            <a:r>
              <a:rPr lang="en-US" dirty="0">
                <a:solidFill>
                  <a:srgbClr val="234465"/>
                </a:solidFill>
              </a:rPr>
              <a:t>nearestNode</a:t>
            </a:r>
          </a:p>
          <a:p>
            <a:r>
              <a:rPr lang="en-US" dirty="0">
                <a:solidFill>
                  <a:srgbClr val="234465"/>
                </a:solidFill>
              </a:rPr>
              <a:t>    print edge { edgeNode[nearestNode] -&gt;</a:t>
            </a:r>
            <a:r>
              <a:rPr lang="en-US" dirty="0" smtClean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nearestNode }</a:t>
            </a:r>
          </a:p>
          <a:p>
            <a:r>
              <a:rPr lang="en-US" dirty="0">
                <a:solidFill>
                  <a:srgbClr val="234465"/>
                </a:solidFill>
              </a:rPr>
              <a:t>    // Update nearest[] and edgeNode[] through nearestNode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    for each i ∉ [0 … n-1] and i ∉ usedNodes</a:t>
            </a:r>
          </a:p>
          <a:p>
            <a:r>
              <a:rPr lang="en-US" dirty="0">
                <a:solidFill>
                  <a:srgbClr val="234465"/>
                </a:solidFill>
              </a:rPr>
              <a:t>      if edge exists { nearestNode  i }</a:t>
            </a:r>
          </a:p>
          <a:p>
            <a:r>
              <a:rPr lang="en-US" dirty="0">
                <a:solidFill>
                  <a:srgbClr val="234465"/>
                </a:solidFill>
              </a:rPr>
              <a:t>        if weight[nearestNode -&gt;</a:t>
            </a:r>
            <a:r>
              <a:rPr lang="en-US" dirty="0" smtClean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i] &lt; nearest[i]</a:t>
            </a:r>
          </a:p>
          <a:p>
            <a:r>
              <a:rPr lang="en-US" dirty="0">
                <a:solidFill>
                  <a:srgbClr val="234465"/>
                </a:solidFill>
              </a:rPr>
              <a:t>          nearest[i] = weight[nearestNode -&gt;</a:t>
            </a:r>
            <a:r>
              <a:rPr lang="en-US" dirty="0" smtClean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i]</a:t>
            </a:r>
          </a:p>
          <a:p>
            <a:r>
              <a:rPr lang="en-US" dirty="0">
                <a:solidFill>
                  <a:srgbClr val="234465"/>
                </a:solidFill>
              </a:rPr>
              <a:t>          edgeNode[i] = nearestNode;</a:t>
            </a:r>
          </a:p>
          <a:p>
            <a:r>
              <a:rPr lang="en-US" dirty="0">
                <a:solidFill>
                  <a:srgbClr val="234465"/>
                </a:solidFill>
              </a:rPr>
              <a:t>  end while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Pseudo Code (2)</a:t>
            </a:r>
          </a:p>
        </p:txBody>
      </p:sp>
    </p:spTree>
    <p:extLst>
      <p:ext uri="{BB962C8B-B14F-4D97-AF65-F5344CB8AC3E}">
        <p14:creationId xmlns:p14="http://schemas.microsoft.com/office/powerpoint/2010/main" val="202353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 smtClean="0"/>
              <a:t>Shortest </a:t>
            </a:r>
            <a:r>
              <a:rPr lang="en-US" sz="3000" b="1" dirty="0"/>
              <a:t>paths in a graph: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2800" b="1" dirty="0">
                <a:solidFill>
                  <a:schemeClr val="bg2"/>
                </a:solidFill>
              </a:rPr>
              <a:t>Dijkstra's algorithm – </a:t>
            </a:r>
            <a:r>
              <a:rPr lang="en-US" sz="2800" b="1" dirty="0">
                <a:solidFill>
                  <a:schemeClr val="bg1"/>
                </a:solidFill>
              </a:rPr>
              <a:t>finds shortest </a:t>
            </a:r>
            <a:r>
              <a:rPr lang="en-US" sz="2800" b="1" dirty="0">
                <a:solidFill>
                  <a:schemeClr val="bg2"/>
                </a:solidFill>
              </a:rPr>
              <a:t>path from a </a:t>
            </a:r>
            <a:r>
              <a:rPr lang="en-US" sz="2800" b="1" dirty="0">
                <a:solidFill>
                  <a:schemeClr val="bg1"/>
                </a:solidFill>
              </a:rPr>
              <a:t>single</a:t>
            </a:r>
            <a:r>
              <a:rPr lang="en-US" sz="2800" b="1" dirty="0">
                <a:solidFill>
                  <a:schemeClr val="bg2"/>
                </a:solidFill>
              </a:rPr>
              <a:t> source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2800" b="1" dirty="0">
                <a:solidFill>
                  <a:schemeClr val="bg2"/>
                </a:solidFill>
              </a:rPr>
              <a:t>Does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work</a:t>
            </a:r>
            <a:r>
              <a:rPr lang="en-US" sz="2800" b="1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negative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weight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edges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/>
              <a:t>Minimum spanning tree (</a:t>
            </a:r>
            <a:r>
              <a:rPr lang="en-US" sz="2800" b="1" dirty="0">
                <a:solidFill>
                  <a:schemeClr val="bg1"/>
                </a:solidFill>
              </a:rPr>
              <a:t>MST</a:t>
            </a:r>
            <a:r>
              <a:rPr lang="en-US" sz="3000" b="1" dirty="0"/>
              <a:t>)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2800" b="1" dirty="0">
                <a:solidFill>
                  <a:schemeClr val="bg2"/>
                </a:solidFill>
              </a:rPr>
              <a:t>Solved by </a:t>
            </a:r>
            <a:r>
              <a:rPr lang="en-US" sz="2800" b="1" dirty="0">
                <a:solidFill>
                  <a:schemeClr val="bg1"/>
                </a:solidFill>
              </a:rPr>
              <a:t>Prim's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Kruskal's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algorithms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63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66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67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200" noProof="1">
                <a:solidFill>
                  <a:srgbClr val="FFA000"/>
                </a:solidFill>
              </a:rPr>
              <a:t>Dijskstra's algorithm</a:t>
            </a:r>
            <a:r>
              <a:rPr lang="en-US" sz="3200" dirty="0">
                <a:solidFill>
                  <a:srgbClr val="234465"/>
                </a:solidFill>
              </a:rPr>
              <a:t> is similar to </a:t>
            </a:r>
            <a:r>
              <a:rPr lang="en-US" sz="3200" dirty="0">
                <a:solidFill>
                  <a:srgbClr val="FFA000"/>
                </a:solidFill>
              </a:rPr>
              <a:t>BFS </a:t>
            </a:r>
            <a:r>
              <a:rPr lang="en-US" sz="3200" dirty="0">
                <a:solidFill>
                  <a:srgbClr val="234465"/>
                </a:solidFill>
              </a:rPr>
              <a:t>and to </a:t>
            </a:r>
            <a:r>
              <a:rPr lang="en-US" sz="3200" dirty="0">
                <a:solidFill>
                  <a:srgbClr val="FFA000"/>
                </a:solidFill>
              </a:rPr>
              <a:t>Prim's algorithms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234465"/>
                </a:solidFill>
              </a:rPr>
              <a:t>Use a </a:t>
            </a:r>
            <a:r>
              <a:rPr lang="en-US" sz="3200" dirty="0">
                <a:solidFill>
                  <a:srgbClr val="FFA000"/>
                </a:solidFill>
              </a:rPr>
              <a:t>priority queue</a:t>
            </a:r>
            <a:r>
              <a:rPr lang="en-US" sz="3200" dirty="0">
                <a:solidFill>
                  <a:srgbClr val="234465"/>
                </a:solidFill>
              </a:rPr>
              <a:t> instead of </a:t>
            </a:r>
            <a:r>
              <a:rPr lang="en-US" sz="3200" dirty="0">
                <a:solidFill>
                  <a:srgbClr val="FFA000"/>
                </a:solidFill>
              </a:rPr>
              <a:t>queue</a:t>
            </a:r>
          </a:p>
          <a:p>
            <a:pPr lvl="1">
              <a:lnSpc>
                <a:spcPct val="95000"/>
              </a:lnSpc>
            </a:pPr>
            <a:r>
              <a:rPr lang="en-US" sz="3000" dirty="0">
                <a:solidFill>
                  <a:srgbClr val="234465"/>
                </a:solidFill>
              </a:rPr>
              <a:t>Keep the shortest distances so far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234465"/>
                </a:solidFill>
              </a:rPr>
              <a:t>Steps in </a:t>
            </a:r>
            <a:r>
              <a:rPr lang="en-US" sz="3200" noProof="1">
                <a:solidFill>
                  <a:srgbClr val="234465"/>
                </a:solidFill>
              </a:rPr>
              <a:t>Dijkstra's</a:t>
            </a:r>
            <a:r>
              <a:rPr lang="en-US" sz="3200" dirty="0">
                <a:solidFill>
                  <a:srgbClr val="234465"/>
                </a:solidFill>
              </a:rPr>
              <a:t> algorithm</a:t>
            </a:r>
            <a:r>
              <a:rPr lang="en-US" sz="3200" dirty="0" smtClean="0">
                <a:solidFill>
                  <a:srgbClr val="234465"/>
                </a:solidFill>
              </a:rPr>
              <a:t>: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34696" y="3989696"/>
            <a:ext cx="2243522" cy="2251318"/>
            <a:chOff x="8928308" y="3352799"/>
            <a:chExt cx="2243522" cy="2251318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9725064" y="4689717"/>
              <a:ext cx="775300" cy="4509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10467494" y="42256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13" idx="4"/>
              <a:endCxn id="12" idx="0"/>
            </p:cNvCxnSpPr>
            <p:nvPr/>
          </p:nvCxnSpPr>
          <p:spPr bwMode="auto">
            <a:xfrm flipH="1">
              <a:off x="9400235" y="4003916"/>
              <a:ext cx="75809" cy="9490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3" idx="3"/>
            </p:cNvCxnSpPr>
            <p:nvPr/>
          </p:nvCxnSpPr>
          <p:spPr bwMode="auto">
            <a:xfrm>
              <a:off x="9725064" y="3908562"/>
              <a:ext cx="775300" cy="47009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9066212" y="4953000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9123876" y="335279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8308" y="4245182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84108" y="373281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56812" y="491205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10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42080"/>
              </p:ext>
            </p:extLst>
          </p:nvPr>
        </p:nvGraphicFramePr>
        <p:xfrm>
          <a:off x="7070680" y="2411104"/>
          <a:ext cx="1853564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67457"/>
              </p:ext>
            </p:extLst>
          </p:nvPr>
        </p:nvGraphicFramePr>
        <p:xfrm>
          <a:off x="9780897" y="2411104"/>
          <a:ext cx="1855151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9131941" y="2697846"/>
            <a:ext cx="47643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3630305"/>
            <a:ext cx="7996612" cy="2946173"/>
          </a:xfrm>
          <a:prstGeom prst="rect">
            <a:avLst/>
          </a:prstGeom>
          <a:solidFill>
            <a:srgbClr val="FFFFFF">
              <a:alpha val="15000"/>
            </a:srgbClr>
          </a:solidFill>
          <a:ln w="12700">
            <a:solidFill>
              <a:srgbClr val="FFFFFF"/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Initially calculate all direct distances 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d[]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from </a:t>
            </a:r>
            <a:r>
              <a:rPr lang="en-US" sz="2600" b="1" dirty="0">
                <a:solidFill>
                  <a:srgbClr val="FFA000"/>
                </a:solidFill>
                <a:cs typeface="Consolas" panose="020B0609020204030204" pitchFamily="49" charset="0"/>
              </a:rPr>
              <a:t>S</a:t>
            </a:r>
            <a:endParaRPr lang="en-US" sz="2600" i="1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Enqueue that start node </a:t>
            </a:r>
            <a:r>
              <a:rPr lang="en-US" sz="2600" b="1" dirty="0">
                <a:solidFill>
                  <a:srgbClr val="FFA000"/>
                </a:solidFill>
                <a:cs typeface="Consolas" panose="020B0609020204030204" pitchFamily="49" charset="0"/>
              </a:rPr>
              <a:t>S</a:t>
            </a:r>
          </a:p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While (queue not empty)</a:t>
            </a:r>
          </a:p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   Dequeue the nearest vertex </a:t>
            </a:r>
            <a:r>
              <a:rPr lang="en-US" sz="2600" b="1" dirty="0">
                <a:solidFill>
                  <a:srgbClr val="FFA000"/>
                </a:solidFill>
                <a:cs typeface="Consolas" panose="020B0609020204030204" pitchFamily="49" charset="0"/>
              </a:rPr>
              <a:t>B</a:t>
            </a:r>
          </a:p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   Enqueue all unvisited child nodes of </a:t>
            </a:r>
            <a:r>
              <a:rPr lang="en-US" sz="2600" b="1" dirty="0">
                <a:solidFill>
                  <a:srgbClr val="FFA000"/>
                </a:solidFill>
                <a:cs typeface="Consolas" panose="020B0609020204030204" pitchFamily="49" charset="0"/>
              </a:rPr>
              <a:t>B</a:t>
            </a:r>
          </a:p>
          <a:p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   For each edge 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{B </a:t>
            </a:r>
            <a:r>
              <a:rPr lang="en-US" sz="26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A}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, improve 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d[A]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through </a:t>
            </a:r>
            <a:r>
              <a:rPr lang="en-US" sz="2600" b="1" dirty="0">
                <a:solidFill>
                  <a:srgbClr val="FFA000"/>
                </a:solidFill>
                <a:cs typeface="Consolas" panose="020B0609020204030204" pitchFamily="49" charset="0"/>
              </a:rPr>
              <a:t>B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       d[S </a:t>
            </a:r>
            <a:r>
              <a:rPr lang="en-US" sz="26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A] 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= min(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d[S </a:t>
            </a:r>
            <a:r>
              <a:rPr lang="en-US" sz="26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A]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d[S </a:t>
            </a:r>
            <a:r>
              <a:rPr lang="en-US" sz="26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B]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weight[B </a:t>
            </a:r>
            <a:r>
              <a:rPr lang="en-US" sz="26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600" dirty="0">
                <a:solidFill>
                  <a:srgbClr val="FFA000"/>
                </a:solidFill>
                <a:cs typeface="Consolas" panose="020B0609020204030204" pitchFamily="49" charset="0"/>
              </a:rPr>
              <a:t> A]</a:t>
            </a:r>
            <a:r>
              <a:rPr lang="en-US" sz="2600" dirty="0">
                <a:solidFill>
                  <a:srgbClr val="234465"/>
                </a:solidFill>
                <a:cs typeface="Consolas" panose="020B0609020204030204" pitchFamily="49" charset="0"/>
              </a:rPr>
              <a:t>)</a:t>
            </a:r>
            <a:endParaRPr lang="en-US" sz="2600" b="1" noProof="1">
              <a:solidFill>
                <a:srgbClr val="234465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Initialize all distances </a:t>
            </a:r>
            <a:r>
              <a:rPr lang="en-US" sz="3000" dirty="0">
                <a:solidFill>
                  <a:srgbClr val="FFA000"/>
                </a:solidFill>
              </a:rPr>
              <a:t>d[] </a:t>
            </a:r>
            <a:r>
              <a:rPr lang="en-US" sz="3000" dirty="0">
                <a:solidFill>
                  <a:srgbClr val="234465"/>
                </a:solidFill>
              </a:rPr>
              <a:t>from </a:t>
            </a:r>
            <a:r>
              <a:rPr lang="en-US" sz="3000" dirty="0">
                <a:solidFill>
                  <a:srgbClr val="FFA000"/>
                </a:solidFill>
              </a:rPr>
              <a:t>s</a:t>
            </a:r>
            <a:r>
              <a:rPr lang="en-US" sz="3000" dirty="0">
                <a:solidFill>
                  <a:srgbClr val="234465"/>
                </a:solidFill>
              </a:rPr>
              <a:t>: </a:t>
            </a:r>
            <a:r>
              <a:rPr lang="en-US" sz="3000" dirty="0">
                <a:solidFill>
                  <a:srgbClr val="FFA000"/>
                </a:solidFill>
              </a:rPr>
              <a:t>d[</a:t>
            </a:r>
            <a:r>
              <a:rPr lang="en-US" sz="30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srgbClr val="FFA000"/>
                </a:solidFill>
              </a:rPr>
              <a:t>…n-1]</a:t>
            </a:r>
            <a:r>
              <a:rPr lang="en-US" sz="3000" dirty="0">
                <a:solidFill>
                  <a:srgbClr val="234465"/>
                </a:solidFill>
              </a:rPr>
              <a:t> = </a:t>
            </a:r>
            <a:r>
              <a:rPr lang="en-US" sz="3000" dirty="0">
                <a:solidFill>
                  <a:srgbClr val="FFA000"/>
                </a:solidFill>
              </a:rPr>
              <a:t>∞</a:t>
            </a:r>
            <a:r>
              <a:rPr lang="en-US" sz="3000" dirty="0">
                <a:solidFill>
                  <a:srgbClr val="234465"/>
                </a:solidFill>
              </a:rPr>
              <a:t>; </a:t>
            </a:r>
            <a:r>
              <a:rPr lang="en-US" sz="3000" dirty="0">
                <a:solidFill>
                  <a:srgbClr val="FFA000"/>
                </a:solidFill>
              </a:rPr>
              <a:t>d[s] = </a:t>
            </a:r>
            <a:r>
              <a:rPr lang="en-US" sz="30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Enqueue the start node (</a:t>
            </a:r>
            <a:r>
              <a:rPr lang="en-US" sz="3000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 smtClean="0">
                <a:solidFill>
                  <a:srgbClr val="234465"/>
                </a:solidFill>
              </a:rPr>
              <a:t>)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Algorithm: Step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08498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98911" y="4095691"/>
            <a:ext cx="7763703" cy="2355061"/>
            <a:chOff x="2513690" y="3996558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7024137" y="4647332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6175399" y="4298337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6089239" y="4494932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420180" y="5212737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338460" y="4494932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4280752" y="4298337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4194592" y="4647332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7024137" y="5431987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4505780" y="6046296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4419620" y="5409332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6255147" y="5431987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505288" y="4957364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33565" y="41727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587065" y="40203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862159" y="4934709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17446" y="57682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752973" y="57955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96756" y="57193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3351284" y="4647332"/>
              <a:ext cx="427294" cy="41524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2418" y="41727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849110" y="498114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0923" y="4728764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341307" y="5997392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3351284" y="5455771"/>
              <a:ext cx="652322" cy="3939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195932" y="449789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613" y="52919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173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5335" y="450835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4211" y="48832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8025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870" y="452199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6281" y="503121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50225" y="52638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5598" y="56841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4191" y="568723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7475" y="5368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5919" y="52646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0774" y="4447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06834" y="44627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716510" y="4875754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7" name="Straight Arrow Connector 46"/>
            <p:cNvCxnSpPr>
              <a:cxnSpLocks noChangeShapeType="1"/>
              <a:stCxn id="46" idx="1"/>
              <a:endCxn id="18" idx="5"/>
            </p:cNvCxnSpPr>
            <p:nvPr/>
          </p:nvCxnSpPr>
          <p:spPr bwMode="auto">
            <a:xfrm flipH="1" flipV="1">
              <a:off x="8162789" y="4647332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  <a:stCxn id="46" idx="3"/>
              <a:endCxn id="23" idx="7"/>
            </p:cNvCxnSpPr>
            <p:nvPr/>
          </p:nvCxnSpPr>
          <p:spPr bwMode="auto">
            <a:xfrm flipH="1">
              <a:off x="8098930" y="5350376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398062" y="44414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65239" y="54979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3690" y="4881228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632724" y="42489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9632724" y="554535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9942736" y="4804964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9962883" y="4987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4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dirty="0">
                <a:solidFill>
                  <a:srgbClr val="FFA000"/>
                </a:solidFill>
              </a:rPr>
              <a:t>8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: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6},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8</a:t>
            </a:r>
            <a:r>
              <a:rPr lang="en-US" sz="3000" dirty="0" smtClean="0">
                <a:solidFill>
                  <a:srgbClr val="234465"/>
                </a:solidFill>
              </a:rPr>
              <a:t>}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69948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en-US" dirty="0">
                        <a:solidFill>
                          <a:srgbClr val="234465"/>
                        </a:solidFill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60" name="Straight Arrow Connector 59"/>
            <p:cNvCxnSpPr>
              <a:cxnSpLocks noChangeShapeType="1"/>
              <a:stCxn id="77" idx="7"/>
              <a:endCxn id="7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9" idx="6"/>
              <a:endCxn id="7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7" idx="1"/>
              <a:endCxn id="7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80" idx="6"/>
              <a:endCxn id="7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79" idx="3"/>
              <a:endCxn id="8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85" idx="6"/>
              <a:endCxn id="7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80" idx="1"/>
              <a:endCxn id="8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77" idx="5"/>
              <a:endCxn id="8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82" idx="2"/>
              <a:endCxn id="8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cxnSpLocks noChangeShapeType="1"/>
              <a:stCxn id="80" idx="3"/>
              <a:endCxn id="8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cxnSpLocks noChangeShapeType="1"/>
              <a:stCxn id="82" idx="7"/>
              <a:endCxn id="7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86" idx="7"/>
              <a:endCxn id="8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86"/>
            <p:cNvCxnSpPr>
              <a:cxnSpLocks noChangeShapeType="1"/>
              <a:stCxn id="83" idx="0"/>
              <a:endCxn id="7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83" idx="2"/>
              <a:endCxn id="8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86" idx="5"/>
              <a:endCxn id="8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6" name="Straight Arrow Connector 105"/>
            <p:cNvCxnSpPr>
              <a:cxnSpLocks noChangeShapeType="1"/>
              <a:stCxn id="105" idx="1"/>
              <a:endCxn id="7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05" idx="3"/>
              <a:endCxn id="8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3" name="Straight Arrow Connector 112"/>
            <p:cNvCxnSpPr>
              <a:cxnSpLocks noChangeShapeType="1"/>
              <a:stCxn id="111" idx="4"/>
              <a:endCxn id="112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6132</Words>
  <Application>Microsoft Office PowerPoint</Application>
  <PresentationFormat>Widescreen</PresentationFormat>
  <Paragraphs>2235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Graphs, Dijkstra and MST</vt:lpstr>
      <vt:lpstr>Table of Contents</vt:lpstr>
      <vt:lpstr>Dijkstra's Algorithm</vt:lpstr>
      <vt:lpstr>Dijkstra's Algorithm</vt:lpstr>
      <vt:lpstr>Shortest Path in Unweighted Graph</vt:lpstr>
      <vt:lpstr>Weighted Shortest Paths with BFS</vt:lpstr>
      <vt:lpstr>Dijkstra's Algorithm</vt:lpstr>
      <vt:lpstr>Dijkstra's Algorithm: Step #1</vt:lpstr>
      <vt:lpstr>Dijkstra's Algorithm: Step #2</vt:lpstr>
      <vt:lpstr>Dijkstra's Algorithm: Step #3</vt:lpstr>
      <vt:lpstr>Dijkstra's Algorithm: Step #4</vt:lpstr>
      <vt:lpstr>Dijkstra's Algorithm: Step #5</vt:lpstr>
      <vt:lpstr>Dijkstra's Algorithm: Step #6</vt:lpstr>
      <vt:lpstr>Dijkstra's Algorithm: Step #7</vt:lpstr>
      <vt:lpstr>Dijkstra's Algorithm: Step #8</vt:lpstr>
      <vt:lpstr>Dijkstra's Algorithm: Step #9</vt:lpstr>
      <vt:lpstr>Dijkstra's Algorithm: Step #10</vt:lpstr>
      <vt:lpstr>Dijkstra's Algorithm: Step #11</vt:lpstr>
      <vt:lpstr>Dijkstra's Algorithm: Step #12</vt:lpstr>
      <vt:lpstr>Dijkstra's Algorithm: Step #13</vt:lpstr>
      <vt:lpstr>Dijkstra's Algorithm – Pseudo Code</vt:lpstr>
      <vt:lpstr>Dijkstra's Algorithm – More Details</vt:lpstr>
      <vt:lpstr>Minimum Spanning Tree (MST)</vt:lpstr>
      <vt:lpstr>Spanning Tree</vt:lpstr>
      <vt:lpstr>Minimum Spanning Tree (MST)</vt:lpstr>
      <vt:lpstr>Minimum Spanning Forest (MSF)</vt:lpstr>
      <vt:lpstr>Kruskal's Algorithm</vt:lpstr>
      <vt:lpstr>Kruskal's Algorithm</vt:lpstr>
      <vt:lpstr>Kruskal's Algorithm – Step #1</vt:lpstr>
      <vt:lpstr>Kruskal's Algorithm – Step #2</vt:lpstr>
      <vt:lpstr>Kruskal's Algorithm – Step #3</vt:lpstr>
      <vt:lpstr>Kruskal's Algorithm – Step #4</vt:lpstr>
      <vt:lpstr>Kruskal's Algorithm – Step #5</vt:lpstr>
      <vt:lpstr>Kruskal's Algorithm – Step #6</vt:lpstr>
      <vt:lpstr>Kruskal's Algorithm – Step #7</vt:lpstr>
      <vt:lpstr>Kruskal's Algorithm – Step #8</vt:lpstr>
      <vt:lpstr>Kruskal's Algorithm – Step #9</vt:lpstr>
      <vt:lpstr>Kruskal's Algorithm – Step #10</vt:lpstr>
      <vt:lpstr>Kruskal's Algorithm – Step #11</vt:lpstr>
      <vt:lpstr>Kruskal's Algorithm – Step #12</vt:lpstr>
      <vt:lpstr>Kruskal's Algorithm – Pseudo Code</vt:lpstr>
      <vt:lpstr>Disjoint Sets Optimization</vt:lpstr>
      <vt:lpstr>Kruskal's Algorithm</vt:lpstr>
      <vt:lpstr>Prim's Algorithm</vt:lpstr>
      <vt:lpstr>Prim's Algorithm</vt:lpstr>
      <vt:lpstr>Prim's Algorithm – Step #1</vt:lpstr>
      <vt:lpstr>Prim's Algorithm – Step #2</vt:lpstr>
      <vt:lpstr>Prim's Algorithm – Step #3</vt:lpstr>
      <vt:lpstr>Prim's Algorithm – Step #4</vt:lpstr>
      <vt:lpstr>Prim's Algorithm – Step #5</vt:lpstr>
      <vt:lpstr>Prim's Algorithm – Step #6</vt:lpstr>
      <vt:lpstr>Prim's Algorithm – Step #7</vt:lpstr>
      <vt:lpstr>Prim's Algorithm – Step #8</vt:lpstr>
      <vt:lpstr>Prim's Algorithm – Step #9</vt:lpstr>
      <vt:lpstr>Prim's Algorithm – Step #10</vt:lpstr>
      <vt:lpstr>Prim's Algorithm – Step #11</vt:lpstr>
      <vt:lpstr>Prim's Algorithm – Step #12</vt:lpstr>
      <vt:lpstr>Prim's Algorithm – Step #13</vt:lpstr>
      <vt:lpstr>Prim's Algorithm (with Priority Queue)</vt:lpstr>
      <vt:lpstr>Prim's Algorithm with Priority Queue</vt:lpstr>
      <vt:lpstr>Prim's Algorithm – Pseudo Code</vt:lpstr>
      <vt:lpstr>Prim's Algorithm – Pseudo Code (2)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Martin Paunov</cp:lastModifiedBy>
  <cp:revision>294</cp:revision>
  <dcterms:created xsi:type="dcterms:W3CDTF">2018-05-23T13:08:44Z</dcterms:created>
  <dcterms:modified xsi:type="dcterms:W3CDTF">2020-06-29T16:47:05Z</dcterms:modified>
  <cp:category>computer programming;programming;software development;software engineering</cp:category>
</cp:coreProperties>
</file>