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504" r:id="rId4"/>
    <p:sldId id="505" r:id="rId5"/>
    <p:sldId id="506" r:id="rId6"/>
    <p:sldId id="564" r:id="rId7"/>
    <p:sldId id="507" r:id="rId8"/>
    <p:sldId id="565" r:id="rId9"/>
    <p:sldId id="508" r:id="rId10"/>
    <p:sldId id="566" r:id="rId11"/>
    <p:sldId id="524" r:id="rId12"/>
    <p:sldId id="567" r:id="rId13"/>
    <p:sldId id="569" r:id="rId14"/>
    <p:sldId id="570" r:id="rId15"/>
    <p:sldId id="571" r:id="rId16"/>
    <p:sldId id="572" r:id="rId17"/>
    <p:sldId id="573" r:id="rId18"/>
    <p:sldId id="574" r:id="rId19"/>
    <p:sldId id="575" r:id="rId20"/>
    <p:sldId id="568" r:id="rId21"/>
    <p:sldId id="576" r:id="rId22"/>
    <p:sldId id="577" r:id="rId23"/>
    <p:sldId id="578" r:id="rId24"/>
    <p:sldId id="579" r:id="rId25"/>
    <p:sldId id="580" r:id="rId26"/>
    <p:sldId id="581" r:id="rId27"/>
    <p:sldId id="349" r:id="rId28"/>
    <p:sldId id="401" r:id="rId29"/>
    <p:sldId id="259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Negative Cycles" id="{51034E10-5F4C-4E8B-B2CB-31615FFC6F91}">
          <p14:sldIdLst>
            <p14:sldId id="504"/>
            <p14:sldId id="505"/>
            <p14:sldId id="506"/>
          </p14:sldIdLst>
        </p14:section>
        <p14:section name="Negative Weights" id="{759ED883-2732-4667-BF53-839C8423C235}">
          <p14:sldIdLst>
            <p14:sldId id="564"/>
            <p14:sldId id="507"/>
            <p14:sldId id="565"/>
            <p14:sldId id="508"/>
            <p14:sldId id="566"/>
          </p14:sldIdLst>
        </p14:section>
        <p14:section name="Bellman-Ford" id="{EEAABB5B-5659-4498-8F17-D56528AD7E78}">
          <p14:sldIdLst>
            <p14:sldId id="524"/>
            <p14:sldId id="567"/>
            <p14:sldId id="569"/>
            <p14:sldId id="570"/>
            <p14:sldId id="571"/>
            <p14:sldId id="572"/>
            <p14:sldId id="573"/>
            <p14:sldId id="574"/>
            <p14:sldId id="575"/>
            <p14:sldId id="568"/>
            <p14:sldId id="576"/>
          </p14:sldIdLst>
        </p14:section>
        <p14:section name="Longest Path in DAG" id="{280D38FF-B7EE-4652-8915-D5ED2A6CDC09}">
          <p14:sldIdLst>
            <p14:sldId id="577"/>
            <p14:sldId id="578"/>
            <p14:sldId id="579"/>
            <p14:sldId id="580"/>
            <p14:sldId id="581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1A334C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2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93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17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4152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90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1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50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07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5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9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7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3.png"/><Relationship Id="rId10" Type="http://schemas.openxmlformats.org/officeDocument/2006/relationships/image" Target="../media/image24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FFA000"/>
                </a:solidFill>
                <a:hlinkClick r:id="rId3"/>
              </a:rPr>
              <a:t>https://about.softuni.bg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FFA000"/>
                </a:solidFill>
              </a:rPr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 smtClean="0">
                <a:solidFill>
                  <a:srgbClr val="234465"/>
                </a:solidFill>
              </a:rPr>
              <a:t>Weighted Negative Edges and Negative Cycles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34465"/>
                </a:solidFill>
              </a:rPr>
              <a:t>Graphs Bellman-Ford and Longest Path</a:t>
            </a:r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Complexity </a:t>
            </a:r>
            <a:r>
              <a:rPr lang="en-US" b="1" dirty="0" smtClean="0">
                <a:solidFill>
                  <a:schemeClr val="bg1"/>
                </a:solidFill>
              </a:rPr>
              <a:t>might</a:t>
            </a:r>
            <a:r>
              <a:rPr lang="en-US" dirty="0" smtClean="0"/>
              <a:t> be </a:t>
            </a:r>
            <a:r>
              <a:rPr lang="en-US" b="1" dirty="0">
                <a:solidFill>
                  <a:schemeClr val="bg1"/>
                </a:solidFill>
              </a:rPr>
              <a:t>exponential</a:t>
            </a:r>
            <a:r>
              <a:rPr lang="en-US" dirty="0" smtClean="0"/>
              <a:t> even for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 smtClean="0"/>
              <a:t> edges</a:t>
            </a:r>
          </a:p>
          <a:p>
            <a:pPr lvl="1"/>
            <a:r>
              <a:rPr lang="en-US" dirty="0" smtClean="0"/>
              <a:t>Imagine </a:t>
            </a:r>
            <a:r>
              <a:rPr lang="en-US" sz="3398" b="1" dirty="0">
                <a:solidFill>
                  <a:schemeClr val="bg1"/>
                </a:solidFill>
              </a:rPr>
              <a:t>graph</a:t>
            </a:r>
            <a:r>
              <a:rPr lang="en-US" dirty="0" smtClean="0"/>
              <a:t> with </a:t>
            </a:r>
            <a:r>
              <a:rPr lang="en-US" sz="3398" b="1" dirty="0">
                <a:solidFill>
                  <a:schemeClr val="bg1"/>
                </a:solidFill>
              </a:rPr>
              <a:t>exponential</a:t>
            </a:r>
            <a:r>
              <a:rPr lang="en-US" dirty="0" smtClean="0"/>
              <a:t> number of edges (paths)</a:t>
            </a:r>
          </a:p>
          <a:p>
            <a:pPr lvl="1"/>
            <a:r>
              <a:rPr lang="en-US" dirty="0" smtClean="0"/>
              <a:t>Can end up with complexity of O(2 ^ </a:t>
            </a:r>
            <a:r>
              <a:rPr lang="en-US" b="1" baseline="30000" dirty="0" smtClean="0">
                <a:solidFill>
                  <a:schemeClr val="bg1"/>
                </a:solidFill>
              </a:rPr>
              <a:t>n/2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Will not </a:t>
            </a:r>
            <a:r>
              <a:rPr lang="en-US" b="1" dirty="0">
                <a:solidFill>
                  <a:schemeClr val="bg1"/>
                </a:solidFill>
              </a:rPr>
              <a:t>even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terminate</a:t>
            </a:r>
            <a:r>
              <a:rPr lang="en-US" dirty="0" smtClean="0"/>
              <a:t> (endless loop)</a:t>
            </a:r>
          </a:p>
          <a:p>
            <a:pPr lvl="1"/>
            <a:r>
              <a:rPr lang="en-US" dirty="0" smtClean="0"/>
              <a:t>If there is a </a:t>
            </a:r>
            <a:r>
              <a:rPr lang="en-US" sz="3398" b="1" dirty="0">
                <a:solidFill>
                  <a:schemeClr val="bg1"/>
                </a:solidFill>
              </a:rPr>
              <a:t>negative</a:t>
            </a:r>
            <a:r>
              <a:rPr lang="en-US" dirty="0" smtClean="0"/>
              <a:t> weighted cycle </a:t>
            </a:r>
            <a:r>
              <a:rPr lang="en-US" sz="3398" b="1" dirty="0">
                <a:solidFill>
                  <a:schemeClr val="bg1"/>
                </a:solidFill>
              </a:rPr>
              <a:t>reachable</a:t>
            </a:r>
            <a:r>
              <a:rPr lang="en-US" dirty="0" smtClean="0"/>
              <a:t> from the source</a:t>
            </a:r>
          </a:p>
          <a:p>
            <a:pPr lvl="1"/>
            <a:r>
              <a:rPr lang="en-US" dirty="0" smtClean="0"/>
              <a:t>If we are not careful and implement the wrong termination condition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/>
              <a:t>The "Generic" Shortest Path </a:t>
            </a:r>
            <a:r>
              <a:rPr lang="en-US" noProof="1" smtClean="0"/>
              <a:t>Algorithm Problems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95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Dealing With Negative Edges and Detecting Negative Cycles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34465"/>
                </a:solidFill>
              </a:rPr>
              <a:t>Bellman-Ford Algorithm</a:t>
            </a:r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Bellman–Ford algorithm</a:t>
            </a:r>
            <a:r>
              <a:rPr lang="en-US" dirty="0"/>
              <a:t> is an algorithm that computes </a:t>
            </a:r>
            <a:r>
              <a:rPr lang="en-US" b="1" dirty="0">
                <a:solidFill>
                  <a:schemeClr val="bg1"/>
                </a:solidFill>
              </a:rPr>
              <a:t>shortest</a:t>
            </a:r>
            <a:r>
              <a:rPr lang="en-US" dirty="0"/>
              <a:t> paths from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 vertex 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vertices in </a:t>
            </a:r>
            <a:r>
              <a:rPr lang="en-US" dirty="0" smtClean="0"/>
              <a:t>a  </a:t>
            </a:r>
            <a:r>
              <a:rPr lang="en-US" b="1" dirty="0" smtClean="0">
                <a:solidFill>
                  <a:schemeClr val="bg1"/>
                </a:solidFill>
              </a:rPr>
              <a:t>weighted</a:t>
            </a:r>
            <a:r>
              <a:rPr lang="en-US" dirty="0" smtClean="0"/>
              <a:t> digraph</a:t>
            </a:r>
          </a:p>
          <a:p>
            <a:r>
              <a:rPr lang="en-US" dirty="0"/>
              <a:t>N</a:t>
            </a:r>
            <a:r>
              <a:rPr lang="en-US" dirty="0" smtClean="0"/>
              <a:t>amed </a:t>
            </a:r>
            <a:r>
              <a:rPr lang="en-US" dirty="0"/>
              <a:t>after Richard </a:t>
            </a:r>
            <a:r>
              <a:rPr lang="en-US" b="1" dirty="0">
                <a:solidFill>
                  <a:schemeClr val="bg1"/>
                </a:solidFill>
              </a:rPr>
              <a:t>Bellman</a:t>
            </a:r>
            <a:r>
              <a:rPr lang="en-US" dirty="0"/>
              <a:t> and </a:t>
            </a:r>
            <a:r>
              <a:rPr lang="en-US" dirty="0" smtClean="0"/>
              <a:t>Lester </a:t>
            </a:r>
            <a:r>
              <a:rPr lang="en-US" b="1" dirty="0">
                <a:solidFill>
                  <a:schemeClr val="bg1"/>
                </a:solidFill>
              </a:rPr>
              <a:t>Ford</a:t>
            </a:r>
            <a:r>
              <a:rPr lang="en-US" dirty="0"/>
              <a:t> Jr., </a:t>
            </a:r>
            <a:r>
              <a:rPr lang="en-US" dirty="0" smtClean="0"/>
              <a:t>         who published </a:t>
            </a:r>
            <a:r>
              <a:rPr lang="en-US" dirty="0"/>
              <a:t>it in </a:t>
            </a:r>
            <a:r>
              <a:rPr lang="en-US" b="1" dirty="0">
                <a:solidFill>
                  <a:schemeClr val="bg1"/>
                </a:solidFill>
              </a:rPr>
              <a:t>1958</a:t>
            </a:r>
            <a:r>
              <a:rPr lang="en-US" dirty="0"/>
              <a:t> and </a:t>
            </a:r>
            <a:r>
              <a:rPr lang="en-US" b="1" dirty="0" smtClean="0">
                <a:solidFill>
                  <a:schemeClr val="bg1"/>
                </a:solidFill>
              </a:rPr>
              <a:t>1956</a:t>
            </a:r>
            <a:r>
              <a:rPr lang="en-US" dirty="0"/>
              <a:t>,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respectively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detect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report</a:t>
            </a:r>
            <a:r>
              <a:rPr lang="en-US" dirty="0"/>
              <a:t> negative cycles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6783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Bellman-Ford algorithm will do an </a:t>
            </a:r>
            <a:r>
              <a:rPr lang="en-US" b="1" dirty="0" smtClean="0">
                <a:solidFill>
                  <a:schemeClr val="bg1"/>
                </a:solidFill>
              </a:rPr>
              <a:t>order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chemeClr val="bg1"/>
                </a:solidFill>
              </a:rPr>
              <a:t>V - 1</a:t>
            </a:r>
            <a:r>
              <a:rPr lang="en-US" b="1" dirty="0" smtClean="0"/>
              <a:t> </a:t>
            </a:r>
            <a:r>
              <a:rPr lang="en-US" dirty="0" smtClean="0"/>
              <a:t>passes           where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 smtClean="0"/>
              <a:t> is the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vertices</a:t>
            </a:r>
          </a:p>
          <a:p>
            <a:pPr lvl="1"/>
            <a:r>
              <a:rPr lang="en-US" dirty="0" smtClean="0"/>
              <a:t>For each pass </a:t>
            </a:r>
            <a:r>
              <a:rPr lang="en-US" sz="3398" dirty="0" smtClean="0"/>
              <a:t>relax </a:t>
            </a:r>
            <a:r>
              <a:rPr lang="en-US" sz="3398" dirty="0"/>
              <a:t>every </a:t>
            </a:r>
            <a:r>
              <a:rPr lang="en-US" sz="3398" dirty="0" smtClean="0"/>
              <a:t>edge</a:t>
            </a:r>
          </a:p>
          <a:p>
            <a:pPr lvl="2"/>
            <a:r>
              <a:rPr lang="en-US" sz="3198" dirty="0" smtClean="0"/>
              <a:t>For each edge in the graph </a:t>
            </a:r>
            <a:r>
              <a:rPr lang="en-US" sz="3398" b="1" dirty="0">
                <a:solidFill>
                  <a:schemeClr val="bg1"/>
                </a:solidFill>
              </a:rPr>
              <a:t>(u, v, w</a:t>
            </a:r>
            <a:r>
              <a:rPr lang="en-US" sz="3398" b="1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3398" dirty="0" smtClean="0"/>
              <a:t>If </a:t>
            </a:r>
            <a:r>
              <a:rPr lang="en-US" sz="3398" b="1" dirty="0" smtClean="0">
                <a:solidFill>
                  <a:schemeClr val="bg1"/>
                </a:solidFill>
              </a:rPr>
              <a:t>d[v] &gt; d[u] + w(u, v) </a:t>
            </a:r>
            <a:r>
              <a:rPr lang="en-US" sz="3398" dirty="0"/>
              <a:t>and d[v] is </a:t>
            </a:r>
            <a:r>
              <a:rPr lang="en-US" sz="3398" dirty="0" smtClean="0"/>
              <a:t>visited before</a:t>
            </a:r>
            <a:endParaRPr lang="en-US" sz="3398" dirty="0"/>
          </a:p>
          <a:p>
            <a:pPr lvl="2"/>
            <a:r>
              <a:rPr lang="en-US" sz="3398" dirty="0" smtClean="0"/>
              <a:t>Update </a:t>
            </a:r>
            <a:r>
              <a:rPr lang="en-US" sz="3398" b="1" dirty="0" smtClean="0">
                <a:solidFill>
                  <a:schemeClr val="bg1"/>
                </a:solidFill>
              </a:rPr>
              <a:t>d[v] </a:t>
            </a:r>
            <a:r>
              <a:rPr lang="en-US" sz="3398" dirty="0" smtClean="0"/>
              <a:t>with</a:t>
            </a:r>
            <a:r>
              <a:rPr lang="en-US" sz="3398" b="1" dirty="0" smtClean="0">
                <a:solidFill>
                  <a:schemeClr val="bg1"/>
                </a:solidFill>
              </a:rPr>
              <a:t> </a:t>
            </a:r>
            <a:r>
              <a:rPr lang="en-US" sz="3398" b="1" dirty="0">
                <a:solidFill>
                  <a:schemeClr val="bg1"/>
                </a:solidFill>
              </a:rPr>
              <a:t>d[u] + w(u, v</a:t>
            </a:r>
            <a:r>
              <a:rPr lang="en-US" sz="3398" b="1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3398" dirty="0"/>
              <a:t>Update the </a:t>
            </a:r>
            <a:r>
              <a:rPr lang="en-US" sz="3398" b="1" dirty="0">
                <a:solidFill>
                  <a:schemeClr val="bg1"/>
                </a:solidFill>
              </a:rPr>
              <a:t>prev[v] = u</a:t>
            </a:r>
          </a:p>
          <a:p>
            <a:r>
              <a:rPr lang="en-US" dirty="0"/>
              <a:t>Run the algorithm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more </a:t>
            </a:r>
            <a:r>
              <a:rPr lang="en-US" dirty="0" smtClean="0"/>
              <a:t>time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edge</a:t>
            </a:r>
            <a:r>
              <a:rPr lang="en-US" dirty="0" smtClean="0"/>
              <a:t> if you can </a:t>
            </a:r>
            <a:r>
              <a:rPr lang="en-US" b="1" dirty="0">
                <a:solidFill>
                  <a:schemeClr val="bg1"/>
                </a:solidFill>
              </a:rPr>
              <a:t>update any d[v] </a:t>
            </a:r>
            <a:r>
              <a:rPr lang="en-US" dirty="0" smtClean="0"/>
              <a:t>there is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cycle</a:t>
            </a:r>
          </a:p>
          <a:p>
            <a:pPr lvl="2"/>
            <a:endParaRPr lang="en-US" sz="3398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2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b="1" dirty="0" smtClean="0">
                <a:solidFill>
                  <a:schemeClr val="bg1"/>
                </a:solidFill>
              </a:rPr>
              <a:t>6</a:t>
            </a:r>
            <a:r>
              <a:rPr lang="en-US" dirty="0" smtClean="0"/>
              <a:t> vertices so 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r>
              <a:rPr lang="en-US" dirty="0" smtClean="0"/>
              <a:t> iterations </a:t>
            </a:r>
            <a:r>
              <a:rPr lang="en-US" b="1" dirty="0" smtClean="0">
                <a:solidFill>
                  <a:schemeClr val="bg1"/>
                </a:solidFill>
              </a:rPr>
              <a:t>S </a:t>
            </a:r>
            <a:r>
              <a:rPr lang="en-US" dirty="0"/>
              <a:t>is the starting vertex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in Action</a:t>
            </a:r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5061000" y="203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4335605" y="366976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3756000" y="3339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6276000" y="311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5061000" y="559126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3756000" y="49624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6276000" y="441817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3856" y="374617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-4</a:t>
            </a:r>
            <a:endParaRPr lang="en-US" sz="3200" b="1" dirty="0"/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4357188" y="255333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391880" y="240527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5662188" y="258976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914742" y="226355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10</a:t>
            </a:r>
            <a:endParaRPr lang="en-US" sz="3200" b="1" dirty="0"/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4088726" y="397502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609988" y="402537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27871" y="550964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-1</a:t>
            </a:r>
            <a:endParaRPr lang="en-US" sz="3200" b="1" dirty="0"/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4316163" y="553942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5413168" y="374228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260488" y="440145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</a:t>
            </a:r>
            <a:r>
              <a:rPr lang="en-US" sz="3200" b="1" dirty="0" smtClean="0"/>
              <a:t>2</a:t>
            </a:r>
            <a:endParaRPr lang="en-US" sz="3200" b="1" dirty="0"/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6628168" y="374664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682631" y="371469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5686985" y="497393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957088" y="510168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-2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2785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Iteration 1 we iterate </a:t>
            </a:r>
            <a:r>
              <a:rPr lang="en-US" b="1" dirty="0" smtClean="0">
                <a:solidFill>
                  <a:schemeClr val="bg1"/>
                </a:solidFill>
              </a:rPr>
              <a:t>through</a:t>
            </a:r>
            <a:r>
              <a:rPr lang="en-US" dirty="0" smtClean="0"/>
              <a:t> all the edges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in Action</a:t>
            </a:r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5061000" y="203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4335605" y="366976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3756000" y="3339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6276000" y="311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5061000" y="559126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3756000" y="49624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6276000" y="441817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3856" y="374617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-4</a:t>
            </a:r>
            <a:endParaRPr lang="en-US" sz="3200" b="1" dirty="0"/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4357188" y="255333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391880" y="240527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5662188" y="258976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914742" y="226355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10</a:t>
            </a:r>
            <a:endParaRPr lang="en-US" sz="3200" b="1" dirty="0"/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4088726" y="397502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609988" y="402537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27871" y="550964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-1</a:t>
            </a:r>
            <a:endParaRPr lang="en-US" sz="3200" b="1" dirty="0"/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4316163" y="553942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5413168" y="374228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260488" y="440145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</a:t>
            </a:r>
            <a:r>
              <a:rPr lang="en-US" sz="3200" b="1" dirty="0" smtClean="0"/>
              <a:t>2</a:t>
            </a:r>
            <a:endParaRPr lang="en-US" sz="3200" b="1" dirty="0"/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6628168" y="374664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682631" y="371469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5686985" y="497393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957088" y="510168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-2</a:t>
            </a:r>
            <a:endParaRPr lang="en-US" sz="3200" b="1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88916"/>
              </p:ext>
            </p:extLst>
          </p:nvPr>
        </p:nvGraphicFramePr>
        <p:xfrm>
          <a:off x="7929847" y="3568493"/>
          <a:ext cx="3509526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4921">
                  <a:extLst>
                    <a:ext uri="{9D8B030D-6E8A-4147-A177-3AD203B41FA5}">
                      <a16:colId xmlns:a16="http://schemas.microsoft.com/office/drawing/2014/main" val="648473873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4111311431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4129047170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2533745960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2960124963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2372517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30182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flipH="1">
            <a:off x="4343746" y="2561590"/>
            <a:ext cx="792424" cy="87276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715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37" name="Straight Arrow Connector 36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5662188" y="258976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715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38" name="Straight Arrow Connector 37"/>
          <p:cNvCxnSpPr>
            <a:cxnSpLocks noChangeShapeType="1"/>
            <a:endCxn id="12" idx="0"/>
          </p:cNvCxnSpPr>
          <p:nvPr/>
        </p:nvCxnSpPr>
        <p:spPr bwMode="auto">
          <a:xfrm flipH="1">
            <a:off x="5413168" y="3730061"/>
            <a:ext cx="1085683" cy="1861199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715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40" name="Straight Arrow Connector 39"/>
          <p:cNvCxnSpPr>
            <a:cxnSpLocks noChangeShapeType="1"/>
            <a:stCxn id="14" idx="0"/>
          </p:cNvCxnSpPr>
          <p:nvPr/>
        </p:nvCxnSpPr>
        <p:spPr bwMode="auto">
          <a:xfrm flipV="1">
            <a:off x="6628168" y="3730061"/>
            <a:ext cx="52305" cy="688112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715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 flipV="1">
            <a:off x="5672702" y="4962804"/>
            <a:ext cx="716960" cy="741919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715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44" name="Straight Arrow Connector 43"/>
          <p:cNvCxnSpPr>
            <a:cxnSpLocks noChangeShapeType="1"/>
            <a:endCxn id="11" idx="5"/>
          </p:cNvCxnSpPr>
          <p:nvPr/>
        </p:nvCxnSpPr>
        <p:spPr bwMode="auto">
          <a:xfrm flipV="1">
            <a:off x="4336649" y="3669763"/>
            <a:ext cx="2042499" cy="138440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715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>
            <a:off x="4326112" y="5548902"/>
            <a:ext cx="732729" cy="36791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715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50" name="Straight Arrow Connector 49"/>
          <p:cNvCxnSpPr>
            <a:cxnSpLocks noChangeShapeType="1"/>
            <a:stCxn id="10" idx="4"/>
            <a:endCxn id="13" idx="0"/>
          </p:cNvCxnSpPr>
          <p:nvPr/>
        </p:nvCxnSpPr>
        <p:spPr bwMode="auto">
          <a:xfrm>
            <a:off x="4108168" y="3990117"/>
            <a:ext cx="0" cy="97229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7150" algn="ctr">
            <a:solidFill>
              <a:schemeClr val="bg1"/>
            </a:solidFill>
            <a:round/>
            <a:headEnd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0263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Iteration 2 we iterate </a:t>
            </a:r>
            <a:r>
              <a:rPr lang="en-US" b="1" dirty="0" smtClean="0">
                <a:solidFill>
                  <a:schemeClr val="bg1"/>
                </a:solidFill>
              </a:rPr>
              <a:t>through</a:t>
            </a:r>
            <a:r>
              <a:rPr lang="en-US" dirty="0" smtClean="0"/>
              <a:t> all the edges again </a:t>
            </a:r>
          </a:p>
          <a:p>
            <a:r>
              <a:rPr lang="en-US" dirty="0" smtClean="0"/>
              <a:t>only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 smtClean="0"/>
              <a:t> the table</a:t>
            </a:r>
          </a:p>
          <a:p>
            <a:pPr marL="0" indent="0">
              <a:buNone/>
            </a:pPr>
            <a:r>
              <a:rPr lang="en-US" dirty="0" smtClean="0"/>
              <a:t>If we improve the path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in Action</a:t>
            </a:r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5061000" y="203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4335605" y="366976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3756000" y="3339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6276000" y="311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5061000" y="559126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3756000" y="49624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6276000" y="441817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3856" y="374617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-4</a:t>
            </a:r>
            <a:endParaRPr lang="en-US" sz="3200" b="1" dirty="0"/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4357188" y="255333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391880" y="240527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5662188" y="258976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914742" y="226355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10</a:t>
            </a:r>
            <a:endParaRPr lang="en-US" sz="3200" b="1" dirty="0"/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4088726" y="397502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609988" y="402537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27871" y="550964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-1</a:t>
            </a:r>
            <a:endParaRPr lang="en-US" sz="3200" b="1" dirty="0"/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4316163" y="553942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5413168" y="374228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260488" y="440145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</a:t>
            </a:r>
            <a:r>
              <a:rPr lang="en-US" sz="3200" b="1" dirty="0" smtClean="0"/>
              <a:t>2</a:t>
            </a:r>
            <a:endParaRPr lang="en-US" sz="3200" b="1" dirty="0"/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6628168" y="374664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682631" y="371469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5686985" y="497393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957088" y="510168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-2</a:t>
            </a:r>
            <a:endParaRPr lang="en-US" sz="3200" b="1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42502"/>
              </p:ext>
            </p:extLst>
          </p:nvPr>
        </p:nvGraphicFramePr>
        <p:xfrm>
          <a:off x="7929847" y="3568493"/>
          <a:ext cx="3509526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4921">
                  <a:extLst>
                    <a:ext uri="{9D8B030D-6E8A-4147-A177-3AD203B41FA5}">
                      <a16:colId xmlns:a16="http://schemas.microsoft.com/office/drawing/2014/main" val="648473873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4111311431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4129047170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2533745960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2960124963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2372517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30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80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Iteration 3 we iterate </a:t>
            </a:r>
            <a:r>
              <a:rPr lang="en-US" b="1" dirty="0" smtClean="0">
                <a:solidFill>
                  <a:schemeClr val="bg1"/>
                </a:solidFill>
              </a:rPr>
              <a:t>through</a:t>
            </a:r>
            <a:r>
              <a:rPr lang="en-US" dirty="0" smtClean="0"/>
              <a:t> all the edges again </a:t>
            </a:r>
          </a:p>
          <a:p>
            <a:r>
              <a:rPr lang="en-US" dirty="0" smtClean="0"/>
              <a:t>only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 smtClean="0"/>
              <a:t> the table</a:t>
            </a:r>
          </a:p>
          <a:p>
            <a:pPr marL="0" indent="0">
              <a:buNone/>
            </a:pPr>
            <a:r>
              <a:rPr lang="en-US" dirty="0" smtClean="0"/>
              <a:t>If we improve the path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in Action</a:t>
            </a:r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5061000" y="203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4335605" y="366976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3756000" y="3339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6276000" y="311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5061000" y="559126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3756000" y="49624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6276000" y="441817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3856" y="374617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-4</a:t>
            </a:r>
            <a:endParaRPr lang="en-US" sz="3200" b="1" dirty="0"/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4357188" y="255333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391880" y="240527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5662188" y="258976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914742" y="226355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10</a:t>
            </a:r>
            <a:endParaRPr lang="en-US" sz="3200" b="1" dirty="0"/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4088726" y="397502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609988" y="402537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27871" y="550964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-1</a:t>
            </a:r>
            <a:endParaRPr lang="en-US" sz="3200" b="1" dirty="0"/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4316163" y="553942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5413168" y="374228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260488" y="440145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</a:t>
            </a:r>
            <a:r>
              <a:rPr lang="en-US" sz="3200" b="1" dirty="0" smtClean="0"/>
              <a:t>2</a:t>
            </a:r>
            <a:endParaRPr lang="en-US" sz="3200" b="1" dirty="0"/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6628168" y="374664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682631" y="371469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5686985" y="497393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957088" y="510168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-2</a:t>
            </a:r>
            <a:endParaRPr lang="en-US" sz="3200" b="1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20397"/>
              </p:ext>
            </p:extLst>
          </p:nvPr>
        </p:nvGraphicFramePr>
        <p:xfrm>
          <a:off x="7929847" y="3568493"/>
          <a:ext cx="3509526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4921">
                  <a:extLst>
                    <a:ext uri="{9D8B030D-6E8A-4147-A177-3AD203B41FA5}">
                      <a16:colId xmlns:a16="http://schemas.microsoft.com/office/drawing/2014/main" val="648473873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4111311431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4129047170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2533745960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2960124963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2372517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30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44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Iteration 4 we iterate </a:t>
            </a:r>
            <a:r>
              <a:rPr lang="en-US" b="1" dirty="0" smtClean="0">
                <a:solidFill>
                  <a:schemeClr val="bg1"/>
                </a:solidFill>
              </a:rPr>
              <a:t>through</a:t>
            </a:r>
            <a:r>
              <a:rPr lang="en-US" dirty="0" smtClean="0"/>
              <a:t> all the edges again </a:t>
            </a:r>
          </a:p>
          <a:p>
            <a:r>
              <a:rPr lang="en-US" dirty="0" smtClean="0"/>
              <a:t>After this iteration</a:t>
            </a:r>
          </a:p>
          <a:p>
            <a:pPr marL="0" indent="0">
              <a:buNone/>
            </a:pPr>
            <a:r>
              <a:rPr lang="en-US" dirty="0" smtClean="0"/>
              <a:t>no value was changed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in Action</a:t>
            </a:r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5061000" y="203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4335605" y="366976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3756000" y="3339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6276000" y="311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5061000" y="559126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3756000" y="49624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6276000" y="441817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3856" y="374617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-4</a:t>
            </a:r>
            <a:endParaRPr lang="en-US" sz="3200" b="1" dirty="0"/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4357188" y="255333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391880" y="240527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5662188" y="258976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914742" y="226355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10</a:t>
            </a:r>
            <a:endParaRPr lang="en-US" sz="3200" b="1" dirty="0"/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4088726" y="397502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609988" y="402537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27871" y="550964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-1</a:t>
            </a:r>
            <a:endParaRPr lang="en-US" sz="3200" b="1" dirty="0"/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4316163" y="553942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5413168" y="374228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260488" y="440145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</a:t>
            </a:r>
            <a:r>
              <a:rPr lang="en-US" sz="3200" b="1" dirty="0" smtClean="0"/>
              <a:t>2</a:t>
            </a:r>
            <a:endParaRPr lang="en-US" sz="3200" b="1" dirty="0"/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6628168" y="374664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682631" y="371469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5686985" y="497393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957088" y="510168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-2</a:t>
            </a:r>
            <a:endParaRPr lang="en-US" sz="3200" b="1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7929847" y="3568493"/>
          <a:ext cx="3509526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4921">
                  <a:extLst>
                    <a:ext uri="{9D8B030D-6E8A-4147-A177-3AD203B41FA5}">
                      <a16:colId xmlns:a16="http://schemas.microsoft.com/office/drawing/2014/main" val="648473873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4111311431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4129047170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2533745960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2960124963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2372517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30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39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Iteration 5 we iterate </a:t>
            </a:r>
            <a:r>
              <a:rPr lang="en-US" b="1" dirty="0" smtClean="0">
                <a:solidFill>
                  <a:schemeClr val="bg1"/>
                </a:solidFill>
              </a:rPr>
              <a:t>through</a:t>
            </a:r>
            <a:r>
              <a:rPr lang="en-US" dirty="0" smtClean="0"/>
              <a:t> all the edges again </a:t>
            </a:r>
          </a:p>
          <a:p>
            <a:r>
              <a:rPr lang="en-US" dirty="0" smtClean="0"/>
              <a:t>Again no value changed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This algorithm can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e improved, if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 smtClean="0"/>
              <a:t> are </a:t>
            </a:r>
          </a:p>
          <a:p>
            <a:pPr marL="0" indent="0">
              <a:buNone/>
            </a:pPr>
            <a:r>
              <a:rPr lang="en-US" dirty="0" smtClean="0"/>
              <a:t>done 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in Action</a:t>
            </a:r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5061000" y="203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4335605" y="366976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3756000" y="3339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6276000" y="311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5061000" y="559126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3756000" y="49624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6276000" y="441817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3856" y="374617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-4</a:t>
            </a:r>
            <a:endParaRPr lang="en-US" sz="3200" b="1" dirty="0"/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4357188" y="255333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391880" y="240527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5662188" y="258976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914742" y="226355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10</a:t>
            </a:r>
            <a:endParaRPr lang="en-US" sz="3200" b="1" dirty="0"/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4088726" y="397502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609988" y="402537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27871" y="550964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-1</a:t>
            </a:r>
            <a:endParaRPr lang="en-US" sz="3200" b="1" dirty="0"/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4316163" y="553942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5413168" y="374228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260488" y="440145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</a:t>
            </a:r>
            <a:r>
              <a:rPr lang="en-US" sz="3200" b="1" dirty="0" smtClean="0"/>
              <a:t>2</a:t>
            </a:r>
            <a:endParaRPr lang="en-US" sz="3200" b="1" dirty="0"/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6628168" y="374664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682631" y="371469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5686985" y="497393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957088" y="510168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-2</a:t>
            </a:r>
            <a:endParaRPr lang="en-US" sz="3200" b="1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7929847" y="3568493"/>
          <a:ext cx="3509526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4921">
                  <a:extLst>
                    <a:ext uri="{9D8B030D-6E8A-4147-A177-3AD203B41FA5}">
                      <a16:colId xmlns:a16="http://schemas.microsoft.com/office/drawing/2014/main" val="648473873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4111311431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4129047170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2533745960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2960124963"/>
                    </a:ext>
                  </a:extLst>
                </a:gridCol>
                <a:gridCol w="584921">
                  <a:extLst>
                    <a:ext uri="{9D8B030D-6E8A-4147-A177-3AD203B41FA5}">
                      <a16:colId xmlns:a16="http://schemas.microsoft.com/office/drawing/2014/main" val="2372517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30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57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2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rgbClr val="234465"/>
                </a:solidFill>
              </a:rPr>
              <a:t>Negative Edges and Cycles</a:t>
            </a:r>
          </a:p>
          <a:p>
            <a:pPr marL="514350" indent="-514350"/>
            <a:r>
              <a:rPr lang="en-US" dirty="0" smtClean="0">
                <a:solidFill>
                  <a:srgbClr val="234465"/>
                </a:solidFill>
              </a:rPr>
              <a:t>Negative Weights and Dijkstra</a:t>
            </a:r>
          </a:p>
          <a:p>
            <a:pPr marL="803583" lvl="1" indent="-514350"/>
            <a:r>
              <a:rPr lang="en-US" dirty="0" smtClean="0">
                <a:solidFill>
                  <a:srgbClr val="234465"/>
                </a:solidFill>
              </a:rPr>
              <a:t>The Generic </a:t>
            </a:r>
            <a:r>
              <a:rPr lang="en-US" dirty="0">
                <a:solidFill>
                  <a:srgbClr val="234465"/>
                </a:solidFill>
              </a:rPr>
              <a:t>S</a:t>
            </a:r>
            <a:r>
              <a:rPr lang="en-US" dirty="0" smtClean="0">
                <a:solidFill>
                  <a:srgbClr val="234465"/>
                </a:solidFill>
              </a:rPr>
              <a:t>hortest </a:t>
            </a:r>
            <a:r>
              <a:rPr lang="en-US" dirty="0">
                <a:solidFill>
                  <a:srgbClr val="234465"/>
                </a:solidFill>
              </a:rPr>
              <a:t>P</a:t>
            </a:r>
            <a:r>
              <a:rPr lang="en-US" dirty="0" smtClean="0">
                <a:solidFill>
                  <a:srgbClr val="234465"/>
                </a:solidFill>
              </a:rPr>
              <a:t>aths </a:t>
            </a:r>
            <a:r>
              <a:rPr lang="en-US" dirty="0">
                <a:solidFill>
                  <a:srgbClr val="234465"/>
                </a:solidFill>
              </a:rPr>
              <a:t>A</a:t>
            </a:r>
            <a:r>
              <a:rPr lang="en-US" dirty="0" smtClean="0">
                <a:solidFill>
                  <a:srgbClr val="234465"/>
                </a:solidFill>
              </a:rPr>
              <a:t>lgorithm</a:t>
            </a:r>
            <a:endParaRPr lang="en-US" dirty="0">
              <a:solidFill>
                <a:srgbClr val="234465"/>
              </a:solidFill>
            </a:endParaRPr>
          </a:p>
          <a:p>
            <a:pPr marL="514350" indent="-514350"/>
            <a:r>
              <a:rPr lang="en-US" noProof="1" smtClean="0">
                <a:solidFill>
                  <a:srgbClr val="234465"/>
                </a:solidFill>
              </a:rPr>
              <a:t>Bellman-Ford</a:t>
            </a:r>
            <a:endParaRPr lang="en-US" dirty="0" smtClean="0">
              <a:solidFill>
                <a:srgbClr val="234465"/>
              </a:solidFill>
            </a:endParaRPr>
          </a:p>
          <a:p>
            <a:pPr marL="514350" indent="-514350"/>
            <a:r>
              <a:rPr lang="en-US" dirty="0" smtClean="0">
                <a:solidFill>
                  <a:srgbClr val="234465"/>
                </a:solidFill>
              </a:rPr>
              <a:t>Longest Path in DAG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Algorithm steps pseudocode: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6048" y="1779417"/>
            <a:ext cx="11520001" cy="4867844"/>
          </a:xfrm>
        </p:spPr>
        <p:txBody>
          <a:bodyPr/>
          <a:lstStyle/>
          <a:p>
            <a:r>
              <a:rPr lang="en-US" dirty="0"/>
              <a:t>for v in G </a:t>
            </a:r>
          </a:p>
          <a:p>
            <a:r>
              <a:rPr lang="en-US" dirty="0"/>
              <a:t>   d[v] = infinity</a:t>
            </a:r>
          </a:p>
          <a:p>
            <a:r>
              <a:rPr lang="en-US" dirty="0"/>
              <a:t>   prev[v] = null</a:t>
            </a:r>
          </a:p>
          <a:p>
            <a:endParaRPr lang="en-US" dirty="0" smtClean="0"/>
          </a:p>
          <a:p>
            <a:r>
              <a:rPr lang="en-US" dirty="0" smtClean="0"/>
              <a:t>for vertex in G.vertices – 1</a:t>
            </a:r>
          </a:p>
          <a:p>
            <a:r>
              <a:rPr lang="en-US" dirty="0"/>
              <a:t> </a:t>
            </a:r>
            <a:r>
              <a:rPr lang="en-US" dirty="0" smtClean="0"/>
              <a:t>   for edge in edges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2"/>
                </a:solidFill>
              </a:rPr>
              <a:t>// relaxation step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  </a:t>
            </a:r>
            <a:r>
              <a:rPr lang="en-US" dirty="0"/>
              <a:t>if </a:t>
            </a:r>
            <a:r>
              <a:rPr lang="en-US" dirty="0" smtClean="0"/>
              <a:t>(d[</a:t>
            </a:r>
            <a:r>
              <a:rPr lang="en-US" dirty="0" err="1" smtClean="0"/>
              <a:t>edge.from</a:t>
            </a:r>
            <a:r>
              <a:rPr lang="en-US" dirty="0" smtClean="0"/>
              <a:t>] != infinity and d[</a:t>
            </a:r>
            <a:r>
              <a:rPr lang="en-US" dirty="0" err="1" smtClean="0"/>
              <a:t>edge.from</a:t>
            </a:r>
            <a:r>
              <a:rPr lang="en-US" dirty="0" smtClean="0"/>
              <a:t>] </a:t>
            </a:r>
            <a:r>
              <a:rPr lang="en-US" dirty="0"/>
              <a:t>+ </a:t>
            </a:r>
            <a:r>
              <a:rPr lang="en-US" dirty="0" smtClean="0"/>
              <a:t>                                         	                             edge.weight </a:t>
            </a:r>
            <a:r>
              <a:rPr lang="en-US" dirty="0"/>
              <a:t>&lt; d[edge.to]) </a:t>
            </a:r>
          </a:p>
          <a:p>
            <a:r>
              <a:rPr lang="en-US" dirty="0"/>
              <a:t>           update d[edge.to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dirty="0" smtClean="0">
                <a:solidFill>
                  <a:schemeClr val="accent2"/>
                </a:solidFill>
              </a:rPr>
              <a:t>Run the algorithm second time if you can update any distance there is a negative cycle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5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Bellman-Ford Live Demo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61957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34465"/>
                </a:solidFill>
              </a:rPr>
              <a:t>Maximization Application of the Graph Structure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 smtClean="0">
                <a:solidFill>
                  <a:srgbClr val="234465"/>
                </a:solidFill>
              </a:rPr>
              <a:t>Longest Path in DAG</a:t>
            </a:r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4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Find the </a:t>
            </a:r>
            <a:r>
              <a:rPr lang="en-US" b="1" dirty="0" smtClean="0">
                <a:solidFill>
                  <a:schemeClr val="bg1"/>
                </a:solidFill>
              </a:rPr>
              <a:t>longest</a:t>
            </a:r>
            <a:r>
              <a:rPr lang="en-US" dirty="0" smtClean="0"/>
              <a:t> distance from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 smtClean="0"/>
              <a:t> vertex 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 to          all other </a:t>
            </a:r>
            <a:r>
              <a:rPr lang="en-US" b="1" dirty="0" smtClean="0">
                <a:solidFill>
                  <a:schemeClr val="bg1"/>
                </a:solidFill>
              </a:rPr>
              <a:t>vertices</a:t>
            </a:r>
          </a:p>
          <a:p>
            <a:r>
              <a:rPr lang="en-US" dirty="0"/>
              <a:t>NP-Hard for general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Solvable only for </a:t>
            </a:r>
            <a:r>
              <a:rPr lang="en-US" b="1" dirty="0" smtClean="0">
                <a:solidFill>
                  <a:schemeClr val="bg1"/>
                </a:solidFill>
              </a:rPr>
              <a:t>DAG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shortest</a:t>
            </a:r>
            <a:r>
              <a:rPr lang="en-US" dirty="0"/>
              <a:t> paths problem</a:t>
            </a:r>
          </a:p>
          <a:p>
            <a:r>
              <a:rPr lang="en-US" dirty="0"/>
              <a:t>We can use </a:t>
            </a:r>
            <a:r>
              <a:rPr lang="en-US" b="1" dirty="0">
                <a:solidFill>
                  <a:schemeClr val="bg1"/>
                </a:solidFill>
              </a:rPr>
              <a:t>Topological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Longest Path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798" dirty="0" smtClean="0"/>
              <a:t>The </a:t>
            </a:r>
            <a:r>
              <a:rPr lang="en-US" sz="3798" b="1" dirty="0" smtClean="0">
                <a:solidFill>
                  <a:schemeClr val="bg1"/>
                </a:solidFill>
              </a:rPr>
              <a:t>Longest</a:t>
            </a:r>
            <a:r>
              <a:rPr lang="en-US" sz="3798" dirty="0" smtClean="0"/>
              <a:t> path algorithm</a:t>
            </a:r>
          </a:p>
          <a:p>
            <a:pPr lvl="1"/>
            <a:r>
              <a:rPr lang="en-US" sz="3598" dirty="0" smtClean="0"/>
              <a:t>Initialize </a:t>
            </a:r>
            <a:r>
              <a:rPr lang="en-US" sz="3798" b="1" dirty="0">
                <a:solidFill>
                  <a:schemeClr val="bg1"/>
                </a:solidFill>
              </a:rPr>
              <a:t>all</a:t>
            </a:r>
            <a:r>
              <a:rPr lang="en-US" sz="3598" dirty="0" smtClean="0"/>
              <a:t> </a:t>
            </a:r>
            <a:r>
              <a:rPr lang="en-US" sz="3798" b="1" dirty="0">
                <a:solidFill>
                  <a:schemeClr val="bg1"/>
                </a:solidFill>
              </a:rPr>
              <a:t>distances</a:t>
            </a:r>
            <a:r>
              <a:rPr lang="en-US" sz="3598" dirty="0" smtClean="0"/>
              <a:t> to </a:t>
            </a:r>
            <a:r>
              <a:rPr lang="en-US" sz="3798" b="1" dirty="0">
                <a:solidFill>
                  <a:schemeClr val="bg1"/>
                </a:solidFill>
              </a:rPr>
              <a:t>negative</a:t>
            </a:r>
            <a:r>
              <a:rPr lang="en-US" sz="3598" dirty="0" smtClean="0"/>
              <a:t> </a:t>
            </a:r>
            <a:r>
              <a:rPr lang="en-US" sz="3798" b="1" dirty="0" smtClean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798" dirty="0" smtClean="0"/>
              <a:t>Create </a:t>
            </a:r>
            <a:r>
              <a:rPr lang="en-US" sz="3798" b="1" dirty="0">
                <a:solidFill>
                  <a:schemeClr val="bg1"/>
                </a:solidFill>
              </a:rPr>
              <a:t>Topological</a:t>
            </a:r>
            <a:r>
              <a:rPr lang="en-US" sz="3798" dirty="0" smtClean="0"/>
              <a:t> order of all </a:t>
            </a:r>
            <a:r>
              <a:rPr lang="en-US" sz="3798" b="1" dirty="0" smtClean="0">
                <a:solidFill>
                  <a:schemeClr val="bg1"/>
                </a:solidFill>
              </a:rPr>
              <a:t>vertices</a:t>
            </a:r>
          </a:p>
          <a:p>
            <a:pPr lvl="1"/>
            <a:r>
              <a:rPr lang="en-US" sz="3798" dirty="0" smtClean="0"/>
              <a:t>For each vertex</a:t>
            </a:r>
          </a:p>
          <a:p>
            <a:pPr lvl="2"/>
            <a:r>
              <a:rPr lang="en-US" sz="3598" dirty="0" smtClean="0"/>
              <a:t>If </a:t>
            </a:r>
            <a:r>
              <a:rPr lang="en-US" sz="3798" b="1" dirty="0">
                <a:solidFill>
                  <a:schemeClr val="bg1"/>
                </a:solidFill>
              </a:rPr>
              <a:t>d[v] &lt; d[u] + weight(u, v)</a:t>
            </a:r>
            <a:r>
              <a:rPr lang="en-US" sz="3598" dirty="0" smtClean="0"/>
              <a:t> update</a:t>
            </a:r>
          </a:p>
          <a:p>
            <a:pPr lvl="2"/>
            <a:r>
              <a:rPr lang="en-US" sz="3598" dirty="0" smtClean="0"/>
              <a:t>You can save the </a:t>
            </a:r>
            <a:r>
              <a:rPr lang="en-US" sz="3798" b="1" dirty="0">
                <a:solidFill>
                  <a:schemeClr val="bg1"/>
                </a:solidFill>
              </a:rPr>
              <a:t>prev[v] </a:t>
            </a:r>
            <a:r>
              <a:rPr lang="en-US" sz="3598" dirty="0" smtClean="0"/>
              <a:t>to reconstruct the path</a:t>
            </a:r>
            <a:endParaRPr lang="en-US" sz="3598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Path </a:t>
            </a:r>
            <a:r>
              <a:rPr lang="en-US" dirty="0"/>
              <a:t>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77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Algorithm steps pseudocode: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6736" y="2439000"/>
            <a:ext cx="11520001" cy="2155499"/>
          </a:xfrm>
        </p:spPr>
        <p:txBody>
          <a:bodyPr/>
          <a:lstStyle/>
          <a:p>
            <a:r>
              <a:rPr lang="en-US" dirty="0" smtClean="0"/>
              <a:t>for vertex in topological order</a:t>
            </a:r>
          </a:p>
          <a:p>
            <a:r>
              <a:rPr lang="en-US" dirty="0"/>
              <a:t> </a:t>
            </a:r>
            <a:r>
              <a:rPr lang="en-US" dirty="0" smtClean="0"/>
              <a:t>   for edge in edges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2"/>
                </a:solidFill>
              </a:rPr>
              <a:t>// relaxation step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  </a:t>
            </a:r>
            <a:r>
              <a:rPr lang="en-US" dirty="0"/>
              <a:t>if </a:t>
            </a:r>
            <a:r>
              <a:rPr lang="en-US" dirty="0" smtClean="0"/>
              <a:t>(d[</a:t>
            </a:r>
            <a:r>
              <a:rPr lang="en-US" dirty="0" err="1" smtClean="0"/>
              <a:t>edge.from</a:t>
            </a:r>
            <a:r>
              <a:rPr lang="en-US" dirty="0" smtClean="0"/>
              <a:t>] + edge.weight &gt; </a:t>
            </a:r>
            <a:r>
              <a:rPr lang="en-US" dirty="0"/>
              <a:t>d[edge.to]) </a:t>
            </a:r>
          </a:p>
          <a:p>
            <a:r>
              <a:rPr lang="en-US" dirty="0"/>
              <a:t>           update </a:t>
            </a:r>
            <a:r>
              <a:rPr lang="en-US" dirty="0" smtClean="0"/>
              <a:t>d[edge.to</a:t>
            </a:r>
            <a:r>
              <a:rPr lang="en-US" dirty="0"/>
              <a:t>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Path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5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Longest Path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41229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Negative</a:t>
            </a:r>
            <a:r>
              <a:rPr lang="en-US" sz="3000" b="1" dirty="0" smtClean="0"/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edges</a:t>
            </a:r>
            <a:r>
              <a:rPr lang="en-US" sz="3000" b="1" dirty="0" smtClean="0"/>
              <a:t> and cycles</a:t>
            </a:r>
            <a:endParaRPr lang="en-US" sz="3000" b="1" dirty="0"/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2800" b="1" dirty="0" smtClean="0">
                <a:solidFill>
                  <a:schemeClr val="bg2"/>
                </a:solidFill>
              </a:rPr>
              <a:t> shortest paths</a:t>
            </a:r>
            <a:endParaRPr lang="en-US" sz="2800" b="1" dirty="0">
              <a:solidFill>
                <a:schemeClr val="bg2"/>
              </a:solidFill>
            </a:endParaRP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Dijkstra</a:t>
            </a:r>
            <a:r>
              <a:rPr lang="en-US" sz="2800" b="1" dirty="0" smtClean="0">
                <a:solidFill>
                  <a:schemeClr val="bg2"/>
                </a:solidFill>
              </a:rPr>
              <a:t> and negative weights </a:t>
            </a: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2800" b="1" dirty="0" smtClean="0">
                <a:solidFill>
                  <a:schemeClr val="bg2"/>
                </a:solidFill>
              </a:rPr>
              <a:t>The "</a:t>
            </a:r>
            <a:r>
              <a:rPr lang="en-US" sz="3000" b="1" dirty="0">
                <a:solidFill>
                  <a:schemeClr val="bg1"/>
                </a:solidFill>
              </a:rPr>
              <a:t>Generic</a:t>
            </a:r>
            <a:r>
              <a:rPr lang="en-US" sz="2800" b="1" dirty="0" smtClean="0">
                <a:solidFill>
                  <a:schemeClr val="bg2"/>
                </a:solidFill>
              </a:rPr>
              <a:t>" shortest path algorithm</a:t>
            </a:r>
            <a:endParaRPr lang="en-US" sz="2800" b="1" dirty="0" smtClean="0">
              <a:solidFill>
                <a:schemeClr val="bg2"/>
              </a:solidFill>
            </a:endParaRP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Bellman-Ford</a:t>
            </a:r>
            <a:r>
              <a:rPr lang="en-US" sz="3000" b="1" dirty="0" smtClean="0"/>
              <a:t> algorithm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Longest</a:t>
            </a:r>
            <a:r>
              <a:rPr lang="en-US" sz="3000" b="1" dirty="0" smtClean="0"/>
              <a:t> Paths in Graph</a:t>
            </a:r>
            <a:endParaRPr lang="en-US" sz="3000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27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34465"/>
                </a:solidFill>
              </a:rPr>
              <a:t>Introducing The Undefined Graph Path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 smtClean="0">
                <a:solidFill>
                  <a:srgbClr val="234465"/>
                </a:solidFill>
              </a:rPr>
              <a:t>Negative Cycles and Edges</a:t>
            </a:r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5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30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This course (slides, examples, demos, exercises, homework, documents, videos and other assets) is </a:t>
            </a:r>
            <a:r>
              <a:rPr lang="en-US" b="1" dirty="0">
                <a:solidFill>
                  <a:srgbClr val="234465"/>
                </a:solidFill>
              </a:rPr>
              <a:t>copyrighted content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Software University – </a:t>
            </a:r>
            <a:r>
              <a:rPr lang="en-US" dirty="0">
                <a:solidFill>
                  <a:srgbClr val="234465"/>
                </a:solidFill>
                <a:hlinkClick r:id="rId4"/>
              </a:rPr>
              <a:t>https://softuni.bg</a:t>
            </a:r>
            <a:endParaRPr lang="bg-BG" dirty="0">
              <a:solidFill>
                <a:srgbClr val="234465"/>
              </a:solidFill>
            </a:endParaRPr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31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3"/>
              </a:rPr>
              <a:t>softuni.bg</a:t>
            </a:r>
            <a:r>
              <a:rPr lang="en-US" sz="3000" noProof="1">
                <a:solidFill>
                  <a:srgbClr val="234465"/>
                </a:solidFill>
              </a:rPr>
              <a:t>, </a:t>
            </a:r>
            <a:r>
              <a:rPr lang="en-US" sz="3000" noProof="1">
                <a:solidFill>
                  <a:srgbClr val="234465"/>
                </a:solidFill>
                <a:hlinkClick r:id="rId4"/>
              </a:rPr>
              <a:t>about.softuni.bg</a:t>
            </a:r>
            <a:r>
              <a:rPr lang="en-US" sz="3000" noProof="1">
                <a:solidFill>
                  <a:srgbClr val="234465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Foundation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5"/>
              </a:rPr>
              <a:t>softuni.foundation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@ Facebook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6"/>
              </a:rPr>
              <a:t>facebook.com/SoftwareUniversity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Forums</a:t>
            </a:r>
          </a:p>
          <a:p>
            <a:pPr lvl="1"/>
            <a:r>
              <a:rPr lang="en-US" sz="3000" dirty="0">
                <a:solidFill>
                  <a:srgbClr val="234465"/>
                </a:solidFill>
                <a:hlinkClick r:id="rId7"/>
              </a:rPr>
              <a:t>forum.softuni.bg</a:t>
            </a:r>
            <a:endParaRPr lang="en-US" sz="3000" noProof="1">
              <a:solidFill>
                <a:srgbClr val="234465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34465"/>
                </a:solidFill>
              </a:rPr>
              <a:t>What is a negative edge:</a:t>
            </a:r>
          </a:p>
          <a:p>
            <a:pPr lvl="1"/>
            <a:r>
              <a:rPr lang="en-US" dirty="0" smtClean="0">
                <a:solidFill>
                  <a:srgbClr val="234465"/>
                </a:solidFill>
              </a:rPr>
              <a:t>Edge with </a:t>
            </a:r>
            <a:r>
              <a:rPr lang="en-US" b="1" dirty="0" smtClean="0">
                <a:solidFill>
                  <a:schemeClr val="bg1"/>
                </a:solidFill>
              </a:rPr>
              <a:t>weight</a:t>
            </a:r>
            <a:r>
              <a:rPr lang="en-US" dirty="0" smtClean="0">
                <a:solidFill>
                  <a:srgbClr val="234465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less</a:t>
            </a:r>
            <a:r>
              <a:rPr lang="en-US" dirty="0" smtClean="0">
                <a:solidFill>
                  <a:srgbClr val="234465"/>
                </a:solidFill>
              </a:rPr>
              <a:t> than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 smtClean="0">
                <a:solidFill>
                  <a:srgbClr val="234465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234465"/>
                </a:solidFill>
              </a:rPr>
              <a:t>Can be presented in any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 smtClean="0">
                <a:solidFill>
                  <a:srgbClr val="234465"/>
                </a:solidFill>
              </a:rPr>
              <a:t> in the graph</a:t>
            </a:r>
          </a:p>
          <a:p>
            <a:pPr lvl="1"/>
            <a:r>
              <a:rPr lang="en-US" dirty="0" smtClean="0">
                <a:solidFill>
                  <a:srgbClr val="234465"/>
                </a:solidFill>
              </a:rPr>
              <a:t>Can be both </a:t>
            </a:r>
            <a:r>
              <a:rPr lang="en-US" b="1" dirty="0">
                <a:solidFill>
                  <a:schemeClr val="bg1"/>
                </a:solidFill>
              </a:rPr>
              <a:t>directed</a:t>
            </a:r>
            <a:r>
              <a:rPr lang="en-US" dirty="0" smtClean="0">
                <a:solidFill>
                  <a:srgbClr val="234465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undirected</a:t>
            </a:r>
          </a:p>
          <a:p>
            <a:pPr lvl="1"/>
            <a:r>
              <a:rPr lang="en-US" dirty="0" smtClean="0">
                <a:solidFill>
                  <a:srgbClr val="234465"/>
                </a:solidFill>
              </a:rPr>
              <a:t>Can be a part of a </a:t>
            </a:r>
            <a:r>
              <a:rPr lang="en-US" b="1" dirty="0">
                <a:solidFill>
                  <a:schemeClr val="bg1"/>
                </a:solidFill>
              </a:rPr>
              <a:t>cycle</a:t>
            </a:r>
          </a:p>
          <a:p>
            <a:pPr lvl="1"/>
            <a:endParaRPr lang="en-US" dirty="0" smtClean="0">
              <a:solidFill>
                <a:srgbClr val="234465"/>
              </a:solidFill>
            </a:endParaRPr>
          </a:p>
          <a:p>
            <a:pPr marL="442912" lvl="1" indent="0">
              <a:buNone/>
            </a:pPr>
            <a:r>
              <a:rPr lang="en-US" dirty="0" smtClean="0">
                <a:solidFill>
                  <a:srgbClr val="234465"/>
                </a:solidFill>
              </a:rPr>
              <a:t>                                                   </a:t>
            </a:r>
            <a:r>
              <a:rPr lang="en-US" dirty="0" smtClean="0">
                <a:solidFill>
                  <a:srgbClr val="F2A40D"/>
                </a:solidFill>
              </a:rPr>
              <a:t>-73</a:t>
            </a:r>
            <a:endParaRPr lang="en-US" dirty="0">
              <a:solidFill>
                <a:srgbClr val="F2A40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Negative Edge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</a:t>
            </a:fld>
            <a:endParaRPr lang="en-US" dirty="0">
              <a:solidFill>
                <a:srgbClr val="234465"/>
              </a:solidFill>
            </a:endParaRPr>
          </a:p>
        </p:txBody>
      </p:sp>
      <p:cxnSp>
        <p:nvCxnSpPr>
          <p:cNvPr id="6" name="Straight Arrow Connector 5"/>
          <p:cNvCxnSpPr>
            <a:cxnSpLocks noChangeShapeType="1"/>
            <a:stCxn id="8" idx="2"/>
          </p:cNvCxnSpPr>
          <p:nvPr/>
        </p:nvCxnSpPr>
        <p:spPr bwMode="auto">
          <a:xfrm>
            <a:off x="4640336" y="5914559"/>
            <a:ext cx="2232752" cy="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F2A40D"/>
            </a:solidFill>
            <a:round/>
            <a:headEnd/>
            <a:tailEnd/>
          </a:ln>
          <a:effectLst/>
        </p:spPr>
      </p:cxn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6866954" y="5589000"/>
            <a:ext cx="668046" cy="65111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rot="10800000" flipV="1">
            <a:off x="3936000" y="5589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234465"/>
                </a:solidFill>
              </a:rPr>
              <a:t>Negative </a:t>
            </a:r>
            <a:r>
              <a:rPr lang="en-US" b="1" dirty="0" smtClean="0">
                <a:solidFill>
                  <a:srgbClr val="F2A40D"/>
                </a:solidFill>
              </a:rPr>
              <a:t>weight</a:t>
            </a:r>
            <a:r>
              <a:rPr lang="en-US" dirty="0" smtClean="0">
                <a:solidFill>
                  <a:srgbClr val="234465"/>
                </a:solidFill>
              </a:rPr>
              <a:t> cycle in graph</a:t>
            </a:r>
          </a:p>
          <a:p>
            <a:pPr lvl="1"/>
            <a:r>
              <a:rPr lang="en-US" dirty="0" smtClean="0">
                <a:solidFill>
                  <a:srgbClr val="234465"/>
                </a:solidFill>
              </a:rPr>
              <a:t>Negative weight cycle is a </a:t>
            </a:r>
            <a:r>
              <a:rPr lang="en-US" sz="3398" b="1" dirty="0">
                <a:solidFill>
                  <a:srgbClr val="F2A40D"/>
                </a:solidFill>
              </a:rPr>
              <a:t>cycle</a:t>
            </a:r>
            <a:r>
              <a:rPr lang="en-US" dirty="0" smtClean="0">
                <a:solidFill>
                  <a:srgbClr val="234465"/>
                </a:solidFill>
              </a:rPr>
              <a:t> with </a:t>
            </a:r>
            <a:r>
              <a:rPr lang="en-US" sz="3398" b="1" dirty="0">
                <a:solidFill>
                  <a:srgbClr val="F2A40D"/>
                </a:solidFill>
              </a:rPr>
              <a:t>weights</a:t>
            </a:r>
            <a:r>
              <a:rPr lang="en-US" dirty="0" smtClean="0">
                <a:solidFill>
                  <a:srgbClr val="234465"/>
                </a:solidFill>
              </a:rPr>
              <a:t> that </a:t>
            </a:r>
            <a:r>
              <a:rPr lang="en-US" sz="3398" b="1" dirty="0">
                <a:solidFill>
                  <a:srgbClr val="F2A40D"/>
                </a:solidFill>
              </a:rPr>
              <a:t>sum</a:t>
            </a:r>
            <a:r>
              <a:rPr lang="en-US" dirty="0" smtClean="0">
                <a:solidFill>
                  <a:srgbClr val="234465"/>
                </a:solidFill>
              </a:rPr>
              <a:t> to a </a:t>
            </a:r>
            <a:r>
              <a:rPr lang="en-US" sz="3398" b="1" dirty="0">
                <a:solidFill>
                  <a:srgbClr val="F2A40D"/>
                </a:solidFill>
              </a:rPr>
              <a:t>negative</a:t>
            </a:r>
            <a:r>
              <a:rPr lang="en-US" dirty="0" smtClean="0">
                <a:solidFill>
                  <a:srgbClr val="234465"/>
                </a:solidFill>
              </a:rPr>
              <a:t> number</a:t>
            </a:r>
          </a:p>
          <a:p>
            <a:pPr lvl="1"/>
            <a:r>
              <a:rPr lang="en-US" dirty="0" smtClean="0">
                <a:solidFill>
                  <a:srgbClr val="234465"/>
                </a:solidFill>
              </a:rPr>
              <a:t>If there is </a:t>
            </a:r>
            <a:r>
              <a:rPr lang="en-US" sz="3400" b="1" dirty="0">
                <a:solidFill>
                  <a:srgbClr val="F2A40D"/>
                </a:solidFill>
              </a:rPr>
              <a:t>negative</a:t>
            </a:r>
            <a:r>
              <a:rPr lang="en-US" dirty="0" smtClean="0">
                <a:solidFill>
                  <a:srgbClr val="234465"/>
                </a:solidFill>
              </a:rPr>
              <a:t> cycle </a:t>
            </a:r>
            <a:r>
              <a:rPr lang="en-US" sz="3400" b="1" dirty="0">
                <a:solidFill>
                  <a:srgbClr val="F2A40D"/>
                </a:solidFill>
              </a:rPr>
              <a:t>reachable</a:t>
            </a:r>
            <a:r>
              <a:rPr lang="en-US" dirty="0" smtClean="0">
                <a:solidFill>
                  <a:srgbClr val="234465"/>
                </a:solidFill>
              </a:rPr>
              <a:t> from the </a:t>
            </a:r>
            <a:r>
              <a:rPr lang="en-US" sz="3400" b="1" dirty="0">
                <a:solidFill>
                  <a:srgbClr val="F2A40D"/>
                </a:solidFill>
              </a:rPr>
              <a:t>source</a:t>
            </a:r>
            <a:r>
              <a:rPr lang="en-US" dirty="0" smtClean="0">
                <a:solidFill>
                  <a:srgbClr val="234465"/>
                </a:solidFill>
              </a:rPr>
              <a:t> node there is </a:t>
            </a:r>
            <a:r>
              <a:rPr lang="en-US" sz="3400" b="1" dirty="0">
                <a:solidFill>
                  <a:srgbClr val="F2A40D"/>
                </a:solidFill>
              </a:rPr>
              <a:t>no</a:t>
            </a:r>
            <a:r>
              <a:rPr lang="en-US" dirty="0" smtClean="0">
                <a:solidFill>
                  <a:srgbClr val="234465"/>
                </a:solidFill>
              </a:rPr>
              <a:t> shortest path to the destination or we can say the path is </a:t>
            </a:r>
            <a:r>
              <a:rPr lang="en-US" sz="3400" b="1" dirty="0">
                <a:solidFill>
                  <a:srgbClr val="F2A40D"/>
                </a:solidFill>
              </a:rPr>
              <a:t>undefined</a:t>
            </a:r>
          </a:p>
          <a:p>
            <a:pPr marL="442912" lvl="1" indent="0">
              <a:buNone/>
            </a:pPr>
            <a:r>
              <a:rPr lang="en-US" dirty="0" smtClean="0">
                <a:solidFill>
                  <a:srgbClr val="234465"/>
                </a:solidFill>
              </a:rPr>
              <a:t>                                                                </a:t>
            </a:r>
            <a:r>
              <a:rPr lang="en-US" b="1" dirty="0" smtClean="0"/>
              <a:t>-3</a:t>
            </a:r>
          </a:p>
          <a:p>
            <a:pPr marL="442912" lvl="1" indent="0">
              <a:buNone/>
            </a:pPr>
            <a:endParaRPr lang="en-US" b="1" dirty="0"/>
          </a:p>
          <a:p>
            <a:pPr marL="442912" lvl="1" indent="0">
              <a:buNone/>
            </a:pPr>
            <a:endParaRPr lang="en-US" b="1" dirty="0" smtClean="0"/>
          </a:p>
          <a:p>
            <a:pPr marL="442912" lvl="1" indent="0">
              <a:buNone/>
            </a:pPr>
            <a:endParaRPr lang="en-US" b="1" dirty="0"/>
          </a:p>
          <a:p>
            <a:pPr lvl="1"/>
            <a:r>
              <a:rPr lang="en-US" dirty="0" smtClean="0"/>
              <a:t>Path from </a:t>
            </a:r>
            <a:r>
              <a:rPr lang="en-US" b="1" dirty="0" smtClean="0">
                <a:solidFill>
                  <a:srgbClr val="F2A40D"/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b="1" dirty="0">
                <a:solidFill>
                  <a:srgbClr val="F2A40D"/>
                </a:solidFill>
              </a:rPr>
              <a:t>E </a:t>
            </a:r>
            <a:r>
              <a:rPr lang="en-US" dirty="0" smtClean="0"/>
              <a:t>is </a:t>
            </a:r>
            <a:r>
              <a:rPr lang="en-US" b="1" dirty="0">
                <a:solidFill>
                  <a:srgbClr val="F2A40D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Weight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 rot="10800000" flipV="1">
            <a:off x="2451000" y="437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 rot="10800000" flipV="1">
            <a:off x="4341000" y="437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 rot="10800000" flipV="1">
            <a:off x="6006000" y="4380198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 rot="10800000" flipV="1">
            <a:off x="7806000" y="437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 rot="10800000" flipV="1">
            <a:off x="9514359" y="4378064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56" name="Straight Arrow Connector 55"/>
          <p:cNvCxnSpPr>
            <a:cxnSpLocks noChangeShapeType="1"/>
            <a:stCxn id="44" idx="2"/>
            <a:endCxn id="45" idx="6"/>
          </p:cNvCxnSpPr>
          <p:nvPr/>
        </p:nvCxnSpPr>
        <p:spPr bwMode="auto">
          <a:xfrm>
            <a:off x="3155336" y="4699559"/>
            <a:ext cx="1185664" cy="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60" name="Straight Arrow Connector 59"/>
          <p:cNvCxnSpPr>
            <a:cxnSpLocks noChangeShapeType="1"/>
            <a:stCxn id="45" idx="2"/>
          </p:cNvCxnSpPr>
          <p:nvPr/>
        </p:nvCxnSpPr>
        <p:spPr bwMode="auto">
          <a:xfrm flipV="1">
            <a:off x="5045336" y="4699558"/>
            <a:ext cx="960663" cy="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63" name="Straight Arrow Connector 62"/>
          <p:cNvCxnSpPr>
            <a:cxnSpLocks noChangeShapeType="1"/>
            <a:stCxn id="46" idx="2"/>
          </p:cNvCxnSpPr>
          <p:nvPr/>
        </p:nvCxnSpPr>
        <p:spPr bwMode="auto">
          <a:xfrm flipV="1">
            <a:off x="6710336" y="4699558"/>
            <a:ext cx="1095664" cy="6199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64" name="Straight Arrow Connector 63"/>
          <p:cNvCxnSpPr>
            <a:cxnSpLocks noChangeShapeType="1"/>
            <a:stCxn id="49" idx="2"/>
          </p:cNvCxnSpPr>
          <p:nvPr/>
        </p:nvCxnSpPr>
        <p:spPr bwMode="auto">
          <a:xfrm>
            <a:off x="8510336" y="4699559"/>
            <a:ext cx="1004023" cy="658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6" name="Circular Arrow 35"/>
          <p:cNvSpPr/>
          <p:nvPr/>
        </p:nvSpPr>
        <p:spPr bwMode="auto">
          <a:xfrm rot="178796" flipH="1">
            <a:off x="6492612" y="3631500"/>
            <a:ext cx="1531112" cy="1485000"/>
          </a:xfrm>
          <a:prstGeom prst="circularArrow">
            <a:avLst/>
          </a:prstGeom>
          <a:solidFill>
            <a:schemeClr val="bg1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625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9" grpId="0" animBg="1"/>
      <p:bldP spid="5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Generic Shortest Paths Algorithm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Negative Weights and Dijkstra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3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34465"/>
                </a:solidFill>
              </a:rPr>
              <a:t>Why does Dijkstra </a:t>
            </a:r>
            <a:r>
              <a:rPr lang="en-US" b="1" dirty="0" smtClean="0">
                <a:solidFill>
                  <a:srgbClr val="F2A40D"/>
                </a:solidFill>
              </a:rPr>
              <a:t>fail</a:t>
            </a:r>
            <a:r>
              <a:rPr lang="en-US" dirty="0" smtClean="0">
                <a:solidFill>
                  <a:srgbClr val="234465"/>
                </a:solidFill>
              </a:rPr>
              <a:t> with negative edges?</a:t>
            </a:r>
          </a:p>
          <a:p>
            <a:pPr lvl="1"/>
            <a:r>
              <a:rPr lang="en-US" dirty="0" smtClean="0">
                <a:solidFill>
                  <a:srgbClr val="234465"/>
                </a:solidFill>
              </a:rPr>
              <a:t>Dijkstra assumes that once we mark the node as </a:t>
            </a:r>
            <a:r>
              <a:rPr lang="en-US" sz="3398" b="1" dirty="0">
                <a:solidFill>
                  <a:srgbClr val="F2A40D"/>
                </a:solidFill>
              </a:rPr>
              <a:t>visited</a:t>
            </a:r>
            <a:r>
              <a:rPr lang="en-US" dirty="0" smtClean="0">
                <a:solidFill>
                  <a:srgbClr val="234465"/>
                </a:solidFill>
              </a:rPr>
              <a:t> as a parent node the </a:t>
            </a:r>
            <a:r>
              <a:rPr lang="en-US" sz="3398" b="1" dirty="0">
                <a:solidFill>
                  <a:srgbClr val="F2A40D"/>
                </a:solidFill>
              </a:rPr>
              <a:t>shortest</a:t>
            </a:r>
            <a:r>
              <a:rPr lang="en-US" dirty="0" smtClean="0">
                <a:solidFill>
                  <a:srgbClr val="234465"/>
                </a:solidFill>
              </a:rPr>
              <a:t> </a:t>
            </a:r>
            <a:r>
              <a:rPr lang="en-US" sz="3398" b="1" dirty="0">
                <a:solidFill>
                  <a:srgbClr val="F2A40D"/>
                </a:solidFill>
              </a:rPr>
              <a:t>path</a:t>
            </a:r>
            <a:r>
              <a:rPr lang="en-US" dirty="0" smtClean="0">
                <a:solidFill>
                  <a:srgbClr val="234465"/>
                </a:solidFill>
              </a:rPr>
              <a:t> to it is </a:t>
            </a:r>
            <a:r>
              <a:rPr lang="en-US" sz="3398" b="1" dirty="0" smtClean="0">
                <a:solidFill>
                  <a:srgbClr val="F2A40D"/>
                </a:solidFill>
              </a:rPr>
              <a:t>found</a:t>
            </a:r>
            <a:endParaRPr lang="en-US" sz="3398" b="1" dirty="0">
              <a:solidFill>
                <a:srgbClr val="F2A40D"/>
              </a:solidFill>
            </a:endParaRPr>
          </a:p>
          <a:p>
            <a:pPr lvl="1"/>
            <a:r>
              <a:rPr lang="en-US" sz="3398" dirty="0">
                <a:solidFill>
                  <a:srgbClr val="234465"/>
                </a:solidFill>
              </a:rPr>
              <a:t>The above assumption is </a:t>
            </a:r>
            <a:r>
              <a:rPr lang="en-US" sz="3398" b="1" dirty="0">
                <a:solidFill>
                  <a:srgbClr val="F2A40D"/>
                </a:solidFill>
              </a:rPr>
              <a:t>true</a:t>
            </a:r>
            <a:r>
              <a:rPr lang="en-US" sz="3398" dirty="0">
                <a:solidFill>
                  <a:srgbClr val="234465"/>
                </a:solidFill>
              </a:rPr>
              <a:t> for </a:t>
            </a:r>
            <a:r>
              <a:rPr lang="en-US" sz="3398" b="1" dirty="0">
                <a:solidFill>
                  <a:srgbClr val="F2A40D"/>
                </a:solidFill>
              </a:rPr>
              <a:t>non-negative</a:t>
            </a:r>
            <a:r>
              <a:rPr lang="en-US" sz="3398" dirty="0">
                <a:solidFill>
                  <a:srgbClr val="234465"/>
                </a:solidFill>
              </a:rPr>
              <a:t> </a:t>
            </a:r>
            <a:r>
              <a:rPr lang="en-US" sz="3398" dirty="0" smtClean="0">
                <a:solidFill>
                  <a:srgbClr val="234465"/>
                </a:solidFill>
              </a:rPr>
              <a:t>weights</a:t>
            </a:r>
          </a:p>
          <a:p>
            <a:pPr lvl="1"/>
            <a:r>
              <a:rPr lang="en-US" sz="3398" dirty="0" smtClean="0">
                <a:solidFill>
                  <a:srgbClr val="234465"/>
                </a:solidFill>
              </a:rPr>
              <a:t>We </a:t>
            </a:r>
            <a:r>
              <a:rPr lang="en-US" sz="3398" b="1" dirty="0">
                <a:solidFill>
                  <a:srgbClr val="F2A40D"/>
                </a:solidFill>
              </a:rPr>
              <a:t>never</a:t>
            </a:r>
            <a:r>
              <a:rPr lang="en-US" sz="3398" dirty="0" smtClean="0">
                <a:solidFill>
                  <a:srgbClr val="234465"/>
                </a:solidFill>
              </a:rPr>
              <a:t> can change the </a:t>
            </a:r>
            <a:r>
              <a:rPr lang="en-US" sz="3398" b="1" dirty="0">
                <a:solidFill>
                  <a:srgbClr val="F2A40D"/>
                </a:solidFill>
              </a:rPr>
              <a:t>minimum</a:t>
            </a:r>
            <a:r>
              <a:rPr lang="en-US" sz="3398" dirty="0" smtClean="0">
                <a:solidFill>
                  <a:srgbClr val="234465"/>
                </a:solidFill>
              </a:rPr>
              <a:t> by adding any </a:t>
            </a:r>
            <a:r>
              <a:rPr lang="en-US" sz="3398" b="1" dirty="0">
                <a:solidFill>
                  <a:srgbClr val="F2A40D"/>
                </a:solidFill>
              </a:rPr>
              <a:t>positive</a:t>
            </a:r>
            <a:r>
              <a:rPr lang="en-US" sz="3398" dirty="0" smtClean="0">
                <a:solidFill>
                  <a:srgbClr val="234465"/>
                </a:solidFill>
              </a:rPr>
              <a:t> number, however we </a:t>
            </a:r>
            <a:r>
              <a:rPr lang="en-US" sz="3398" b="1" dirty="0">
                <a:solidFill>
                  <a:srgbClr val="F2A40D"/>
                </a:solidFill>
              </a:rPr>
              <a:t>can</a:t>
            </a:r>
            <a:r>
              <a:rPr lang="en-US" sz="3398" dirty="0" smtClean="0">
                <a:solidFill>
                  <a:srgbClr val="234465"/>
                </a:solidFill>
              </a:rPr>
              <a:t> by adding </a:t>
            </a:r>
            <a:r>
              <a:rPr lang="en-US" sz="3398" b="1" dirty="0">
                <a:solidFill>
                  <a:srgbClr val="F2A40D"/>
                </a:solidFill>
              </a:rPr>
              <a:t>negative</a:t>
            </a:r>
            <a:r>
              <a:rPr lang="en-US" sz="3398" dirty="0" smtClean="0">
                <a:solidFill>
                  <a:srgbClr val="234465"/>
                </a:solidFill>
              </a:rPr>
              <a:t> one</a:t>
            </a:r>
            <a:endParaRPr lang="en-US" sz="3398" dirty="0">
              <a:solidFill>
                <a:srgbClr val="23446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Weights and Dijkstra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</a:t>
            </a:fld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22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34465"/>
                </a:solidFill>
              </a:rPr>
              <a:t>Consider the following graph what is </a:t>
            </a:r>
            <a:r>
              <a:rPr lang="en-US" dirty="0" smtClean="0"/>
              <a:t>the shortest path </a:t>
            </a:r>
            <a:r>
              <a:rPr lang="en-US" b="1" dirty="0" smtClean="0">
                <a:solidFill>
                  <a:srgbClr val="F2A40D"/>
                </a:solidFill>
              </a:rPr>
              <a:t>(A, C)</a:t>
            </a:r>
            <a:r>
              <a:rPr lang="en-US" dirty="0" smtClean="0">
                <a:solidFill>
                  <a:srgbClr val="234465"/>
                </a:solidFill>
              </a:rPr>
              <a:t>?</a:t>
            </a:r>
          </a:p>
          <a:p>
            <a:endParaRPr lang="en-US" dirty="0" smtClean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 smtClean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 smtClean="0">
              <a:solidFill>
                <a:srgbClr val="234465"/>
              </a:solidFill>
            </a:endParaRPr>
          </a:p>
          <a:p>
            <a:r>
              <a:rPr lang="en-US" dirty="0" smtClean="0">
                <a:solidFill>
                  <a:srgbClr val="234465"/>
                </a:solidFill>
              </a:rPr>
              <a:t>The output will be </a:t>
            </a:r>
            <a:r>
              <a:rPr lang="en-US" b="1" dirty="0" smtClean="0">
                <a:solidFill>
                  <a:srgbClr val="F2A40D"/>
                </a:solidFill>
              </a:rPr>
              <a:t>2</a:t>
            </a:r>
            <a:r>
              <a:rPr lang="en-US" dirty="0" smtClean="0">
                <a:solidFill>
                  <a:srgbClr val="234465"/>
                </a:solidFill>
              </a:rPr>
              <a:t> for </a:t>
            </a:r>
            <a:r>
              <a:rPr lang="en-US" b="1" dirty="0">
                <a:solidFill>
                  <a:srgbClr val="F2A40D"/>
                </a:solidFill>
              </a:rPr>
              <a:t>A</a:t>
            </a:r>
            <a:r>
              <a:rPr lang="en-US" dirty="0" smtClean="0">
                <a:solidFill>
                  <a:srgbClr val="234465"/>
                </a:solidFill>
              </a:rPr>
              <a:t> to </a:t>
            </a:r>
            <a:r>
              <a:rPr lang="en-US" b="1" dirty="0">
                <a:solidFill>
                  <a:srgbClr val="F2A40D"/>
                </a:solidFill>
              </a:rPr>
              <a:t>C</a:t>
            </a:r>
          </a:p>
          <a:p>
            <a:r>
              <a:rPr lang="en-US" dirty="0" smtClean="0">
                <a:solidFill>
                  <a:srgbClr val="234465"/>
                </a:solidFill>
              </a:rPr>
              <a:t>We can see that the correct answer is </a:t>
            </a:r>
            <a:r>
              <a:rPr lang="en-US" b="1" dirty="0">
                <a:solidFill>
                  <a:srgbClr val="F2A40D"/>
                </a:solidFill>
              </a:rPr>
              <a:t>-5</a:t>
            </a:r>
            <a:r>
              <a:rPr lang="en-US" dirty="0" smtClean="0">
                <a:solidFill>
                  <a:srgbClr val="234465"/>
                </a:solidFill>
              </a:rPr>
              <a:t> for </a:t>
            </a:r>
            <a:r>
              <a:rPr lang="en-US" b="1" dirty="0">
                <a:solidFill>
                  <a:srgbClr val="F2A40D"/>
                </a:solidFill>
              </a:rPr>
              <a:t>A</a:t>
            </a:r>
            <a:r>
              <a:rPr lang="en-US" dirty="0" smtClean="0">
                <a:solidFill>
                  <a:srgbClr val="234465"/>
                </a:solidFill>
              </a:rPr>
              <a:t> to </a:t>
            </a:r>
            <a:r>
              <a:rPr lang="en-US" b="1" dirty="0">
                <a:solidFill>
                  <a:srgbClr val="F2A40D"/>
                </a:solidFill>
              </a:rPr>
              <a:t>B</a:t>
            </a:r>
            <a:r>
              <a:rPr lang="en-US" dirty="0" smtClean="0">
                <a:solidFill>
                  <a:srgbClr val="234465"/>
                </a:solidFill>
              </a:rPr>
              <a:t> to </a:t>
            </a:r>
            <a:r>
              <a:rPr lang="en-US" b="1" dirty="0">
                <a:solidFill>
                  <a:srgbClr val="F2A40D"/>
                </a:solidFill>
              </a:rPr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Weights and Dijkstra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8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 rot="10800000" flipV="1">
            <a:off x="2406000" y="328836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5203832" y="437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rot="10800000" flipV="1">
            <a:off x="5556000" y="2256867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 smtClean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9" name="Straight Arrow Connector 8"/>
          <p:cNvCxnSpPr>
            <a:cxnSpLocks noChangeShapeType="1"/>
            <a:stCxn id="6" idx="1"/>
            <a:endCxn id="8" idx="6"/>
          </p:cNvCxnSpPr>
          <p:nvPr/>
        </p:nvCxnSpPr>
        <p:spPr bwMode="auto">
          <a:xfrm flipV="1">
            <a:off x="3007188" y="2582426"/>
            <a:ext cx="2548812" cy="80129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11" name="Straight Arrow Connector 10"/>
          <p:cNvCxnSpPr>
            <a:cxnSpLocks noChangeShapeType="1"/>
            <a:stCxn id="6" idx="3"/>
            <a:endCxn id="7" idx="6"/>
          </p:cNvCxnSpPr>
          <p:nvPr/>
        </p:nvCxnSpPr>
        <p:spPr bwMode="auto">
          <a:xfrm>
            <a:off x="3007188" y="3844129"/>
            <a:ext cx="2196644" cy="85543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14" name="Straight Arrow Connector 13"/>
          <p:cNvCxnSpPr>
            <a:cxnSpLocks noChangeShapeType="1"/>
            <a:stCxn id="8" idx="4"/>
          </p:cNvCxnSpPr>
          <p:nvPr/>
        </p:nvCxnSpPr>
        <p:spPr bwMode="auto">
          <a:xfrm flipH="1">
            <a:off x="5659148" y="2907984"/>
            <a:ext cx="249020" cy="146601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26714" y="2332984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5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89208" y="41296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/>
              <a:t>2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08168" y="3208993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>
                <a:solidFill>
                  <a:srgbClr val="F2A40D"/>
                </a:solidFill>
              </a:rPr>
              <a:t>-10</a:t>
            </a:r>
            <a:endParaRPr lang="en-US" sz="3200" b="1" dirty="0">
              <a:solidFill>
                <a:srgbClr val="F2A4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9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71000" y="1674000"/>
            <a:ext cx="11372030" cy="4480366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v in G </a:t>
            </a:r>
          </a:p>
          <a:p>
            <a:r>
              <a:rPr lang="en-US" dirty="0" smtClean="0"/>
              <a:t>   d[v] = infinity</a:t>
            </a:r>
          </a:p>
          <a:p>
            <a:r>
              <a:rPr lang="en-US" dirty="0"/>
              <a:t> </a:t>
            </a:r>
            <a:r>
              <a:rPr lang="en-US" dirty="0" smtClean="0"/>
              <a:t>  prev[v] = null</a:t>
            </a:r>
          </a:p>
          <a:p>
            <a:endParaRPr lang="en-US" dirty="0" smtClean="0"/>
          </a:p>
          <a:p>
            <a:r>
              <a:rPr lang="en-US" dirty="0" smtClean="0"/>
              <a:t>d[s] = 0</a:t>
            </a:r>
          </a:p>
          <a:p>
            <a:r>
              <a:rPr lang="en-US" dirty="0"/>
              <a:t> </a:t>
            </a:r>
            <a:r>
              <a:rPr lang="en-US" dirty="0" smtClean="0"/>
              <a:t>  for e in G</a:t>
            </a:r>
          </a:p>
          <a:p>
            <a:r>
              <a:rPr lang="en-US" dirty="0"/>
              <a:t> </a:t>
            </a:r>
            <a:r>
              <a:rPr lang="en-US" dirty="0" smtClean="0"/>
              <a:t>    relaxation step for E (u, v, w)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// this step is something like compare distances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// if you have better distance write it down etc.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Do the above until you can not relax any edge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The "Generic" Shortest Path Algorithm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920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5257</TotalTime>
  <Words>1462</Words>
  <Application>Microsoft Office PowerPoint</Application>
  <PresentationFormat>Widescreen</PresentationFormat>
  <Paragraphs>377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Graphs Bellman-Ford and Longest Path</vt:lpstr>
      <vt:lpstr>Table of Contents</vt:lpstr>
      <vt:lpstr>Negative Cycles and Edges</vt:lpstr>
      <vt:lpstr>Negative Edge</vt:lpstr>
      <vt:lpstr>Negative Weight Cycles</vt:lpstr>
      <vt:lpstr>Negative Weights and Dijkstra</vt:lpstr>
      <vt:lpstr>Negative Weights and Dijkstra</vt:lpstr>
      <vt:lpstr>Negative Weights and Dijkstra</vt:lpstr>
      <vt:lpstr>The "Generic" Shortest Path Algorithm</vt:lpstr>
      <vt:lpstr>The "Generic" Shortest Path Algorithm Problems</vt:lpstr>
      <vt:lpstr>Bellman-Ford Algorithm</vt:lpstr>
      <vt:lpstr>Bellman-Ford Algorithm</vt:lpstr>
      <vt:lpstr>Bellman-Ford Algorithm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Algorithm</vt:lpstr>
      <vt:lpstr>Practice</vt:lpstr>
      <vt:lpstr>Longest Path in DAG</vt:lpstr>
      <vt:lpstr>The Longest Path Problem</vt:lpstr>
      <vt:lpstr>Longest Path Algorithm</vt:lpstr>
      <vt:lpstr>Longest Path Algorithm</vt:lpstr>
      <vt:lpstr>Practice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Martin Paunov</cp:lastModifiedBy>
  <cp:revision>361</cp:revision>
  <dcterms:created xsi:type="dcterms:W3CDTF">2018-05-23T13:08:44Z</dcterms:created>
  <dcterms:modified xsi:type="dcterms:W3CDTF">2020-07-02T02:17:40Z</dcterms:modified>
  <cp:category>computer programming;programming;software development;software engineering</cp:category>
</cp:coreProperties>
</file>