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40" r:id="rId2"/>
    <p:sldId id="541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5" r:id="rId34"/>
    <p:sldId id="576" r:id="rId35"/>
    <p:sldId id="577" r:id="rId36"/>
    <p:sldId id="578" r:id="rId37"/>
    <p:sldId id="579" r:id="rId38"/>
    <p:sldId id="58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40"/>
            <p14:sldId id="541"/>
          </p14:sldIdLst>
        </p14:section>
        <p14:section name="Choosing the Right DS_Lists vs. Hash Tables vs. Balanced Trees" id="{045294C8-DDE0-4804-AF26-FD26A4AC4DFB}">
          <p14:sldIdLst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Combining Data Structures" id="{48ECCDFB-B429-471F-BF18-F7E325B9967A}">
          <p14:sldIdLst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10E03AB1-9AA8-4E86-9A64-D741901E50A2}">
          <p14:sldIdLst>
            <p14:sldId id="575"/>
            <p14:sldId id="576"/>
            <p14:sldId id="577"/>
            <p14:sldId id="578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BEE"/>
    <a:srgbClr val="E6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1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57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58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1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43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47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6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0973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uava/releases/16.0/api/docs/com/google/common/collect/package-tree.html" TargetMode="External"/><Relationship Id="rId2" Type="http://schemas.openxmlformats.org/officeDocument/2006/relationships/hyperlink" Target="https://docs.oracle.com/javase/7/docs/api/java/util/package-tre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Choosing a Data Structure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Augmentation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 smtClean="0"/>
              <a:t>Balanced tree-based </a:t>
            </a:r>
            <a:r>
              <a:rPr lang="en-GB" dirty="0" smtClean="0"/>
              <a:t>map</a:t>
            </a:r>
            <a:r>
              <a:rPr lang="en-US" dirty="0" smtClean="0"/>
              <a:t> (</a:t>
            </a:r>
            <a:r>
              <a:rPr lang="en-US" b="1" noProof="1" smtClean="0">
                <a:solidFill>
                  <a:schemeClr val="bg1"/>
                </a:solidFill>
              </a:rPr>
              <a:t>TreeMap&lt;K,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Elements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pairs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search by key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/>
            <a:r>
              <a:rPr lang="en-US" dirty="0" smtClean="0"/>
              <a:t>Keys should be </a:t>
            </a:r>
            <a:r>
              <a:rPr lang="en-US" b="1" noProof="1" smtClean="0">
                <a:solidFill>
                  <a:schemeClr val="bg1"/>
                </a:solidFill>
              </a:rPr>
              <a:t>Comparable&lt;K&gt;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Balanced trees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slower than hash-tables: </a:t>
            </a:r>
            <a:r>
              <a:rPr lang="en-US" b="1" dirty="0" smtClean="0">
                <a:solidFill>
                  <a:schemeClr val="bg1"/>
                </a:solidFill>
              </a:rPr>
              <a:t>O(log n)</a:t>
            </a:r>
            <a:r>
              <a:rPr lang="en-US" dirty="0" smtClean="0"/>
              <a:t> vs.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BCC8EB-EAC3-4F3F-B45E-0956392D3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6698"/>
              </p:ext>
            </p:extLst>
          </p:nvPr>
        </p:nvGraphicFramePr>
        <p:xfrm>
          <a:off x="689249" y="4630695"/>
          <a:ext cx="10820401" cy="2075346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multi-dictionary (</a:t>
            </a:r>
            <a:r>
              <a:rPr lang="en-US" b="1" noProof="1" smtClean="0">
                <a:solidFill>
                  <a:schemeClr val="bg1"/>
                </a:solidFill>
              </a:rPr>
              <a:t>MultiMap&lt;K,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</a:t>
            </a:r>
            <a:r>
              <a:rPr lang="en-US" dirty="0" smtClean="0"/>
              <a:t>+ fast</a:t>
            </a:r>
            <a:r>
              <a:rPr lang="en-US" b="1" dirty="0" smtClean="0">
                <a:solidFill>
                  <a:schemeClr val="bg1"/>
                </a:solidFill>
              </a:rPr>
              <a:t> search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by key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bg1"/>
                </a:solidFill>
              </a:rPr>
              <a:t>multiple values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Add by existing key </a:t>
            </a:r>
            <a:r>
              <a:rPr lang="en-US" b="1" dirty="0" smtClean="0">
                <a:solidFill>
                  <a:schemeClr val="bg1"/>
                </a:solidFill>
              </a:rPr>
              <a:t>appends a new value</a:t>
            </a:r>
            <a:r>
              <a:rPr lang="en-US" dirty="0" smtClean="0"/>
              <a:t> for the same key</a:t>
            </a:r>
          </a:p>
          <a:p>
            <a:pPr lvl="1"/>
            <a:r>
              <a:rPr lang="en-US" dirty="0" smtClean="0"/>
              <a:t>Keys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Multi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4762269-B560-4738-BFFC-19BBF2BAD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75514"/>
              </p:ext>
            </p:extLst>
          </p:nvPr>
        </p:nvGraphicFramePr>
        <p:xfrm>
          <a:off x="685801" y="3998664"/>
          <a:ext cx="10820401" cy="2097337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MultiMap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4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Tree-based multi-dictionary (</a:t>
            </a:r>
            <a:r>
              <a:rPr lang="en-US" b="1" noProof="1" smtClean="0">
                <a:solidFill>
                  <a:schemeClr val="bg1"/>
                </a:solidFill>
              </a:rPr>
              <a:t>TreeMultiMap&lt;K,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/>
              <a:t> by key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search by key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/>
            <a:r>
              <a:rPr lang="en-US" dirty="0" smtClean="0"/>
              <a:t>Add by existing key appends a new value for the same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Multi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05B4537A-CA0B-45A1-83CE-0C6A37750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193879"/>
              </p:ext>
            </p:extLst>
          </p:nvPr>
        </p:nvGraphicFramePr>
        <p:xfrm>
          <a:off x="685801" y="4191001"/>
          <a:ext cx="10820401" cy="202341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TreeMultiMap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0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set (</a:t>
            </a:r>
            <a:r>
              <a:rPr lang="en-US" b="1" noProof="1" smtClean="0">
                <a:solidFill>
                  <a:schemeClr val="bg1"/>
                </a:solidFill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</a:t>
            </a:r>
            <a:r>
              <a:rPr lang="en-US" dirty="0" smtClean="0"/>
              <a:t> values + 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Elements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 smtClean="0"/>
              <a:t>Elements should implement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ashCode(…)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quals(…)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Hash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7E138AA-9CAE-4D20-A09F-B160C3344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509449"/>
              </p:ext>
            </p:extLst>
          </p:nvPr>
        </p:nvGraphicFramePr>
        <p:xfrm>
          <a:off x="685801" y="4074864"/>
          <a:ext cx="10820401" cy="2097337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Balanced tree-based set (</a:t>
            </a:r>
            <a:r>
              <a:rPr lang="en-US" b="1" noProof="1" smtClean="0">
                <a:solidFill>
                  <a:schemeClr val="bg1"/>
                </a:solidFill>
              </a:rPr>
              <a:t>TreeSet&lt;T&gt;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</a:t>
            </a:r>
            <a:r>
              <a:rPr lang="en-US" dirty="0" smtClean="0"/>
              <a:t> values + </a:t>
            </a:r>
            <a:r>
              <a:rPr lang="en-US" b="1" dirty="0" smtClean="0">
                <a:solidFill>
                  <a:schemeClr val="bg1"/>
                </a:solidFill>
              </a:rPr>
              <a:t>sorted order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Elements should be </a:t>
            </a:r>
            <a:r>
              <a:rPr lang="en-US" b="1" noProof="1" smtClean="0">
                <a:solidFill>
                  <a:schemeClr val="bg1"/>
                </a:solidFill>
              </a:rPr>
              <a:t>Comparable&lt;T&gt;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3B24560-9B2D-413F-B72F-9FC27AC4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102812"/>
              </p:ext>
            </p:extLst>
          </p:nvPr>
        </p:nvGraphicFramePr>
        <p:xfrm>
          <a:off x="685801" y="4181928"/>
          <a:ext cx="10820401" cy="1837872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bag (</a:t>
            </a:r>
            <a:r>
              <a:rPr lang="en-US" b="1" noProof="1" smtClean="0">
                <a:solidFill>
                  <a:schemeClr val="bg1"/>
                </a:solidFill>
              </a:rPr>
              <a:t>Bag&lt;T&gt;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Bags allow </a:t>
            </a:r>
            <a:r>
              <a:rPr lang="en-US" b="1" dirty="0" smtClean="0">
                <a:solidFill>
                  <a:schemeClr val="bg1"/>
                </a:solidFill>
              </a:rPr>
              <a:t>duplicates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Elements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Hash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BC003B32-D7E4-4A29-8EDE-C6DD1DAC5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395319"/>
              </p:ext>
            </p:extLst>
          </p:nvPr>
        </p:nvGraphicFramePr>
        <p:xfrm>
          <a:off x="685801" y="4230626"/>
          <a:ext cx="10820401" cy="17891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4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Balanced tree-based bag (</a:t>
            </a:r>
            <a:r>
              <a:rPr lang="en-US" b="1" noProof="1" smtClean="0">
                <a:solidFill>
                  <a:schemeClr val="bg1"/>
                </a:solidFill>
              </a:rPr>
              <a:t>TreeBag&lt;T&gt;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 </a:t>
            </a:r>
            <a:r>
              <a:rPr lang="en-US" b="1" dirty="0" smtClean="0">
                <a:solidFill>
                  <a:schemeClr val="bg1"/>
                </a:solidFill>
              </a:rPr>
              <a:t>duplicates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sorted order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find</a:t>
            </a:r>
            <a:r>
              <a:rPr lang="en-US" dirty="0" smtClean="0"/>
              <a:t> + fast </a:t>
            </a:r>
            <a:r>
              <a:rPr lang="en-US" b="1" dirty="0" smtClean="0">
                <a:solidFill>
                  <a:schemeClr val="bg1"/>
                </a:solidFill>
              </a:rPr>
              <a:t>contains</a:t>
            </a:r>
          </a:p>
          <a:p>
            <a:pPr lvl="1"/>
            <a:r>
              <a:rPr lang="en-US" dirty="0" smtClean="0"/>
              <a:t>Access by </a:t>
            </a:r>
            <a:r>
              <a:rPr lang="en-US" b="1" dirty="0" smtClean="0">
                <a:solidFill>
                  <a:schemeClr val="bg1"/>
                </a:solidFill>
              </a:rPr>
              <a:t>sorted index</a:t>
            </a:r>
            <a:r>
              <a:rPr lang="en-US" dirty="0" smtClean="0"/>
              <a:t> + extract </a:t>
            </a:r>
            <a:r>
              <a:rPr lang="en-US" b="1" dirty="0" smtClean="0">
                <a:solidFill>
                  <a:schemeClr val="bg1"/>
                </a:solidFill>
              </a:rPr>
              <a:t>sub-range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Tree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C57FDC0-1779-41E1-8B93-B776235A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102658"/>
              </p:ext>
            </p:extLst>
          </p:nvPr>
        </p:nvGraphicFramePr>
        <p:xfrm>
          <a:off x="685801" y="4111824"/>
          <a:ext cx="10820401" cy="1984176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lang="en-US" sz="2800" b="1" noProof="1" smtClean="0">
                          <a:solidFill>
                            <a:schemeClr val="bg1"/>
                          </a:solidFill>
                        </a:rPr>
                        <a:t>TreeBag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Priority Queue (</a:t>
            </a:r>
            <a:r>
              <a:rPr lang="en-US" b="1" dirty="0" smtClean="0">
                <a:solidFill>
                  <a:schemeClr val="bg1"/>
                </a:solidFill>
              </a:rPr>
              <a:t>Heap</a:t>
            </a:r>
            <a:r>
              <a:rPr lang="en-US" dirty="0" smtClean="0"/>
              <a:t>) – </a:t>
            </a:r>
            <a:r>
              <a:rPr lang="en-US" b="1" dirty="0" smtClean="0">
                <a:solidFill>
                  <a:schemeClr val="bg1"/>
                </a:solidFill>
              </a:rPr>
              <a:t>fast max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 smtClean="0"/>
              <a:t> element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Rope</a:t>
            </a:r>
            <a:r>
              <a:rPr lang="en-US" dirty="0" smtClean="0"/>
              <a:t> – fast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by index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Prefix</a:t>
            </a:r>
            <a:r>
              <a:rPr lang="en-US" dirty="0" smtClean="0"/>
              <a:t> tree (</a:t>
            </a:r>
            <a:r>
              <a:rPr lang="en-US" dirty="0" err="1" smtClean="0"/>
              <a:t>Trie</a:t>
            </a:r>
            <a:r>
              <a:rPr lang="en-US" dirty="0" smtClean="0"/>
              <a:t>) – fast </a:t>
            </a:r>
            <a:r>
              <a:rPr lang="en-US" b="1" dirty="0" smtClean="0">
                <a:solidFill>
                  <a:schemeClr val="bg1"/>
                </a:solidFill>
              </a:rPr>
              <a:t>prefix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Suffix</a:t>
            </a:r>
            <a:r>
              <a:rPr lang="en-US" dirty="0" smtClean="0"/>
              <a:t> tree – fast </a:t>
            </a:r>
            <a:r>
              <a:rPr lang="en-US" b="1" dirty="0" smtClean="0">
                <a:solidFill>
                  <a:schemeClr val="bg1"/>
                </a:solidFill>
              </a:rPr>
              <a:t>suffix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Interval</a:t>
            </a:r>
            <a:r>
              <a:rPr lang="en-US" dirty="0" smtClean="0"/>
              <a:t> tree – fast </a:t>
            </a:r>
            <a:r>
              <a:rPr lang="en-US" b="1" dirty="0" smtClean="0">
                <a:solidFill>
                  <a:schemeClr val="bg1"/>
                </a:solidFill>
              </a:rPr>
              <a:t>interval search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K-d</a:t>
            </a:r>
            <a:r>
              <a:rPr lang="en-US" dirty="0" smtClean="0"/>
              <a:t> trees, </a:t>
            </a:r>
            <a:r>
              <a:rPr lang="en-US" b="1" dirty="0" smtClean="0">
                <a:solidFill>
                  <a:schemeClr val="bg1"/>
                </a:solidFill>
              </a:rPr>
              <a:t>Quad</a:t>
            </a:r>
            <a:r>
              <a:rPr lang="en-US" dirty="0" smtClean="0"/>
              <a:t> trees – fast </a:t>
            </a:r>
            <a:r>
              <a:rPr lang="en-US" b="1" dirty="0" smtClean="0">
                <a:solidFill>
                  <a:schemeClr val="bg1"/>
                </a:solidFill>
              </a:rPr>
              <a:t>geometric distance search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Special 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5034560"/>
              </p:ext>
            </p:extLst>
          </p:nvPr>
        </p:nvGraphicFramePr>
        <p:xfrm>
          <a:off x="746012" y="1483820"/>
          <a:ext cx="10820400" cy="4913376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8413081"/>
              </p:ext>
            </p:extLst>
          </p:nvPr>
        </p:nvGraphicFramePr>
        <p:xfrm>
          <a:off x="659876" y="1468796"/>
          <a:ext cx="10820401" cy="4928400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Map&lt;K, V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TreeMap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set: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set: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Tree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Classical Collection Data Structures – Summary</a:t>
            </a:r>
          </a:p>
          <a:p>
            <a:pPr lvl="1"/>
            <a:r>
              <a:rPr lang="en-US" dirty="0" smtClean="0"/>
              <a:t>Linear Data Structures</a:t>
            </a:r>
          </a:p>
          <a:p>
            <a:pPr lvl="1"/>
            <a:r>
              <a:rPr lang="en-US" dirty="0" smtClean="0"/>
              <a:t>Balanced Binary Search Trees</a:t>
            </a:r>
          </a:p>
          <a:p>
            <a:pPr lvl="1"/>
            <a:r>
              <a:rPr lang="en-US" dirty="0" smtClean="0"/>
              <a:t>Hash Tables</a:t>
            </a:r>
          </a:p>
          <a:p>
            <a:r>
              <a:rPr lang="en-US" dirty="0" smtClean="0"/>
              <a:t>Choosing a Collection Data Structure</a:t>
            </a:r>
          </a:p>
          <a:p>
            <a:r>
              <a:rPr lang="en-US" dirty="0"/>
              <a:t>Data Structures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Efficiency – Comparison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3474464"/>
              </p:ext>
            </p:extLst>
          </p:nvPr>
        </p:nvGraphicFramePr>
        <p:xfrm>
          <a:off x="746011" y="1483821"/>
          <a:ext cx="10820401" cy="4913375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multi-dictionary: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MultiMap&lt;K,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multi-dictionary: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TreeMap&lt;K, V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Hash-table-based bag: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Bag&lt;T&gt;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Balanced tree-based bag: 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TreeBag&lt;T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6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8AAD-84AA-450F-B983-C1618DEF4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All commonly used collections</a:t>
            </a:r>
          </a:p>
          <a:p>
            <a:pPr lvl="1"/>
            <a:r>
              <a:rPr lang="en-GB" dirty="0" smtClean="0">
                <a:hlinkClick r:id="rId2"/>
              </a:rPr>
              <a:t>java.util.Collections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com.google.common.collect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Java – Collections/Guava APIs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6" y="3082226"/>
            <a:ext cx="7013206" cy="3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54" y="1632189"/>
            <a:ext cx="3177102" cy="220699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7886" y="5230918"/>
            <a:ext cx="10961783" cy="768084"/>
          </a:xfrm>
        </p:spPr>
        <p:txBody>
          <a:bodyPr/>
          <a:lstStyle/>
          <a:p>
            <a:r>
              <a:rPr lang="en-US"/>
              <a:t>Data </a:t>
            </a:r>
            <a:r>
              <a:rPr lang="en-US" smtClean="0"/>
              <a:t>Structures </a:t>
            </a:r>
            <a:r>
              <a:rPr lang="en-US" dirty="0"/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9684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scenarios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combine several DS</a:t>
            </a:r>
          </a:p>
          <a:p>
            <a:pPr lvl="1"/>
            <a:r>
              <a:rPr lang="en-US" dirty="0" smtClean="0"/>
              <a:t>No ideal DS </a:t>
            </a:r>
            <a:r>
              <a:rPr lang="en-US" dirty="0" smtClean="0">
                <a:sym typeface="Wingdings" panose="05000000000000000000" pitchFamily="2" charset="2"/>
              </a:rPr>
              <a:t> choose between space and time</a:t>
            </a:r>
            <a:endParaRPr lang="en-US" dirty="0" smtClean="0"/>
          </a:p>
          <a:p>
            <a:r>
              <a:rPr lang="en-US" dirty="0" smtClean="0"/>
              <a:t>For example, we can combine: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search by key</a:t>
            </a:r>
            <a:r>
              <a:rPr lang="en-US" b="1" baseline="-25000" dirty="0" smtClean="0">
                <a:solidFill>
                  <a:schemeClr val="bg1"/>
                </a:solidFill>
              </a:rPr>
              <a:t>1</a:t>
            </a:r>
            <a:r>
              <a:rPr lang="bg-BG" dirty="0" smtClean="0"/>
              <a:t> (</a:t>
            </a:r>
            <a:r>
              <a:rPr lang="en-US" dirty="0" smtClean="0"/>
              <a:t>e.g. name)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hash-table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search by {key</a:t>
            </a:r>
            <a:r>
              <a:rPr lang="en-US" b="1" baseline="-25000" dirty="0" smtClean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 + key</a:t>
            </a:r>
            <a:r>
              <a:rPr lang="en-US" b="1" baseline="-25000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} </a:t>
            </a:r>
            <a:r>
              <a:rPr lang="en-US" dirty="0" smtClean="0"/>
              <a:t>(e.g. name + town)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balanced search tree</a:t>
            </a:r>
            <a:r>
              <a:rPr lang="en-US" dirty="0" smtClean="0"/>
              <a:t> for fast </a:t>
            </a:r>
            <a:r>
              <a:rPr lang="en-US" b="1" noProof="1" smtClean="0">
                <a:solidFill>
                  <a:schemeClr val="bg1"/>
                </a:solidFill>
              </a:rPr>
              <a:t>extract-range(start_key … end_key)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rope</a:t>
            </a:r>
            <a:r>
              <a:rPr lang="en-US" dirty="0" smtClean="0"/>
              <a:t> for fast </a:t>
            </a:r>
            <a:r>
              <a:rPr lang="en-US" b="1" dirty="0" smtClean="0">
                <a:solidFill>
                  <a:schemeClr val="bg1"/>
                </a:solidFill>
              </a:rPr>
              <a:t>access-by-index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balanced search tree</a:t>
            </a:r>
            <a:r>
              <a:rPr lang="en-US" dirty="0" smtClean="0"/>
              <a:t> for fast </a:t>
            </a:r>
            <a:r>
              <a:rPr lang="en-US" b="1" noProof="1" smtClean="0">
                <a:solidFill>
                  <a:schemeClr val="bg1"/>
                </a:solidFill>
              </a:rPr>
              <a:t>access-by-sorted-index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Data Structures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Design a data structure that efficiently implements: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</a:t>
            </a:r>
            <a:r>
              <a:rPr lang="en-US" dirty="0"/>
              <a:t>People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68034"/>
              </p:ext>
            </p:extLst>
          </p:nvPr>
        </p:nvGraphicFramePr>
        <p:xfrm>
          <a:off x="533400" y="2057400"/>
          <a:ext cx="1117388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249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  <a:gridCol w="5920635">
                  <a:extLst>
                    <a:ext uri="{9D8B030D-6E8A-4147-A177-3AD203B41FA5}">
                      <a16:colId xmlns:a16="http://schemas.microsoft.com/office/drawing/2014/main" val="66431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  <a:effectLst/>
                        </a:rPr>
                        <a:t>Operation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noProof="1">
                          <a:solidFill>
                            <a:schemeClr val="tx1"/>
                          </a:solidFill>
                          <a:effectLst/>
                        </a:rPr>
                        <a:t>Return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dd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r>
                        <a:rPr lang="en-GB" sz="2800" b="1" noProof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– unique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ind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GB" sz="28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elete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endParaRPr lang="en-GB" sz="28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(email_domain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(name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(start_age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end_age)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findAll</a:t>
                      </a:r>
                      <a:r>
                        <a:rPr lang="en-GB" sz="2800" b="0" noProof="1" smtClean="0">
                          <a:solidFill>
                            <a:schemeClr val="tx1"/>
                          </a:solidFill>
                          <a:effectLst/>
                        </a:rPr>
                        <a:t>(start_age</a:t>
                      </a:r>
                      <a:r>
                        <a:rPr lang="en-GB" sz="2800" b="0" noProof="1">
                          <a:solidFill>
                            <a:schemeClr val="tx1"/>
                          </a:solidFill>
                          <a:effectLst/>
                        </a:rPr>
                        <a:t>, end_age,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noProof="1" smtClean="0">
                          <a:solidFill>
                            <a:schemeClr val="bg1"/>
                          </a:solidFill>
                          <a:effectLst/>
                        </a:rPr>
                        <a:t>Iterable&lt;P</a:t>
                      </a:r>
                      <a:r>
                        <a:rPr lang="en-GB" sz="2800" b="1" noProof="1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en-GB" sz="2800" noProof="1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800" noProof="1">
                          <a:solidFill>
                            <a:schemeClr val="tx1"/>
                          </a:solidFill>
                          <a:effectLst/>
                        </a:rPr>
                        <a:t>– sorted by age, email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based solution – </a:t>
            </a:r>
            <a:r>
              <a:rPr lang="en-US" b="1" dirty="0" smtClean="0">
                <a:solidFill>
                  <a:schemeClr val="bg1"/>
                </a:solidFill>
              </a:rPr>
              <a:t>single list</a:t>
            </a:r>
            <a:r>
              <a:rPr lang="en-US" dirty="0" smtClean="0"/>
              <a:t> for all operations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Easy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implement</a:t>
            </a:r>
          </a:p>
          <a:p>
            <a:pPr lvl="1"/>
            <a:r>
              <a:rPr lang="en-US" dirty="0" smtClean="0"/>
              <a:t>Easy to achieve </a:t>
            </a:r>
            <a:r>
              <a:rPr lang="en-US" b="1" dirty="0" smtClean="0">
                <a:solidFill>
                  <a:schemeClr val="bg1"/>
                </a:solidFill>
              </a:rPr>
              <a:t>correct behavior</a:t>
            </a:r>
          </a:p>
          <a:p>
            <a:pPr lvl="1"/>
            <a:r>
              <a:rPr lang="en-US" dirty="0" smtClean="0"/>
              <a:t>Useful for</a:t>
            </a:r>
            <a:r>
              <a:rPr lang="en-US" b="1" dirty="0" smtClean="0">
                <a:solidFill>
                  <a:schemeClr val="bg1"/>
                </a:solidFill>
              </a:rPr>
              <a:t> creating unit tests</a:t>
            </a:r>
          </a:p>
          <a:p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Based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1" name="Group 194">
            <a:extLst>
              <a:ext uri="{FF2B5EF4-FFF2-40B4-BE49-F238E27FC236}">
                <a16:creationId xmlns:a16="http://schemas.microsoft.com/office/drawing/2014/main" id="{F58DAE8A-69E0-4E11-953E-C68D94C33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7437"/>
              </p:ext>
            </p:extLst>
          </p:nvPr>
        </p:nvGraphicFramePr>
        <p:xfrm>
          <a:off x="5562601" y="5181600"/>
          <a:ext cx="5075061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18">
            <a:extLst>
              <a:ext uri="{FF2B5EF4-FFF2-40B4-BE49-F238E27FC236}">
                <a16:creationId xmlns:a16="http://schemas.microsoft.com/office/drawing/2014/main" id="{191D6976-743B-4951-B519-FB270358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0288"/>
              </p:ext>
            </p:extLst>
          </p:nvPr>
        </p:nvGraphicFramePr>
        <p:xfrm>
          <a:off x="5562600" y="4667929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dd</a:t>
            </a:r>
            <a:r>
              <a:rPr lang="en-US" dirty="0" smtClean="0"/>
              <a:t>(email, name, age, town)</a:t>
            </a:r>
          </a:p>
          <a:p>
            <a:pPr lvl="1"/>
            <a:r>
              <a:rPr lang="en-US" noProof="1" smtClean="0"/>
              <a:t>Create a </a:t>
            </a:r>
            <a:r>
              <a:rPr lang="en-US" b="1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/>
              <a:t> object to hold </a:t>
            </a:r>
            <a:r>
              <a:rPr lang="en-US" b="1" noProof="1" smtClean="0">
                <a:solidFill>
                  <a:schemeClr val="bg1"/>
                </a:solidFill>
              </a:rPr>
              <a:t>{ </a:t>
            </a:r>
            <a:r>
              <a:rPr lang="en-US" b="1" i="1" noProof="1" smtClean="0">
                <a:solidFill>
                  <a:schemeClr val="bg1"/>
                </a:solidFill>
              </a:rPr>
              <a:t>email + name + age + town </a:t>
            </a:r>
            <a:r>
              <a:rPr lang="en-US" b="1" noProof="1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 smtClean="0"/>
              <a:t>Add the new person to </a:t>
            </a:r>
            <a:r>
              <a:rPr lang="en-US" b="1" noProof="1" smtClean="0">
                <a:solidFill>
                  <a:schemeClr val="bg1"/>
                </a:solidFill>
              </a:rPr>
              <a:t>all</a:t>
            </a:r>
            <a:r>
              <a:rPr lang="en-US" noProof="1" smtClean="0"/>
              <a:t> underlying data structures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Add Person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1BBE84-C8D4-430C-9028-68DED157BE1D}"/>
              </a:ext>
            </a:extLst>
          </p:cNvPr>
          <p:cNvSpPr txBox="1"/>
          <p:nvPr/>
        </p:nvSpPr>
        <p:spPr>
          <a:xfrm>
            <a:off x="4419601" y="4694369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Add</a:t>
            </a:r>
            <a:endParaRPr lang="en-GB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63E88A-57F6-432F-846E-92022F4CDCE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190966" y="4955979"/>
            <a:ext cx="1438435" cy="4742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77A708-403E-4B4C-BAE9-891327C9BDAF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190966" y="4343401"/>
            <a:ext cx="2403135" cy="6125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21" y="5030740"/>
            <a:ext cx="2231102" cy="1291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75" y="3741548"/>
            <a:ext cx="4275123" cy="19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Person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ind(email</a:t>
            </a:r>
            <a:r>
              <a:rPr lang="en-US" dirty="0" smtClean="0"/>
              <a:t>)</a:t>
            </a:r>
            <a:endParaRPr lang="en-US" noProof="1" smtClean="0"/>
          </a:p>
          <a:p>
            <a:pPr lvl="1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</a:t>
            </a:r>
            <a:r>
              <a:rPr lang="en-US" b="1" noProof="1" smtClean="0">
                <a:solidFill>
                  <a:schemeClr val="bg1"/>
                </a:solidFill>
              </a:rPr>
              <a:t>{ </a:t>
            </a:r>
            <a:r>
              <a:rPr lang="en-US" b="1" i="1" noProof="1" smtClean="0">
                <a:solidFill>
                  <a:schemeClr val="bg1"/>
                </a:solidFill>
              </a:rPr>
              <a:t>email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person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noProof="1" smtClean="0"/>
              <a:t>Complexity – O(1)</a:t>
            </a:r>
          </a:p>
          <a:p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Find by Email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3" y="4491549"/>
            <a:ext cx="4275123" cy="19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elete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email</a:t>
            </a:r>
            <a:r>
              <a:rPr lang="en-US" dirty="0" smtClean="0"/>
              <a:t>)</a:t>
            </a:r>
            <a:endParaRPr lang="en-US" noProof="1" smtClean="0"/>
          </a:p>
          <a:p>
            <a:pPr lvl="1"/>
            <a:r>
              <a:rPr lang="en-US" noProof="1" smtClean="0"/>
              <a:t>Find the person by email in the underlying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noProof="1" smtClean="0"/>
              <a:t>Delete the person from </a:t>
            </a:r>
            <a:r>
              <a:rPr lang="en-US" b="1" noProof="1" smtClean="0">
                <a:solidFill>
                  <a:schemeClr val="bg1"/>
                </a:solidFill>
              </a:rPr>
              <a:t>all</a:t>
            </a:r>
            <a:r>
              <a:rPr lang="en-US" noProof="1" smtClean="0"/>
              <a:t> underlying data structures</a:t>
            </a:r>
          </a:p>
          <a:p>
            <a:pPr lvl="1"/>
            <a:r>
              <a:rPr lang="en-US" noProof="1" smtClean="0"/>
              <a:t>Complexity – O(log 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1677B-7016-4B4D-9A03-48C3C33D6F17}"/>
              </a:ext>
            </a:extLst>
          </p:cNvPr>
          <p:cNvSpPr txBox="1"/>
          <p:nvPr/>
        </p:nvSpPr>
        <p:spPr>
          <a:xfrm>
            <a:off x="4419600" y="4765879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20950-A325-4B80-A76D-1FFB980CF69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55488" y="5027489"/>
            <a:ext cx="1531112" cy="473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C98B8-970F-4327-9A84-A5C889EFF5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55489" y="4191001"/>
            <a:ext cx="2273075" cy="836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93" y="3656424"/>
            <a:ext cx="4275123" cy="1905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21" y="5030740"/>
            <a:ext cx="2231102" cy="1291690"/>
          </a:xfrm>
          <a:prstGeom prst="rect">
            <a:avLst/>
          </a:prstGeom>
        </p:spPr>
      </p:pic>
      <p:sp>
        <p:nvSpPr>
          <p:cNvPr id="18" name="Multiplication Sign 15">
            <a:extLst>
              <a:ext uri="{FF2B5EF4-FFF2-40B4-BE49-F238E27FC236}">
                <a16:creationId xmlns:a16="http://schemas.microsoft.com/office/drawing/2014/main" id="{3B19B9D8-BD41-456D-8835-CACA38B0E514}"/>
              </a:ext>
            </a:extLst>
          </p:cNvPr>
          <p:cNvSpPr/>
          <p:nvPr/>
        </p:nvSpPr>
        <p:spPr>
          <a:xfrm>
            <a:off x="8049625" y="5456392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Multiplication Sign 15">
            <a:extLst>
              <a:ext uri="{FF2B5EF4-FFF2-40B4-BE49-F238E27FC236}">
                <a16:creationId xmlns:a16="http://schemas.microsoft.com/office/drawing/2014/main" id="{3B19B9D8-BD41-456D-8835-CACA38B0E514}"/>
              </a:ext>
            </a:extLst>
          </p:cNvPr>
          <p:cNvSpPr/>
          <p:nvPr/>
        </p:nvSpPr>
        <p:spPr>
          <a:xfrm>
            <a:off x="10252350" y="3970808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3199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Iterator&lt;Person&gt;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(email_domain)</a:t>
            </a:r>
          </a:p>
          <a:p>
            <a:pPr lvl="2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email_domain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SortedSet&lt;Person&gt;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</a:p>
          <a:p>
            <a:pPr lvl="2"/>
            <a:r>
              <a:rPr lang="en-US" noProof="1" smtClean="0">
                <a:sym typeface="Wingdings" panose="05000000000000000000" pitchFamily="2" charset="2"/>
              </a:rPr>
              <a:t>Get email_domain by the email when adding persons</a:t>
            </a:r>
          </a:p>
          <a:p>
            <a:pPr lvl="2"/>
            <a:r>
              <a:rPr lang="en-US" noProof="1" smtClean="0">
                <a:sym typeface="Wingdings" panose="05000000000000000000" pitchFamily="2" charset="2"/>
              </a:rPr>
              <a:t>Complexity – O(1)</a:t>
            </a:r>
            <a:endParaRPr lang="en-US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Find by Domain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7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51944"/>
              </p:ext>
            </p:extLst>
          </p:nvPr>
        </p:nvGraphicFramePr>
        <p:xfrm>
          <a:off x="1098542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abv.bg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hotmail.com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</p:cNvCxnSpPr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1800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</p:cNvCxnSpPr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4" y="3577691"/>
            <a:ext cx="2490799" cy="1442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77" y="5554921"/>
            <a:ext cx="1908323" cy="1104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25" y="4584576"/>
            <a:ext cx="3130887" cy="18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499977" y="1179964"/>
            <a:ext cx="2834508" cy="3091928"/>
            <a:chOff x="4411486" y="1081643"/>
            <a:chExt cx="2834508" cy="3091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866438-50C1-4B8C-9164-03CCC8EF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013" y="1081643"/>
              <a:ext cx="1833716" cy="101373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56C4C1-A590-4F33-9FA5-2EAF64B3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11486" y="2239245"/>
              <a:ext cx="1251895" cy="6872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822597-EC30-43A8-A3FD-72FA3583F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013" y="3328220"/>
              <a:ext cx="1484121" cy="8453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6B8A7F-49E1-470F-AB46-55A539C8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324160"/>
              <a:ext cx="1149994" cy="775277"/>
            </a:xfrm>
            <a:prstGeom prst="rect">
              <a:avLst/>
            </a:prstGeom>
          </p:spPr>
        </p:pic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Choosing the Right DS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vs. Hash Tables vs. Balanced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6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 smtClean="0"/>
              <a:t>Iterator&lt;Person&gt;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(name, town)</a:t>
            </a:r>
          </a:p>
          <a:p>
            <a:pPr lvl="3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Combine the keys </a:t>
            </a:r>
            <a:r>
              <a:rPr lang="en-US" noProof="1" smtClean="0"/>
              <a:t>{</a:t>
            </a:r>
            <a:r>
              <a:rPr lang="en-US" i="1" noProof="1" smtClean="0"/>
              <a:t>name + town</a:t>
            </a:r>
            <a:r>
              <a:rPr lang="en-US" noProof="1" smtClean="0"/>
              <a:t>} into a single string name_town</a:t>
            </a:r>
          </a:p>
          <a:p>
            <a:pPr lvl="3">
              <a:buClr>
                <a:schemeClr val="tx1"/>
              </a:buClr>
            </a:pPr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name_town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SortedSet&lt;Person&gt;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</a:p>
          <a:p>
            <a:pPr lvl="3"/>
            <a:r>
              <a:rPr lang="en-US" noProof="1" smtClean="0">
                <a:sym typeface="Wingdings" panose="05000000000000000000" pitchFamily="2" charset="2"/>
              </a:rPr>
              <a:t>Complexity – O(1)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Find by Name + Town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22" name="Group 194">
            <a:extLst>
              <a:ext uri="{FF2B5EF4-FFF2-40B4-BE49-F238E27FC236}">
                <a16:creationId xmlns:a16="http://schemas.microsoft.com/office/drawing/2014/main" id="{7AA534A5-91C1-40AF-B777-5A0E4E1A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89302"/>
              </p:ext>
            </p:extLst>
          </p:nvPr>
        </p:nvGraphicFramePr>
        <p:xfrm>
          <a:off x="1098542" y="4298712"/>
          <a:ext cx="2007532" cy="1905000"/>
        </p:xfrm>
        <a:graphic>
          <a:graphicData uri="http://schemas.openxmlformats.org/drawingml/2006/table">
            <a:tbl>
              <a:tblPr/>
              <a:tblGrid>
                <a:gridCol w="200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 VT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 SF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Jana PLD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F7CFA-783C-4136-8C3F-C823B7A8457F}"/>
              </a:ext>
            </a:extLst>
          </p:cNvPr>
          <p:cNvCxnSpPr>
            <a:cxnSpLocks/>
          </p:cNvCxnSpPr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D3328-8717-4421-B70C-EF82B554E411}"/>
              </a:ext>
            </a:extLst>
          </p:cNvPr>
          <p:cNvCxnSpPr>
            <a:cxnSpLocks/>
          </p:cNvCxnSpPr>
          <p:nvPr/>
        </p:nvCxnSpPr>
        <p:spPr>
          <a:xfrm flipV="1">
            <a:off x="2971800" y="4198760"/>
            <a:ext cx="2244154" cy="29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314CFF-08FF-4480-AB86-A468B45DF44F}"/>
              </a:ext>
            </a:extLst>
          </p:cNvPr>
          <p:cNvCxnSpPr>
            <a:cxnSpLocks/>
          </p:cNvCxnSpPr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4" y="3577691"/>
            <a:ext cx="2490799" cy="14420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77" y="5554921"/>
            <a:ext cx="1908323" cy="11048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25" y="4584576"/>
            <a:ext cx="3130887" cy="18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Iterator&lt;Person</a:t>
            </a:r>
            <a:r>
              <a:rPr lang="en-US" noProof="1" smtClean="0"/>
              <a:t>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</a:t>
            </a:r>
            <a:r>
              <a:rPr lang="en-US" i="1" noProof="1" smtClean="0"/>
              <a:t>start_age, end_age</a:t>
            </a:r>
            <a:r>
              <a:rPr lang="en-US" noProof="1" smtClean="0"/>
              <a:t>)</a:t>
            </a:r>
          </a:p>
          <a:p>
            <a:pPr lvl="1"/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balanced search tree </a:t>
            </a:r>
            <a:r>
              <a:rPr lang="en-US" noProof="1" smtClean="0"/>
              <a:t>to keep all persons ordered by age: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TreeMap&lt;Integer, TreeSet&lt;Person&gt;&gt;</a:t>
            </a:r>
          </a:p>
          <a:p>
            <a:pPr lvl="1"/>
            <a:r>
              <a:rPr lang="en-US" noProof="1" smtClean="0"/>
              <a:t>Use the </a:t>
            </a:r>
            <a:r>
              <a:rPr lang="en-US" b="1" noProof="1">
                <a:solidFill>
                  <a:schemeClr val="bg1"/>
                </a:solidFill>
              </a:rPr>
              <a:t>r</a:t>
            </a:r>
            <a:r>
              <a:rPr lang="en-US" b="1" noProof="1" smtClean="0">
                <a:solidFill>
                  <a:schemeClr val="bg1"/>
                </a:solidFill>
              </a:rPr>
              <a:t>ange</a:t>
            </a:r>
            <a:r>
              <a:rPr lang="en-US" i="1" noProof="1" smtClean="0"/>
              <a:t>(start_age, end_age</a:t>
            </a:r>
            <a:r>
              <a:rPr lang="en-US" noProof="1" smtClean="0"/>
              <a:t>) operation in the tree</a:t>
            </a:r>
          </a:p>
          <a:p>
            <a:pPr lvl="1"/>
            <a:r>
              <a:rPr lang="en-US" noProof="1" smtClean="0"/>
              <a:t>Complexity – O(log 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24384" y="4048791"/>
            <a:ext cx="7961415" cy="2348400"/>
            <a:chOff x="2824384" y="4048791"/>
            <a:chExt cx="7961415" cy="23484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36" idx="1"/>
                <a:endCxn id="82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42" idx="5"/>
                <a:endCxn id="82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2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Iterator&lt;Person</a:t>
            </a:r>
            <a:r>
              <a:rPr lang="en-US" noProof="1" smtClean="0"/>
              <a:t>&gt; </a:t>
            </a:r>
            <a:r>
              <a:rPr lang="en-US" b="1" noProof="1" smtClean="0">
                <a:solidFill>
                  <a:schemeClr val="bg1"/>
                </a:solidFill>
              </a:rPr>
              <a:t>findAll</a:t>
            </a:r>
            <a:r>
              <a:rPr lang="en-US" noProof="1" smtClean="0"/>
              <a:t>(start_age, end_age, town)</a:t>
            </a:r>
          </a:p>
          <a:p>
            <a:pPr>
              <a:buClr>
                <a:schemeClr val="tx1"/>
              </a:buClr>
            </a:pPr>
            <a:r>
              <a:rPr lang="en-US" noProof="1" smtClean="0"/>
              <a:t>Use a </a:t>
            </a:r>
            <a:r>
              <a:rPr lang="en-US" b="1" noProof="1" smtClean="0">
                <a:solidFill>
                  <a:schemeClr val="bg1"/>
                </a:solidFill>
              </a:rPr>
              <a:t>hash-table</a:t>
            </a:r>
            <a:r>
              <a:rPr lang="en-US" noProof="1" smtClean="0"/>
              <a:t> to map {</a:t>
            </a:r>
            <a:r>
              <a:rPr lang="en-US" b="1" i="1" noProof="1" smtClean="0">
                <a:solidFill>
                  <a:schemeClr val="bg1"/>
                </a:solidFill>
              </a:rPr>
              <a:t>town </a:t>
            </a:r>
            <a:r>
              <a:rPr lang="en-US" b="1" i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 people by ages</a:t>
            </a:r>
            <a:r>
              <a:rPr lang="en-US" noProof="1" smtClean="0">
                <a:sym typeface="Wingdings" panose="05000000000000000000" pitchFamily="2" charset="2"/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noProof="1" smtClean="0"/>
              <a:t>People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noProof="1" smtClean="0">
                <a:sym typeface="Wingdings" panose="05000000000000000000" pitchFamily="2" charset="2"/>
              </a:rPr>
              <a:t>by ages can be stored as </a:t>
            </a:r>
            <a:r>
              <a:rPr lang="en-US" b="1" noProof="1" smtClean="0">
                <a:solidFill>
                  <a:schemeClr val="bg1"/>
                </a:solidFill>
                <a:sym typeface="Wingdings" panose="05000000000000000000" pitchFamily="2" charset="2"/>
              </a:rPr>
              <a:t>balanced search tree</a:t>
            </a:r>
            <a:r>
              <a:rPr lang="en-US" noProof="1" smtClean="0">
                <a:sym typeface="Wingdings" panose="05000000000000000000" pitchFamily="2" charset="2"/>
              </a:rPr>
              <a:t>: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TreeMap&lt;Integer, SortedSet&lt;Person&gt;&gt;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Collection of </a:t>
            </a:r>
            <a:r>
              <a:rPr lang="en-US" dirty="0"/>
              <a:t>People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8" name="Group 194">
            <a:extLst>
              <a:ext uri="{FF2B5EF4-FFF2-40B4-BE49-F238E27FC236}">
                <a16:creationId xmlns:a16="http://schemas.microsoft.com/office/drawing/2014/main" id="{40DD5EB6-8F27-4877-994B-26139AA3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2474"/>
              </p:ext>
            </p:extLst>
          </p:nvPr>
        </p:nvGraphicFramePr>
        <p:xfrm>
          <a:off x="1406325" y="4272347"/>
          <a:ext cx="1368788" cy="1905000"/>
        </p:xfrm>
        <a:graphic>
          <a:graphicData uri="http://schemas.openxmlformats.org/drawingml/2006/table">
            <a:tbl>
              <a:tblPr/>
              <a:tblGrid>
                <a:gridCol w="136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VT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980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SF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1474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068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PLD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51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53C40-C2C4-4744-BBDB-D98439392B7B}"/>
              </a:ext>
            </a:extLst>
          </p:cNvPr>
          <p:cNvCxnSpPr>
            <a:cxnSpLocks/>
          </p:cNvCxnSpPr>
          <p:nvPr/>
        </p:nvCxnSpPr>
        <p:spPr>
          <a:xfrm flipV="1">
            <a:off x="2614222" y="4139110"/>
            <a:ext cx="4630780" cy="288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8DB2A-8A61-4D85-A331-B35E433D43E9}"/>
              </a:ext>
            </a:extLst>
          </p:cNvPr>
          <p:cNvCxnSpPr>
            <a:cxnSpLocks/>
          </p:cNvCxnSpPr>
          <p:nvPr/>
        </p:nvCxnSpPr>
        <p:spPr>
          <a:xfrm>
            <a:off x="2562513" y="5236895"/>
            <a:ext cx="3568961" cy="811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0AE67-134B-4F03-B458-438B66FAD210}"/>
              </a:ext>
            </a:extLst>
          </p:cNvPr>
          <p:cNvCxnSpPr>
            <a:cxnSpLocks/>
          </p:cNvCxnSpPr>
          <p:nvPr/>
        </p:nvCxnSpPr>
        <p:spPr>
          <a:xfrm>
            <a:off x="2633982" y="5980250"/>
            <a:ext cx="428823" cy="266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67948" y="4007276"/>
            <a:ext cx="5248656" cy="1527048"/>
            <a:chOff x="2824384" y="4048791"/>
            <a:chExt cx="7961415" cy="234840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85" idx="1"/>
                <a:endCxn id="98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91" idx="5"/>
                <a:endCxn id="98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24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20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761745" y="6207576"/>
            <a:ext cx="1316736" cy="402336"/>
            <a:chOff x="2824384" y="4048791"/>
            <a:chExt cx="7961415" cy="23484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77B8500-9949-415E-BE36-A63A4C96DCE9}"/>
                  </a:ext>
                </a:extLst>
              </p:cNvPr>
              <p:cNvCxnSpPr>
                <a:cxnSpLocks/>
                <a:stCxn id="105" idx="1"/>
                <a:endCxn id="118" idx="0"/>
              </p:cNvCxnSpPr>
              <p:nvPr/>
            </p:nvCxnSpPr>
            <p:spPr>
              <a:xfrm flipH="1" flipV="1">
                <a:off x="3279995" y="5577837"/>
                <a:ext cx="1525344" cy="1205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4C9A046-2873-46F6-AC33-E82F112651DC}"/>
                  </a:ext>
                </a:extLst>
              </p:cNvPr>
              <p:cNvCxnSpPr>
                <a:cxnSpLocks/>
                <a:stCxn id="111" idx="5"/>
                <a:endCxn id="118" idx="4"/>
              </p:cNvCxnSpPr>
              <p:nvPr/>
            </p:nvCxnSpPr>
            <p:spPr>
              <a:xfrm flipH="1">
                <a:off x="3279995" y="6127894"/>
                <a:ext cx="1630973" cy="4405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4AD683E-3706-4377-9006-1271784BA0B5}"/>
                  </a:ext>
                </a:extLst>
              </p:cNvPr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00"/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104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5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6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9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5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284962" y="6017148"/>
            <a:ext cx="1517904" cy="521208"/>
            <a:chOff x="4454414" y="4048791"/>
            <a:chExt cx="6331385" cy="19990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421E30A-0768-4080-950C-D59B0C5275E5}"/>
                </a:ext>
              </a:extLst>
            </p:cNvPr>
            <p:cNvGrpSpPr/>
            <p:nvPr/>
          </p:nvGrpSpPr>
          <p:grpSpPr>
            <a:xfrm>
              <a:off x="6900249" y="4145895"/>
              <a:ext cx="3885550" cy="1901931"/>
              <a:chOff x="6860560" y="4317141"/>
              <a:chExt cx="3885550" cy="1901931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1B2F0EA-26AE-4DFC-8250-9A56C9733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0560" y="4369167"/>
                <a:ext cx="2662852" cy="61558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1D3E99A-1BE2-4FF3-974F-4210585D4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560" y="5501802"/>
                <a:ext cx="2739052" cy="68044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412FC1F-6F28-492B-B007-9FA6070B5873}"/>
                  </a:ext>
                </a:extLst>
              </p:cNvPr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</p:spPr>
        </p:pic>
        <p:grpSp>
          <p:nvGrpSpPr>
            <p:cNvPr id="122" name="Group 12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1" cy="2923786"/>
            </a:xfrm>
          </p:grpSpPr>
          <p:sp>
            <p:nvSpPr>
              <p:cNvPr id="123" name="Line 11"/>
              <p:cNvSpPr>
                <a:spLocks noChangeShapeType="1"/>
              </p:cNvSpPr>
              <p:nvPr/>
            </p:nvSpPr>
            <p:spPr bwMode="auto">
              <a:xfrm flipH="1">
                <a:off x="8142152" y="2216296"/>
                <a:ext cx="489750" cy="51168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4" name="Line 12"/>
              <p:cNvSpPr>
                <a:spLocks noChangeShapeType="1"/>
              </p:cNvSpPr>
              <p:nvPr/>
            </p:nvSpPr>
            <p:spPr bwMode="auto">
              <a:xfrm flipH="1">
                <a:off x="7220532" y="3324686"/>
                <a:ext cx="409607" cy="454812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5" name="Line 13"/>
              <p:cNvSpPr>
                <a:spLocks noChangeShapeType="1"/>
              </p:cNvSpPr>
              <p:nvPr/>
            </p:nvSpPr>
            <p:spPr bwMode="auto">
              <a:xfrm>
                <a:off x="8142153" y="3334075"/>
                <a:ext cx="448886" cy="53462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6" name="Line 15"/>
              <p:cNvSpPr>
                <a:spLocks noChangeShapeType="1"/>
              </p:cNvSpPr>
              <p:nvPr/>
            </p:nvSpPr>
            <p:spPr bwMode="auto">
              <a:xfrm>
                <a:off x="9323045" y="2216297"/>
                <a:ext cx="547205" cy="56559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17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8" name="Oval 5"/>
              <p:cNvSpPr>
                <a:spLocks noChangeArrowheads="1"/>
              </p:cNvSpPr>
              <p:nvPr/>
            </p:nvSpPr>
            <p:spPr bwMode="auto"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9" name="Oval 7"/>
              <p:cNvSpPr>
                <a:spLocks noChangeArrowheads="1"/>
              </p:cNvSpPr>
              <p:nvPr/>
            </p:nvSpPr>
            <p:spPr bwMode="auto"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en-US" sz="8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1" name="Oval 9"/>
              <p:cNvSpPr>
                <a:spLocks noChangeArrowheads="1"/>
              </p:cNvSpPr>
              <p:nvPr/>
            </p:nvSpPr>
            <p:spPr bwMode="auto"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700" b="1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en-US" sz="7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3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dirty="0" smtClean="0"/>
              <a:t>Different data structures have different efficiency for their operations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List-based collections</a:t>
            </a:r>
            <a:r>
              <a:rPr lang="en-US" dirty="0" smtClean="0">
                <a:solidFill>
                  <a:schemeClr val="bg2"/>
                </a:solidFill>
              </a:rPr>
              <a:t> provide </a:t>
            </a:r>
            <a:r>
              <a:rPr lang="en-US" b="1" dirty="0" smtClean="0">
                <a:solidFill>
                  <a:schemeClr val="bg1"/>
                </a:solidFill>
              </a:rPr>
              <a:t>fast append</a:t>
            </a:r>
            <a:r>
              <a:rPr lang="en-US" dirty="0" smtClean="0">
                <a:solidFill>
                  <a:schemeClr val="bg2"/>
                </a:solidFill>
              </a:rPr>
              <a:t> and access-by-index, but </a:t>
            </a:r>
            <a:r>
              <a:rPr lang="en-US" b="1" dirty="0" smtClean="0">
                <a:solidFill>
                  <a:schemeClr val="bg1"/>
                </a:solidFill>
              </a:rPr>
              <a:t>slow find</a:t>
            </a:r>
            <a:r>
              <a:rPr lang="en-US" dirty="0" smtClean="0">
                <a:solidFill>
                  <a:schemeClr val="bg2"/>
                </a:solidFill>
              </a:rPr>
              <a:t> and delete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fastest</a:t>
            </a:r>
            <a:r>
              <a:rPr lang="en-US" dirty="0" smtClean="0">
                <a:solidFill>
                  <a:schemeClr val="bg2"/>
                </a:solidFill>
              </a:rPr>
              <a:t> add / find / delete structure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is the </a:t>
            </a:r>
            <a:r>
              <a:rPr lang="en-US" b="1" dirty="0" smtClean="0">
                <a:solidFill>
                  <a:schemeClr val="bg1"/>
                </a:solidFill>
              </a:rPr>
              <a:t>hash table</a:t>
            </a:r>
            <a:r>
              <a:rPr lang="en-US" dirty="0" smtClean="0">
                <a:solidFill>
                  <a:schemeClr val="bg2"/>
                </a:solidFill>
              </a:rPr>
              <a:t> – O(1) for all operations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Balanced trees</a:t>
            </a:r>
            <a:r>
              <a:rPr lang="en-US" dirty="0" smtClean="0">
                <a:solidFill>
                  <a:schemeClr val="bg2"/>
                </a:solidFill>
              </a:rPr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r>
              <a:rPr lang="en-US" dirty="0" smtClean="0">
                <a:solidFill>
                  <a:schemeClr val="bg2"/>
                </a:solidFill>
              </a:rPr>
              <a:t> – O(log n) for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/ find / delete + range(start, end)</a:t>
            </a:r>
          </a:p>
          <a:p>
            <a:pPr>
              <a:buClr>
                <a:schemeClr val="bg2"/>
              </a:buClr>
            </a:pPr>
            <a:r>
              <a:rPr lang="en-US" b="1" smtClean="0">
                <a:solidFill>
                  <a:schemeClr val="bg1"/>
                </a:solidFill>
              </a:rPr>
              <a:t>Data structures </a:t>
            </a:r>
            <a:r>
              <a:rPr lang="en-US" b="1" dirty="0" smtClean="0">
                <a:solidFill>
                  <a:schemeClr val="bg1"/>
                </a:solidFill>
              </a:rPr>
              <a:t>Augmentation</a:t>
            </a:r>
            <a:r>
              <a:rPr lang="en-US" dirty="0" smtClean="0"/>
              <a:t> is often essential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E.g. combine multiple hash-tables to find by different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409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821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Array (</a:t>
            </a:r>
            <a:r>
              <a:rPr lang="en-US" b="1" dirty="0" smtClean="0">
                <a:solidFill>
                  <a:schemeClr val="bg1"/>
                </a:solidFill>
              </a:rPr>
              <a:t>T[]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when </a:t>
            </a:r>
            <a:r>
              <a:rPr lang="en-US" b="1" dirty="0" smtClean="0">
                <a:solidFill>
                  <a:schemeClr val="bg1"/>
                </a:solidFill>
              </a:rPr>
              <a:t>fixed number of elements</a:t>
            </a:r>
            <a:r>
              <a:rPr lang="en-US" dirty="0" smtClean="0"/>
              <a:t> need processing </a:t>
            </a:r>
            <a:r>
              <a:rPr lang="en-US" b="1" dirty="0" smtClean="0">
                <a:solidFill>
                  <a:schemeClr val="bg1"/>
                </a:solidFill>
              </a:rPr>
              <a:t>by index</a:t>
            </a:r>
          </a:p>
          <a:p>
            <a:pPr lvl="2"/>
            <a:r>
              <a:rPr lang="en-US" dirty="0" smtClean="0"/>
              <a:t>No resize </a:t>
            </a:r>
            <a:r>
              <a:rPr lang="en-US" dirty="0" smtClean="0">
                <a:sym typeface="Wingdings" panose="05000000000000000000" pitchFamily="2" charset="2"/>
              </a:rPr>
              <a:t> for fixed number of elements only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dirty="0" smtClean="0">
                <a:sym typeface="Wingdings" panose="05000000000000000000" pitchFamily="2" charset="2"/>
              </a:rPr>
              <a:t> /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needs creating a new array + move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O(n)</a:t>
            </a:r>
            <a:r>
              <a:rPr lang="en-US" dirty="0" smtClean="0">
                <a:sym typeface="Wingdings" panose="05000000000000000000" pitchFamily="2" charset="2"/>
              </a:rPr>
              <a:t> elements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Compact and lightweight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-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28F45DB-142E-4B5D-B0D4-91D24EDD7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70116"/>
              </p:ext>
            </p:extLst>
          </p:nvPr>
        </p:nvGraphicFramePr>
        <p:xfrm>
          <a:off x="685801" y="4863178"/>
          <a:ext cx="10820400" cy="1080423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Static array: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Resizable array-based list (</a:t>
            </a:r>
            <a:r>
              <a:rPr lang="en-US" b="1" noProof="1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when elements should be </a:t>
            </a:r>
            <a:r>
              <a:rPr lang="en-US" b="1" dirty="0" smtClean="0">
                <a:solidFill>
                  <a:schemeClr val="bg1"/>
                </a:solidFill>
              </a:rPr>
              <a:t>added fast</a:t>
            </a:r>
            <a:r>
              <a:rPr lang="en-US" dirty="0" smtClean="0"/>
              <a:t> and processed           </a:t>
            </a:r>
            <a:r>
              <a:rPr lang="en-US" b="1" dirty="0" smtClean="0">
                <a:solidFill>
                  <a:schemeClr val="bg1"/>
                </a:solidFill>
              </a:rPr>
              <a:t>by index</a:t>
            </a:r>
          </a:p>
          <a:p>
            <a:pPr lvl="1"/>
            <a:r>
              <a:rPr lang="en-US" dirty="0" smtClean="0"/>
              <a:t>Add (append to the end) has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amortized complexity</a:t>
            </a:r>
          </a:p>
          <a:p>
            <a:pPr lvl="1"/>
            <a:r>
              <a:rPr lang="en-US" dirty="0" smtClean="0"/>
              <a:t>The most-often used collection in programming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Array Based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58BC293-4E6F-4ED4-9241-04E47DF1B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79945"/>
              </p:ext>
            </p:extLst>
          </p:nvPr>
        </p:nvGraphicFramePr>
        <p:xfrm>
          <a:off x="685800" y="4581155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Auto-resizable array-based list: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Doubly-linked list (</a:t>
            </a:r>
            <a:r>
              <a:rPr lang="en-US" b="1" noProof="1" smtClean="0">
                <a:solidFill>
                  <a:schemeClr val="bg1"/>
                </a:solidFill>
              </a:rPr>
              <a:t>LinkedList&lt;T&gt;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when elements should be </a:t>
            </a:r>
            <a:r>
              <a:rPr lang="en-US" b="1" dirty="0" smtClean="0">
                <a:solidFill>
                  <a:schemeClr val="bg1"/>
                </a:solidFill>
              </a:rPr>
              <a:t>added at the both sides               </a:t>
            </a:r>
            <a:r>
              <a:rPr lang="en-US" dirty="0" smtClean="0"/>
              <a:t>of the list</a:t>
            </a:r>
          </a:p>
          <a:p>
            <a:pPr lvl="1"/>
            <a:r>
              <a:rPr lang="en-US" dirty="0" smtClean="0"/>
              <a:t>Use when you need to </a:t>
            </a:r>
            <a:r>
              <a:rPr lang="en-US" b="1" dirty="0" smtClean="0">
                <a:solidFill>
                  <a:schemeClr val="bg1"/>
                </a:solidFill>
              </a:rPr>
              <a:t>remove by a node reference</a:t>
            </a:r>
          </a:p>
          <a:p>
            <a:pPr lvl="1"/>
            <a:r>
              <a:rPr lang="en-US" dirty="0" smtClean="0"/>
              <a:t>Otherwise use resizable array-based list (</a:t>
            </a:r>
            <a:r>
              <a:rPr lang="en-US" b="1" dirty="0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C649132-02C6-4FFA-82BE-6A0245E14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253939"/>
              </p:ext>
            </p:extLst>
          </p:nvPr>
        </p:nvGraphicFramePr>
        <p:xfrm>
          <a:off x="685801" y="4503600"/>
          <a:ext cx="10820400" cy="1440000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Double-linked list: </a:t>
                      </a:r>
                      <a:r>
                        <a:rPr kumimoji="0" lang="en-US" sz="2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7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Stack (</a:t>
            </a:r>
            <a:r>
              <a:rPr lang="en-US" b="1" noProof="1" smtClean="0">
                <a:solidFill>
                  <a:schemeClr val="bg1"/>
                </a:solidFill>
              </a:rPr>
              <a:t>Stack&lt;T&gt;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to implement </a:t>
            </a:r>
            <a:r>
              <a:rPr lang="en-US" b="1" dirty="0" smtClean="0">
                <a:solidFill>
                  <a:schemeClr val="bg1"/>
                </a:solidFill>
              </a:rPr>
              <a:t>LIFO</a:t>
            </a:r>
            <a:r>
              <a:rPr lang="en-US" dirty="0" smtClean="0"/>
              <a:t> (last-in-first-out) behavior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List&lt;T&gt;</a:t>
            </a:r>
            <a:r>
              <a:rPr lang="en-US" dirty="0" smtClean="0"/>
              <a:t> could also work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7FC6D877-8FD6-45E8-8C04-B2EA61BC2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683784"/>
              </p:ext>
            </p:extLst>
          </p:nvPr>
        </p:nvGraphicFramePr>
        <p:xfrm>
          <a:off x="685801" y="4091994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Queue (</a:t>
            </a:r>
            <a:r>
              <a:rPr lang="en-US" b="1" noProof="1" smtClean="0">
                <a:solidFill>
                  <a:schemeClr val="bg1"/>
                </a:solidFill>
              </a:rPr>
              <a:t>Queue&lt;T&gt;</a:t>
            </a:r>
            <a:r>
              <a:rPr lang="en-US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to implement </a:t>
            </a:r>
            <a:r>
              <a:rPr lang="en-US" b="1" dirty="0" smtClean="0">
                <a:solidFill>
                  <a:schemeClr val="bg1"/>
                </a:solidFill>
              </a:rPr>
              <a:t>FIFO</a:t>
            </a:r>
            <a:r>
              <a:rPr lang="en-US" dirty="0" smtClean="0"/>
              <a:t> (first-in-first-out) behavior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LinkedList</a:t>
            </a:r>
            <a:r>
              <a:rPr lang="en-US" b="1" dirty="0" smtClean="0">
                <a:solidFill>
                  <a:schemeClr val="bg1"/>
                </a:solidFill>
              </a:rPr>
              <a:t>&lt;T&gt;</a:t>
            </a:r>
            <a:r>
              <a:rPr lang="en-US" dirty="0" smtClean="0"/>
              <a:t> could also work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3E1F4035-DBD7-4B7C-BA3C-700FA3968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166115"/>
              </p:ext>
            </p:extLst>
          </p:nvPr>
        </p:nvGraphicFramePr>
        <p:xfrm>
          <a:off x="685801" y="4015794"/>
          <a:ext cx="10820400" cy="1470607"/>
        </p:xfrm>
        <a:graphic>
          <a:graphicData uri="http://schemas.openxmlformats.org/drawingml/2006/table">
            <a:tbl>
              <a:tblPr/>
              <a:tblGrid>
                <a:gridCol w="358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Queue: 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Hash-table-based map (</a:t>
            </a:r>
            <a:r>
              <a:rPr lang="en-US" b="1" noProof="1" smtClean="0">
                <a:solidFill>
                  <a:schemeClr val="bg1"/>
                </a:solidFill>
              </a:rPr>
              <a:t>Map&lt;K, V&gt;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</a:t>
            </a:r>
            <a:r>
              <a:rPr lang="en-US" b="1" dirty="0" smtClean="0">
                <a:solidFill>
                  <a:schemeClr val="bg1"/>
                </a:solidFill>
              </a:rPr>
              <a:t>add key-value pairs </a:t>
            </a:r>
            <a:r>
              <a:rPr lang="en-US" dirty="0" smtClean="0"/>
              <a:t>+ fast </a:t>
            </a:r>
            <a:r>
              <a:rPr lang="en-US" b="1" dirty="0" smtClean="0">
                <a:solidFill>
                  <a:schemeClr val="bg1"/>
                </a:solidFill>
              </a:rPr>
              <a:t>search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by key </a:t>
            </a:r>
            <a:r>
              <a:rPr lang="en-US" dirty="0" smtClean="0"/>
              <a:t>– O(1)</a:t>
            </a:r>
          </a:p>
          <a:p>
            <a:pPr lvl="1"/>
            <a:r>
              <a:rPr lang="en-US" dirty="0" smtClean="0"/>
              <a:t>Keys have </a:t>
            </a:r>
            <a:r>
              <a:rPr lang="en-US" b="1" dirty="0" smtClean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 smtClean="0"/>
              <a:t>Keys should implement </a:t>
            </a:r>
            <a:r>
              <a:rPr lang="en-US" b="1" noProof="1">
                <a:solidFill>
                  <a:schemeClr val="bg1"/>
                </a:solidFill>
              </a:rPr>
              <a:t>h</a:t>
            </a:r>
            <a:r>
              <a:rPr lang="en-US" b="1" noProof="1" smtClean="0">
                <a:solidFill>
                  <a:schemeClr val="bg1"/>
                </a:solidFill>
              </a:rPr>
              <a:t>ashCode(…)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quals(…)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Collection – Map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C1CAE6DC-0497-46F7-80F3-60A09AE47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04377"/>
              </p:ext>
            </p:extLst>
          </p:nvPr>
        </p:nvGraphicFramePr>
        <p:xfrm>
          <a:off x="685801" y="4191001"/>
          <a:ext cx="10820401" cy="1807205"/>
        </p:xfrm>
        <a:graphic>
          <a:graphicData uri="http://schemas.openxmlformats.org/drawingml/2006/table">
            <a:tbl>
              <a:tblPr/>
              <a:tblGrid>
                <a:gridCol w="497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Hash-table: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Map&lt;K, V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1774</Words>
  <Application>Microsoft Office PowerPoint</Application>
  <PresentationFormat>Widescreen</PresentationFormat>
  <Paragraphs>480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Data Structures Augmentation</vt:lpstr>
      <vt:lpstr>Table of Contents</vt:lpstr>
      <vt:lpstr>PowerPoint Presentation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Map</vt:lpstr>
      <vt:lpstr>Choosing a Collection – Tree Map</vt:lpstr>
      <vt:lpstr>Choosing a Collection – Multi Map</vt:lpstr>
      <vt:lpstr>Choosing a Collection – Tree Multi Map</vt:lpstr>
      <vt:lpstr>Choosing a Collection – Hash Set</vt:lpstr>
      <vt:lpstr>Choosing a Collection – Tree Set</vt:lpstr>
      <vt:lpstr>Choosing a Collection – Hash Bag</vt:lpstr>
      <vt:lpstr>Choosing a Collection – Tree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Java – Collections/Guava APIs</vt:lpstr>
      <vt:lpstr>PowerPoint Presentation</vt:lpstr>
      <vt:lpstr>Combining Data Structures</vt:lpstr>
      <vt:lpstr>Problem: Collection of People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People</vt:lpstr>
      <vt:lpstr>Problem: Collection of People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151</cp:revision>
  <dcterms:created xsi:type="dcterms:W3CDTF">2018-05-23T13:08:44Z</dcterms:created>
  <dcterms:modified xsi:type="dcterms:W3CDTF">2020-05-04T11:54:36Z</dcterms:modified>
  <cp:category>computer programming, programming</cp:category>
</cp:coreProperties>
</file>