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54"/>
  </p:notesMasterIdLst>
  <p:handoutMasterIdLst>
    <p:handoutMasterId r:id="rId55"/>
  </p:handoutMasterIdLst>
  <p:sldIdLst>
    <p:sldId id="455"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56" r:id="rId22"/>
    <p:sldId id="457" r:id="rId23"/>
    <p:sldId id="462" r:id="rId24"/>
    <p:sldId id="463" r:id="rId25"/>
    <p:sldId id="464" r:id="rId26"/>
    <p:sldId id="468" r:id="rId27"/>
    <p:sldId id="466" r:id="rId28"/>
    <p:sldId id="467" r:id="rId29"/>
    <p:sldId id="469" r:id="rId30"/>
    <p:sldId id="424" r:id="rId31"/>
    <p:sldId id="425" r:id="rId32"/>
    <p:sldId id="426" r:id="rId33"/>
    <p:sldId id="427" r:id="rId34"/>
    <p:sldId id="428" r:id="rId35"/>
    <p:sldId id="429" r:id="rId36"/>
    <p:sldId id="430" r:id="rId37"/>
    <p:sldId id="431" r:id="rId38"/>
    <p:sldId id="432" r:id="rId39"/>
    <p:sldId id="433" r:id="rId40"/>
    <p:sldId id="434" r:id="rId41"/>
    <p:sldId id="435" r:id="rId42"/>
    <p:sldId id="436" r:id="rId43"/>
    <p:sldId id="440" r:id="rId44"/>
    <p:sldId id="441" r:id="rId45"/>
    <p:sldId id="442" r:id="rId46"/>
    <p:sldId id="443" r:id="rId47"/>
    <p:sldId id="444" r:id="rId48"/>
    <p:sldId id="445" r:id="rId49"/>
    <p:sldId id="447" r:id="rId50"/>
    <p:sldId id="472" r:id="rId51"/>
    <p:sldId id="473" r:id="rId52"/>
    <p:sldId id="474" r:id="rId5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B33125B-ED83-4B93-BF3C-72D80798F145}">
          <p14:sldIdLst>
            <p14:sldId id="455"/>
            <p14:sldId id="404"/>
            <p14:sldId id="405"/>
          </p14:sldIdLst>
        </p14:section>
        <p14:section name="Joins" id="{7A2D8654-6F66-4E54-9BD2-B335C0C863B7}">
          <p14:sldIdLst>
            <p14:sldId id="406"/>
            <p14:sldId id="407"/>
            <p14:sldId id="408"/>
            <p14:sldId id="409"/>
            <p14:sldId id="410"/>
            <p14:sldId id="411"/>
            <p14:sldId id="412"/>
            <p14:sldId id="413"/>
            <p14:sldId id="414"/>
            <p14:sldId id="415"/>
            <p14:sldId id="416"/>
            <p14:sldId id="417"/>
            <p14:sldId id="418"/>
            <p14:sldId id="419"/>
            <p14:sldId id="420"/>
            <p14:sldId id="421"/>
            <p14:sldId id="456"/>
            <p14:sldId id="457"/>
            <p14:sldId id="462"/>
            <p14:sldId id="463"/>
            <p14:sldId id="464"/>
            <p14:sldId id="468"/>
            <p14:sldId id="466"/>
            <p14:sldId id="467"/>
            <p14:sldId id="469"/>
            <p14:sldId id="424"/>
            <p14:sldId id="425"/>
            <p14:sldId id="426"/>
            <p14:sldId id="427"/>
            <p14:sldId id="428"/>
            <p14:sldId id="429"/>
            <p14:sldId id="430"/>
            <p14:sldId id="431"/>
          </p14:sldIdLst>
        </p14:section>
        <p14:section name="Subqueries" id="{76D3EEA9-0216-43A0-B137-DC91BD57DB0D}">
          <p14:sldIdLst>
            <p14:sldId id="432"/>
            <p14:sldId id="433"/>
            <p14:sldId id="434"/>
            <p14:sldId id="435"/>
            <p14:sldId id="436"/>
          </p14:sldIdLst>
        </p14:section>
        <p14:section name="Indices" id="{6DD88DBD-05FF-4C45-A6DF-189B95CF830C}">
          <p14:sldIdLst>
            <p14:sldId id="440"/>
            <p14:sldId id="441"/>
            <p14:sldId id="442"/>
            <p14:sldId id="443"/>
            <p14:sldId id="444"/>
            <p14:sldId id="445"/>
          </p14:sldIdLst>
        </p14:section>
        <p14:section name="Conclusion" id="{A455DB05-6798-45C7-B3F4-F78A8A5C1EFA}">
          <p14:sldIdLst>
            <p14:sldId id="447"/>
            <p14:sldId id="472"/>
            <p14:sldId id="473"/>
            <p14:sldId id="474"/>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D9D5C7"/>
    <a:srgbClr val="000000"/>
    <a:srgbClr val="C6C0AA"/>
    <a:srgbClr val="F3BE60"/>
    <a:srgbClr val="00B050"/>
    <a:srgbClr val="613306"/>
    <a:srgbClr val="371D03"/>
    <a:srgbClr val="482604"/>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68" autoAdjust="0"/>
    <p:restoredTop sz="78413" autoAdjust="0"/>
  </p:normalViewPr>
  <p:slideViewPr>
    <p:cSldViewPr>
      <p:cViewPr varScale="1">
        <p:scale>
          <a:sx n="88" d="100"/>
          <a:sy n="88" d="100"/>
        </p:scale>
        <p:origin x="250" y="6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12-Jun-17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12-Jun-17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0675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Right outer joins return all the data in the second(right) table and all the data from the first(left) table that matches the join</a:t>
            </a:r>
            <a:r>
              <a:rPr lang="en-US" baseline="0" dirty="0"/>
              <a:t> conditions. If the data in the left table doesn’t match any data in the right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62123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753911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Full joins match all the data in the left</a:t>
            </a:r>
            <a:r>
              <a:rPr lang="en-US" baseline="0" dirty="0"/>
              <a:t> and the right table. If</a:t>
            </a:r>
            <a:r>
              <a:rPr lang="bg-BG" baseline="0" dirty="0"/>
              <a:t> </a:t>
            </a:r>
            <a:r>
              <a:rPr lang="en-US" baseline="0" dirty="0"/>
              <a:t>any of the values doesn’t the join conditions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2224674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140181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Cross joins create Cartesian products. This means that</a:t>
            </a:r>
            <a:r>
              <a:rPr lang="en-US" baseline="0" dirty="0"/>
              <a:t> all the rows in the left table are multiplied by all the rows in the right table. If table Employees has 2 rows and table Departments has 3 rows the result will return the multiplication – 6 rows.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1822008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3667677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29</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214436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30</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1753760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31</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189947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32</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675642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89639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33</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4046947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34</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4016129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35</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noProof="1"/>
          </a:p>
        </p:txBody>
      </p:sp>
    </p:spTree>
    <p:extLst>
      <p:ext uri="{BB962C8B-B14F-4D97-AF65-F5344CB8AC3E}">
        <p14:creationId xmlns:p14="http://schemas.microsoft.com/office/powerpoint/2010/main" val="3590510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36</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pPr lvl="1"/>
            <a:endParaRPr lang="en-US" dirty="0"/>
          </a:p>
        </p:txBody>
      </p:sp>
    </p:spTree>
    <p:extLst>
      <p:ext uri="{BB962C8B-B14F-4D97-AF65-F5344CB8AC3E}">
        <p14:creationId xmlns:p14="http://schemas.microsoft.com/office/powerpoint/2010/main" val="3561039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37</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3111253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 subquery or nested query is a query within another SQL query and embedded within the WHERE clause.</a:t>
            </a:r>
            <a:r>
              <a:rPr lang="en-US" baseline="0" dirty="0"/>
              <a:t> Its main purpose is to serve as a data filter for the main query. It can be used after any of the operators(&gt;,&lt;, =, !=, IN, BETWEEN). A subquery can return a single value or multiple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3795076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2913511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40</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3473078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41</a:t>
            </a:fld>
            <a:endParaRPr lang="en-US" dirty="0"/>
          </a:p>
        </p:txBody>
      </p:sp>
    </p:spTree>
    <p:extLst>
      <p:ext uri="{BB962C8B-B14F-4D97-AF65-F5344CB8AC3E}">
        <p14:creationId xmlns:p14="http://schemas.microsoft.com/office/powerpoint/2010/main" val="3752100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42</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r>
              <a:rPr lang="en-US" dirty="0"/>
              <a:t/>
            </a:r>
            <a:br>
              <a:rPr lang="en-US" dirty="0"/>
            </a:br>
            <a:r>
              <a:rPr lang="en-US" dirty="0"/>
              <a:t/>
            </a: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Tree>
    <p:extLst>
      <p:ext uri="{BB962C8B-B14F-4D97-AF65-F5344CB8AC3E}">
        <p14:creationId xmlns:p14="http://schemas.microsoft.com/office/powerpoint/2010/main" val="1264863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3503338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46</a:t>
            </a:fld>
            <a:endParaRPr lang="en-US" dirty="0"/>
          </a:p>
        </p:txBody>
      </p:sp>
    </p:spTree>
    <p:extLst>
      <p:ext uri="{BB962C8B-B14F-4D97-AF65-F5344CB8AC3E}">
        <p14:creationId xmlns:p14="http://schemas.microsoft.com/office/powerpoint/2010/main" val="3982586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47</a:t>
            </a:fld>
            <a:endParaRPr lang="en-US" dirty="0"/>
          </a:p>
        </p:txBody>
      </p:sp>
    </p:spTree>
    <p:extLst>
      <p:ext uri="{BB962C8B-B14F-4D97-AF65-F5344CB8AC3E}">
        <p14:creationId xmlns:p14="http://schemas.microsoft.com/office/powerpoint/2010/main" val="17679059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48</a:t>
            </a:fld>
            <a:endParaRPr lang="en-US" dirty="0"/>
          </a:p>
        </p:txBody>
      </p:sp>
    </p:spTree>
    <p:extLst>
      <p:ext uri="{BB962C8B-B14F-4D97-AF65-F5344CB8AC3E}">
        <p14:creationId xmlns:p14="http://schemas.microsoft.com/office/powerpoint/2010/main" val="88136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747838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50</a:t>
            </a:fld>
            <a:endParaRPr lang="en-US" dirty="0"/>
          </a:p>
        </p:txBody>
      </p:sp>
    </p:spTree>
    <p:extLst>
      <p:ext uri="{BB962C8B-B14F-4D97-AF65-F5344CB8AC3E}">
        <p14:creationId xmlns:p14="http://schemas.microsoft.com/office/powerpoint/2010/main" val="22317330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51</a:t>
            </a:fld>
            <a:endParaRPr lang="en-US" dirty="0"/>
          </a:p>
        </p:txBody>
      </p:sp>
    </p:spTree>
    <p:extLst>
      <p:ext uri="{BB962C8B-B14F-4D97-AF65-F5344CB8AC3E}">
        <p14:creationId xmlns:p14="http://schemas.microsoft.com/office/powerpoint/2010/main" val="63074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5</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access data from both of them.</a:t>
            </a:r>
          </a:p>
          <a:p>
            <a:endParaRPr lang="en-US" dirty="0"/>
          </a:p>
        </p:txBody>
      </p:sp>
    </p:spTree>
    <p:extLst>
      <p:ext uri="{BB962C8B-B14F-4D97-AF65-F5344CB8AC3E}">
        <p14:creationId xmlns:p14="http://schemas.microsoft.com/office/powerpoint/2010/main" val="321798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8</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1839819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Inner</a:t>
            </a:r>
            <a:r>
              <a:rPr lang="en-US" baseline="0" dirty="0"/>
              <a:t> joins return only rows which exist in both tables.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168084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043164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Left outer joins return all the data in the first(left) table and all the data from the second(right) table that matches the join</a:t>
            </a:r>
            <a:r>
              <a:rPr lang="en-US" baseline="0" dirty="0"/>
              <a:t> conditions. If the data in the right table doesn’t match any data in the left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71122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227930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12-Jun-17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3" name="Picture 2"/>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12-Jun-17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oftuni.bg/"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6.png"/><Relationship Id="rId4" Type="http://schemas.openxmlformats.org/officeDocument/2006/relationships/hyperlink" Target="http://creativecommons.org/licenses/by-nc-sa/4.0/" TargetMode="External"/><Relationship Id="rId9" Type="http://schemas.openxmlformats.org/officeDocument/2006/relationships/hyperlink" Target="http://softuni.or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judge.softuni.bg/Contests/Practice/Index/606#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judge.softuni.bg/Contests/Practice/Index/606#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judge.softuni.bg/Contests/Practice/Index/606#2"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hyperlink" Target="https://judge.softuni.bg/Contests/Practice/Index/606#2"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judge.softuni.bg/Contests/Practice/Index/606#5"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hyperlink" Target="https://judge.softuni.bg/Contests/Practice/Index/606#5"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judge.softuni.bg/Contests/Practice/Index/606#15"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0.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hyperlink" Target="https://judge.softuni.bg/Contests/Practice/Index/606#15"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judge.softuni.bg/Contests/Practice/Index/606#1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0.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hyperlink" Target="https://judge.softuni.bg/Contests/Practice/Index/606#10"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34.png"/><Relationship Id="rId18" Type="http://schemas.openxmlformats.org/officeDocument/2006/relationships/hyperlink" Target="https://netpeak.net/" TargetMode="External"/><Relationship Id="rId3" Type="http://schemas.openxmlformats.org/officeDocument/2006/relationships/hyperlink" Target="https://softuni.bg/trainings/1634/databases-basics-mysql-may-2017" TargetMode="External"/><Relationship Id="rId7" Type="http://schemas.openxmlformats.org/officeDocument/2006/relationships/image" Target="../media/image31.png"/><Relationship Id="rId12" Type="http://schemas.openxmlformats.org/officeDocument/2006/relationships/hyperlink" Target="http://www.superhosting.bg/" TargetMode="External"/><Relationship Id="rId17" Type="http://schemas.openxmlformats.org/officeDocument/2006/relationships/image" Target="../media/image36.png"/><Relationship Id="rId2" Type="http://schemas.openxmlformats.org/officeDocument/2006/relationships/notesSlide" Target="../notesSlides/notesSlide33.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33.png"/><Relationship Id="rId5" Type="http://schemas.openxmlformats.org/officeDocument/2006/relationships/image" Target="../media/image30.png"/><Relationship Id="rId15" Type="http://schemas.openxmlformats.org/officeDocument/2006/relationships/image" Target="../media/image35.png"/><Relationship Id="rId10" Type="http://schemas.openxmlformats.org/officeDocument/2006/relationships/hyperlink" Target="http://www.infragistics.com/" TargetMode="External"/><Relationship Id="rId19" Type="http://schemas.openxmlformats.org/officeDocument/2006/relationships/image" Target="../media/image37.png"/><Relationship Id="rId4" Type="http://schemas.openxmlformats.org/officeDocument/2006/relationships/hyperlink" Target="http://xs-software.com/" TargetMode="External"/><Relationship Id="rId9" Type="http://schemas.openxmlformats.org/officeDocument/2006/relationships/image" Target="../media/image32.png"/><Relationship Id="rId14" Type="http://schemas.openxmlformats.org/officeDocument/2006/relationships/hyperlink" Target="http://www.telenor.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org/" TargetMode="External"/><Relationship Id="rId7" Type="http://schemas.openxmlformats.org/officeDocument/2006/relationships/image" Target="../media/image38.png"/><Relationship Id="rId12"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40.png"/><Relationship Id="rId5" Type="http://schemas.openxmlformats.org/officeDocument/2006/relationships/hyperlink" Target="https://www.facebook.com/SoftwareUniversity" TargetMode="External"/><Relationship Id="rId10" Type="http://schemas.openxmlformats.org/officeDocument/2006/relationships/image" Target="../media/image39.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946042" y="228600"/>
            <a:ext cx="6858000" cy="2058235"/>
          </a:xfrm>
        </p:spPr>
        <p:txBody>
          <a:bodyPr>
            <a:normAutofit/>
          </a:bodyPr>
          <a:lstStyle/>
          <a:p>
            <a:r>
              <a:rPr lang="en-US" dirty="0"/>
              <a:t>Joins, </a:t>
            </a:r>
            <a:r>
              <a:rPr lang="en-US" dirty="0" smtClean="0"/>
              <a:t>Subqueries and Indices</a:t>
            </a:r>
            <a:r>
              <a:rPr lang="bg-BG" dirty="0" smtClean="0"/>
              <a:t> </a:t>
            </a:r>
            <a:r>
              <a:rPr lang="en-US" dirty="0" smtClean="0"/>
              <a:t>in MySQL Server</a:t>
            </a:r>
            <a:endParaRPr lang="en-US" dirty="0"/>
          </a:p>
        </p:txBody>
      </p:sp>
      <p:sp>
        <p:nvSpPr>
          <p:cNvPr id="7" name="Text Placeholder 6"/>
          <p:cNvSpPr>
            <a:spLocks noGrp="1"/>
          </p:cNvSpPr>
          <p:nvPr>
            <p:ph type="body" sz="quarter" idx="10"/>
          </p:nvPr>
        </p:nvSpPr>
        <p:spPr>
          <a:xfrm>
            <a:off x="760412" y="4419600"/>
            <a:ext cx="3187613" cy="525135"/>
          </a:xfrm>
        </p:spPr>
        <p:txBody>
          <a:bodyPr/>
          <a:lstStyle/>
          <a:p>
            <a:r>
              <a:rPr lang="en-US" dirty="0"/>
              <a:t>SoftUni Team</a:t>
            </a:r>
          </a:p>
        </p:txBody>
      </p:sp>
      <p:sp>
        <p:nvSpPr>
          <p:cNvPr id="8" name="Text Placeholder 7"/>
          <p:cNvSpPr>
            <a:spLocks noGrp="1"/>
          </p:cNvSpPr>
          <p:nvPr>
            <p:ph type="body" sz="quarter" idx="13"/>
          </p:nvPr>
        </p:nvSpPr>
        <p:spPr>
          <a:xfrm>
            <a:off x="760413" y="4889499"/>
            <a:ext cx="3187614" cy="444343"/>
          </a:xfrm>
        </p:spPr>
        <p:txBody>
          <a:bodyPr/>
          <a:lstStyle/>
          <a:p>
            <a:r>
              <a:rPr lang="en-US" dirty="0"/>
              <a:t>Technical Trainers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6" name="Picture 2" descr="database, storag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7921" y="3620613"/>
            <a:ext cx="2446389" cy="24463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database, storag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85412" y="4442934"/>
            <a:ext cx="1509802" cy="16240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3656014" y="3841263"/>
            <a:ext cx="2133598" cy="2341486"/>
          </a:xfrm>
          <a:prstGeom prst="rect">
            <a:avLst/>
          </a:prstGeom>
        </p:spPr>
      </p:pic>
      <p:sp>
        <p:nvSpPr>
          <p:cNvPr id="18" name="TextBox 17"/>
          <p:cNvSpPr txBox="1"/>
          <p:nvPr/>
        </p:nvSpPr>
        <p:spPr>
          <a:xfrm rot="576164">
            <a:off x="5145888" y="3718448"/>
            <a:ext cx="1562159" cy="722955"/>
          </a:xfrm>
          <a:prstGeom prst="rect">
            <a:avLst/>
          </a:prstGeom>
          <a:noFill/>
        </p:spPr>
        <p:txBody>
          <a:bodyPr wrap="none" rtlCol="0">
            <a:spAutoFit/>
          </a:bodyPr>
          <a:lstStyle/>
          <a:p>
            <a:pPr algn="ctr">
              <a:lnSpc>
                <a:spcPct val="85000"/>
              </a:lnSpc>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Databases</a:t>
            </a:r>
          </a:p>
          <a:p>
            <a:pPr algn="ctr">
              <a:lnSpc>
                <a:spcPct val="85000"/>
              </a:lnSpc>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Basics</a:t>
            </a:r>
          </a:p>
        </p:txBody>
      </p:sp>
      <p:pic>
        <p:nvPicPr>
          <p:cNvPr id="17" name="Picture 9" title="Software University Foundation">
            <a:hlinkClick r:id="rId9" tooltip="Software University Foundation"/>
          </p:cNvPr>
          <p:cNvPicPr>
            <a:picLocks noChangeAspect="1"/>
          </p:cNvPicPr>
          <p:nvPr/>
        </p:nvPicPr>
        <p:blipFill rotWithShape="1">
          <a:blip r:embed="rId10" cstate="print">
            <a:extLst>
              <a:ext uri="{28A0092B-C50C-407E-A947-70E740481C1C}">
                <a14:useLocalDpi xmlns:a14="http://schemas.microsoft.com/office/drawing/2010/main" val="0"/>
              </a:ext>
            </a:extLst>
          </a:blip>
          <a:srcRect l="-5359" t="-15226" r="-5359" b="-15226"/>
          <a:stretch/>
        </p:blipFill>
        <p:spPr>
          <a:xfrm>
            <a:off x="821983" y="1715884"/>
            <a:ext cx="2175525" cy="806881"/>
          </a:xfrm>
          <a:prstGeom prst="roundRect">
            <a:avLst>
              <a:gd name="adj" fmla="val 3940"/>
            </a:avLst>
          </a:prstGeom>
          <a:solidFill>
            <a:srgbClr val="231F20">
              <a:alpha val="50000"/>
            </a:srgbClr>
          </a:solidFill>
          <a:ln>
            <a:solidFill>
              <a:schemeClr val="accent1">
                <a:lumMod val="75000"/>
                <a:alpha val="40000"/>
              </a:schemeClr>
            </a:solidFill>
          </a:ln>
        </p:spPr>
      </p:pic>
    </p:spTree>
    <p:extLst>
      <p:ext uri="{BB962C8B-B14F-4D97-AF65-F5344CB8AC3E}">
        <p14:creationId xmlns:p14="http://schemas.microsoft.com/office/powerpoint/2010/main" val="3215379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noProof="1" smtClean="0"/>
              <a:pPr>
                <a:defRPr/>
              </a:pPr>
              <a:t>10</a:t>
            </a:fld>
            <a:endParaRPr lang="en-US" noProof="1"/>
          </a:p>
        </p:txBody>
      </p:sp>
      <p:sp>
        <p:nvSpPr>
          <p:cNvPr id="465922" name="Rectangle 2"/>
          <p:cNvSpPr>
            <a:spLocks noGrp="1" noChangeArrowheads="1"/>
          </p:cNvSpPr>
          <p:nvPr>
            <p:ph type="title"/>
          </p:nvPr>
        </p:nvSpPr>
        <p:spPr/>
        <p:txBody>
          <a:bodyPr/>
          <a:lstStyle/>
          <a:p>
            <a:r>
              <a:rPr lang="en-US" noProof="1"/>
              <a:t>Inner Join</a:t>
            </a:r>
          </a:p>
        </p:txBody>
      </p:sp>
      <p:graphicFrame>
        <p:nvGraphicFramePr>
          <p:cNvPr id="2" name="Table 1"/>
          <p:cNvGraphicFramePr>
            <a:graphicFrameLocks noGrp="1"/>
          </p:cNvGraphicFramePr>
          <p:nvPr>
            <p:extLst>
              <p:ext uri="{D42A27DB-BD31-4B8C-83A1-F6EECF244321}">
                <p14:modId xmlns:p14="http://schemas.microsoft.com/office/powerpoint/2010/main" val="1160021486"/>
              </p:ext>
            </p:extLst>
          </p:nvPr>
        </p:nvGraphicFramePr>
        <p:xfrm>
          <a:off x="455612" y="1795979"/>
          <a:ext cx="4267200" cy="1371600"/>
        </p:xfrm>
        <a:graphic>
          <a:graphicData uri="http://schemas.openxmlformats.org/drawingml/2006/table">
            <a:tbl>
              <a:tblPr firstRow="1" bandRow="1">
                <a:tableStyleId>{7DF18680-E054-41AD-8BC1-D1AEF772440D}</a:tableStyleId>
              </a:tblPr>
              <a:tblGrid>
                <a:gridCol w="1864663">
                  <a:extLst>
                    <a:ext uri="{9D8B030D-6E8A-4147-A177-3AD203B41FA5}">
                      <a16:colId xmlns:a16="http://schemas.microsoft.com/office/drawing/2014/main" val="1594468805"/>
                    </a:ext>
                  </a:extLst>
                </a:gridCol>
                <a:gridCol w="2402537">
                  <a:extLst>
                    <a:ext uri="{9D8B030D-6E8A-4147-A177-3AD203B41FA5}">
                      <a16:colId xmlns:a16="http://schemas.microsoft.com/office/drawing/2014/main" val="683614382"/>
                    </a:ext>
                  </a:extLst>
                </a:gridCol>
              </a:tblGrid>
              <a:tr h="457200">
                <a:tc>
                  <a:txBody>
                    <a:bodyPr/>
                    <a:lstStyle/>
                    <a:p>
                      <a:r>
                        <a:rPr lang="en-US" noProof="1" smtClean="0"/>
                        <a:t>employee_id</a:t>
                      </a:r>
                      <a:endParaRPr lang="en-US" noProof="1"/>
                    </a:p>
                  </a:txBody>
                  <a:tcPr>
                    <a:solidFill>
                      <a:srgbClr val="C6C0AA">
                        <a:alpha val="50000"/>
                      </a:srgbClr>
                    </a:solidFill>
                  </a:tcPr>
                </a:tc>
                <a:tc>
                  <a:txBody>
                    <a:bodyPr/>
                    <a:lstStyle/>
                    <a:p>
                      <a:r>
                        <a:rPr lang="en-US" noProof="1" smtClean="0"/>
                        <a:t>department_id</a:t>
                      </a:r>
                      <a:endParaRPr lang="en-US"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rPr>
                        <a:t>263</a:t>
                      </a:r>
                    </a:p>
                  </a:txBody>
                  <a:tcPr>
                    <a:solidFill>
                      <a:schemeClr val="accent5">
                        <a:lumMod val="40000"/>
                        <a:lumOff val="60000"/>
                        <a:alpha val="20000"/>
                      </a:schemeClr>
                    </a:solidFill>
                  </a:tcPr>
                </a:tc>
                <a:tc>
                  <a:txBody>
                    <a:bodyPr/>
                    <a:lstStyle/>
                    <a:p>
                      <a:r>
                        <a:rPr lang="en-US" noProof="1">
                          <a:solidFill>
                            <a:schemeClr val="tx1"/>
                          </a:solidFill>
                        </a:rPr>
                        <a:t>3</a:t>
                      </a: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rPr>
                        <a:t>270</a:t>
                      </a:r>
                    </a:p>
                  </a:txBody>
                  <a:tcPr>
                    <a:solidFill>
                      <a:schemeClr val="accent5">
                        <a:lumMod val="40000"/>
                        <a:lumOff val="60000"/>
                        <a:alpha val="20000"/>
                      </a:schemeClr>
                    </a:solidFill>
                  </a:tcPr>
                </a:tc>
                <a:tc>
                  <a:txBody>
                    <a:bodyPr/>
                    <a:lstStyle/>
                    <a:p>
                      <a:r>
                        <a:rPr lang="en-US" noProof="1">
                          <a:solidFill>
                            <a:schemeClr val="tx1"/>
                          </a:solidFill>
                        </a:rPr>
                        <a:t>NULL</a:t>
                      </a: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143000"/>
            <a:ext cx="1758943" cy="523220"/>
          </a:xfrm>
          <a:prstGeom prst="rect">
            <a:avLst/>
          </a:prstGeom>
          <a:noFill/>
        </p:spPr>
        <p:txBody>
          <a:bodyPr wrap="none" rtlCol="0">
            <a:spAutoFit/>
          </a:bodyPr>
          <a:lstStyle/>
          <a:p>
            <a:r>
              <a:rPr lang="en-US" sz="2800" noProof="1"/>
              <a:t>Employees</a:t>
            </a:r>
          </a:p>
        </p:txBody>
      </p:sp>
      <p:graphicFrame>
        <p:nvGraphicFramePr>
          <p:cNvPr id="16" name="Table 15"/>
          <p:cNvGraphicFramePr>
            <a:graphicFrameLocks noGrp="1"/>
          </p:cNvGraphicFramePr>
          <p:nvPr>
            <p:extLst>
              <p:ext uri="{D42A27DB-BD31-4B8C-83A1-F6EECF244321}">
                <p14:modId xmlns:p14="http://schemas.microsoft.com/office/powerpoint/2010/main" val="565865061"/>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066800"/>
            <a:ext cx="2101729" cy="523220"/>
          </a:xfrm>
          <a:prstGeom prst="rect">
            <a:avLst/>
          </a:prstGeom>
          <a:noFill/>
        </p:spPr>
        <p:txBody>
          <a:bodyPr wrap="none" rtlCol="0">
            <a:spAutoFit/>
          </a:bodyPr>
          <a:lstStyle/>
          <a:p>
            <a:r>
              <a:rPr lang="en-US" sz="2800" noProof="1"/>
              <a:t>Departments</a:t>
            </a:r>
          </a:p>
        </p:txBody>
      </p:sp>
      <p:graphicFrame>
        <p:nvGraphicFramePr>
          <p:cNvPr id="4" name="Table 3"/>
          <p:cNvGraphicFramePr>
            <a:graphicFrameLocks noGrp="1"/>
          </p:cNvGraphicFramePr>
          <p:nvPr>
            <p:extLst>
              <p:ext uri="{D42A27DB-BD31-4B8C-83A1-F6EECF244321}">
                <p14:modId xmlns:p14="http://schemas.microsoft.com/office/powerpoint/2010/main" val="2733962737"/>
              </p:ext>
            </p:extLst>
          </p:nvPr>
        </p:nvGraphicFramePr>
        <p:xfrm>
          <a:off x="1293812" y="4790577"/>
          <a:ext cx="8915401" cy="914400"/>
        </p:xfrm>
        <a:graphic>
          <a:graphicData uri="http://schemas.openxmlformats.org/drawingml/2006/table">
            <a:tbl>
              <a:tblPr firstRow="1" bandRow="1">
                <a:tableStyleId>{7DF18680-E054-41AD-8BC1-D1AEF772440D}</a:tableStyleId>
              </a:tblPr>
              <a:tblGrid>
                <a:gridCol w="1981200">
                  <a:extLst>
                    <a:ext uri="{9D8B030D-6E8A-4147-A177-3AD203B41FA5}">
                      <a16:colId xmlns:a16="http://schemas.microsoft.com/office/drawing/2014/main" val="187285565"/>
                    </a:ext>
                  </a:extLst>
                </a:gridCol>
                <a:gridCol w="2133600">
                  <a:extLst>
                    <a:ext uri="{9D8B030D-6E8A-4147-A177-3AD203B41FA5}">
                      <a16:colId xmlns:a16="http://schemas.microsoft.com/office/drawing/2014/main" val="184855798"/>
                    </a:ext>
                  </a:extLst>
                </a:gridCol>
                <a:gridCol w="2133600">
                  <a:extLst>
                    <a:ext uri="{9D8B030D-6E8A-4147-A177-3AD203B41FA5}">
                      <a16:colId xmlns:a16="http://schemas.microsoft.com/office/drawing/2014/main" val="1774347793"/>
                    </a:ext>
                  </a:extLst>
                </a:gridCol>
                <a:gridCol w="2667001">
                  <a:extLst>
                    <a:ext uri="{9D8B030D-6E8A-4147-A177-3AD203B41FA5}">
                      <a16:colId xmlns:a16="http://schemas.microsoft.com/office/drawing/2014/main" val="1719306019"/>
                    </a:ext>
                  </a:extLst>
                </a:gridCol>
              </a:tblGrid>
              <a:tr h="457200">
                <a:tc>
                  <a:txBody>
                    <a:bodyPr/>
                    <a:lstStyle/>
                    <a:p>
                      <a:r>
                        <a:rPr lang="en-US" noProof="1" smtClean="0">
                          <a:solidFill>
                            <a:schemeClr val="tx1"/>
                          </a:solidFill>
                        </a:rPr>
                        <a:t>employee_id</a:t>
                      </a:r>
                      <a:endParaRPr lang="en-US" noProof="1">
                        <a:solidFill>
                          <a:schemeClr val="tx1"/>
                        </a:solidFill>
                      </a:endParaRPr>
                    </a:p>
                  </a:txBody>
                  <a:tcPr>
                    <a:solidFill>
                      <a:srgbClr val="C6C0AA">
                        <a:alpha val="50000"/>
                      </a:srgbClr>
                    </a:solidFill>
                  </a:tcPr>
                </a:tc>
                <a:tc>
                  <a:txBody>
                    <a:bodyPr/>
                    <a:lstStyle/>
                    <a:p>
                      <a:r>
                        <a:rPr lang="en-US" noProof="1" smtClean="0">
                          <a:solidFill>
                            <a:schemeClr val="tx1"/>
                          </a:solidFill>
                        </a:rPr>
                        <a:t>department_id</a:t>
                      </a:r>
                      <a:endParaRPr lang="en-US"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bl>
          </a:graphicData>
        </a:graphic>
      </p:graphicFrame>
      <p:sp>
        <p:nvSpPr>
          <p:cNvPr id="19" name="TextBox 18"/>
          <p:cNvSpPr txBox="1"/>
          <p:nvPr/>
        </p:nvSpPr>
        <p:spPr>
          <a:xfrm>
            <a:off x="4999399" y="4267357"/>
            <a:ext cx="1084079" cy="523220"/>
          </a:xfrm>
          <a:prstGeom prst="rect">
            <a:avLst/>
          </a:prstGeom>
          <a:noFill/>
        </p:spPr>
        <p:txBody>
          <a:bodyPr wrap="none" rtlCol="0">
            <a:spAutoFit/>
          </a:bodyPr>
          <a:lstStyle/>
          <a:p>
            <a:r>
              <a:rPr lang="en-US" sz="2800" noProof="1"/>
              <a:t>Result</a:t>
            </a:r>
          </a:p>
        </p:txBody>
      </p:sp>
      <p:sp>
        <p:nvSpPr>
          <p:cNvPr id="12" name="Rectangle: Rounded Corners 14"/>
          <p:cNvSpPr/>
          <p:nvPr/>
        </p:nvSpPr>
        <p:spPr>
          <a:xfrm>
            <a:off x="2320550" y="2189440"/>
            <a:ext cx="2342731" cy="533557"/>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4" name="Rectangle: Rounded Corners 14"/>
          <p:cNvSpPr/>
          <p:nvPr/>
        </p:nvSpPr>
        <p:spPr>
          <a:xfrm>
            <a:off x="6811529" y="2177580"/>
            <a:ext cx="2102283" cy="545417"/>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296819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91440" tIns="108000" rIns="0" bIns="108000" rtlCol="0">
            <a:spAutoFit/>
          </a:bodyPr>
          <a:lstStyle/>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 FROM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employees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AS e</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INNER JOIN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departments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AS d</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e.department_id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d.department_id;</a:t>
            </a:r>
            <a:endParaRPr lang="en-US" sz="3200" noProof="1">
              <a:solidFill>
                <a:schemeClr val="tx2"/>
              </a:solidFill>
              <a:effectLst>
                <a:outerShdw blurRad="38100" dist="38100" dir="2700000" algn="tl">
                  <a:srgbClr val="000000">
                    <a:alpha val="43137"/>
                  </a:srgbClr>
                </a:outerShdw>
              </a:effectLst>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Inner Join Syntax</a:t>
            </a:r>
            <a:endParaRPr lang="bg-BG" dirty="0"/>
          </a:p>
        </p:txBody>
      </p:sp>
      <p:sp>
        <p:nvSpPr>
          <p:cNvPr id="8" name="AutoShape 7"/>
          <p:cNvSpPr>
            <a:spLocks noChangeArrowheads="1"/>
          </p:cNvSpPr>
          <p:nvPr/>
        </p:nvSpPr>
        <p:spPr bwMode="auto">
          <a:xfrm>
            <a:off x="8612722" y="2968716"/>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2"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Inner </a:t>
            </a:r>
            <a:br>
              <a:rPr lang="en-US" sz="2800" noProof="1">
                <a:solidFill>
                  <a:srgbClr val="FFFFFF"/>
                </a:solidFill>
              </a:rPr>
            </a:br>
            <a:r>
              <a:rPr lang="en-US" sz="2800" noProof="1">
                <a:solidFill>
                  <a:srgbClr val="FFFFFF"/>
                </a:solidFill>
              </a:rPr>
              <a:t>Join</a:t>
            </a:r>
          </a:p>
        </p:txBody>
      </p:sp>
      <p:sp>
        <p:nvSpPr>
          <p:cNvPr id="13" name="AutoShape 7"/>
          <p:cNvSpPr>
            <a:spLocks noChangeArrowheads="1"/>
          </p:cNvSpPr>
          <p:nvPr/>
        </p:nvSpPr>
        <p:spPr bwMode="auto">
          <a:xfrm>
            <a:off x="4409808" y="1974361"/>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9" name="AutoShape 7"/>
          <p:cNvSpPr>
            <a:spLocks noChangeArrowheads="1"/>
          </p:cNvSpPr>
          <p:nvPr/>
        </p:nvSpPr>
        <p:spPr bwMode="auto">
          <a:xfrm>
            <a:off x="5561012" y="4452453"/>
            <a:ext cx="2150007" cy="737683"/>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Conditions</a:t>
            </a:r>
          </a:p>
        </p:txBody>
      </p:sp>
    </p:spTree>
    <p:extLst>
      <p:ext uri="{BB962C8B-B14F-4D97-AF65-F5344CB8AC3E}">
        <p14:creationId xmlns:p14="http://schemas.microsoft.com/office/powerpoint/2010/main" val="149233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p:txBody>
          <a:bodyPr/>
          <a:lstStyle/>
          <a:p>
            <a:r>
              <a:rPr lang="en-US" dirty="0"/>
              <a:t>Left Outer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3196978736"/>
              </p:ext>
            </p:extLst>
          </p:nvPr>
        </p:nvGraphicFramePr>
        <p:xfrm>
          <a:off x="608012" y="1795979"/>
          <a:ext cx="4114800" cy="1371600"/>
        </p:xfrm>
        <a:graphic>
          <a:graphicData uri="http://schemas.openxmlformats.org/drawingml/2006/table">
            <a:tbl>
              <a:tblPr firstRow="1" bandRow="1">
                <a:tableStyleId>{7DF18680-E054-41AD-8BC1-D1AEF772440D}</a:tableStyleId>
              </a:tblPr>
              <a:tblGrid>
                <a:gridCol w="1983921">
                  <a:extLst>
                    <a:ext uri="{9D8B030D-6E8A-4147-A177-3AD203B41FA5}">
                      <a16:colId xmlns:a16="http://schemas.microsoft.com/office/drawing/2014/main" val="1594468805"/>
                    </a:ext>
                  </a:extLst>
                </a:gridCol>
                <a:gridCol w="2130879">
                  <a:extLst>
                    <a:ext uri="{9D8B030D-6E8A-4147-A177-3AD203B41FA5}">
                      <a16:colId xmlns:a16="http://schemas.microsoft.com/office/drawing/2014/main" val="683614382"/>
                    </a:ext>
                  </a:extLst>
                </a:gridCol>
              </a:tblGrid>
              <a:tr h="457200">
                <a:tc>
                  <a:txBody>
                    <a:bodyPr/>
                    <a:lstStyle/>
                    <a:p>
                      <a:r>
                        <a:rPr lang="en-US" noProof="1" smtClean="0">
                          <a:solidFill>
                            <a:schemeClr val="tx1"/>
                          </a:solidFill>
                        </a:rPr>
                        <a:t>employee_id</a:t>
                      </a:r>
                      <a:endParaRPr lang="en-US" noProof="1">
                        <a:solidFill>
                          <a:schemeClr val="tx1"/>
                        </a:solidFill>
                      </a:endParaRPr>
                    </a:p>
                  </a:txBody>
                  <a:tcPr>
                    <a:solidFill>
                      <a:srgbClr val="C6C0AA">
                        <a:alpha val="50000"/>
                      </a:srgbClr>
                    </a:solidFill>
                  </a:tcPr>
                </a:tc>
                <a:tc>
                  <a:txBody>
                    <a:bodyPr/>
                    <a:lstStyle/>
                    <a:p>
                      <a:r>
                        <a:rPr lang="en-US" noProof="1" smtClean="0">
                          <a:solidFill>
                            <a:schemeClr val="tx1"/>
                          </a:solidFill>
                        </a:rPr>
                        <a:t>department_id</a:t>
                      </a:r>
                      <a:endParaRPr lang="en-US"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rPr>
                        <a:t>270</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2140152308"/>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a:off x="4999399" y="2971800"/>
            <a:ext cx="714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64222" y="27101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2273513911"/>
              </p:ext>
            </p:extLst>
          </p:nvPr>
        </p:nvGraphicFramePr>
        <p:xfrm>
          <a:off x="1370013" y="4741047"/>
          <a:ext cx="9039283" cy="1371600"/>
        </p:xfrm>
        <a:graphic>
          <a:graphicData uri="http://schemas.openxmlformats.org/drawingml/2006/table">
            <a:tbl>
              <a:tblPr firstRow="1" bandRow="1">
                <a:tableStyleId>{7DF18680-E054-41AD-8BC1-D1AEF772440D}</a:tableStyleId>
              </a:tblPr>
              <a:tblGrid>
                <a:gridCol w="1828799">
                  <a:extLst>
                    <a:ext uri="{9D8B030D-6E8A-4147-A177-3AD203B41FA5}">
                      <a16:colId xmlns:a16="http://schemas.microsoft.com/office/drawing/2014/main" val="187285565"/>
                    </a:ext>
                  </a:extLst>
                </a:gridCol>
                <a:gridCol w="2101528">
                  <a:extLst>
                    <a:ext uri="{9D8B030D-6E8A-4147-A177-3AD203B41FA5}">
                      <a16:colId xmlns:a16="http://schemas.microsoft.com/office/drawing/2014/main" val="184855798"/>
                    </a:ext>
                  </a:extLst>
                </a:gridCol>
                <a:gridCol w="2122182">
                  <a:extLst>
                    <a:ext uri="{9D8B030D-6E8A-4147-A177-3AD203B41FA5}">
                      <a16:colId xmlns:a16="http://schemas.microsoft.com/office/drawing/2014/main" val="1774347793"/>
                    </a:ext>
                  </a:extLst>
                </a:gridCol>
                <a:gridCol w="2986774">
                  <a:extLst>
                    <a:ext uri="{9D8B030D-6E8A-4147-A177-3AD203B41FA5}">
                      <a16:colId xmlns:a16="http://schemas.microsoft.com/office/drawing/2014/main" val="1719306019"/>
                    </a:ext>
                  </a:extLst>
                </a:gridCol>
              </a:tblGrid>
              <a:tr h="457200">
                <a:tc>
                  <a:txBody>
                    <a:bodyPr/>
                    <a:lstStyle/>
                    <a:p>
                      <a:r>
                        <a:rPr lang="en-US" noProof="1" smtClean="0">
                          <a:solidFill>
                            <a:schemeClr val="tx1"/>
                          </a:solidFill>
                        </a:rPr>
                        <a:t>employee_id</a:t>
                      </a:r>
                      <a:endParaRPr lang="en-US" noProof="1">
                        <a:solidFill>
                          <a:schemeClr val="tx1"/>
                        </a:solidFill>
                      </a:endParaRPr>
                    </a:p>
                  </a:txBody>
                  <a:tcPr>
                    <a:solidFill>
                      <a:srgbClr val="C6C0AA">
                        <a:alpha val="50000"/>
                      </a:srgbClr>
                    </a:solidFill>
                  </a:tcPr>
                </a:tc>
                <a:tc>
                  <a:txBody>
                    <a:bodyPr/>
                    <a:lstStyle/>
                    <a:p>
                      <a:r>
                        <a:rPr lang="en-US" noProof="1" smtClean="0">
                          <a:solidFill>
                            <a:schemeClr val="tx1"/>
                          </a:solidFill>
                        </a:rPr>
                        <a:t>department_id</a:t>
                      </a:r>
                      <a:endParaRPr lang="en-US"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rPr>
                        <a:t>270</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103787398"/>
                  </a:ext>
                </a:extLst>
              </a:tr>
            </a:tbl>
          </a:graphicData>
        </a:graphic>
      </p:graphicFrame>
      <p:sp>
        <p:nvSpPr>
          <p:cNvPr id="15" name="TextBox 14"/>
          <p:cNvSpPr txBox="1"/>
          <p:nvPr/>
        </p:nvSpPr>
        <p:spPr>
          <a:xfrm>
            <a:off x="5485582" y="4217827"/>
            <a:ext cx="1084079" cy="523220"/>
          </a:xfrm>
          <a:prstGeom prst="rect">
            <a:avLst/>
          </a:prstGeom>
          <a:noFill/>
        </p:spPr>
        <p:txBody>
          <a:bodyPr wrap="none" rtlCol="0">
            <a:spAutoFit/>
          </a:bodyPr>
          <a:lstStyle/>
          <a:p>
            <a:r>
              <a:rPr lang="en-US" sz="2800" dirty="0"/>
              <a:t>Result</a:t>
            </a:r>
          </a:p>
        </p:txBody>
      </p:sp>
    </p:spTree>
    <p:extLst>
      <p:ext uri="{BB962C8B-B14F-4D97-AF65-F5344CB8AC3E}">
        <p14:creationId xmlns:p14="http://schemas.microsoft.com/office/powerpoint/2010/main" val="69261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67000"/>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 FROM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employees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AS e</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LEFT OUTER</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JOIN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departments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AS d</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e.department_id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smtClean="0">
                <a:solidFill>
                  <a:schemeClr val="tx2"/>
                </a:solidFill>
                <a:effectLst>
                  <a:outerShdw blurRad="38100" dist="38100" dir="2700000" algn="tl">
                    <a:srgbClr val="000000">
                      <a:alpha val="43137"/>
                    </a:srgbClr>
                  </a:outerShdw>
                </a:effectLst>
                <a:latin typeface="Consolas" panose="020B0609020204030204" pitchFamily="49" charset="0"/>
              </a:rPr>
              <a:t>d.department_id;</a:t>
            </a:r>
            <a:endParaRPr lang="en-US" sz="3200" noProof="1">
              <a:solidFill>
                <a:schemeClr val="tx2"/>
              </a:solidFill>
              <a:effectLst>
                <a:outerShdw blurRad="38100" dist="38100" dir="2700000" algn="tl">
                  <a:srgbClr val="000000">
                    <a:alpha val="43137"/>
                  </a:srgbClr>
                </a:outerShdw>
              </a:effectLst>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Left Outer Join Syntax</a:t>
            </a:r>
            <a:endParaRPr lang="bg-BG" dirty="0"/>
          </a:p>
        </p:txBody>
      </p:sp>
      <p:sp>
        <p:nvSpPr>
          <p:cNvPr id="8" name="AutoShape 7"/>
          <p:cNvSpPr>
            <a:spLocks noChangeArrowheads="1"/>
          </p:cNvSpPr>
          <p:nvPr/>
        </p:nvSpPr>
        <p:spPr bwMode="auto">
          <a:xfrm>
            <a:off x="8848117" y="2718113"/>
            <a:ext cx="2932706" cy="558487"/>
          </a:xfrm>
          <a:prstGeom prst="wedgeRoundRectCallout">
            <a:avLst>
              <a:gd name="adj1" fmla="val -65271"/>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3" name="AutoShape 7"/>
          <p:cNvSpPr>
            <a:spLocks noChangeArrowheads="1"/>
          </p:cNvSpPr>
          <p:nvPr/>
        </p:nvSpPr>
        <p:spPr bwMode="auto">
          <a:xfrm>
            <a:off x="5408612" y="2034536"/>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9" name="AutoShape 7"/>
          <p:cNvSpPr>
            <a:spLocks noChangeArrowheads="1"/>
          </p:cNvSpPr>
          <p:nvPr/>
        </p:nvSpPr>
        <p:spPr bwMode="auto">
          <a:xfrm>
            <a:off x="4570412" y="4510395"/>
            <a:ext cx="2150007" cy="856462"/>
          </a:xfrm>
          <a:prstGeom prst="wedgeRoundRectCallout">
            <a:avLst>
              <a:gd name="adj1" fmla="val 34769"/>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Conditions</a:t>
            </a:r>
          </a:p>
        </p:txBody>
      </p:sp>
      <p:sp>
        <p:nvSpPr>
          <p:cNvPr id="16"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Left </a:t>
            </a:r>
            <a:br>
              <a:rPr lang="en-US" sz="2800" noProof="1">
                <a:solidFill>
                  <a:srgbClr val="FFFFFF"/>
                </a:solidFill>
              </a:rPr>
            </a:br>
            <a:r>
              <a:rPr lang="en-US" sz="2800" noProof="1">
                <a:solidFill>
                  <a:srgbClr val="FFFFFF"/>
                </a:solidFill>
              </a:rPr>
              <a:t>Join</a:t>
            </a:r>
          </a:p>
        </p:txBody>
      </p:sp>
    </p:spTree>
    <p:extLst>
      <p:ext uri="{BB962C8B-B14F-4D97-AF65-F5344CB8AC3E}">
        <p14:creationId xmlns:p14="http://schemas.microsoft.com/office/powerpoint/2010/main" val="216283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9"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Right Outer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4258001983"/>
              </p:ext>
            </p:extLst>
          </p:nvPr>
        </p:nvGraphicFramePr>
        <p:xfrm>
          <a:off x="608012" y="1795979"/>
          <a:ext cx="4114800" cy="1371600"/>
        </p:xfrm>
        <a:graphic>
          <a:graphicData uri="http://schemas.openxmlformats.org/drawingml/2006/table">
            <a:tbl>
              <a:tblPr firstRow="1" bandRow="1">
                <a:tableStyleId>{7DF18680-E054-41AD-8BC1-D1AEF772440D}</a:tableStyleId>
              </a:tblPr>
              <a:tblGrid>
                <a:gridCol w="1905000">
                  <a:extLst>
                    <a:ext uri="{9D8B030D-6E8A-4147-A177-3AD203B41FA5}">
                      <a16:colId xmlns:a16="http://schemas.microsoft.com/office/drawing/2014/main" val="1594468805"/>
                    </a:ext>
                  </a:extLst>
                </a:gridCol>
                <a:gridCol w="2209800">
                  <a:extLst>
                    <a:ext uri="{9D8B030D-6E8A-4147-A177-3AD203B41FA5}">
                      <a16:colId xmlns:a16="http://schemas.microsoft.com/office/drawing/2014/main" val="683614382"/>
                    </a:ext>
                  </a:extLst>
                </a:gridCol>
              </a:tblGrid>
              <a:tr h="457200">
                <a:tc>
                  <a:txBody>
                    <a:bodyPr/>
                    <a:lstStyle/>
                    <a:p>
                      <a:r>
                        <a:rPr lang="en-US" noProof="1" smtClean="0"/>
                        <a:t>employee_id</a:t>
                      </a:r>
                      <a:endParaRPr lang="en-US" noProof="1"/>
                    </a:p>
                  </a:txBody>
                  <a:tcPr>
                    <a:solidFill>
                      <a:srgbClr val="C6C0AA">
                        <a:alpha val="50000"/>
                      </a:srgbClr>
                    </a:solidFill>
                  </a:tcPr>
                </a:tc>
                <a:tc>
                  <a:txBody>
                    <a:bodyPr/>
                    <a:lstStyle/>
                    <a:p>
                      <a:r>
                        <a:rPr lang="en-US" noProof="1" smtClean="0"/>
                        <a:t>department_id</a:t>
                      </a:r>
                      <a:endParaRPr lang="en-US"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rPr>
                        <a:t>263</a:t>
                      </a:r>
                    </a:p>
                  </a:txBody>
                  <a:tcPr>
                    <a:solidFill>
                      <a:schemeClr val="accent5">
                        <a:lumMod val="40000"/>
                        <a:lumOff val="60000"/>
                        <a:alpha val="20000"/>
                      </a:schemeClr>
                    </a:solidFill>
                  </a:tcPr>
                </a:tc>
                <a:tc>
                  <a:txBody>
                    <a:bodyPr/>
                    <a:lstStyle/>
                    <a:p>
                      <a:r>
                        <a:rPr lang="en-US" noProof="1">
                          <a:solidFill>
                            <a:schemeClr val="tx1"/>
                          </a:solidFill>
                        </a:rPr>
                        <a:t>3</a:t>
                      </a: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rPr>
                        <a:t>270</a:t>
                      </a:r>
                    </a:p>
                  </a:txBody>
                  <a:tcPr>
                    <a:solidFill>
                      <a:schemeClr val="accent5">
                        <a:lumMod val="40000"/>
                        <a:lumOff val="60000"/>
                        <a:alpha val="20000"/>
                      </a:schemeClr>
                    </a:solidFill>
                  </a:tcPr>
                </a:tc>
                <a:tc>
                  <a:txBody>
                    <a:bodyPr/>
                    <a:lstStyle/>
                    <a:p>
                      <a:r>
                        <a:rPr lang="en-US" noProof="1">
                          <a:solidFill>
                            <a:schemeClr val="tx1"/>
                          </a:solidFill>
                        </a:rPr>
                        <a:t>NULL</a:t>
                      </a: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2718762436"/>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smtClean="0"/>
                        <a:t>department_id</a:t>
                      </a:r>
                      <a:endParaRPr lang="en-US" i="0" noProof="1"/>
                    </a:p>
                  </a:txBody>
                  <a:tcPr>
                    <a:solidFill>
                      <a:srgbClr val="C6C0AA">
                        <a:alpha val="50000"/>
                      </a:srgbClr>
                    </a:solidFill>
                  </a:tcPr>
                </a:tc>
                <a:tc>
                  <a:txBody>
                    <a:bodyPr/>
                    <a:lstStyle/>
                    <a:p>
                      <a:r>
                        <a:rPr lang="en-US" i="0" noProof="1" smtClean="0"/>
                        <a:t>department_name</a:t>
                      </a:r>
                      <a:endParaRPr lang="en-US" i="0"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flipH="1">
            <a:off x="5912074" y="2895600"/>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06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259509863"/>
              </p:ext>
            </p:extLst>
          </p:nvPr>
        </p:nvGraphicFramePr>
        <p:xfrm>
          <a:off x="1217613" y="4568628"/>
          <a:ext cx="9191684" cy="1828800"/>
        </p:xfrm>
        <a:graphic>
          <a:graphicData uri="http://schemas.openxmlformats.org/drawingml/2006/table">
            <a:tbl>
              <a:tblPr firstRow="1" bandRow="1">
                <a:tableStyleId>{7DF18680-E054-41AD-8BC1-D1AEF772440D}</a:tableStyleId>
              </a:tblPr>
              <a:tblGrid>
                <a:gridCol w="1838630">
                  <a:extLst>
                    <a:ext uri="{9D8B030D-6E8A-4147-A177-3AD203B41FA5}">
                      <a16:colId xmlns:a16="http://schemas.microsoft.com/office/drawing/2014/main" val="187285565"/>
                    </a:ext>
                  </a:extLst>
                </a:gridCol>
                <a:gridCol w="2157962">
                  <a:extLst>
                    <a:ext uri="{9D8B030D-6E8A-4147-A177-3AD203B41FA5}">
                      <a16:colId xmlns:a16="http://schemas.microsoft.com/office/drawing/2014/main" val="184855798"/>
                    </a:ext>
                  </a:extLst>
                </a:gridCol>
                <a:gridCol w="2157962">
                  <a:extLst>
                    <a:ext uri="{9D8B030D-6E8A-4147-A177-3AD203B41FA5}">
                      <a16:colId xmlns:a16="http://schemas.microsoft.com/office/drawing/2014/main" val="1774347793"/>
                    </a:ext>
                  </a:extLst>
                </a:gridCol>
                <a:gridCol w="3037130">
                  <a:extLst>
                    <a:ext uri="{9D8B030D-6E8A-4147-A177-3AD203B41FA5}">
                      <a16:colId xmlns:a16="http://schemas.microsoft.com/office/drawing/2014/main" val="1719306019"/>
                    </a:ext>
                  </a:extLst>
                </a:gridCol>
              </a:tblGrid>
              <a:tr h="457200">
                <a:tc>
                  <a:txBody>
                    <a:bodyPr/>
                    <a:lstStyle/>
                    <a:p>
                      <a:r>
                        <a:rPr lang="en-US" noProof="1" smtClean="0"/>
                        <a:t>employee_id</a:t>
                      </a:r>
                      <a:endParaRPr lang="en-US" noProof="1"/>
                    </a:p>
                  </a:txBody>
                  <a:tcPr>
                    <a:solidFill>
                      <a:srgbClr val="C6C0AA">
                        <a:alpha val="50000"/>
                      </a:srgbClr>
                    </a:solidFill>
                  </a:tcPr>
                </a:tc>
                <a:tc>
                  <a:txBody>
                    <a:bodyPr/>
                    <a:lstStyle/>
                    <a:p>
                      <a:r>
                        <a:rPr lang="en-US" noProof="1" smtClean="0"/>
                        <a:t>department_id</a:t>
                      </a:r>
                      <a:endParaRPr lang="en-US" noProof="1"/>
                    </a:p>
                  </a:txBody>
                  <a:tcPr>
                    <a:solidFill>
                      <a:srgbClr val="C6C0AA">
                        <a:alpha val="50000"/>
                      </a:srgbClr>
                    </a:solidFill>
                  </a:tcPr>
                </a:tc>
                <a:tc>
                  <a:txBody>
                    <a:bodyPr/>
                    <a:lstStyle/>
                    <a:p>
                      <a:r>
                        <a:rPr lang="en-US" i="0" noProof="1" smtClean="0"/>
                        <a:t>department_id</a:t>
                      </a:r>
                      <a:endParaRPr lang="en-US" i="0" noProof="1"/>
                    </a:p>
                  </a:txBody>
                  <a:tcPr>
                    <a:solidFill>
                      <a:srgbClr val="C6C0AA">
                        <a:alpha val="50000"/>
                      </a:srgbClr>
                    </a:solidFill>
                  </a:tcPr>
                </a:tc>
                <a:tc>
                  <a:txBody>
                    <a:bodyPr/>
                    <a:lstStyle/>
                    <a:p>
                      <a:r>
                        <a:rPr lang="en-US" i="0" noProof="1" smtClean="0"/>
                        <a:t>department_name</a:t>
                      </a:r>
                      <a:endParaRPr lang="en-US" i="0" noProof="1"/>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103787398"/>
                  </a:ext>
                </a:extLst>
              </a:tr>
              <a:tr h="457200">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60612" y="404540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p:nvPr/>
        </p:nvCxnSpPr>
        <p:spPr>
          <a:xfrm flipH="1">
            <a:off x="5912074" y="3404314"/>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0612" y="3142704"/>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val="43114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22" presetClass="entr" presetSubtype="2"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a:t>
            </a:r>
            <a:r>
              <a:rPr lang="en-US" sz="3200" b="1" noProof="1" smtClean="0">
                <a:solidFill>
                  <a:schemeClr val="tx2"/>
                </a:solidFill>
                <a:latin typeface="Consolas" panose="020B0609020204030204" pitchFamily="49" charset="0"/>
              </a:rPr>
              <a:t>employees </a:t>
            </a:r>
            <a:r>
              <a:rPr lang="en-US" sz="3200" b="1" noProof="1">
                <a:solidFill>
                  <a:schemeClr val="tx2"/>
                </a:solidFill>
                <a:latin typeface="Consolas" panose="020B0609020204030204" pitchFamily="49" charset="0"/>
              </a:rPr>
              <a:t>AS e</a:t>
            </a:r>
          </a:p>
          <a:p>
            <a:pPr marL="0" lvl="2"/>
            <a:r>
              <a:rPr lang="en-US" sz="3200" b="1" noProof="1">
                <a:solidFill>
                  <a:schemeClr val="tx2"/>
                </a:solidFill>
                <a:latin typeface="Consolas" panose="020B0609020204030204" pitchFamily="49" charset="0"/>
              </a:rPr>
              <a:t> RIGHT OUTER JOIN </a:t>
            </a:r>
            <a:r>
              <a:rPr lang="en-US" sz="3200" b="1" noProof="1" smtClean="0">
                <a:solidFill>
                  <a:schemeClr val="tx2"/>
                </a:solidFill>
                <a:latin typeface="Consolas" panose="020B0609020204030204" pitchFamily="49" charset="0"/>
              </a:rPr>
              <a:t>departments </a:t>
            </a:r>
            <a:r>
              <a:rPr lang="en-US" sz="3200" b="1" noProof="1">
                <a:solidFill>
                  <a:schemeClr val="tx2"/>
                </a:solidFill>
                <a:latin typeface="Consolas" panose="020B0609020204030204" pitchFamily="49" charset="0"/>
              </a:rPr>
              <a:t>AS d</a:t>
            </a:r>
          </a:p>
          <a:p>
            <a:pPr marL="0" lvl="2"/>
            <a:r>
              <a:rPr lang="en-US" sz="3200" b="1" noProof="1">
                <a:solidFill>
                  <a:schemeClr val="tx2"/>
                </a:solidFill>
                <a:latin typeface="Consolas" panose="020B0609020204030204" pitchFamily="49" charset="0"/>
              </a:rPr>
              <a:t> ON </a:t>
            </a:r>
            <a:r>
              <a:rPr lang="en-US" sz="3200" b="1" noProof="1" smtClean="0">
                <a:solidFill>
                  <a:schemeClr val="tx2"/>
                </a:solidFill>
                <a:latin typeface="Consolas" panose="020B0609020204030204" pitchFamily="49" charset="0"/>
              </a:rPr>
              <a:t>e.department_id </a:t>
            </a:r>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d.department_id;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Right Outer Join Syntax</a:t>
            </a:r>
            <a:endParaRPr lang="bg-BG" dirty="0"/>
          </a:p>
        </p:txBody>
      </p:sp>
      <p:sp>
        <p:nvSpPr>
          <p:cNvPr id="8" name="AutoShape 7"/>
          <p:cNvSpPr>
            <a:spLocks noChangeArrowheads="1"/>
          </p:cNvSpPr>
          <p:nvPr/>
        </p:nvSpPr>
        <p:spPr bwMode="auto">
          <a:xfrm>
            <a:off x="9062528" y="264493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3" name="AutoShape 7"/>
          <p:cNvSpPr>
            <a:spLocks noChangeArrowheads="1"/>
          </p:cNvSpPr>
          <p:nvPr/>
        </p:nvSpPr>
        <p:spPr bwMode="auto">
          <a:xfrm>
            <a:off x="5713412" y="2030404"/>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9" name="AutoShape 7"/>
          <p:cNvSpPr>
            <a:spLocks noChangeArrowheads="1"/>
          </p:cNvSpPr>
          <p:nvPr/>
        </p:nvSpPr>
        <p:spPr bwMode="auto">
          <a:xfrm>
            <a:off x="3656012" y="4495800"/>
            <a:ext cx="2150007" cy="856462"/>
          </a:xfrm>
          <a:prstGeom prst="wedgeRoundRectCallout">
            <a:avLst>
              <a:gd name="adj1" fmla="val 46368"/>
              <a:gd name="adj2" fmla="val -7810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Conditions</a:t>
            </a:r>
          </a:p>
        </p:txBody>
      </p:sp>
      <p:sp>
        <p:nvSpPr>
          <p:cNvPr id="14"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Right </a:t>
            </a:r>
            <a:br>
              <a:rPr lang="en-US" sz="2800" noProof="1">
                <a:solidFill>
                  <a:srgbClr val="FFFFFF"/>
                </a:solidFill>
              </a:rPr>
            </a:br>
            <a:r>
              <a:rPr lang="en-US" sz="2800" noProof="1">
                <a:solidFill>
                  <a:srgbClr val="FFFFFF"/>
                </a:solidFill>
              </a:rPr>
              <a:t>Join</a:t>
            </a:r>
          </a:p>
        </p:txBody>
      </p:sp>
    </p:spTree>
    <p:extLst>
      <p:ext uri="{BB962C8B-B14F-4D97-AF65-F5344CB8AC3E}">
        <p14:creationId xmlns:p14="http://schemas.microsoft.com/office/powerpoint/2010/main" val="204401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Full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3461381277"/>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t>EmployeeID</a:t>
                      </a:r>
                    </a:p>
                  </a:txBody>
                  <a:tcPr>
                    <a:solidFill>
                      <a:srgbClr val="C6C0AA">
                        <a:alpha val="50000"/>
                      </a:srgbClr>
                    </a:solidFill>
                  </a:tcPr>
                </a:tc>
                <a:tc>
                  <a:txBody>
                    <a:bodyPr/>
                    <a:lstStyle/>
                    <a:p>
                      <a:r>
                        <a:rPr lang="en-US" noProof="1"/>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rPr>
                        <a:t>270</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962525516"/>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t>DepartmentID</a:t>
                      </a:r>
                    </a:p>
                  </a:txBody>
                  <a:tcPr>
                    <a:solidFill>
                      <a:srgbClr val="C6C0AA">
                        <a:alpha val="50000"/>
                      </a:srgbClr>
                    </a:solidFill>
                  </a:tcPr>
                </a:tc>
                <a:tc>
                  <a:txBody>
                    <a:bodyPr/>
                    <a:lstStyle/>
                    <a:p>
                      <a:r>
                        <a:rPr lang="en-US" i="0" noProof="1"/>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5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a:endCxn id="12" idx="3"/>
          </p:cNvCxnSpPr>
          <p:nvPr/>
        </p:nvCxnSpPr>
        <p:spPr>
          <a:xfrm flipH="1">
            <a:off x="6019048" y="2895600"/>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72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4000829385"/>
              </p:ext>
            </p:extLst>
          </p:nvPr>
        </p:nvGraphicFramePr>
        <p:xfrm>
          <a:off x="1645948" y="4333220"/>
          <a:ext cx="8763348" cy="22860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t>EmployeeID</a:t>
                      </a:r>
                    </a:p>
                  </a:txBody>
                  <a:tcPr>
                    <a:solidFill>
                      <a:srgbClr val="C6C0AA">
                        <a:alpha val="50000"/>
                      </a:srgbClr>
                    </a:solidFill>
                  </a:tcPr>
                </a:tc>
                <a:tc>
                  <a:txBody>
                    <a:bodyPr/>
                    <a:lstStyle/>
                    <a:p>
                      <a:r>
                        <a:rPr lang="en-US" noProof="1"/>
                        <a:t>DepartmentID</a:t>
                      </a:r>
                    </a:p>
                  </a:txBody>
                  <a:tcPr>
                    <a:solidFill>
                      <a:srgbClr val="C6C0AA">
                        <a:alpha val="50000"/>
                      </a:srgbClr>
                    </a:solidFill>
                  </a:tcPr>
                </a:tc>
                <a:tc>
                  <a:txBody>
                    <a:bodyPr/>
                    <a:lstStyle/>
                    <a:p>
                      <a:r>
                        <a:rPr lang="en-US" i="0" noProof="1"/>
                        <a:t>DepartmentID</a:t>
                      </a:r>
                    </a:p>
                  </a:txBody>
                  <a:tcPr>
                    <a:solidFill>
                      <a:srgbClr val="C6C0AA">
                        <a:alpha val="50000"/>
                      </a:srgbClr>
                    </a:solidFill>
                  </a:tcPr>
                </a:tc>
                <a:tc>
                  <a:txBody>
                    <a:bodyPr/>
                    <a:lstStyle/>
                    <a:p>
                      <a:r>
                        <a:rPr lang="en-US" i="0" noProof="1"/>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rPr>
                        <a:t>263</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3</a:t>
                      </a:r>
                      <a:endParaRPr lang="bg-BG"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rPr>
                        <a:t>270</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458832188"/>
                  </a:ext>
                </a:extLst>
              </a:tr>
              <a:tr h="457200">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3103787398"/>
                  </a:ext>
                </a:extLst>
              </a:tr>
              <a:tr h="457200">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dirty="0">
                          <a:solidFill>
                            <a:schemeClr val="tx1"/>
                          </a:solidFill>
                        </a:rPr>
                        <a:t>NULL</a:t>
                      </a:r>
                      <a:endParaRPr lang="bg-BG" i="0" dirty="0">
                        <a:solidFill>
                          <a:schemeClr val="tx1"/>
                        </a:solidFill>
                      </a:endParaRPr>
                    </a:p>
                  </a:txBody>
                  <a:tcPr>
                    <a:solidFill>
                      <a:schemeClr val="accent5">
                        <a:lumMod val="40000"/>
                        <a:lumOff val="60000"/>
                        <a:alpha val="50000"/>
                      </a:schemeClr>
                    </a:solidFill>
                  </a:tcPr>
                </a:tc>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5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50000"/>
                      </a:schemeClr>
                    </a:solidFill>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85582" y="3810000"/>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a:endCxn id="19" idx="3"/>
          </p:cNvCxnSpPr>
          <p:nvPr/>
        </p:nvCxnSpPr>
        <p:spPr>
          <a:xfrm flipH="1">
            <a:off x="6019048" y="3404314"/>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7212" y="3142704"/>
            <a:ext cx="381836" cy="523220"/>
          </a:xfrm>
          <a:prstGeom prst="rect">
            <a:avLst/>
          </a:prstGeom>
          <a:noFill/>
        </p:spPr>
        <p:txBody>
          <a:bodyPr wrap="none" rtlCol="0">
            <a:spAutoFit/>
          </a:bodyPr>
          <a:lstStyle/>
          <a:p>
            <a:r>
              <a:rPr lang="en-US" sz="2800" b="1" dirty="0">
                <a:solidFill>
                  <a:srgbClr val="FF0000"/>
                </a:solidFill>
              </a:rPr>
              <a:t>X</a:t>
            </a:r>
          </a:p>
        </p:txBody>
      </p:sp>
      <p:cxnSp>
        <p:nvCxnSpPr>
          <p:cNvPr id="22" name="Straight Arrow Connector 21"/>
          <p:cNvCxnSpPr>
            <a:endCxn id="12" idx="1"/>
          </p:cNvCxnSpPr>
          <p:nvPr/>
        </p:nvCxnSpPr>
        <p:spPr>
          <a:xfrm>
            <a:off x="4976375" y="2895600"/>
            <a:ext cx="66083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99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par>
                                <p:cTn id="13" presetID="22" presetClass="entr" presetSubtype="2"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8"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127012" y="1717091"/>
            <a:ext cx="10439400" cy="366520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t>
            </a:r>
            <a:r>
              <a:rPr lang="en-US" sz="3200" b="1" noProof="1">
                <a:solidFill>
                  <a:schemeClr val="tx2"/>
                </a:solidFill>
                <a:latin typeface="Consolas" panose="020B0609020204030204" pitchFamily="49" charset="0"/>
              </a:rPr>
              <a:t>AS </a:t>
            </a:r>
            <a:r>
              <a:rPr lang="en-US" sz="3200" b="1" noProof="1" smtClean="0">
                <a:solidFill>
                  <a:schemeClr val="tx2"/>
                </a:solidFill>
                <a:latin typeface="Consolas" panose="020B0609020204030204" pitchFamily="49" charset="0"/>
              </a:rPr>
              <a:t>e</a:t>
            </a:r>
          </a:p>
          <a:p>
            <a:pPr marL="0" lvl="2"/>
            <a:r>
              <a:rPr lang="en-US" sz="3200" b="1" noProof="1" smtClean="0">
                <a:solidFill>
                  <a:schemeClr val="tx2"/>
                </a:solidFill>
                <a:latin typeface="Consolas" panose="020B0609020204030204" pitchFamily="49" charset="0"/>
              </a:rPr>
              <a:t>LEFT </a:t>
            </a:r>
            <a:r>
              <a:rPr lang="en-US" sz="3200" b="1" noProof="1">
                <a:solidFill>
                  <a:schemeClr val="tx2"/>
                </a:solidFill>
                <a:latin typeface="Consolas" panose="020B0609020204030204" pitchFamily="49" charset="0"/>
              </a:rPr>
              <a:t>OUTER JOIN departments </a:t>
            </a:r>
            <a:r>
              <a:rPr lang="en-US" sz="3200" b="1" noProof="1">
                <a:solidFill>
                  <a:schemeClr val="tx2"/>
                </a:solidFill>
                <a:latin typeface="Consolas" panose="020B0609020204030204" pitchFamily="49" charset="0"/>
              </a:rPr>
              <a:t>AS </a:t>
            </a:r>
            <a:r>
              <a:rPr lang="en-US" sz="3200" b="1" noProof="1" smtClean="0">
                <a:solidFill>
                  <a:schemeClr val="tx2"/>
                </a:solidFill>
                <a:latin typeface="Consolas" panose="020B0609020204030204" pitchFamily="49" charset="0"/>
              </a:rPr>
              <a:t>d</a:t>
            </a:r>
          </a:p>
          <a:p>
            <a:pPr marL="0" lvl="2"/>
            <a:r>
              <a:rPr lang="en-US" sz="3200" b="1" noProof="1" smtClean="0">
                <a:solidFill>
                  <a:schemeClr val="tx2"/>
                </a:solidFill>
                <a:latin typeface="Consolas" panose="020B0609020204030204" pitchFamily="49" charset="0"/>
              </a:rPr>
              <a:t>ON e.department_id=d.department_id</a:t>
            </a:r>
          </a:p>
          <a:p>
            <a:pPr marL="0" lvl="2"/>
            <a:r>
              <a:rPr lang="en-US" sz="3200" b="1" noProof="1" smtClean="0">
                <a:solidFill>
                  <a:schemeClr val="tx2"/>
                </a:solidFill>
                <a:latin typeface="Consolas" panose="020B0609020204030204" pitchFamily="49" charset="0"/>
              </a:rPr>
              <a:t>UNION</a:t>
            </a:r>
          </a:p>
          <a:p>
            <a:pPr marL="0" lvl="2"/>
            <a:r>
              <a:rPr lang="en-US" sz="3200" b="1" noProof="1" smtClean="0">
                <a:solidFill>
                  <a:schemeClr val="tx2"/>
                </a:solidFill>
                <a:latin typeface="Consolas" panose="020B0609020204030204" pitchFamily="49" charset="0"/>
              </a:rPr>
              <a:t>SELECT </a:t>
            </a:r>
            <a:r>
              <a:rPr lang="en-US" sz="3200" b="1" noProof="1">
                <a:solidFill>
                  <a:schemeClr val="tx2"/>
                </a:solidFill>
                <a:latin typeface="Consolas" panose="020B0609020204030204" pitchFamily="49" charset="0"/>
              </a:rPr>
              <a:t>* FROM employees </a:t>
            </a:r>
            <a:r>
              <a:rPr lang="en-US" sz="3200" b="1" noProof="1">
                <a:solidFill>
                  <a:schemeClr val="tx2"/>
                </a:solidFill>
                <a:latin typeface="Consolas" panose="020B0609020204030204" pitchFamily="49" charset="0"/>
              </a:rPr>
              <a:t>AS </a:t>
            </a:r>
            <a:r>
              <a:rPr lang="en-US" sz="3200" b="1" noProof="1" smtClean="0">
                <a:solidFill>
                  <a:schemeClr val="tx2"/>
                </a:solidFill>
                <a:latin typeface="Consolas" panose="020B0609020204030204" pitchFamily="49" charset="0"/>
              </a:rPr>
              <a:t>e</a:t>
            </a:r>
          </a:p>
          <a:p>
            <a:pPr marL="0" lvl="2"/>
            <a:r>
              <a:rPr lang="en-US" sz="3200" b="1" noProof="1" smtClean="0">
                <a:solidFill>
                  <a:schemeClr val="tx2"/>
                </a:solidFill>
                <a:latin typeface="Consolas" panose="020B0609020204030204" pitchFamily="49" charset="0"/>
              </a:rPr>
              <a:t>RIGHT </a:t>
            </a:r>
            <a:r>
              <a:rPr lang="en-US" sz="3200" b="1" noProof="1">
                <a:solidFill>
                  <a:schemeClr val="tx2"/>
                </a:solidFill>
                <a:latin typeface="Consolas" panose="020B0609020204030204" pitchFamily="49" charset="0"/>
              </a:rPr>
              <a:t>OUTER JOIN departments </a:t>
            </a:r>
            <a:r>
              <a:rPr lang="en-US" sz="3200" b="1" noProof="1">
                <a:solidFill>
                  <a:schemeClr val="tx2"/>
                </a:solidFill>
                <a:latin typeface="Consolas" panose="020B0609020204030204" pitchFamily="49" charset="0"/>
              </a:rPr>
              <a:t>AS </a:t>
            </a:r>
            <a:r>
              <a:rPr lang="en-US" sz="3200" b="1" noProof="1" smtClean="0">
                <a:solidFill>
                  <a:schemeClr val="tx2"/>
                </a:solidFill>
                <a:latin typeface="Consolas" panose="020B0609020204030204" pitchFamily="49" charset="0"/>
              </a:rPr>
              <a:t>d</a:t>
            </a:r>
          </a:p>
          <a:p>
            <a:pPr marL="0" lvl="2"/>
            <a:r>
              <a:rPr lang="en-US" sz="3200" b="1" noProof="1" smtClean="0">
                <a:solidFill>
                  <a:schemeClr val="tx2"/>
                </a:solidFill>
                <a:latin typeface="Consolas" panose="020B0609020204030204" pitchFamily="49" charset="0"/>
              </a:rPr>
              <a:t>ON </a:t>
            </a:r>
            <a:r>
              <a:rPr lang="en-US" sz="3200" b="1" noProof="1">
                <a:solidFill>
                  <a:schemeClr val="tx2"/>
                </a:solidFill>
                <a:latin typeface="Consolas" panose="020B0609020204030204" pitchFamily="49" charset="0"/>
              </a:rPr>
              <a:t>e.department_id=d.department_id;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a:t>Full Join Syntax</a:t>
            </a:r>
            <a:endParaRPr lang="bg-BG" dirty="0"/>
          </a:p>
        </p:txBody>
      </p:sp>
      <p:sp>
        <p:nvSpPr>
          <p:cNvPr id="8" name="AutoShape 7"/>
          <p:cNvSpPr>
            <a:spLocks noChangeArrowheads="1"/>
          </p:cNvSpPr>
          <p:nvPr/>
        </p:nvSpPr>
        <p:spPr bwMode="auto">
          <a:xfrm>
            <a:off x="8761412" y="2293825"/>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3" name="AutoShape 7"/>
          <p:cNvSpPr>
            <a:spLocks noChangeArrowheads="1"/>
          </p:cNvSpPr>
          <p:nvPr/>
        </p:nvSpPr>
        <p:spPr bwMode="auto">
          <a:xfrm>
            <a:off x="6018212" y="1151121"/>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15" name="AutoShape 7"/>
          <p:cNvSpPr>
            <a:spLocks noChangeArrowheads="1"/>
          </p:cNvSpPr>
          <p:nvPr/>
        </p:nvSpPr>
        <p:spPr bwMode="auto">
          <a:xfrm>
            <a:off x="-153988" y="36576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Full </a:t>
            </a:r>
            <a:br>
              <a:rPr lang="en-US" sz="2800" noProof="1">
                <a:solidFill>
                  <a:srgbClr val="FFFFFF"/>
                </a:solidFill>
              </a:rPr>
            </a:br>
            <a:r>
              <a:rPr lang="en-US" sz="2800" noProof="1">
                <a:solidFill>
                  <a:srgbClr val="FFFFFF"/>
                </a:solidFill>
              </a:rPr>
              <a:t>Join</a:t>
            </a:r>
          </a:p>
        </p:txBody>
      </p:sp>
      <p:sp>
        <p:nvSpPr>
          <p:cNvPr id="16" name="AutoShape 7"/>
          <p:cNvSpPr>
            <a:spLocks noChangeArrowheads="1"/>
          </p:cNvSpPr>
          <p:nvPr/>
        </p:nvSpPr>
        <p:spPr bwMode="auto">
          <a:xfrm>
            <a:off x="3868205" y="5525419"/>
            <a:ext cx="2150007" cy="856462"/>
          </a:xfrm>
          <a:prstGeom prst="wedgeRoundRectCallout">
            <a:avLst>
              <a:gd name="adj1" fmla="val 46368"/>
              <a:gd name="adj2" fmla="val -7810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Conditions</a:t>
            </a:r>
          </a:p>
        </p:txBody>
      </p:sp>
    </p:spTree>
    <p:extLst>
      <p:ext uri="{BB962C8B-B14F-4D97-AF65-F5344CB8AC3E}">
        <p14:creationId xmlns:p14="http://schemas.microsoft.com/office/powerpoint/2010/main" val="300887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Cross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2586993795"/>
              </p:ext>
            </p:extLst>
          </p:nvPr>
        </p:nvGraphicFramePr>
        <p:xfrm>
          <a:off x="379412" y="1458950"/>
          <a:ext cx="4343400" cy="1371600"/>
        </p:xfrm>
        <a:graphic>
          <a:graphicData uri="http://schemas.openxmlformats.org/drawingml/2006/table">
            <a:tbl>
              <a:tblPr firstRow="1" bandRow="1">
                <a:tableStyleId>{7DF18680-E054-41AD-8BC1-D1AEF772440D}</a:tableStyleId>
              </a:tblPr>
              <a:tblGrid>
                <a:gridCol w="1897961">
                  <a:extLst>
                    <a:ext uri="{9D8B030D-6E8A-4147-A177-3AD203B41FA5}">
                      <a16:colId xmlns:a16="http://schemas.microsoft.com/office/drawing/2014/main" val="1594468805"/>
                    </a:ext>
                  </a:extLst>
                </a:gridCol>
                <a:gridCol w="2445439">
                  <a:extLst>
                    <a:ext uri="{9D8B030D-6E8A-4147-A177-3AD203B41FA5}">
                      <a16:colId xmlns:a16="http://schemas.microsoft.com/office/drawing/2014/main" val="683614382"/>
                    </a:ext>
                  </a:extLst>
                </a:gridCol>
              </a:tblGrid>
              <a:tr h="457200">
                <a:tc>
                  <a:txBody>
                    <a:bodyPr/>
                    <a:lstStyle/>
                    <a:p>
                      <a:r>
                        <a:rPr lang="en-US" noProof="1" smtClean="0"/>
                        <a:t>employee_id</a:t>
                      </a:r>
                      <a:endParaRPr lang="en-US" noProof="1"/>
                    </a:p>
                  </a:txBody>
                  <a:tcPr>
                    <a:solidFill>
                      <a:srgbClr val="C6C0AA">
                        <a:alpha val="50000"/>
                      </a:srgbClr>
                    </a:solidFill>
                  </a:tcPr>
                </a:tc>
                <a:tc>
                  <a:txBody>
                    <a:bodyPr/>
                    <a:lstStyle/>
                    <a:p>
                      <a:r>
                        <a:rPr lang="en-US" noProof="1" smtClean="0"/>
                        <a:t>department_id</a:t>
                      </a:r>
                      <a:endParaRPr lang="en-US"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rPr>
                        <a:t>263</a:t>
                      </a:r>
                      <a:endParaRPr lang="bg-BG" dirty="0">
                        <a:solidFill>
                          <a:schemeClr val="tx1"/>
                        </a:solidFill>
                      </a:endParaRPr>
                    </a:p>
                  </a:txBody>
                  <a:tcPr>
                    <a:solidFill>
                      <a:srgbClr val="00B050">
                        <a:alpha val="50000"/>
                      </a:srgbClr>
                    </a:solidFill>
                  </a:tcPr>
                </a:tc>
                <a:tc>
                  <a:txBody>
                    <a:bodyPr/>
                    <a:lstStyle/>
                    <a:p>
                      <a:r>
                        <a:rPr lang="en-US" dirty="0">
                          <a:solidFill>
                            <a:schemeClr val="tx1"/>
                          </a:solidFill>
                        </a:rPr>
                        <a:t>3</a:t>
                      </a:r>
                      <a:endParaRPr lang="bg-BG" dirty="0">
                        <a:solidFill>
                          <a:schemeClr val="tx1"/>
                        </a:solidFill>
                      </a:endParaRPr>
                    </a:p>
                  </a:txBody>
                  <a:tcPr>
                    <a:solidFill>
                      <a:srgbClr val="00B050">
                        <a:alpha val="50000"/>
                      </a:srgbClr>
                    </a:solidFill>
                  </a:tcPr>
                </a:tc>
                <a:extLst>
                  <a:ext uri="{0D108BD9-81ED-4DB2-BD59-A6C34878D82A}">
                    <a16:rowId xmlns:a16="http://schemas.microsoft.com/office/drawing/2014/main" val="2845318136"/>
                  </a:ext>
                </a:extLst>
              </a:tr>
              <a:tr h="457200">
                <a:tc>
                  <a:txBody>
                    <a:bodyPr/>
                    <a:lstStyle/>
                    <a:p>
                      <a:r>
                        <a:rPr lang="en-US" dirty="0">
                          <a:solidFill>
                            <a:schemeClr val="tx1"/>
                          </a:solidFill>
                        </a:rPr>
                        <a:t>270</a:t>
                      </a:r>
                      <a:endParaRPr lang="bg-BG" dirty="0">
                        <a:solidFill>
                          <a:schemeClr val="tx1"/>
                        </a:solidFill>
                      </a:endParaRPr>
                    </a:p>
                  </a:txBody>
                  <a:tcPr>
                    <a:solidFill>
                      <a:srgbClr val="F3BE60">
                        <a:alpha val="50000"/>
                      </a:srgbClr>
                    </a:solidFill>
                  </a:tcPr>
                </a:tc>
                <a:tc>
                  <a:txBody>
                    <a:bodyPr/>
                    <a:lstStyle/>
                    <a:p>
                      <a:r>
                        <a:rPr lang="en-US" dirty="0">
                          <a:solidFill>
                            <a:schemeClr val="tx1"/>
                          </a:solidFill>
                        </a:rPr>
                        <a:t>NULL</a:t>
                      </a:r>
                      <a:endParaRPr lang="bg-BG" dirty="0">
                        <a:solidFill>
                          <a:schemeClr val="tx1"/>
                        </a:solidFill>
                      </a:endParaRPr>
                    </a:p>
                  </a:txBody>
                  <a:tcPr>
                    <a:solidFill>
                      <a:srgbClr val="F3BE60">
                        <a:alpha val="50000"/>
                      </a:srgb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76375" y="2152651"/>
            <a:ext cx="1593286"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914400"/>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1201238310"/>
              </p:ext>
            </p:extLst>
          </p:nvPr>
        </p:nvGraphicFramePr>
        <p:xfrm>
          <a:off x="6811529" y="1409825"/>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838200"/>
            <a:ext cx="2101729" cy="523220"/>
          </a:xfrm>
          <a:prstGeom prst="rect">
            <a:avLst/>
          </a:prstGeom>
          <a:noFill/>
        </p:spPr>
        <p:txBody>
          <a:bodyPr wrap="none" rtlCol="0">
            <a:spAutoFit/>
          </a:bodyPr>
          <a:lstStyle/>
          <a:p>
            <a:r>
              <a:rPr lang="en-US" sz="2800" dirty="0"/>
              <a:t>Departments</a:t>
            </a:r>
          </a:p>
        </p:txBody>
      </p:sp>
      <p:graphicFrame>
        <p:nvGraphicFramePr>
          <p:cNvPr id="14" name="Table 13"/>
          <p:cNvGraphicFramePr>
            <a:graphicFrameLocks noGrp="1"/>
          </p:cNvGraphicFramePr>
          <p:nvPr>
            <p:extLst>
              <p:ext uri="{D42A27DB-BD31-4B8C-83A1-F6EECF244321}">
                <p14:modId xmlns:p14="http://schemas.microsoft.com/office/powerpoint/2010/main" val="502137749"/>
              </p:ext>
            </p:extLst>
          </p:nvPr>
        </p:nvGraphicFramePr>
        <p:xfrm>
          <a:off x="1903412" y="3581400"/>
          <a:ext cx="8763000" cy="3108322"/>
        </p:xfrm>
        <a:graphic>
          <a:graphicData uri="http://schemas.openxmlformats.org/drawingml/2006/table">
            <a:tbl>
              <a:tblPr firstRow="1" bandRow="1">
                <a:tableStyleId>{7DF18680-E054-41AD-8BC1-D1AEF772440D}</a:tableStyleId>
              </a:tblPr>
              <a:tblGrid>
                <a:gridCol w="1959665">
                  <a:extLst>
                    <a:ext uri="{9D8B030D-6E8A-4147-A177-3AD203B41FA5}">
                      <a16:colId xmlns:a16="http://schemas.microsoft.com/office/drawing/2014/main" val="187285565"/>
                    </a:ext>
                  </a:extLst>
                </a:gridCol>
                <a:gridCol w="2127084">
                  <a:extLst>
                    <a:ext uri="{9D8B030D-6E8A-4147-A177-3AD203B41FA5}">
                      <a16:colId xmlns:a16="http://schemas.microsoft.com/office/drawing/2014/main" val="184855798"/>
                    </a:ext>
                  </a:extLst>
                </a:gridCol>
                <a:gridCol w="2127084">
                  <a:extLst>
                    <a:ext uri="{9D8B030D-6E8A-4147-A177-3AD203B41FA5}">
                      <a16:colId xmlns:a16="http://schemas.microsoft.com/office/drawing/2014/main" val="1774347793"/>
                    </a:ext>
                  </a:extLst>
                </a:gridCol>
                <a:gridCol w="2549167">
                  <a:extLst>
                    <a:ext uri="{9D8B030D-6E8A-4147-A177-3AD203B41FA5}">
                      <a16:colId xmlns:a16="http://schemas.microsoft.com/office/drawing/2014/main" val="1719306019"/>
                    </a:ext>
                  </a:extLst>
                </a:gridCol>
              </a:tblGrid>
              <a:tr h="444046">
                <a:tc>
                  <a:txBody>
                    <a:bodyPr/>
                    <a:lstStyle/>
                    <a:p>
                      <a:r>
                        <a:rPr lang="en-US" sz="2400" noProof="1" smtClean="0">
                          <a:solidFill>
                            <a:schemeClr val="tx1"/>
                          </a:solidFill>
                        </a:rPr>
                        <a:t>employee_id</a:t>
                      </a:r>
                      <a:endParaRPr lang="en-US" sz="2400" noProof="1">
                        <a:solidFill>
                          <a:schemeClr val="tx1"/>
                        </a:solidFill>
                      </a:endParaRPr>
                    </a:p>
                  </a:txBody>
                  <a:tcPr marL="78285" marR="78285" marT="39143" marB="39143">
                    <a:solidFill>
                      <a:srgbClr val="C6C0AA">
                        <a:alpha val="50000"/>
                      </a:srgbClr>
                    </a:solidFill>
                  </a:tcPr>
                </a:tc>
                <a:tc>
                  <a:txBody>
                    <a:bodyPr/>
                    <a:lstStyle/>
                    <a:p>
                      <a:r>
                        <a:rPr lang="en-US" sz="2400" noProof="1" smtClean="0">
                          <a:solidFill>
                            <a:schemeClr val="tx1"/>
                          </a:solidFill>
                        </a:rPr>
                        <a:t>department_id</a:t>
                      </a:r>
                      <a:endParaRPr lang="en-US" sz="2400" noProof="1">
                        <a:solidFill>
                          <a:schemeClr val="tx1"/>
                        </a:solidFill>
                      </a:endParaRPr>
                    </a:p>
                  </a:txBody>
                  <a:tcPr marL="78285" marR="78285" marT="39143" marB="39143">
                    <a:solidFill>
                      <a:srgbClr val="C6C0AA">
                        <a:alpha val="50000"/>
                      </a:srgbClr>
                    </a:solidFill>
                  </a:tcPr>
                </a:tc>
                <a:tc>
                  <a:txBody>
                    <a:bodyPr/>
                    <a:lstStyle/>
                    <a:p>
                      <a:r>
                        <a:rPr lang="en-US" sz="2400" i="0" noProof="1" smtClean="0">
                          <a:solidFill>
                            <a:schemeClr val="tx1"/>
                          </a:solidFill>
                        </a:rPr>
                        <a:t>department_id</a:t>
                      </a:r>
                      <a:endParaRPr lang="en-US" sz="2400" i="0" noProof="1">
                        <a:solidFill>
                          <a:schemeClr val="tx1"/>
                        </a:solidFill>
                      </a:endParaRPr>
                    </a:p>
                  </a:txBody>
                  <a:tcPr marL="78285" marR="78285" marT="39143" marB="39143">
                    <a:solidFill>
                      <a:srgbClr val="C6C0AA">
                        <a:alpha val="50000"/>
                      </a:srgbClr>
                    </a:solidFill>
                  </a:tcPr>
                </a:tc>
                <a:tc>
                  <a:txBody>
                    <a:bodyPr/>
                    <a:lstStyle/>
                    <a:p>
                      <a:r>
                        <a:rPr lang="en-US" sz="2400" i="0" noProof="1" smtClean="0">
                          <a:solidFill>
                            <a:schemeClr val="tx1"/>
                          </a:solidFill>
                        </a:rPr>
                        <a:t>department_name</a:t>
                      </a:r>
                      <a:endParaRPr lang="en-US" sz="2400" i="0" noProof="1">
                        <a:solidFill>
                          <a:schemeClr val="tx1"/>
                        </a:solidFill>
                      </a:endParaRPr>
                    </a:p>
                  </a:txBody>
                  <a:tcPr marL="78285" marR="78285" marT="39143" marB="39143">
                    <a:solidFill>
                      <a:srgbClr val="C6C0AA">
                        <a:alpha val="50000"/>
                      </a:srgbClr>
                    </a:solidFill>
                  </a:tcPr>
                </a:tc>
                <a:extLst>
                  <a:ext uri="{0D108BD9-81ED-4DB2-BD59-A6C34878D82A}">
                    <a16:rowId xmlns:a16="http://schemas.microsoft.com/office/drawing/2014/main" val="1704253151"/>
                  </a:ext>
                </a:extLst>
              </a:tr>
              <a:tr h="444046">
                <a:tc>
                  <a:txBody>
                    <a:bodyPr/>
                    <a:lstStyle/>
                    <a:p>
                      <a:r>
                        <a:rPr lang="en-US" sz="2400" dirty="0">
                          <a:solidFill>
                            <a:schemeClr val="tx1"/>
                          </a:solidFill>
                        </a:rPr>
                        <a:t>263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dirty="0">
                          <a:solidFill>
                            <a:schemeClr val="tx1"/>
                          </a:solidFill>
                        </a:rPr>
                        <a:t>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3</a:t>
                      </a:r>
                      <a:endParaRPr lang="bg-BG" sz="2400" i="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Sales</a:t>
                      </a:r>
                      <a:endParaRPr lang="bg-BG" sz="2400" i="0" dirty="0">
                        <a:solidFill>
                          <a:schemeClr val="tx1"/>
                        </a:solidFill>
                      </a:endParaRPr>
                    </a:p>
                  </a:txBody>
                  <a:tcPr marL="78285" marR="78285" marT="39143" marB="39143">
                    <a:solidFill>
                      <a:srgbClr val="00B050">
                        <a:alpha val="50000"/>
                      </a:srgbClr>
                    </a:solidFill>
                  </a:tcPr>
                </a:tc>
                <a:extLst>
                  <a:ext uri="{0D108BD9-81ED-4DB2-BD59-A6C34878D82A}">
                    <a16:rowId xmlns:a16="http://schemas.microsoft.com/office/drawing/2014/main" val="723432538"/>
                  </a:ext>
                </a:extLst>
              </a:tr>
              <a:tr h="444046">
                <a:tc>
                  <a:txBody>
                    <a:bodyPr/>
                    <a:lstStyle/>
                    <a:p>
                      <a:r>
                        <a:rPr lang="en-US" sz="2400" dirty="0">
                          <a:solidFill>
                            <a:schemeClr val="tx1"/>
                          </a:solidFill>
                        </a:rPr>
                        <a:t>263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dirty="0">
                          <a:solidFill>
                            <a:schemeClr val="tx1"/>
                          </a:solidFill>
                        </a:rPr>
                        <a:t>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4</a:t>
                      </a:r>
                      <a:endParaRPr lang="bg-BG" sz="2400" i="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Marketing</a:t>
                      </a:r>
                      <a:endParaRPr lang="bg-BG" sz="2400" i="0" dirty="0">
                        <a:solidFill>
                          <a:schemeClr val="tx1"/>
                        </a:solidFill>
                      </a:endParaRPr>
                    </a:p>
                  </a:txBody>
                  <a:tcPr marL="78285" marR="78285" marT="39143" marB="39143">
                    <a:solidFill>
                      <a:srgbClr val="00B050">
                        <a:alpha val="50000"/>
                      </a:srgbClr>
                    </a:solidFill>
                  </a:tcPr>
                </a:tc>
                <a:extLst>
                  <a:ext uri="{0D108BD9-81ED-4DB2-BD59-A6C34878D82A}">
                    <a16:rowId xmlns:a16="http://schemas.microsoft.com/office/drawing/2014/main" val="458832188"/>
                  </a:ext>
                </a:extLst>
              </a:tr>
              <a:tr h="444046">
                <a:tc>
                  <a:txBody>
                    <a:bodyPr/>
                    <a:lstStyle/>
                    <a:p>
                      <a:r>
                        <a:rPr lang="en-US" sz="2400" dirty="0">
                          <a:solidFill>
                            <a:schemeClr val="tx1"/>
                          </a:solidFill>
                        </a:rPr>
                        <a:t>263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dirty="0">
                          <a:solidFill>
                            <a:schemeClr val="tx1"/>
                          </a:solidFill>
                        </a:rPr>
                        <a:t>3</a:t>
                      </a:r>
                      <a:endParaRPr lang="bg-BG" sz="2400" dirty="0">
                        <a:solidFill>
                          <a:schemeClr val="tx1"/>
                        </a:solidFill>
                      </a:endParaRPr>
                    </a:p>
                  </a:txBody>
                  <a:tcPr marL="78285" marR="78285" marT="39143" marB="39143">
                    <a:solidFill>
                      <a:srgbClr val="00B050">
                        <a:alpha val="50000"/>
                      </a:srgbClr>
                    </a:solidFill>
                  </a:tcPr>
                </a:tc>
                <a:tc>
                  <a:txBody>
                    <a:bodyPr/>
                    <a:lstStyle/>
                    <a:p>
                      <a:r>
                        <a:rPr lang="en-US" sz="2400" i="0" dirty="0">
                          <a:solidFill>
                            <a:schemeClr val="tx1"/>
                          </a:solidFill>
                        </a:rPr>
                        <a:t>5</a:t>
                      </a:r>
                      <a:endParaRPr lang="bg-BG" sz="2400" i="0" dirty="0">
                        <a:solidFill>
                          <a:schemeClr val="tx1"/>
                        </a:solidFill>
                      </a:endParaRPr>
                    </a:p>
                  </a:txBody>
                  <a:tcPr marL="78285" marR="78285" marT="39143" marB="39143">
                    <a:solidFill>
                      <a:srgbClr val="00B050">
                        <a:alpha val="50000"/>
                      </a:srgbClr>
                    </a:solidFill>
                  </a:tcPr>
                </a:tc>
                <a:tc>
                  <a:txBody>
                    <a:bodyPr/>
                    <a:lstStyle/>
                    <a:p>
                      <a:r>
                        <a:rPr lang="en-GB" sz="2400" i="0" dirty="0">
                          <a:solidFill>
                            <a:schemeClr val="tx1"/>
                          </a:solidFill>
                        </a:rPr>
                        <a:t>Purchasing</a:t>
                      </a:r>
                      <a:endParaRPr lang="bg-BG" sz="2400" i="0" dirty="0">
                        <a:solidFill>
                          <a:schemeClr val="tx1"/>
                        </a:solidFill>
                      </a:endParaRPr>
                    </a:p>
                  </a:txBody>
                  <a:tcPr marL="78285" marR="78285" marT="39143" marB="39143">
                    <a:solidFill>
                      <a:srgbClr val="00B050">
                        <a:alpha val="50000"/>
                      </a:srgbClr>
                    </a:solidFill>
                  </a:tcPr>
                </a:tc>
                <a:extLst>
                  <a:ext uri="{0D108BD9-81ED-4DB2-BD59-A6C34878D82A}">
                    <a16:rowId xmlns:a16="http://schemas.microsoft.com/office/drawing/2014/main" val="3103787398"/>
                  </a:ext>
                </a:extLst>
              </a:tr>
              <a:tr h="444046">
                <a:tc>
                  <a:txBody>
                    <a:bodyPr/>
                    <a:lstStyle/>
                    <a:p>
                      <a:r>
                        <a:rPr lang="en-US" sz="2400" dirty="0">
                          <a:solidFill>
                            <a:schemeClr val="tx1"/>
                          </a:solidFill>
                        </a:rPr>
                        <a:t>270</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dirty="0">
                          <a:solidFill>
                            <a:schemeClr val="tx1"/>
                          </a:solidFill>
                        </a:rPr>
                        <a:t>NULL</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3</a:t>
                      </a:r>
                      <a:endParaRPr lang="bg-BG" sz="2400" i="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Sales</a:t>
                      </a:r>
                      <a:endParaRPr lang="bg-BG" sz="2400" i="0" dirty="0">
                        <a:solidFill>
                          <a:schemeClr val="tx1"/>
                        </a:solidFill>
                      </a:endParaRPr>
                    </a:p>
                  </a:txBody>
                  <a:tcPr marL="78285" marR="78285" marT="39143" marB="39143">
                    <a:solidFill>
                      <a:srgbClr val="F3BE60">
                        <a:alpha val="50000"/>
                      </a:srgbClr>
                    </a:solidFill>
                  </a:tcPr>
                </a:tc>
                <a:extLst>
                  <a:ext uri="{0D108BD9-81ED-4DB2-BD59-A6C34878D82A}">
                    <a16:rowId xmlns:a16="http://schemas.microsoft.com/office/drawing/2014/main" val="3856432737"/>
                  </a:ext>
                </a:extLst>
              </a:tr>
              <a:tr h="444046">
                <a:tc>
                  <a:txBody>
                    <a:bodyPr/>
                    <a:lstStyle/>
                    <a:p>
                      <a:r>
                        <a:rPr lang="en-US" sz="2400" dirty="0">
                          <a:solidFill>
                            <a:schemeClr val="tx1"/>
                          </a:solidFill>
                        </a:rPr>
                        <a:t>270</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dirty="0">
                          <a:solidFill>
                            <a:schemeClr val="tx1"/>
                          </a:solidFill>
                        </a:rPr>
                        <a:t>NULL</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4</a:t>
                      </a:r>
                      <a:endParaRPr lang="bg-BG" sz="2400" i="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Marketing</a:t>
                      </a:r>
                      <a:endParaRPr lang="bg-BG" sz="2400" i="0" dirty="0">
                        <a:solidFill>
                          <a:schemeClr val="tx1"/>
                        </a:solidFill>
                      </a:endParaRPr>
                    </a:p>
                  </a:txBody>
                  <a:tcPr marL="78285" marR="78285" marT="39143" marB="39143">
                    <a:solidFill>
                      <a:srgbClr val="F3BE60">
                        <a:alpha val="50000"/>
                      </a:srgbClr>
                    </a:solidFill>
                  </a:tcPr>
                </a:tc>
                <a:extLst>
                  <a:ext uri="{0D108BD9-81ED-4DB2-BD59-A6C34878D82A}">
                    <a16:rowId xmlns:a16="http://schemas.microsoft.com/office/drawing/2014/main" val="2719539950"/>
                  </a:ext>
                </a:extLst>
              </a:tr>
              <a:tr h="444046">
                <a:tc>
                  <a:txBody>
                    <a:bodyPr/>
                    <a:lstStyle/>
                    <a:p>
                      <a:r>
                        <a:rPr lang="en-US" sz="2400" dirty="0">
                          <a:solidFill>
                            <a:schemeClr val="tx1"/>
                          </a:solidFill>
                        </a:rPr>
                        <a:t>270</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dirty="0">
                          <a:solidFill>
                            <a:schemeClr val="tx1"/>
                          </a:solidFill>
                        </a:rPr>
                        <a:t>NULL</a:t>
                      </a:r>
                      <a:endParaRPr lang="bg-BG" sz="2400" dirty="0">
                        <a:solidFill>
                          <a:schemeClr val="tx1"/>
                        </a:solidFill>
                      </a:endParaRPr>
                    </a:p>
                  </a:txBody>
                  <a:tcPr marL="78285" marR="78285" marT="39143" marB="39143">
                    <a:solidFill>
                      <a:srgbClr val="F3BE60">
                        <a:alpha val="50000"/>
                      </a:srgbClr>
                    </a:solidFill>
                  </a:tcPr>
                </a:tc>
                <a:tc>
                  <a:txBody>
                    <a:bodyPr/>
                    <a:lstStyle/>
                    <a:p>
                      <a:r>
                        <a:rPr lang="en-US" sz="2400" i="0" dirty="0">
                          <a:solidFill>
                            <a:schemeClr val="tx1"/>
                          </a:solidFill>
                        </a:rPr>
                        <a:t>5</a:t>
                      </a:r>
                      <a:endParaRPr lang="bg-BG" sz="2400" i="0" dirty="0">
                        <a:solidFill>
                          <a:schemeClr val="tx1"/>
                        </a:solidFill>
                      </a:endParaRPr>
                    </a:p>
                  </a:txBody>
                  <a:tcPr marL="78285" marR="78285" marT="39143" marB="39143">
                    <a:solidFill>
                      <a:srgbClr val="F3BE60">
                        <a:alpha val="50000"/>
                      </a:srgbClr>
                    </a:solidFill>
                  </a:tcPr>
                </a:tc>
                <a:tc>
                  <a:txBody>
                    <a:bodyPr/>
                    <a:lstStyle/>
                    <a:p>
                      <a:r>
                        <a:rPr lang="en-GB" sz="2400" i="0" dirty="0">
                          <a:solidFill>
                            <a:schemeClr val="tx1"/>
                          </a:solidFill>
                        </a:rPr>
                        <a:t>Purchasing</a:t>
                      </a:r>
                      <a:endParaRPr lang="bg-BG" sz="2400" i="0" dirty="0">
                        <a:solidFill>
                          <a:schemeClr val="tx1"/>
                        </a:solidFill>
                      </a:endParaRPr>
                    </a:p>
                  </a:txBody>
                  <a:tcPr marL="78285" marR="78285" marT="39143" marB="39143">
                    <a:solidFill>
                      <a:srgbClr val="F3BE60">
                        <a:alpha val="50000"/>
                      </a:srgbClr>
                    </a:solidFill>
                  </a:tcPr>
                </a:tc>
                <a:extLst>
                  <a:ext uri="{0D108BD9-81ED-4DB2-BD59-A6C34878D82A}">
                    <a16:rowId xmlns:a16="http://schemas.microsoft.com/office/drawing/2014/main" val="2722110989"/>
                  </a:ext>
                </a:extLst>
              </a:tr>
            </a:tbl>
          </a:graphicData>
        </a:graphic>
      </p:graphicFrame>
      <p:sp>
        <p:nvSpPr>
          <p:cNvPr id="15" name="TextBox 14"/>
          <p:cNvSpPr txBox="1"/>
          <p:nvPr/>
        </p:nvSpPr>
        <p:spPr>
          <a:xfrm>
            <a:off x="5268620" y="3048000"/>
            <a:ext cx="1084079" cy="523220"/>
          </a:xfrm>
          <a:prstGeom prst="rect">
            <a:avLst/>
          </a:prstGeom>
          <a:noFill/>
        </p:spPr>
        <p:txBody>
          <a:bodyPr wrap="none" rtlCol="0">
            <a:spAutoFit/>
          </a:bodyPr>
          <a:lstStyle/>
          <a:p>
            <a:r>
              <a:rPr lang="en-US" sz="2800" dirty="0"/>
              <a:t>Result</a:t>
            </a:r>
          </a:p>
        </p:txBody>
      </p:sp>
      <p:cxnSp>
        <p:nvCxnSpPr>
          <p:cNvPr id="23" name="Straight Arrow Connector 22"/>
          <p:cNvCxnSpPr/>
          <p:nvPr/>
        </p:nvCxnSpPr>
        <p:spPr>
          <a:xfrm>
            <a:off x="4976375" y="2152651"/>
            <a:ext cx="1593286" cy="3810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60317" y="2152651"/>
            <a:ext cx="1609344" cy="8382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91270" y="2152650"/>
            <a:ext cx="1834418" cy="419102"/>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91270" y="2571752"/>
            <a:ext cx="1838781" cy="19048"/>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5212" y="2571752"/>
            <a:ext cx="1854839" cy="476248"/>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96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par>
                                <p:cTn id="19" presetID="22" presetClass="entr" presetSubtype="8"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par>
                                <p:cTn id="22" presetID="22" presetClass="entr" presetSubtype="8"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17612" y="2667000"/>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dirty="0">
                <a:solidFill>
                  <a:schemeClr val="tx2"/>
                </a:solidFill>
                <a:latin typeface="Consolas" panose="020B0609020204030204" pitchFamily="49" charset="0"/>
              </a:rPr>
              <a:t>SELECT * FROM </a:t>
            </a:r>
            <a:r>
              <a:rPr lang="en-US" sz="3200" b="1" dirty="0" smtClean="0">
                <a:solidFill>
                  <a:schemeClr val="tx2"/>
                </a:solidFill>
                <a:latin typeface="Consolas" panose="020B0609020204030204" pitchFamily="49" charset="0"/>
              </a:rPr>
              <a:t>employees </a:t>
            </a:r>
            <a:r>
              <a:rPr lang="en-US" sz="3200" b="1" dirty="0">
                <a:solidFill>
                  <a:schemeClr val="tx2"/>
                </a:solidFill>
                <a:latin typeface="Consolas" panose="020B0609020204030204" pitchFamily="49" charset="0"/>
              </a:rPr>
              <a:t>AS e</a:t>
            </a:r>
          </a:p>
          <a:p>
            <a:pPr marL="0" lvl="2"/>
            <a:r>
              <a:rPr lang="en-US" sz="3200" b="1"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CROSS JOIN </a:t>
            </a:r>
            <a:r>
              <a:rPr lang="en-US" sz="3200" b="1" dirty="0" smtClean="0">
                <a:solidFill>
                  <a:schemeClr val="tx2"/>
                </a:solidFill>
                <a:latin typeface="Consolas" panose="020B0609020204030204" pitchFamily="49" charset="0"/>
              </a:rPr>
              <a:t>departments </a:t>
            </a:r>
            <a:r>
              <a:rPr lang="en-US" sz="3200" b="1" dirty="0">
                <a:solidFill>
                  <a:schemeClr val="tx2"/>
                </a:solidFill>
                <a:latin typeface="Consolas" panose="020B0609020204030204" pitchFamily="49" charset="0"/>
              </a:rPr>
              <a:t>AS </a:t>
            </a:r>
            <a:r>
              <a:rPr lang="en-US" sz="3200" b="1" dirty="0" smtClean="0">
                <a:solidFill>
                  <a:schemeClr val="tx2"/>
                </a:solidFill>
                <a:latin typeface="Consolas" panose="020B0609020204030204" pitchFamily="49" charset="0"/>
              </a:rPr>
              <a:t>d;</a:t>
            </a:r>
            <a:endParaRPr lang="en-US" sz="3200" b="1" dirty="0">
              <a:solidFill>
                <a:schemeClr val="tx2"/>
              </a:solidFill>
              <a:latin typeface="Consolas" panose="020B0609020204030204" pitchFamily="49" charset="0"/>
            </a:endParaRPr>
          </a:p>
          <a:p>
            <a:pPr marL="0" lvl="2"/>
            <a:r>
              <a:rPr lang="en-US" sz="3200" b="1" dirty="0">
                <a:solidFill>
                  <a:schemeClr val="tx2"/>
                </a:solidFill>
                <a:latin typeface="Consolas" panose="020B0609020204030204" pitchFamily="49" charset="0"/>
              </a:rPr>
              <a:t> </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Cross Join Syntax</a:t>
            </a:r>
            <a:endParaRPr lang="bg-BG" dirty="0"/>
          </a:p>
        </p:txBody>
      </p:sp>
      <p:sp>
        <p:nvSpPr>
          <p:cNvPr id="8" name="AutoShape 7"/>
          <p:cNvSpPr>
            <a:spLocks noChangeArrowheads="1"/>
          </p:cNvSpPr>
          <p:nvPr/>
        </p:nvSpPr>
        <p:spPr bwMode="auto">
          <a:xfrm>
            <a:off x="8422210" y="295623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3" name="AutoShape 7"/>
          <p:cNvSpPr>
            <a:spLocks noChangeArrowheads="1"/>
          </p:cNvSpPr>
          <p:nvPr/>
        </p:nvSpPr>
        <p:spPr bwMode="auto">
          <a:xfrm>
            <a:off x="5806019" y="1920163"/>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9" name="AutoShape 7"/>
          <p:cNvSpPr>
            <a:spLocks noChangeArrowheads="1"/>
          </p:cNvSpPr>
          <p:nvPr/>
        </p:nvSpPr>
        <p:spPr bwMode="auto">
          <a:xfrm>
            <a:off x="3503612" y="4520309"/>
            <a:ext cx="2150007" cy="856462"/>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No Join Conditions</a:t>
            </a:r>
          </a:p>
        </p:txBody>
      </p:sp>
      <p:sp>
        <p:nvSpPr>
          <p:cNvPr id="15" name="AutoShape 7"/>
          <p:cNvSpPr>
            <a:spLocks noChangeArrowheads="1"/>
          </p:cNvSpPr>
          <p:nvPr/>
        </p:nvSpPr>
        <p:spPr bwMode="auto">
          <a:xfrm>
            <a:off x="74612" y="3810000"/>
            <a:ext cx="1371600" cy="737683"/>
          </a:xfrm>
          <a:prstGeom prst="wedgeRoundRectCallout">
            <a:avLst>
              <a:gd name="adj1" fmla="val 75077"/>
              <a:gd name="adj2" fmla="val -684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a:t>
            </a:r>
            <a:br>
              <a:rPr lang="en-US" sz="2800" noProof="1">
                <a:solidFill>
                  <a:srgbClr val="FFFFFF"/>
                </a:solidFill>
              </a:rPr>
            </a:br>
            <a:r>
              <a:rPr lang="en-US" sz="2800" noProof="1">
                <a:solidFill>
                  <a:srgbClr val="FFFFFF"/>
                </a:solidFill>
              </a:rPr>
              <a:t>Join</a:t>
            </a:r>
          </a:p>
        </p:txBody>
      </p:sp>
    </p:spTree>
    <p:extLst>
      <p:ext uri="{BB962C8B-B14F-4D97-AF65-F5344CB8AC3E}">
        <p14:creationId xmlns:p14="http://schemas.microsoft.com/office/powerpoint/2010/main" val="368171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9"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3200" dirty="0"/>
              <a:t>Joins</a:t>
            </a:r>
          </a:p>
          <a:p>
            <a:pPr marL="444500" indent="-444500">
              <a:lnSpc>
                <a:spcPct val="100000"/>
              </a:lnSpc>
              <a:buFontTx/>
              <a:buAutoNum type="arabicPeriod"/>
            </a:pPr>
            <a:r>
              <a:rPr lang="en-US" sz="3200" dirty="0" smtClean="0"/>
              <a:t>Subqueries</a:t>
            </a:r>
          </a:p>
          <a:p>
            <a:pPr marL="444500" indent="-444500">
              <a:lnSpc>
                <a:spcPct val="100000"/>
              </a:lnSpc>
              <a:buFontTx/>
              <a:buAutoNum type="arabicPeriod"/>
            </a:pPr>
            <a:r>
              <a:rPr lang="en-US" sz="3200" dirty="0" smtClean="0"/>
              <a:t>Indices</a:t>
            </a:r>
            <a:endParaRPr lang="en-US" sz="3200"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7"/>
          <p:cNvPicPr>
            <a:picLocks noChangeAspect="1"/>
          </p:cNvPicPr>
          <p:nvPr/>
        </p:nvPicPr>
        <p:blipFill>
          <a:blip r:embed="rId3"/>
          <a:stretch>
            <a:fillRect/>
          </a:stretch>
        </p:blipFill>
        <p:spPr>
          <a:xfrm>
            <a:off x="8741997" y="2049657"/>
            <a:ext cx="3074424" cy="3964248"/>
          </a:xfrm>
          <a:prstGeom prst="rect">
            <a:avLst/>
          </a:prstGeom>
        </p:spPr>
      </p:pic>
      <p:pic>
        <p:nvPicPr>
          <p:cNvPr id="11" name="Picture 2" descr="db, statu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012" y="4450262"/>
            <a:ext cx="1901402" cy="1877032"/>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2" descr="http://www.graphicsfuel.com/wp-content/uploads/2012/07/books-icon-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73479" y="4127455"/>
            <a:ext cx="2522646" cy="25226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1136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fade">
                                      <p:cBhvr>
                                        <p:cTn id="7" dur="500"/>
                                        <p:tgtEl>
                                          <p:spTgt spid="444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4419">
                                            <p:txEl>
                                              <p:pRg st="2" end="2"/>
                                            </p:txEl>
                                          </p:spTgt>
                                        </p:tgtEl>
                                        <p:attrNameLst>
                                          <p:attrName>style.visibility</p:attrName>
                                        </p:attrNameLst>
                                      </p:cBhvr>
                                      <p:to>
                                        <p:strVal val="visible"/>
                                      </p:to>
                                    </p:set>
                                    <p:animEffect transition="in" filter="fade">
                                      <p:cBhvr>
                                        <p:cTn id="12" dur="500"/>
                                        <p:tgtEl>
                                          <p:spTgt spid="444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2860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18288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27432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32004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41148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2860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2004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36576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41148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cxnSp>
        <p:nvCxnSpPr>
          <p:cNvPr id="42" name="Connector: Elbow 41"/>
          <p:cNvCxnSpPr>
            <a:cxnSpLocks/>
          </p:cNvCxnSpPr>
          <p:nvPr/>
        </p:nvCxnSpPr>
        <p:spPr>
          <a:xfrm rot="16200000" flipH="1">
            <a:off x="5827712" y="3282951"/>
            <a:ext cx="12700" cy="2590800"/>
          </a:xfrm>
          <a:prstGeom prst="bentConnector3">
            <a:avLst>
              <a:gd name="adj1" fmla="val 453803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143007" y="5237491"/>
            <a:ext cx="1382110" cy="523220"/>
          </a:xfrm>
          <a:prstGeom prst="rect">
            <a:avLst/>
          </a:prstGeom>
          <a:noFill/>
        </p:spPr>
        <p:txBody>
          <a:bodyPr wrap="none" rtlCol="0">
            <a:spAutoFit/>
          </a:bodyPr>
          <a:lstStyle/>
          <a:p>
            <a:pPr algn="ctr"/>
            <a:r>
              <a:rPr lang="en-US" sz="2800" dirty="0"/>
              <a:t>Relation</a:t>
            </a:r>
          </a:p>
        </p:txBody>
      </p:sp>
      <p:grpSp>
        <p:nvGrpSpPr>
          <p:cNvPr id="55" name="Group 54"/>
          <p:cNvGrpSpPr/>
          <p:nvPr/>
        </p:nvGrpSpPr>
        <p:grpSpPr>
          <a:xfrm>
            <a:off x="1827212" y="36576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27432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61" name="Group 60"/>
          <p:cNvGrpSpPr/>
          <p:nvPr/>
        </p:nvGrpSpPr>
        <p:grpSpPr>
          <a:xfrm>
            <a:off x="6551612" y="1828800"/>
            <a:ext cx="3810000" cy="457200"/>
            <a:chOff x="6551612" y="2133600"/>
            <a:chExt cx="3810000" cy="457200"/>
          </a:xfrm>
        </p:grpSpPr>
        <p:sp>
          <p:nvSpPr>
            <p:cNvPr id="62" name="Rectangle 6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63" name="Rectangle 6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spTree>
    <p:extLst>
      <p:ext uri="{BB962C8B-B14F-4D97-AF65-F5344CB8AC3E}">
        <p14:creationId xmlns:p14="http://schemas.microsoft.com/office/powerpoint/2010/main" val="5729414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spTree>
    <p:extLst>
      <p:ext uri="{BB962C8B-B14F-4D97-AF65-F5344CB8AC3E}">
        <p14:creationId xmlns:p14="http://schemas.microsoft.com/office/powerpoint/2010/main" val="365765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30" name="Content Placeholder 29"/>
          <p:cNvSpPr>
            <a:spLocks noGrp="1"/>
          </p:cNvSpPr>
          <p:nvPr>
            <p:ph idx="1"/>
          </p:nvPr>
        </p:nvSpPr>
        <p:spPr/>
        <p:txBody>
          <a:bodyPr/>
          <a:lstStyle/>
          <a:p>
            <a:r>
              <a:rPr lang="en-US" dirty="0"/>
              <a:t>Inner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6" name="Group 35"/>
          <p:cNvGrpSpPr/>
          <p:nvPr/>
        </p:nvGrpSpPr>
        <p:grpSpPr>
          <a:xfrm>
            <a:off x="1827212" y="1828800"/>
            <a:ext cx="8534400" cy="4114800"/>
            <a:chOff x="1827212" y="1828800"/>
            <a:chExt cx="8534400" cy="41148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913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36"/>
                                        </p:tgtEl>
                                      </p:cBhvr>
                                    </p:animEffect>
                                    <p:set>
                                      <p:cBhvr>
                                        <p:cTn id="12" dur="1" fill="hold">
                                          <p:stCondLst>
                                            <p:cond delay="999"/>
                                          </p:stCondLst>
                                        </p:cTn>
                                        <p:tgtEl>
                                          <p:spTgt spid="36"/>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1000"/>
                                        <p:tgtEl>
                                          <p:spTgt spid="29"/>
                                        </p:tgtEl>
                                      </p:cBhvr>
                                    </p:animEffect>
                                    <p:set>
                                      <p:cBhvr>
                                        <p:cTn id="15"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25" name="Content Placeholder 24"/>
          <p:cNvSpPr>
            <a:spLocks noGrp="1"/>
          </p:cNvSpPr>
          <p:nvPr>
            <p:ph idx="1"/>
          </p:nvPr>
        </p:nvSpPr>
        <p:spPr/>
        <p:txBody>
          <a:bodyPr/>
          <a:lstStyle/>
          <a:p>
            <a:r>
              <a:rPr lang="en-US" dirty="0"/>
              <a:t>Left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5332412" y="2971800"/>
            <a:ext cx="1066800" cy="2286000"/>
            <a:chOff x="5332412" y="2971800"/>
            <a:chExt cx="1066800" cy="2286000"/>
          </a:xfrm>
        </p:grpSpPr>
        <p:cxnSp>
          <p:nvCxnSpPr>
            <p:cNvPr id="65" name="Straight Arrow Connector 64"/>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296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1000"/>
                                        <p:tgtEl>
                                          <p:spTgt spid="64"/>
                                        </p:tgtEl>
                                      </p:cBhvr>
                                    </p:animEffect>
                                    <p:set>
                                      <p:cBhvr>
                                        <p:cTn id="15" dur="1" fill="hold">
                                          <p:stCondLst>
                                            <p:cond delay="999"/>
                                          </p:stCondLst>
                                        </p:cTn>
                                        <p:tgtEl>
                                          <p:spTgt spid="64"/>
                                        </p:tgtEl>
                                        <p:attrNameLst>
                                          <p:attrName>style.visibility</p:attrName>
                                        </p:attrNameLst>
                                      </p:cBhvr>
                                      <p:to>
                                        <p:strVal val="hidden"/>
                                      </p:to>
                                    </p:se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25" name="Content Placeholder 24"/>
          <p:cNvSpPr>
            <a:spLocks noGrp="1"/>
          </p:cNvSpPr>
          <p:nvPr>
            <p:ph idx="1"/>
          </p:nvPr>
        </p:nvSpPr>
        <p:spPr/>
        <p:txBody>
          <a:bodyPr/>
          <a:lstStyle/>
          <a:p>
            <a:r>
              <a:rPr lang="en-US" dirty="0"/>
              <a:t>Right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 name="Group 2"/>
          <p:cNvGrpSpPr/>
          <p:nvPr/>
        </p:nvGrpSpPr>
        <p:grpSpPr>
          <a:xfrm>
            <a:off x="1827212"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827212" y="1828800"/>
            <a:ext cx="3276600" cy="2743197"/>
            <a:chOff x="1827212" y="1828800"/>
            <a:chExt cx="3276600" cy="2743197"/>
          </a:xfrm>
        </p:grpSpPr>
        <p:grpSp>
          <p:nvGrpSpPr>
            <p:cNvPr id="46" name="Group 45"/>
            <p:cNvGrpSpPr/>
            <p:nvPr/>
          </p:nvGrpSpPr>
          <p:grpSpPr>
            <a:xfrm>
              <a:off x="1827212" y="1828800"/>
              <a:ext cx="3276600" cy="457200"/>
              <a:chOff x="1827212" y="3962400"/>
              <a:chExt cx="3276600" cy="457200"/>
            </a:xfrm>
          </p:grpSpPr>
          <p:sp>
            <p:nvSpPr>
              <p:cNvPr id="47" name="Rectangle 4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1827212" y="32003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1827212" y="4114797"/>
              <a:ext cx="3276600" cy="457200"/>
              <a:chOff x="1827212" y="3962400"/>
              <a:chExt cx="3276600" cy="457200"/>
            </a:xfrm>
          </p:grpSpPr>
          <p:sp>
            <p:nvSpPr>
              <p:cNvPr id="62" name="Rectangle 6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39438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1000"/>
                                        <p:tgtEl>
                                          <p:spTgt spid="41"/>
                                        </p:tgtEl>
                                      </p:cBhvr>
                                    </p:animEffect>
                                    <p:set>
                                      <p:cBhvr>
                                        <p:cTn id="15" dur="1" fill="hold">
                                          <p:stCondLst>
                                            <p:cond delay="999"/>
                                          </p:stCondLst>
                                        </p:cTn>
                                        <p:tgtEl>
                                          <p:spTgt spid="41"/>
                                        </p:tgtEl>
                                        <p:attrNameLst>
                                          <p:attrName>style.visibility</p:attrName>
                                        </p:attrNameLst>
                                      </p:cBhvr>
                                      <p:to>
                                        <p:strVal val="hidden"/>
                                      </p:to>
                                    </p:se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25" name="Content Placeholder 24"/>
          <p:cNvSpPr>
            <a:spLocks noGrp="1"/>
          </p:cNvSpPr>
          <p:nvPr>
            <p:ph idx="1"/>
          </p:nvPr>
        </p:nvSpPr>
        <p:spPr/>
        <p:txBody>
          <a:bodyPr/>
          <a:lstStyle/>
          <a:p>
            <a:r>
              <a:rPr lang="en-US" dirty="0"/>
              <a:t>Full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1827212" y="1828800"/>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06567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1000"/>
                                        <p:tgtEl>
                                          <p:spTgt spid="64"/>
                                        </p:tgtEl>
                                      </p:cBhvr>
                                    </p:animEffect>
                                  </p:childTnLst>
                                </p:cTn>
                              </p:par>
                              <p:par>
                                <p:cTn id="16" presetID="10" presetClass="exit" presetSubtype="0" fill="hold" nodeType="withEffect">
                                  <p:stCondLst>
                                    <p:cond delay="0"/>
                                  </p:stCondLst>
                                  <p:childTnLst>
                                    <p:animEffect transition="out" filter="fade">
                                      <p:cBhvr>
                                        <p:cTn id="17" dur="500"/>
                                        <p:tgtEl>
                                          <p:spTgt spid="41"/>
                                        </p:tgtEl>
                                      </p:cBhvr>
                                    </p:animEffect>
                                    <p:set>
                                      <p:cBhvr>
                                        <p:cTn id="18"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0" name="Content Placeholder 29"/>
          <p:cNvSpPr>
            <a:spLocks noGrp="1"/>
          </p:cNvSpPr>
          <p:nvPr>
            <p:ph idx="1"/>
          </p:nvPr>
        </p:nvSpPr>
        <p:spPr/>
        <p:txBody>
          <a:bodyPr/>
          <a:lstStyle/>
          <a:p>
            <a:r>
              <a:rPr lang="en-US" dirty="0"/>
              <a:t>Negated Left Outer Join</a:t>
            </a:r>
          </a:p>
        </p:txBody>
      </p:sp>
      <p:sp>
        <p:nvSpPr>
          <p:cNvPr id="4" name="Title 3"/>
          <p:cNvSpPr>
            <a:spLocks noGrp="1"/>
          </p:cNvSpPr>
          <p:nvPr>
            <p:ph type="title"/>
          </p:nvPr>
        </p:nvSpPr>
        <p:spPr/>
        <p:txBody>
          <a:bodyPr/>
          <a:lstStyle/>
          <a:p>
            <a:r>
              <a:rPr lang="en-US" dirty="0"/>
              <a:t>Join Overview</a:t>
            </a:r>
          </a:p>
        </p:txBody>
      </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0" name="Group 19"/>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6551612" y="2286000"/>
            <a:ext cx="3810000" cy="3657600"/>
            <a:chOff x="6551612" y="2286000"/>
            <a:chExt cx="3810000" cy="3657600"/>
          </a:xfrm>
        </p:grpSpPr>
        <p:grpSp>
          <p:nvGrpSpPr>
            <p:cNvPr id="69" name="Group 68"/>
            <p:cNvGrpSpPr/>
            <p:nvPr/>
          </p:nvGrpSpPr>
          <p:grpSpPr>
            <a:xfrm>
              <a:off x="6551612" y="2286000"/>
              <a:ext cx="3810000" cy="457200"/>
              <a:chOff x="6551612" y="4876800"/>
              <a:chExt cx="3810000" cy="457200"/>
            </a:xfrm>
          </p:grpSpPr>
          <p:sp>
            <p:nvSpPr>
              <p:cNvPr id="76" name="Rectangle 75"/>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7" name="Rectangle 76"/>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70" name="Group 69"/>
            <p:cNvGrpSpPr/>
            <p:nvPr/>
          </p:nvGrpSpPr>
          <p:grpSpPr>
            <a:xfrm>
              <a:off x="6551612" y="4572000"/>
              <a:ext cx="3810000" cy="457200"/>
              <a:chOff x="6551612" y="4876800"/>
              <a:chExt cx="3810000" cy="457200"/>
            </a:xfrm>
          </p:grpSpPr>
          <p:sp>
            <p:nvSpPr>
              <p:cNvPr id="74" name="Rectangle 73"/>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5" name="Rectangle 74"/>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71" name="Group 70"/>
            <p:cNvGrpSpPr/>
            <p:nvPr/>
          </p:nvGrpSpPr>
          <p:grpSpPr>
            <a:xfrm>
              <a:off x="6551612" y="5486400"/>
              <a:ext cx="3810000" cy="457200"/>
              <a:chOff x="6551612" y="4876800"/>
              <a:chExt cx="3810000" cy="457200"/>
            </a:xfrm>
          </p:grpSpPr>
          <p:sp>
            <p:nvSpPr>
              <p:cNvPr id="72" name="Rectangle 7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3247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3"/>
                                        </p:tgtEl>
                                      </p:cBhvr>
                                    </p:animEffect>
                                    <p:set>
                                      <p:cBhvr>
                                        <p:cTn id="10" dur="1" fill="hold">
                                          <p:stCondLst>
                                            <p:cond delay="999"/>
                                          </p:stCondLst>
                                        </p:cTn>
                                        <p:tgtEl>
                                          <p:spTgt spid="3"/>
                                        </p:tgtEl>
                                        <p:attrNameLst>
                                          <p:attrName>style.visibility</p:attrName>
                                        </p:attrNameLst>
                                      </p:cBhvr>
                                      <p:to>
                                        <p:strVal val="hidden"/>
                                      </p:to>
                                    </p:se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8"/>
                                        </p:tgtEl>
                                        <p:attrNameLst>
                                          <p:attrName>style.visibility</p:attrName>
                                        </p:attrNameLst>
                                      </p:cBhvr>
                                      <p:to>
                                        <p:strVal val="visible"/>
                                      </p:to>
                                    </p:set>
                                    <p:animEffect transition="in" filter="fade">
                                      <p:cBhvr>
                                        <p:cTn id="14" dur="1000"/>
                                        <p:tgtEl>
                                          <p:spTgt spid="68"/>
                                        </p:tgtEl>
                                      </p:cBhvr>
                                    </p:animEffect>
                                  </p:childTnLst>
                                </p:cTn>
                              </p:par>
                              <p:par>
                                <p:cTn id="15" presetID="10" presetClass="exit" presetSubtype="0" fill="hold" nodeType="withEffect">
                                  <p:stCondLst>
                                    <p:cond delay="0"/>
                                  </p:stCondLst>
                                  <p:childTnLst>
                                    <p:animEffect transition="out" filter="fade">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25" name="Content Placeholder 24"/>
          <p:cNvSpPr>
            <a:spLocks noGrp="1"/>
          </p:cNvSpPr>
          <p:nvPr>
            <p:ph idx="1"/>
          </p:nvPr>
        </p:nvSpPr>
        <p:spPr/>
        <p:txBody>
          <a:bodyPr/>
          <a:lstStyle/>
          <a:p>
            <a:r>
              <a:rPr lang="en-US" dirty="0"/>
              <a:t>Negated Right Outer Join</a:t>
            </a:r>
          </a:p>
        </p:txBody>
      </p:sp>
      <p:sp>
        <p:nvSpPr>
          <p:cNvPr id="4" name="Title 3"/>
          <p:cNvSpPr>
            <a:spLocks noGrp="1"/>
          </p:cNvSpPr>
          <p:nvPr>
            <p:ph type="title"/>
          </p:nvPr>
        </p:nvSpPr>
        <p:spPr/>
        <p:txBody>
          <a:bodyPr/>
          <a:lstStyle/>
          <a:p>
            <a:r>
              <a:rPr lang="en-US" dirty="0"/>
              <a:t>Join Overview</a:t>
            </a:r>
          </a:p>
        </p:txBody>
      </p:sp>
      <p:grpSp>
        <p:nvGrpSpPr>
          <p:cNvPr id="3" name="Group 2"/>
          <p:cNvGrpSpPr/>
          <p:nvPr/>
        </p:nvGrpSpPr>
        <p:grpSpPr>
          <a:xfrm>
            <a:off x="1827212"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15" name="Group 14"/>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46" name="Group 45"/>
          <p:cNvGrpSpPr/>
          <p:nvPr/>
        </p:nvGrpSpPr>
        <p:grpSpPr>
          <a:xfrm>
            <a:off x="1827212" y="1828800"/>
            <a:ext cx="3276600" cy="2743197"/>
            <a:chOff x="1827212" y="1828800"/>
            <a:chExt cx="3276600" cy="2743197"/>
          </a:xfrm>
        </p:grpSpPr>
        <p:grpSp>
          <p:nvGrpSpPr>
            <p:cNvPr id="47" name="Group 46"/>
            <p:cNvGrpSpPr/>
            <p:nvPr/>
          </p:nvGrpSpPr>
          <p:grpSpPr>
            <a:xfrm>
              <a:off x="1827212" y="1828800"/>
              <a:ext cx="3276600" cy="457200"/>
              <a:chOff x="1827212" y="3962400"/>
              <a:chExt cx="3276600" cy="457200"/>
            </a:xfrm>
          </p:grpSpPr>
          <p:sp>
            <p:nvSpPr>
              <p:cNvPr id="63" name="Rectangle 62"/>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4" name="Rectangle 6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8" name="Group 47"/>
            <p:cNvGrpSpPr/>
            <p:nvPr/>
          </p:nvGrpSpPr>
          <p:grpSpPr>
            <a:xfrm>
              <a:off x="1827212" y="3200397"/>
              <a:ext cx="3276600" cy="457200"/>
              <a:chOff x="1827212" y="3962400"/>
              <a:chExt cx="3276600" cy="457200"/>
            </a:xfrm>
          </p:grpSpPr>
          <p:sp>
            <p:nvSpPr>
              <p:cNvPr id="61" name="Rectangle 60"/>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2" name="Rectangle 6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1827212" y="41147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149687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3"/>
                                        </p:tgtEl>
                                      </p:cBhvr>
                                    </p:animEffect>
                                    <p:set>
                                      <p:cBhvr>
                                        <p:cTn id="7" dur="1" fill="hold">
                                          <p:stCondLst>
                                            <p:cond delay="999"/>
                                          </p:stCondLst>
                                        </p:cTn>
                                        <p:tgtEl>
                                          <p:spTgt spid="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15"/>
                                        </p:tgtEl>
                                      </p:cBhvr>
                                    </p:animEffect>
                                    <p:set>
                                      <p:cBhvr>
                                        <p:cTn id="10" dur="1" fill="hold">
                                          <p:stCondLst>
                                            <p:cond delay="999"/>
                                          </p:stCondLst>
                                        </p:cTn>
                                        <p:tgtEl>
                                          <p:spTgt spid="15"/>
                                        </p:tgtEl>
                                        <p:attrNameLst>
                                          <p:attrName>style.visibility</p:attrName>
                                        </p:attrNameLst>
                                      </p:cBhvr>
                                      <p:to>
                                        <p:strVal val="hidden"/>
                                      </p:to>
                                    </p:se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childTnLst>
                                </p:cTn>
                              </p:par>
                              <p:par>
                                <p:cTn id="15" presetID="10" presetClass="exit" presetSubtype="0" fill="hold" nodeType="with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25" name="Content Placeholder 24"/>
          <p:cNvSpPr>
            <a:spLocks noGrp="1"/>
          </p:cNvSpPr>
          <p:nvPr>
            <p:ph idx="1"/>
          </p:nvPr>
        </p:nvSpPr>
        <p:spPr/>
        <p:txBody>
          <a:bodyPr/>
          <a:lstStyle/>
          <a:p>
            <a:r>
              <a:rPr lang="en-US" dirty="0"/>
              <a:t>Negated Outer Join</a:t>
            </a:r>
          </a:p>
        </p:txBody>
      </p:sp>
      <p:sp>
        <p:nvSpPr>
          <p:cNvPr id="4" name="Title 3"/>
          <p:cNvSpPr>
            <a:spLocks noGrp="1"/>
          </p:cNvSpPr>
          <p:nvPr>
            <p:ph type="title"/>
          </p:nvPr>
        </p:nvSpPr>
        <p:spPr/>
        <p:txBody>
          <a:bodyPr/>
          <a:lstStyle/>
          <a:p>
            <a:r>
              <a:rPr lang="en-US" dirty="0"/>
              <a:t>Join Overview</a:t>
            </a:r>
          </a:p>
        </p:txBody>
      </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0" name="Group 19"/>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1827212" y="1828800"/>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0171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
          </p:nvPr>
        </p:nvSpPr>
        <p:spPr/>
        <p:txBody>
          <a:bodyPr/>
          <a:lstStyle/>
          <a:p>
            <a:pPr>
              <a:lnSpc>
                <a:spcPct val="100000"/>
              </a:lnSpc>
            </a:pPr>
            <a:r>
              <a:rPr lang="en-US" dirty="0"/>
              <a:t>Display address information of all employees in "</a:t>
            </a:r>
            <a:r>
              <a:rPr lang="en-US" noProof="1"/>
              <a:t>SoftUni</a:t>
            </a:r>
            <a:r>
              <a:rPr lang="en-US" dirty="0"/>
              <a:t>" database. Select first </a:t>
            </a:r>
            <a:r>
              <a:rPr lang="en-US" dirty="0" smtClean="0"/>
              <a:t>5 </a:t>
            </a:r>
            <a:r>
              <a:rPr lang="en-US" dirty="0"/>
              <a:t>employees.</a:t>
            </a:r>
          </a:p>
          <a:p>
            <a:pPr lvl="1">
              <a:lnSpc>
                <a:spcPct val="100000"/>
              </a:lnSpc>
            </a:pPr>
            <a:r>
              <a:rPr lang="en-US" dirty="0"/>
              <a:t>The exact format of data is shown below. </a:t>
            </a:r>
          </a:p>
          <a:p>
            <a:pPr lvl="1">
              <a:lnSpc>
                <a:spcPct val="100000"/>
              </a:lnSpc>
            </a:pPr>
            <a:r>
              <a:rPr lang="en-US" dirty="0"/>
              <a:t>Order them by </a:t>
            </a:r>
            <a:r>
              <a:rPr lang="en-US" noProof="1" smtClean="0">
                <a:solidFill>
                  <a:schemeClr val="tx2">
                    <a:lumMod val="75000"/>
                  </a:schemeClr>
                </a:solidFill>
              </a:rPr>
              <a:t>first_name</a:t>
            </a:r>
            <a:r>
              <a:rPr lang="en-US" noProof="1"/>
              <a:t>,</a:t>
            </a:r>
            <a:r>
              <a:rPr lang="en-US" noProof="1">
                <a:solidFill>
                  <a:schemeClr val="tx2">
                    <a:lumMod val="75000"/>
                  </a:schemeClr>
                </a:solidFill>
              </a:rPr>
              <a:t> </a:t>
            </a:r>
            <a:r>
              <a:rPr lang="en-US" noProof="1"/>
              <a:t>then by </a:t>
            </a:r>
            <a:r>
              <a:rPr lang="en-US" noProof="1" smtClean="0">
                <a:solidFill>
                  <a:schemeClr val="tx2">
                    <a:lumMod val="75000"/>
                  </a:schemeClr>
                </a:solidFill>
              </a:rPr>
              <a:t>last_name</a:t>
            </a:r>
            <a:r>
              <a:rPr lang="bg-BG" noProof="1" smtClean="0">
                <a:solidFill>
                  <a:schemeClr val="tx2">
                    <a:lumMod val="75000"/>
                  </a:schemeClr>
                </a:solidFill>
              </a:rPr>
              <a:t> </a:t>
            </a:r>
            <a:r>
              <a:rPr lang="bg-BG" noProof="1"/>
              <a:t>(</a:t>
            </a:r>
            <a:r>
              <a:rPr lang="en-US" noProof="1"/>
              <a:t>ascending</a:t>
            </a:r>
            <a:r>
              <a:rPr lang="bg-BG" noProof="1"/>
              <a:t>)</a:t>
            </a:r>
            <a:r>
              <a:rPr lang="en-US" dirty="0"/>
              <a:t>.</a:t>
            </a:r>
          </a:p>
          <a:p>
            <a:pPr lvl="2">
              <a:lnSpc>
                <a:spcPct val="100000"/>
              </a:lnSpc>
            </a:pPr>
            <a:r>
              <a:rPr lang="en-US" sz="2400" dirty="0"/>
              <a:t>Hint: Use three-way join.</a:t>
            </a:r>
          </a:p>
          <a:p>
            <a:pPr lvl="1">
              <a:lnSpc>
                <a:spcPct val="100000"/>
              </a:lnSpc>
            </a:pPr>
            <a:endParaRPr lang="en-US" dirty="0"/>
          </a:p>
        </p:txBody>
      </p:sp>
      <p:sp>
        <p:nvSpPr>
          <p:cNvPr id="540674" name="Rectangle 2"/>
          <p:cNvSpPr>
            <a:spLocks noGrp="1" noChangeArrowheads="1"/>
          </p:cNvSpPr>
          <p:nvPr>
            <p:ph type="title"/>
          </p:nvPr>
        </p:nvSpPr>
        <p:spPr/>
        <p:txBody>
          <a:bodyPr>
            <a:normAutofit/>
          </a:bodyPr>
          <a:lstStyle/>
          <a:p>
            <a:r>
              <a:rPr lang="en-US" dirty="0"/>
              <a:t>Problem: Addresses with Towns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a:t>
            </a:r>
            <a:endParaRPr lang="en-US" dirty="0"/>
          </a:p>
        </p:txBody>
      </p:sp>
      <p:pic>
        <p:nvPicPr>
          <p:cNvPr id="9" name="Picture 4" descr="application, desktop, development, programmi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0170" y="4358072"/>
            <a:ext cx="1744842" cy="1744843"/>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5"/>
          <a:stretch>
            <a:fillRect/>
          </a:stretch>
        </p:blipFill>
        <p:spPr>
          <a:xfrm>
            <a:off x="989012" y="4267200"/>
            <a:ext cx="7812914" cy="1524000"/>
          </a:xfrm>
          <a:prstGeom prst="rect">
            <a:avLst/>
          </a:prstGeom>
        </p:spPr>
      </p:pic>
    </p:spTree>
    <p:extLst>
      <p:ext uri="{BB962C8B-B14F-4D97-AF65-F5344CB8AC3E}">
        <p14:creationId xmlns:p14="http://schemas.microsoft.com/office/powerpoint/2010/main" val="3432616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smtClean="0"/>
              <a:t>#MYSQL</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5210715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normAutofit/>
          </a:bodyPr>
          <a:lstStyle/>
          <a:p>
            <a:r>
              <a:rPr lang="en-US" dirty="0"/>
              <a:t>Solution: Addresses with Towns</a:t>
            </a:r>
          </a:p>
        </p:txBody>
      </p:sp>
      <p:sp>
        <p:nvSpPr>
          <p:cNvPr id="540676" name="Rectangle 4"/>
          <p:cNvSpPr>
            <a:spLocks noChangeArrowheads="1"/>
          </p:cNvSpPr>
          <p:nvPr/>
        </p:nvSpPr>
        <p:spPr bwMode="auto">
          <a:xfrm>
            <a:off x="1220788" y="2593013"/>
            <a:ext cx="9674224" cy="24929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e.first_name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e.last_name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t.name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a.address_text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addresses AS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e.address_id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a.address_id</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towns AS 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a.town_id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t.town_id</a:t>
            </a:r>
            <a:endPar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e.first_name, e.last_name LIMIT 5;</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a:t>
            </a:r>
            <a:endParaRPr lang="en-US" dirty="0"/>
          </a:p>
        </p:txBody>
      </p:sp>
      <p:sp>
        <p:nvSpPr>
          <p:cNvPr id="11" name="AutoShape 7"/>
          <p:cNvSpPr>
            <a:spLocks noChangeArrowheads="1"/>
          </p:cNvSpPr>
          <p:nvPr/>
        </p:nvSpPr>
        <p:spPr bwMode="auto">
          <a:xfrm>
            <a:off x="8380412" y="306961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12" name="AutoShape 7"/>
          <p:cNvSpPr>
            <a:spLocks noChangeArrowheads="1"/>
          </p:cNvSpPr>
          <p:nvPr/>
        </p:nvSpPr>
        <p:spPr bwMode="auto">
          <a:xfrm>
            <a:off x="8809023" y="5133053"/>
            <a:ext cx="2971800" cy="558485"/>
          </a:xfrm>
          <a:prstGeom prst="wedgeRoundRectCallout">
            <a:avLst>
              <a:gd name="adj1" fmla="val -73374"/>
              <a:gd name="adj2" fmla="val -15633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Towns</a:t>
            </a:r>
          </a:p>
        </p:txBody>
      </p:sp>
      <p:sp>
        <p:nvSpPr>
          <p:cNvPr id="13" name="AutoShape 7"/>
          <p:cNvSpPr>
            <a:spLocks noChangeArrowheads="1"/>
          </p:cNvSpPr>
          <p:nvPr/>
        </p:nvSpPr>
        <p:spPr bwMode="auto">
          <a:xfrm>
            <a:off x="5534024" y="1708235"/>
            <a:ext cx="3276600" cy="558485"/>
          </a:xfrm>
          <a:prstGeom prst="wedgeRoundRectCallout">
            <a:avLst>
              <a:gd name="adj1" fmla="val -43720"/>
              <a:gd name="adj2" fmla="val 11654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Table Selection</a:t>
            </a:r>
          </a:p>
        </p:txBody>
      </p:sp>
    </p:spTree>
    <p:extLst>
      <p:ext uri="{BB962C8B-B14F-4D97-AF65-F5344CB8AC3E}">
        <p14:creationId xmlns:p14="http://schemas.microsoft.com/office/powerpoint/2010/main" val="156684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
          </p:nvPr>
        </p:nvSpPr>
        <p:spPr/>
        <p:txBody>
          <a:bodyPr/>
          <a:lstStyle/>
          <a:p>
            <a:pPr>
              <a:lnSpc>
                <a:spcPct val="100000"/>
              </a:lnSpc>
            </a:pPr>
            <a:r>
              <a:rPr lang="en-US" dirty="0"/>
              <a:t>Find all employees that are in the "Sales" department. Use "</a:t>
            </a:r>
            <a:r>
              <a:rPr lang="en-US" noProof="1"/>
              <a:t>SoftUni</a:t>
            </a:r>
            <a:r>
              <a:rPr lang="en-US" dirty="0"/>
              <a:t>" database.</a:t>
            </a:r>
          </a:p>
          <a:p>
            <a:pPr lvl="1">
              <a:lnSpc>
                <a:spcPct val="100000"/>
              </a:lnSpc>
            </a:pPr>
            <a:r>
              <a:rPr lang="en-US" dirty="0"/>
              <a:t>Follow the specified format:</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lvl="1">
              <a:lnSpc>
                <a:spcPct val="100000"/>
              </a:lnSpc>
            </a:pPr>
            <a:r>
              <a:rPr lang="en-US" dirty="0"/>
              <a:t>Order them by </a:t>
            </a:r>
            <a:r>
              <a:rPr lang="en-US" noProof="1" smtClean="0"/>
              <a:t>employee_id</a:t>
            </a:r>
            <a:r>
              <a:rPr lang="bg-BG" noProof="1" smtClean="0"/>
              <a:t> </a:t>
            </a:r>
            <a:r>
              <a:rPr lang="en-US" noProof="1" smtClean="0"/>
              <a:t>DESC</a:t>
            </a:r>
            <a:r>
              <a:rPr lang="en-US" dirty="0" smtClean="0"/>
              <a:t>.</a:t>
            </a:r>
            <a:endParaRPr lang="en-US" dirty="0"/>
          </a:p>
        </p:txBody>
      </p:sp>
      <p:sp>
        <p:nvSpPr>
          <p:cNvPr id="544770" name="Rectangle 2"/>
          <p:cNvSpPr>
            <a:spLocks noGrp="1" noChangeArrowheads="1"/>
          </p:cNvSpPr>
          <p:nvPr>
            <p:ph type="title"/>
          </p:nvPr>
        </p:nvSpPr>
        <p:spPr/>
        <p:txBody>
          <a:bodyPr/>
          <a:lstStyle/>
          <a:p>
            <a:r>
              <a:rPr lang="en-US" dirty="0"/>
              <a:t>Problem: Sales Employees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31</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https://judge.softuni.bg/Contests/Practice/Index/606#2</a:t>
            </a:r>
            <a:endParaRPr lang="en-US" dirty="0"/>
          </a:p>
        </p:txBody>
      </p:sp>
      <p:pic>
        <p:nvPicPr>
          <p:cNvPr id="3" name="Picture 2"/>
          <p:cNvPicPr>
            <a:picLocks noChangeAspect="1"/>
          </p:cNvPicPr>
          <p:nvPr/>
        </p:nvPicPr>
        <p:blipFill>
          <a:blip r:embed="rId4"/>
          <a:stretch>
            <a:fillRect/>
          </a:stretch>
        </p:blipFill>
        <p:spPr>
          <a:xfrm>
            <a:off x="912812" y="3124200"/>
            <a:ext cx="7466944" cy="2057400"/>
          </a:xfrm>
          <a:prstGeom prst="rect">
            <a:avLst/>
          </a:prstGeom>
        </p:spPr>
      </p:pic>
    </p:spTree>
    <p:extLst>
      <p:ext uri="{BB962C8B-B14F-4D97-AF65-F5344CB8AC3E}">
        <p14:creationId xmlns:p14="http://schemas.microsoft.com/office/powerpoint/2010/main" val="32542886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Solution: Sales Employees</a:t>
            </a:r>
          </a:p>
        </p:txBody>
      </p:sp>
      <p:sp>
        <p:nvSpPr>
          <p:cNvPr id="544772" name="Rectangle 4"/>
          <p:cNvSpPr>
            <a:spLocks noChangeArrowheads="1"/>
          </p:cNvSpPr>
          <p:nvPr/>
        </p:nvSpPr>
        <p:spPr bwMode="auto">
          <a:xfrm>
            <a:off x="1279744" y="2383810"/>
            <a:ext cx="9615267" cy="28931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e.employee_id, e.first_name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e.last_name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d.name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department_name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AS e </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INNER JOIN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 AS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e.department_id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d.department_id</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d.name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e.employee_id</a:t>
            </a:r>
            <a:r>
              <a:rPr lang="bg-BG"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DESC;</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https://judge.softuni.bg/Contests/Practice/Index/606#2</a:t>
            </a:r>
            <a:endParaRPr lang="en-US" dirty="0"/>
          </a:p>
        </p:txBody>
      </p:sp>
      <p:sp>
        <p:nvSpPr>
          <p:cNvPr id="12" name="AutoShape 7"/>
          <p:cNvSpPr>
            <a:spLocks noChangeArrowheads="1"/>
          </p:cNvSpPr>
          <p:nvPr/>
        </p:nvSpPr>
        <p:spPr bwMode="auto">
          <a:xfrm>
            <a:off x="5865812" y="1488223"/>
            <a:ext cx="3276600" cy="558485"/>
          </a:xfrm>
          <a:prstGeom prst="wedgeRoundRectCallout">
            <a:avLst>
              <a:gd name="adj1" fmla="val -46956"/>
              <a:gd name="adj2" fmla="val 11891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Table Selection</a:t>
            </a:r>
          </a:p>
        </p:txBody>
      </p:sp>
      <p:sp>
        <p:nvSpPr>
          <p:cNvPr id="13" name="AutoShape 7"/>
          <p:cNvSpPr>
            <a:spLocks noChangeArrowheads="1"/>
          </p:cNvSpPr>
          <p:nvPr/>
        </p:nvSpPr>
        <p:spPr bwMode="auto">
          <a:xfrm>
            <a:off x="8128112" y="3313133"/>
            <a:ext cx="3276600" cy="558485"/>
          </a:xfrm>
          <a:prstGeom prst="wedgeRoundRectCallout">
            <a:avLst>
              <a:gd name="adj1" fmla="val -42507"/>
              <a:gd name="adj2" fmla="val 8569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Departments</a:t>
            </a:r>
          </a:p>
        </p:txBody>
      </p:sp>
      <p:sp>
        <p:nvSpPr>
          <p:cNvPr id="14" name="AutoShape 7"/>
          <p:cNvSpPr>
            <a:spLocks noChangeArrowheads="1"/>
          </p:cNvSpPr>
          <p:nvPr/>
        </p:nvSpPr>
        <p:spPr bwMode="auto">
          <a:xfrm>
            <a:off x="5872691" y="5055527"/>
            <a:ext cx="2819400" cy="558485"/>
          </a:xfrm>
          <a:prstGeom prst="wedgeRoundRectCallout">
            <a:avLst>
              <a:gd name="adj1" fmla="val -61445"/>
              <a:gd name="adj2" fmla="val -11718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WHERE </a:t>
            </a:r>
            <a:r>
              <a:rPr lang="en-US" sz="2800" noProof="1" smtClean="0">
                <a:solidFill>
                  <a:srgbClr val="FFFFFF"/>
                </a:solidFill>
              </a:rPr>
              <a:t>Predicate</a:t>
            </a:r>
            <a:endParaRPr lang="en-US" sz="2800" noProof="1">
              <a:solidFill>
                <a:srgbClr val="FFFFFF"/>
              </a:solidFill>
            </a:endParaRPr>
          </a:p>
        </p:txBody>
      </p:sp>
    </p:spTree>
    <p:extLst>
      <p:ext uri="{BB962C8B-B14F-4D97-AF65-F5344CB8AC3E}">
        <p14:creationId xmlns:p14="http://schemas.microsoft.com/office/powerpoint/2010/main" val="357737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Rectangle 3"/>
          <p:cNvSpPr>
            <a:spLocks noGrp="1" noChangeArrowheads="1"/>
          </p:cNvSpPr>
          <p:nvPr>
            <p:ph idx="1"/>
          </p:nvPr>
        </p:nvSpPr>
        <p:spPr/>
        <p:txBody>
          <a:bodyPr>
            <a:normAutofit/>
          </a:bodyPr>
          <a:lstStyle/>
          <a:p>
            <a:pPr>
              <a:lnSpc>
                <a:spcPct val="100000"/>
              </a:lnSpc>
            </a:pPr>
            <a:r>
              <a:rPr lang="en-US" dirty="0"/>
              <a:t>Show all employees that:</a:t>
            </a:r>
          </a:p>
          <a:p>
            <a:pPr lvl="1">
              <a:lnSpc>
                <a:spcPct val="100000"/>
              </a:lnSpc>
            </a:pPr>
            <a:r>
              <a:rPr lang="en-US" dirty="0"/>
              <a:t>Are hired after 1/1/1999</a:t>
            </a:r>
          </a:p>
          <a:p>
            <a:pPr lvl="1">
              <a:lnSpc>
                <a:spcPct val="100000"/>
              </a:lnSpc>
            </a:pPr>
            <a:r>
              <a:rPr lang="en-US" dirty="0"/>
              <a:t>Are either in "Sales" or "Finance" department</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lvl="1">
              <a:lnSpc>
                <a:spcPct val="100000"/>
              </a:lnSpc>
            </a:pPr>
            <a:r>
              <a:rPr lang="en-US" dirty="0"/>
              <a:t>Sorted by </a:t>
            </a:r>
            <a:r>
              <a:rPr lang="en-US" noProof="1" smtClean="0"/>
              <a:t>hire_date</a:t>
            </a:r>
            <a:r>
              <a:rPr lang="en-US" dirty="0" smtClean="0"/>
              <a:t> </a:t>
            </a:r>
            <a:r>
              <a:rPr lang="en-US" dirty="0"/>
              <a:t>(ascending).</a:t>
            </a:r>
          </a:p>
        </p:txBody>
      </p:sp>
      <p:sp>
        <p:nvSpPr>
          <p:cNvPr id="1186818" name="Rectangle 2"/>
          <p:cNvSpPr>
            <a:spLocks noGrp="1" noChangeArrowheads="1"/>
          </p:cNvSpPr>
          <p:nvPr>
            <p:ph type="title"/>
          </p:nvPr>
        </p:nvSpPr>
        <p:spPr/>
        <p:txBody>
          <a:bodyPr/>
          <a:lstStyle/>
          <a:p>
            <a:r>
              <a:rPr lang="en-US" dirty="0"/>
              <a:t>Problem: Employees Hired After</a:t>
            </a:r>
          </a:p>
        </p:txBody>
      </p:sp>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https://judge.softuni.bg/Contests/Practice/Index/606#5</a:t>
            </a:r>
            <a:endParaRPr lang="en-US" dirty="0"/>
          </a:p>
        </p:txBody>
      </p:sp>
      <p:pic>
        <p:nvPicPr>
          <p:cNvPr id="8" name="Picture 2" descr="document, file, preview, search, zoom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4831" y="3566160"/>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5"/>
          <a:stretch>
            <a:fillRect/>
          </a:stretch>
        </p:blipFill>
        <p:spPr>
          <a:xfrm>
            <a:off x="836612" y="3566160"/>
            <a:ext cx="7346152" cy="1524000"/>
          </a:xfrm>
          <a:prstGeom prst="rect">
            <a:avLst/>
          </a:prstGeom>
        </p:spPr>
      </p:pic>
    </p:spTree>
    <p:extLst>
      <p:ext uri="{BB962C8B-B14F-4D97-AF65-F5344CB8AC3E}">
        <p14:creationId xmlns:p14="http://schemas.microsoft.com/office/powerpoint/2010/main" val="3964139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dirty="0"/>
              <a:t>Solution: Employees Hired After</a:t>
            </a:r>
          </a:p>
        </p:txBody>
      </p:sp>
      <p:sp>
        <p:nvSpPr>
          <p:cNvPr id="1186820" name="Rectangle 4"/>
          <p:cNvSpPr>
            <a:spLocks noChangeArrowheads="1"/>
          </p:cNvSpPr>
          <p:nvPr/>
        </p:nvSpPr>
        <p:spPr bwMode="auto">
          <a:xfrm>
            <a:off x="989012" y="2047660"/>
            <a:ext cx="9905998" cy="28931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e.first_name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e.last_name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e.hire_date, d.name</a:t>
            </a: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INNER JOIN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 AS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e.department_id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d.department_id</a:t>
            </a: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DATE(e.hire_date)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'1999/1/1'</a:t>
            </a: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d.name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 ('Sales', 'Finance')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e.hire_date;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34</a:t>
            </a:fld>
            <a:endParaRPr lang="en-US" dirty="0"/>
          </a:p>
        </p:txBody>
      </p:sp>
      <p:sp>
        <p:nvSpPr>
          <p:cNvPr id="9" name="AutoShape 7"/>
          <p:cNvSpPr>
            <a:spLocks noChangeArrowheads="1"/>
          </p:cNvSpPr>
          <p:nvPr/>
        </p:nvSpPr>
        <p:spPr bwMode="auto">
          <a:xfrm>
            <a:off x="3960812" y="1219200"/>
            <a:ext cx="3276600" cy="558485"/>
          </a:xfrm>
          <a:prstGeom prst="wedgeRoundRectCallout">
            <a:avLst>
              <a:gd name="adj1" fmla="val -43720"/>
              <a:gd name="adj2" fmla="val 11654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Table Selection</a:t>
            </a:r>
          </a:p>
        </p:txBody>
      </p:sp>
      <p:sp>
        <p:nvSpPr>
          <p:cNvPr id="10" name="AutoShape 7"/>
          <p:cNvSpPr>
            <a:spLocks noChangeArrowheads="1"/>
          </p:cNvSpPr>
          <p:nvPr/>
        </p:nvSpPr>
        <p:spPr bwMode="auto">
          <a:xfrm>
            <a:off x="6475412" y="5277777"/>
            <a:ext cx="3657601" cy="558485"/>
          </a:xfrm>
          <a:prstGeom prst="wedgeRoundRectCallout">
            <a:avLst>
              <a:gd name="adj1" fmla="val -49168"/>
              <a:gd name="adj2" fmla="val -18305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Complex Join Condition</a:t>
            </a:r>
          </a:p>
        </p:txBody>
      </p:sp>
      <p:sp>
        <p:nvSpPr>
          <p:cNvPr id="11"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https://judge.softuni.bg/Contests/Practice/Index/606#5</a:t>
            </a:r>
            <a:endParaRPr lang="en-US" dirty="0"/>
          </a:p>
        </p:txBody>
      </p:sp>
    </p:spTree>
    <p:extLst>
      <p:ext uri="{BB962C8B-B14F-4D97-AF65-F5344CB8AC3E}">
        <p14:creationId xmlns:p14="http://schemas.microsoft.com/office/powerpoint/2010/main" val="18331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p:txBody>
          <a:bodyPr/>
          <a:lstStyle/>
          <a:p>
            <a:pPr>
              <a:lnSpc>
                <a:spcPct val="100000"/>
              </a:lnSpc>
            </a:pPr>
            <a:r>
              <a:rPr lang="en-US" dirty="0"/>
              <a:t>Display </a:t>
            </a:r>
            <a:r>
              <a:rPr lang="en-GB" dirty="0"/>
              <a:t>the count of all countries which don’t have a </a:t>
            </a:r>
            <a:r>
              <a:rPr lang="en-GB" dirty="0" smtClean="0"/>
              <a:t>mountain</a:t>
            </a:r>
          </a:p>
          <a:p>
            <a:pPr>
              <a:lnSpc>
                <a:spcPct val="100000"/>
              </a:lnSpc>
            </a:pPr>
            <a:endParaRPr lang="en-GB" dirty="0"/>
          </a:p>
          <a:p>
            <a:pPr>
              <a:lnSpc>
                <a:spcPct val="100000"/>
              </a:lnSpc>
            </a:pPr>
            <a:endParaRPr lang="en-GB" dirty="0" smtClean="0"/>
          </a:p>
          <a:p>
            <a:pPr>
              <a:lnSpc>
                <a:spcPct val="100000"/>
              </a:lnSpc>
            </a:pPr>
            <a:endParaRPr lang="en-GB" dirty="0"/>
          </a:p>
          <a:p>
            <a:pPr>
              <a:lnSpc>
                <a:spcPct val="100000"/>
              </a:lnSpc>
            </a:pPr>
            <a:endParaRPr lang="en-GB" dirty="0" smtClean="0"/>
          </a:p>
          <a:p>
            <a:pPr>
              <a:lnSpc>
                <a:spcPct val="100000"/>
              </a:lnSpc>
            </a:pPr>
            <a:endParaRPr lang="en-GB" dirty="0" smtClean="0"/>
          </a:p>
          <a:p>
            <a:pPr>
              <a:lnSpc>
                <a:spcPct val="100000"/>
              </a:lnSpc>
            </a:pPr>
            <a:r>
              <a:rPr lang="en-GB" dirty="0" smtClean="0"/>
              <a:t>Use Geography Database</a:t>
            </a:r>
            <a:endParaRPr lang="en-US" dirty="0"/>
          </a:p>
          <a:p>
            <a:pPr lvl="1">
              <a:lnSpc>
                <a:spcPct val="100000"/>
              </a:lnSpc>
            </a:pPr>
            <a:endParaRPr lang="en-US" dirty="0"/>
          </a:p>
        </p:txBody>
      </p:sp>
      <p:sp>
        <p:nvSpPr>
          <p:cNvPr id="1068034" name="Rectangle 2"/>
          <p:cNvSpPr>
            <a:spLocks noGrp="1" noChangeArrowheads="1"/>
          </p:cNvSpPr>
          <p:nvPr>
            <p:ph type="title"/>
          </p:nvPr>
        </p:nvSpPr>
        <p:spPr/>
        <p:txBody>
          <a:bodyPr/>
          <a:lstStyle/>
          <a:p>
            <a:r>
              <a:rPr lang="en-US" dirty="0"/>
              <a:t>Problem: Countries without any Mountains</a:t>
            </a:r>
          </a:p>
        </p:txBody>
      </p:sp>
      <p:sp>
        <p:nvSpPr>
          <p:cNvPr id="2" name="Slide Number Placeholder 1"/>
          <p:cNvSpPr>
            <a:spLocks noGrp="1"/>
          </p:cNvSpPr>
          <p:nvPr>
            <p:ph type="sldNum" sz="quarter" idx="4"/>
          </p:nvPr>
        </p:nvSpPr>
        <p:spPr/>
        <p:txBody>
          <a:bodyPr/>
          <a:lstStyle/>
          <a:p>
            <a:fld id="{C014DD1E-5D91-48A3-AD6D-45FBA980D106}" type="slidenum">
              <a:rPr lang="en-US" smtClean="0"/>
              <a:pPr/>
              <a:t>35</a:t>
            </a:fld>
            <a:endParaRPr lang="en-US" dirty="0"/>
          </a:p>
        </p:txBody>
      </p:sp>
      <p:sp>
        <p:nvSpPr>
          <p:cNvPr id="6"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https://judge.softuni.bg/Contests/Practice/Index/606#15</a:t>
            </a:r>
            <a:endParaRPr lang="en-US" dirty="0"/>
          </a:p>
        </p:txBody>
      </p:sp>
      <p:pic>
        <p:nvPicPr>
          <p:cNvPr id="7" name="Picture 2" descr="document, file, preview, search, zoom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3223" y="1973882"/>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4" descr="application, desktop, development, programming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7181" y="4341702"/>
            <a:ext cx="1744842" cy="1744843"/>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6"/>
          <a:stretch>
            <a:fillRect/>
          </a:stretch>
        </p:blipFill>
        <p:spPr>
          <a:xfrm>
            <a:off x="2436812" y="3073812"/>
            <a:ext cx="3352800" cy="1457739"/>
          </a:xfrm>
          <a:prstGeom prst="rect">
            <a:avLst/>
          </a:prstGeom>
        </p:spPr>
      </p:pic>
    </p:spTree>
    <p:extLst>
      <p:ext uri="{BB962C8B-B14F-4D97-AF65-F5344CB8AC3E}">
        <p14:creationId xmlns:p14="http://schemas.microsoft.com/office/powerpoint/2010/main" val="15355105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Solution: Countries without any Mountains</a:t>
            </a:r>
          </a:p>
        </p:txBody>
      </p:sp>
      <p:sp>
        <p:nvSpPr>
          <p:cNvPr id="540676" name="Rectangle 4"/>
          <p:cNvSpPr>
            <a:spLocks noChangeArrowheads="1"/>
          </p:cNvSpPr>
          <p:nvPr/>
        </p:nvSpPr>
        <p:spPr bwMode="auto">
          <a:xfrm>
            <a:off x="1598612" y="1828800"/>
            <a:ext cx="9217024" cy="28931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600" b="1" noProof="1">
                <a:effectLst>
                  <a:outerShdw blurRad="38100" dist="38100" dir="2700000" algn="tl">
                    <a:srgbClr val="000000">
                      <a:alpha val="43137"/>
                    </a:srgbClr>
                  </a:outerShdw>
                </a:effectLst>
              </a:rPr>
              <a:t>SELECT </a:t>
            </a:r>
            <a:endParaRPr lang="en-US" sz="2600" b="1" noProof="1" smtClean="0">
              <a:effectLst>
                <a:outerShdw blurRad="38100" dist="38100" dir="2700000" algn="tl">
                  <a:srgbClr val="000000">
                    <a:alpha val="43137"/>
                  </a:srgbClr>
                </a:outerShdw>
              </a:effectLst>
            </a:endParaRPr>
          </a:p>
          <a:p>
            <a:r>
              <a:rPr lang="en-US" sz="2600" b="1" noProof="1">
                <a:effectLst>
                  <a:outerShdw blurRad="38100" dist="38100" dir="2700000" algn="tl">
                    <a:srgbClr val="000000">
                      <a:alpha val="43137"/>
                    </a:srgbClr>
                  </a:outerShdw>
                </a:effectLst>
              </a:rPr>
              <a:t>	</a:t>
            </a:r>
            <a:r>
              <a:rPr lang="en-US" sz="2600" b="1" noProof="1" smtClean="0">
                <a:effectLst>
                  <a:outerShdw blurRad="38100" dist="38100" dir="2700000" algn="tl">
                    <a:srgbClr val="000000">
                      <a:alpha val="43137"/>
                    </a:srgbClr>
                  </a:outerShdw>
                </a:effectLst>
              </a:rPr>
              <a:t>COUNT</a:t>
            </a:r>
            <a:r>
              <a:rPr lang="en-US" sz="2600" b="1" noProof="1">
                <a:effectLst>
                  <a:outerShdw blurRad="38100" dist="38100" dir="2700000" algn="tl">
                    <a:srgbClr val="000000">
                      <a:alpha val="43137"/>
                    </a:srgbClr>
                  </a:outerShdw>
                </a:effectLst>
              </a:rPr>
              <a:t>(*) AS country_count  </a:t>
            </a:r>
            <a:endParaRPr lang="en-US" sz="2600" b="1" noProof="1" smtClean="0">
              <a:effectLst>
                <a:outerShdw blurRad="38100" dist="38100" dir="2700000" algn="tl">
                  <a:srgbClr val="000000">
                    <a:alpha val="43137"/>
                  </a:srgbClr>
                </a:outerShdw>
              </a:effectLst>
            </a:endParaRPr>
          </a:p>
          <a:p>
            <a:r>
              <a:rPr lang="en-US" sz="2600" b="1" noProof="1" smtClean="0">
                <a:effectLst>
                  <a:outerShdw blurRad="38100" dist="38100" dir="2700000" algn="tl">
                    <a:srgbClr val="000000">
                      <a:alpha val="43137"/>
                    </a:srgbClr>
                  </a:outerShdw>
                </a:effectLst>
              </a:rPr>
              <a:t>FROM 	</a:t>
            </a:r>
          </a:p>
          <a:p>
            <a:r>
              <a:rPr lang="en-US" sz="2600" b="1" noProof="1">
                <a:effectLst>
                  <a:outerShdw blurRad="38100" dist="38100" dir="2700000" algn="tl">
                    <a:srgbClr val="000000">
                      <a:alpha val="43137"/>
                    </a:srgbClr>
                  </a:outerShdw>
                </a:effectLst>
              </a:rPr>
              <a:t>	</a:t>
            </a:r>
            <a:r>
              <a:rPr lang="en-US" sz="2600" b="1" noProof="1" smtClean="0">
                <a:effectLst>
                  <a:outerShdw blurRad="38100" dist="38100" dir="2700000" algn="tl">
                    <a:srgbClr val="000000">
                      <a:alpha val="43137"/>
                    </a:srgbClr>
                  </a:outerShdw>
                </a:effectLst>
              </a:rPr>
              <a:t>countries </a:t>
            </a:r>
            <a:r>
              <a:rPr lang="en-US" sz="2600" b="1" noProof="1">
                <a:effectLst>
                  <a:outerShdw blurRad="38100" dist="38100" dir="2700000" algn="tl">
                    <a:srgbClr val="000000">
                      <a:alpha val="43137"/>
                    </a:srgbClr>
                  </a:outerShdw>
                </a:effectLst>
              </a:rPr>
              <a:t>AS </a:t>
            </a:r>
            <a:r>
              <a:rPr lang="en-US" sz="2600" b="1" noProof="1" smtClean="0">
                <a:effectLst>
                  <a:outerShdw blurRad="38100" dist="38100" dir="2700000" algn="tl">
                    <a:srgbClr val="000000">
                      <a:alpha val="43137"/>
                    </a:srgbClr>
                  </a:outerShdw>
                </a:effectLst>
              </a:rPr>
              <a:t>c</a:t>
            </a:r>
          </a:p>
          <a:p>
            <a:r>
              <a:rPr lang="en-US" sz="2600" b="1" noProof="1" smtClean="0">
                <a:solidFill>
                  <a:schemeClr val="tx2">
                    <a:lumMod val="75000"/>
                  </a:schemeClr>
                </a:solidFill>
                <a:effectLst>
                  <a:outerShdw blurRad="38100" dist="38100" dir="2700000" algn="tl">
                    <a:srgbClr val="000000">
                      <a:alpha val="43137"/>
                    </a:srgbClr>
                  </a:outerShdw>
                </a:effectLst>
              </a:rPr>
              <a:t>LEFT </a:t>
            </a:r>
            <a:r>
              <a:rPr lang="en-US" sz="2600" b="1" noProof="1">
                <a:solidFill>
                  <a:schemeClr val="tx2">
                    <a:lumMod val="75000"/>
                  </a:schemeClr>
                </a:solidFill>
                <a:effectLst>
                  <a:outerShdw blurRad="38100" dist="38100" dir="2700000" algn="tl">
                    <a:srgbClr val="000000">
                      <a:alpha val="43137"/>
                    </a:srgbClr>
                  </a:outerShdw>
                </a:effectLst>
              </a:rPr>
              <a:t>JOIN </a:t>
            </a:r>
            <a:r>
              <a:rPr lang="en-US" sz="2600" b="1" noProof="1" smtClean="0">
                <a:effectLst>
                  <a:outerShdw blurRad="38100" dist="38100" dir="2700000" algn="tl">
                    <a:srgbClr val="000000">
                      <a:alpha val="43137"/>
                    </a:srgbClr>
                  </a:outerShdw>
                </a:effectLst>
              </a:rPr>
              <a:t>mountains_countries </a:t>
            </a:r>
            <a:r>
              <a:rPr lang="en-US" sz="2600" b="1" noProof="1">
                <a:effectLst>
                  <a:outerShdw blurRad="38100" dist="38100" dir="2700000" algn="tl">
                    <a:srgbClr val="000000">
                      <a:alpha val="43137"/>
                    </a:srgbClr>
                  </a:outerShdw>
                </a:effectLst>
              </a:rPr>
              <a:t>AS </a:t>
            </a:r>
            <a:r>
              <a:rPr lang="en-US" sz="2600" b="1" noProof="1" smtClean="0">
                <a:effectLst>
                  <a:outerShdw blurRad="38100" dist="38100" dir="2700000" algn="tl">
                    <a:srgbClr val="000000">
                      <a:alpha val="43137"/>
                    </a:srgbClr>
                  </a:outerShdw>
                </a:effectLst>
              </a:rPr>
              <a:t>mc</a:t>
            </a:r>
          </a:p>
          <a:p>
            <a:r>
              <a:rPr lang="en-US" sz="2600" b="1" noProof="1" smtClean="0">
                <a:solidFill>
                  <a:schemeClr val="tx2">
                    <a:lumMod val="75000"/>
                  </a:schemeClr>
                </a:solidFill>
                <a:effectLst>
                  <a:outerShdw blurRad="38100" dist="38100" dir="2700000" algn="tl">
                    <a:srgbClr val="000000">
                      <a:alpha val="43137"/>
                    </a:srgbClr>
                  </a:outerShdw>
                </a:effectLst>
              </a:rPr>
              <a:t>ON </a:t>
            </a:r>
            <a:r>
              <a:rPr lang="en-US" sz="2600" b="1" noProof="1" smtClean="0">
                <a:effectLst>
                  <a:outerShdw blurRad="38100" dist="38100" dir="2700000" algn="tl">
                    <a:srgbClr val="000000">
                      <a:alpha val="43137"/>
                    </a:srgbClr>
                  </a:outerShdw>
                </a:effectLst>
              </a:rPr>
              <a:t>c.country_code = mc.country_code</a:t>
            </a:r>
            <a:endParaRPr lang="en-US" sz="2600" b="1" noProof="1">
              <a:effectLst>
                <a:outerShdw blurRad="38100" dist="38100" dir="2700000" algn="tl">
                  <a:srgbClr val="000000">
                    <a:alpha val="43137"/>
                  </a:srgbClr>
                </a:outerShdw>
              </a:effectLst>
            </a:endParaRPr>
          </a:p>
          <a:p>
            <a:r>
              <a:rPr lang="en-US" sz="2600" b="1" noProof="1" smtClean="0">
                <a:solidFill>
                  <a:schemeClr val="tx2">
                    <a:lumMod val="75000"/>
                  </a:schemeClr>
                </a:solidFill>
                <a:effectLst>
                  <a:outerShdw blurRad="38100" dist="38100" dir="2700000" algn="tl">
                    <a:srgbClr val="000000">
                      <a:alpha val="43137"/>
                    </a:srgbClr>
                  </a:outerShdw>
                </a:effectLst>
              </a:rPr>
              <a:t>WHERE </a:t>
            </a:r>
            <a:r>
              <a:rPr lang="en-US" sz="2600" b="1" noProof="1">
                <a:effectLst>
                  <a:outerShdw blurRad="38100" dist="38100" dir="2700000" algn="tl">
                    <a:srgbClr val="000000">
                      <a:alpha val="43137"/>
                    </a:srgbClr>
                  </a:outerShdw>
                </a:effectLst>
              </a:rPr>
              <a:t>mc.mountain_id</a:t>
            </a:r>
            <a:r>
              <a:rPr lang="en-US" sz="2600" b="1" noProof="1" smtClean="0">
                <a:solidFill>
                  <a:schemeClr val="tx2">
                    <a:lumMod val="75000"/>
                  </a:schemeClr>
                </a:solidFill>
                <a:effectLst>
                  <a:outerShdw blurRad="38100" dist="38100" dir="2700000" algn="tl">
                    <a:srgbClr val="000000">
                      <a:alpha val="43137"/>
                    </a:srgbClr>
                  </a:outerShdw>
                </a:effectLst>
              </a:rPr>
              <a:t> IS NULL</a:t>
            </a:r>
            <a:r>
              <a:rPr lang="en-US" sz="2600" b="1" noProof="1" smtClean="0">
                <a:effectLst>
                  <a:outerShdw blurRad="38100" dist="38100" dir="2700000" algn="tl">
                    <a:srgbClr val="000000">
                      <a:alpha val="43137"/>
                    </a:srgbClr>
                  </a:outerShdw>
                </a:effectLst>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36</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https://judge.softuni.bg/Contests/Practice/Index/606#15</a:t>
            </a:r>
            <a:endParaRPr lang="en-US" dirty="0"/>
          </a:p>
        </p:txBody>
      </p:sp>
    </p:spTree>
    <p:extLst>
      <p:ext uri="{BB962C8B-B14F-4D97-AF65-F5344CB8AC3E}">
        <p14:creationId xmlns:p14="http://schemas.microsoft.com/office/powerpoint/2010/main" val="261004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676">
                                            <p:txEl>
                                              <p:pRg st="0" end="0"/>
                                            </p:txEl>
                                          </p:spTgt>
                                        </p:tgtEl>
                                        <p:attrNameLst>
                                          <p:attrName>style.visibility</p:attrName>
                                        </p:attrNameLst>
                                      </p:cBhvr>
                                      <p:to>
                                        <p:strVal val="visible"/>
                                      </p:to>
                                    </p:set>
                                    <p:animEffect transition="in" filter="fade">
                                      <p:cBhvr>
                                        <p:cTn id="7" dur="500"/>
                                        <p:tgtEl>
                                          <p:spTgt spid="5406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0676">
                                            <p:txEl>
                                              <p:pRg st="1" end="1"/>
                                            </p:txEl>
                                          </p:spTgt>
                                        </p:tgtEl>
                                        <p:attrNameLst>
                                          <p:attrName>style.visibility</p:attrName>
                                        </p:attrNameLst>
                                      </p:cBhvr>
                                      <p:to>
                                        <p:strVal val="visible"/>
                                      </p:to>
                                    </p:set>
                                    <p:animEffect transition="in" filter="fade">
                                      <p:cBhvr>
                                        <p:cTn id="12" dur="500"/>
                                        <p:tgtEl>
                                          <p:spTgt spid="5406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0676">
                                            <p:txEl>
                                              <p:pRg st="2" end="2"/>
                                            </p:txEl>
                                          </p:spTgt>
                                        </p:tgtEl>
                                        <p:attrNameLst>
                                          <p:attrName>style.visibility</p:attrName>
                                        </p:attrNameLst>
                                      </p:cBhvr>
                                      <p:to>
                                        <p:strVal val="visible"/>
                                      </p:to>
                                    </p:set>
                                    <p:animEffect transition="in" filter="fade">
                                      <p:cBhvr>
                                        <p:cTn id="17" dur="500"/>
                                        <p:tgtEl>
                                          <p:spTgt spid="5406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0676">
                                            <p:txEl>
                                              <p:pRg st="3" end="3"/>
                                            </p:txEl>
                                          </p:spTgt>
                                        </p:tgtEl>
                                        <p:attrNameLst>
                                          <p:attrName>style.visibility</p:attrName>
                                        </p:attrNameLst>
                                      </p:cBhvr>
                                      <p:to>
                                        <p:strVal val="visible"/>
                                      </p:to>
                                    </p:set>
                                    <p:animEffect transition="in" filter="fade">
                                      <p:cBhvr>
                                        <p:cTn id="22" dur="500"/>
                                        <p:tgtEl>
                                          <p:spTgt spid="5406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0676">
                                            <p:txEl>
                                              <p:pRg st="4" end="4"/>
                                            </p:txEl>
                                          </p:spTgt>
                                        </p:tgtEl>
                                        <p:attrNameLst>
                                          <p:attrName>style.visibility</p:attrName>
                                        </p:attrNameLst>
                                      </p:cBhvr>
                                      <p:to>
                                        <p:strVal val="visible"/>
                                      </p:to>
                                    </p:set>
                                    <p:animEffect transition="in" filter="fade">
                                      <p:cBhvr>
                                        <p:cTn id="27" dur="500"/>
                                        <p:tgtEl>
                                          <p:spTgt spid="5406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40676">
                                            <p:txEl>
                                              <p:pRg st="5" end="5"/>
                                            </p:txEl>
                                          </p:spTgt>
                                        </p:tgtEl>
                                        <p:attrNameLst>
                                          <p:attrName>style.visibility</p:attrName>
                                        </p:attrNameLst>
                                      </p:cBhvr>
                                      <p:to>
                                        <p:strVal val="visible"/>
                                      </p:to>
                                    </p:set>
                                    <p:animEffect transition="in" filter="fade">
                                      <p:cBhvr>
                                        <p:cTn id="32" dur="500"/>
                                        <p:tgtEl>
                                          <p:spTgt spid="54067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40676">
                                            <p:txEl>
                                              <p:pRg st="6" end="6"/>
                                            </p:txEl>
                                          </p:spTgt>
                                        </p:tgtEl>
                                        <p:attrNameLst>
                                          <p:attrName>style.visibility</p:attrName>
                                        </p:attrNameLst>
                                      </p:cBhvr>
                                      <p:to>
                                        <p:strVal val="visible"/>
                                      </p:to>
                                    </p:set>
                                    <p:animEffect transition="in" filter="fade">
                                      <p:cBhvr>
                                        <p:cTn id="37" dur="500"/>
                                        <p:tgtEl>
                                          <p:spTgt spid="5406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Subqueries</a:t>
            </a:r>
            <a:endParaRPr lang="bg-BG" dirty="0"/>
          </a:p>
        </p:txBody>
      </p:sp>
      <p:sp>
        <p:nvSpPr>
          <p:cNvPr id="4" name="Subtitle 3"/>
          <p:cNvSpPr>
            <a:spLocks noGrp="1"/>
          </p:cNvSpPr>
          <p:nvPr>
            <p:ph type="body" idx="1"/>
          </p:nvPr>
        </p:nvSpPr>
        <p:spPr>
          <a:xfrm>
            <a:off x="554884" y="5636344"/>
            <a:ext cx="10721128" cy="719034"/>
          </a:xfrm>
        </p:spPr>
        <p:txBody>
          <a:bodyPr/>
          <a:lstStyle/>
          <a:p>
            <a:r>
              <a:rPr lang="en-US" dirty="0"/>
              <a:t>Query Manipulation on Multiple Levels</a:t>
            </a:r>
            <a:endParaRPr lang="bg-BG" dirty="0"/>
          </a:p>
        </p:txBody>
      </p:sp>
      <p:grpSp>
        <p:nvGrpSpPr>
          <p:cNvPr id="2" name="Групиране 1"/>
          <p:cNvGrpSpPr/>
          <p:nvPr/>
        </p:nvGrpSpPr>
        <p:grpSpPr>
          <a:xfrm>
            <a:off x="5789612" y="3422028"/>
            <a:ext cx="1052513" cy="992676"/>
            <a:chOff x="4418012" y="2590800"/>
            <a:chExt cx="609600" cy="533400"/>
          </a:xfrm>
        </p:grpSpPr>
        <p:sp>
          <p:nvSpPr>
            <p:cNvPr id="6" name="Rectangle: Folded Corner 15"/>
            <p:cNvSpPr/>
            <p:nvPr/>
          </p:nvSpPr>
          <p:spPr>
            <a:xfrm rot="10800000">
              <a:off x="4532312" y="2590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 name="TextBox 16"/>
            <p:cNvSpPr txBox="1"/>
            <p:nvPr/>
          </p:nvSpPr>
          <p:spPr>
            <a:xfrm>
              <a:off x="4418012" y="2768600"/>
              <a:ext cx="609600" cy="272895"/>
            </a:xfrm>
            <a:prstGeom prst="rect">
              <a:avLst/>
            </a:prstGeom>
            <a:noFill/>
          </p:spPr>
          <p:txBody>
            <a:bodyPr wrap="square" rtlCol="0">
              <a:spAutoFit/>
            </a:bodyPr>
            <a:lstStyle/>
            <a:p>
              <a:pPr algn="ctr"/>
              <a:r>
                <a:rPr lang="en-US" sz="3200" b="1" dirty="0">
                  <a:latin typeface="Consolas" panose="020B0609020204030204" pitchFamily="49" charset="0"/>
                </a:rPr>
                <a:t>☰</a:t>
              </a:r>
              <a:endParaRPr lang="en-US" sz="1200" b="1" dirty="0">
                <a:latin typeface="Consolas" panose="020B0609020204030204" pitchFamily="49" charset="0"/>
              </a:endParaRPr>
            </a:p>
          </p:txBody>
        </p:sp>
      </p:grpSp>
      <p:cxnSp>
        <p:nvCxnSpPr>
          <p:cNvPr id="8" name="Straight Arrow Connector 50"/>
          <p:cNvCxnSpPr>
            <a:cxnSpLocks/>
          </p:cNvCxnSpPr>
          <p:nvPr/>
        </p:nvCxnSpPr>
        <p:spPr>
          <a:xfrm>
            <a:off x="6895603" y="3924300"/>
            <a:ext cx="852487" cy="495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Rectangle: Folded Corner 15"/>
          <p:cNvSpPr/>
          <p:nvPr/>
        </p:nvSpPr>
        <p:spPr>
          <a:xfrm rot="10800000">
            <a:off x="7904163" y="4241178"/>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TextBox 16"/>
          <p:cNvSpPr txBox="1"/>
          <p:nvPr/>
        </p:nvSpPr>
        <p:spPr>
          <a:xfrm>
            <a:off x="7789863" y="4414704"/>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nvGrpSpPr>
          <p:cNvPr id="15" name="Групиране 14"/>
          <p:cNvGrpSpPr/>
          <p:nvPr/>
        </p:nvGrpSpPr>
        <p:grpSpPr>
          <a:xfrm>
            <a:off x="3260725" y="2427820"/>
            <a:ext cx="1966913" cy="1737158"/>
            <a:chOff x="4418012" y="2590800"/>
            <a:chExt cx="609600" cy="533400"/>
          </a:xfrm>
        </p:grpSpPr>
        <p:sp>
          <p:nvSpPr>
            <p:cNvPr id="16" name="Rectangle: Folded Corner 15"/>
            <p:cNvSpPr/>
            <p:nvPr/>
          </p:nvSpPr>
          <p:spPr>
            <a:xfrm rot="10800000">
              <a:off x="4532312" y="2590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16"/>
            <p:cNvSpPr txBox="1"/>
            <p:nvPr/>
          </p:nvSpPr>
          <p:spPr>
            <a:xfrm>
              <a:off x="4418012" y="2768600"/>
              <a:ext cx="609600" cy="255160"/>
            </a:xfrm>
            <a:prstGeom prst="rect">
              <a:avLst/>
            </a:prstGeom>
            <a:noFill/>
          </p:spPr>
          <p:txBody>
            <a:bodyPr wrap="square" rtlCol="0">
              <a:spAutoFit/>
            </a:bodyPr>
            <a:lstStyle/>
            <a:p>
              <a:pPr algn="ctr"/>
              <a:r>
                <a:rPr lang="en-US" sz="4800" b="1" dirty="0">
                  <a:latin typeface="Consolas" panose="020B0609020204030204" pitchFamily="49" charset="0"/>
                </a:rPr>
                <a:t>☰</a:t>
              </a:r>
              <a:endParaRPr lang="en-US" sz="1200" b="1" dirty="0">
                <a:latin typeface="Consolas" panose="020B0609020204030204" pitchFamily="49" charset="0"/>
              </a:endParaRPr>
            </a:p>
          </p:txBody>
        </p:sp>
      </p:grpSp>
      <p:cxnSp>
        <p:nvCxnSpPr>
          <p:cNvPr id="18" name="Straight Arrow Connector 50"/>
          <p:cNvCxnSpPr>
            <a:cxnSpLocks/>
          </p:cNvCxnSpPr>
          <p:nvPr/>
        </p:nvCxnSpPr>
        <p:spPr>
          <a:xfrm>
            <a:off x="4994125" y="3200400"/>
            <a:ext cx="852487" cy="495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50"/>
          <p:cNvCxnSpPr>
            <a:cxnSpLocks/>
          </p:cNvCxnSpPr>
          <p:nvPr/>
        </p:nvCxnSpPr>
        <p:spPr>
          <a:xfrm flipH="1" flipV="1">
            <a:off x="6883898" y="4234153"/>
            <a:ext cx="791665" cy="41404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50"/>
          <p:cNvCxnSpPr>
            <a:cxnSpLocks/>
          </p:cNvCxnSpPr>
          <p:nvPr/>
        </p:nvCxnSpPr>
        <p:spPr>
          <a:xfrm flipH="1" flipV="1">
            <a:off x="5024535" y="3559761"/>
            <a:ext cx="791665" cy="41404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0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right)">
                                      <p:cBhvr>
                                        <p:cTn id="26" dur="500"/>
                                        <p:tgtEl>
                                          <p:spTgt spid="19"/>
                                        </p:tgtEl>
                                      </p:cBhvr>
                                    </p:animEffect>
                                  </p:childTnLst>
                                </p:cTn>
                              </p:par>
                            </p:childTnLst>
                          </p:cTn>
                        </p:par>
                        <p:par>
                          <p:cTn id="27" fill="hold">
                            <p:stCondLst>
                              <p:cond delay="2500"/>
                            </p:stCondLst>
                            <p:childTnLst>
                              <p:par>
                                <p:cTn id="28" presetID="22" presetClass="entr" presetSubtype="2"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right)">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38</a:t>
            </a:fld>
            <a:endParaRPr lang="en-US" dirty="0"/>
          </a:p>
        </p:txBody>
      </p:sp>
      <p:sp>
        <p:nvSpPr>
          <p:cNvPr id="465922" name="Rectangle 2"/>
          <p:cNvSpPr>
            <a:spLocks noGrp="1" noChangeArrowheads="1"/>
          </p:cNvSpPr>
          <p:nvPr>
            <p:ph type="title"/>
          </p:nvPr>
        </p:nvSpPr>
        <p:spPr/>
        <p:txBody>
          <a:bodyPr/>
          <a:lstStyle/>
          <a:p>
            <a:r>
              <a:rPr lang="en-US" dirty="0"/>
              <a:t>Subqueries</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472068964"/>
              </p:ext>
            </p:extLst>
          </p:nvPr>
        </p:nvGraphicFramePr>
        <p:xfrm>
          <a:off x="760412" y="1752600"/>
          <a:ext cx="4343400" cy="1828800"/>
        </p:xfrm>
        <a:graphic>
          <a:graphicData uri="http://schemas.openxmlformats.org/drawingml/2006/table">
            <a:tbl>
              <a:tblPr firstRow="1" bandRow="1">
                <a:tableStyleId>{7DF18680-E054-41AD-8BC1-D1AEF772440D}</a:tableStyleId>
              </a:tblPr>
              <a:tblGrid>
                <a:gridCol w="2209800">
                  <a:extLst>
                    <a:ext uri="{9D8B030D-6E8A-4147-A177-3AD203B41FA5}">
                      <a16:colId xmlns:a16="http://schemas.microsoft.com/office/drawing/2014/main" val="1594468805"/>
                    </a:ext>
                  </a:extLst>
                </a:gridCol>
                <a:gridCol w="2133600">
                  <a:extLst>
                    <a:ext uri="{9D8B030D-6E8A-4147-A177-3AD203B41FA5}">
                      <a16:colId xmlns:a16="http://schemas.microsoft.com/office/drawing/2014/main" val="683614382"/>
                    </a:ext>
                  </a:extLst>
                </a:gridCol>
              </a:tblGrid>
              <a:tr h="457200">
                <a:tc>
                  <a:txBody>
                    <a:bodyPr/>
                    <a:lstStyle/>
                    <a:p>
                      <a:r>
                        <a:rPr lang="en-US" noProof="1" smtClean="0"/>
                        <a:t>employee_id</a:t>
                      </a:r>
                      <a:endParaRPr lang="en-US" noProof="1"/>
                    </a:p>
                  </a:txBody>
                  <a:tcPr>
                    <a:solidFill>
                      <a:srgbClr val="C6C0AA">
                        <a:alpha val="50000"/>
                      </a:srgbClr>
                    </a:solidFill>
                  </a:tcPr>
                </a:tc>
                <a:tc>
                  <a:txBody>
                    <a:bodyPr/>
                    <a:lstStyle/>
                    <a:p>
                      <a:r>
                        <a:rPr lang="en-US" noProof="1"/>
                        <a:t>s</a:t>
                      </a:r>
                      <a:r>
                        <a:rPr lang="en-US" noProof="1" smtClean="0"/>
                        <a:t>alary</a:t>
                      </a:r>
                      <a:endParaRPr lang="en-US"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rPr>
                        <a:t>59</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19,000</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rPr>
                        <a:t>71</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43,300</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968156586"/>
                  </a:ext>
                </a:extLst>
              </a:tr>
              <a:tr h="457200">
                <a:tc>
                  <a:txBody>
                    <a:bodyPr/>
                    <a:lstStyle/>
                    <a:p>
                      <a:r>
                        <a:rPr lang="bg-BG" dirty="0">
                          <a:solidFill>
                            <a:schemeClr val="tx1"/>
                          </a:solidFill>
                        </a:rPr>
                        <a:t>...</a:t>
                      </a:r>
                    </a:p>
                  </a:txBody>
                  <a:tcPr>
                    <a:solidFill>
                      <a:schemeClr val="accent5">
                        <a:lumMod val="40000"/>
                        <a:lumOff val="60000"/>
                        <a:alpha val="20000"/>
                      </a:schemeClr>
                    </a:solidFill>
                  </a:tcPr>
                </a:tc>
                <a:tc>
                  <a:txBody>
                    <a:bodyPr/>
                    <a:lstStyle/>
                    <a:p>
                      <a:r>
                        <a:rPr lang="bg-BG" dirty="0">
                          <a:solidFill>
                            <a:schemeClr val="tx1"/>
                          </a:solidFill>
                        </a:rPr>
                        <a:t>...</a:t>
                      </a:r>
                    </a:p>
                  </a:txBody>
                  <a:tcPr>
                    <a:solidFill>
                      <a:schemeClr val="accent5">
                        <a:lumMod val="40000"/>
                        <a:lumOff val="60000"/>
                        <a:alpha val="20000"/>
                      </a:schemeClr>
                    </a:solidFill>
                  </a:tcPr>
                </a:tc>
                <a:extLst>
                  <a:ext uri="{0D108BD9-81ED-4DB2-BD59-A6C34878D82A}">
                    <a16:rowId xmlns:a16="http://schemas.microsoft.com/office/drawing/2014/main" val="1476753229"/>
                  </a:ext>
                </a:extLst>
              </a:tr>
            </a:tbl>
          </a:graphicData>
        </a:graphic>
      </p:graphicFrame>
      <p:sp>
        <p:nvSpPr>
          <p:cNvPr id="6" name="TextBox 5"/>
          <p:cNvSpPr txBox="1"/>
          <p:nvPr/>
        </p:nvSpPr>
        <p:spPr>
          <a:xfrm>
            <a:off x="2128840" y="1207021"/>
            <a:ext cx="1758943" cy="523220"/>
          </a:xfrm>
          <a:prstGeom prst="rect">
            <a:avLst/>
          </a:prstGeom>
          <a:noFill/>
        </p:spPr>
        <p:txBody>
          <a:bodyPr wrap="none" rtlCol="0">
            <a:spAutoFit/>
          </a:bodyPr>
          <a:lstStyle/>
          <a:p>
            <a:r>
              <a:rPr lang="en-US" sz="2800" dirty="0"/>
              <a:t>Employees</a:t>
            </a:r>
          </a:p>
        </p:txBody>
      </p:sp>
      <p:graphicFrame>
        <p:nvGraphicFramePr>
          <p:cNvPr id="7" name="Table 6"/>
          <p:cNvGraphicFramePr>
            <a:graphicFrameLocks noGrp="1"/>
          </p:cNvGraphicFramePr>
          <p:nvPr>
            <p:extLst>
              <p:ext uri="{D42A27DB-BD31-4B8C-83A1-F6EECF244321}">
                <p14:modId xmlns:p14="http://schemas.microsoft.com/office/powerpoint/2010/main" val="2712908836"/>
              </p:ext>
            </p:extLst>
          </p:nvPr>
        </p:nvGraphicFramePr>
        <p:xfrm>
          <a:off x="7008812" y="4572000"/>
          <a:ext cx="4191000" cy="914400"/>
        </p:xfrm>
        <a:graphic>
          <a:graphicData uri="http://schemas.openxmlformats.org/drawingml/2006/table">
            <a:tbl>
              <a:tblPr firstRow="1" bandRow="1">
                <a:tableStyleId>{7DF18680-E054-41AD-8BC1-D1AEF772440D}</a:tableStyleId>
              </a:tblPr>
              <a:tblGrid>
                <a:gridCol w="2590800">
                  <a:extLst>
                    <a:ext uri="{9D8B030D-6E8A-4147-A177-3AD203B41FA5}">
                      <a16:colId xmlns:a16="http://schemas.microsoft.com/office/drawing/2014/main" val="1594468805"/>
                    </a:ext>
                  </a:extLst>
                </a:gridCol>
                <a:gridCol w="1600200">
                  <a:extLst>
                    <a:ext uri="{9D8B030D-6E8A-4147-A177-3AD203B41FA5}">
                      <a16:colId xmlns:a16="http://schemas.microsoft.com/office/drawing/2014/main" val="683614382"/>
                    </a:ext>
                  </a:extLst>
                </a:gridCol>
              </a:tblGrid>
              <a:tr h="457200">
                <a:tc>
                  <a:txBody>
                    <a:bodyPr/>
                    <a:lstStyle/>
                    <a:p>
                      <a:r>
                        <a:rPr lang="en-US" noProof="1" smtClean="0">
                          <a:solidFill>
                            <a:schemeClr val="tx1"/>
                          </a:solidFill>
                        </a:rPr>
                        <a:t>department_id</a:t>
                      </a:r>
                      <a:endParaRPr lang="en-US" noProof="1">
                        <a:solidFill>
                          <a:schemeClr val="tx1"/>
                        </a:solidFill>
                      </a:endParaRPr>
                    </a:p>
                  </a:txBody>
                  <a:tcPr>
                    <a:solidFill>
                      <a:srgbClr val="C6C0AA">
                        <a:alpha val="50000"/>
                      </a:srgbClr>
                    </a:solidFill>
                  </a:tcPr>
                </a:tc>
                <a:tc>
                  <a:txBody>
                    <a:bodyPr/>
                    <a:lstStyle/>
                    <a:p>
                      <a:r>
                        <a:rPr lang="en-US" noProof="1" smtClean="0">
                          <a:solidFill>
                            <a:schemeClr val="tx1"/>
                          </a:solidFill>
                        </a:rPr>
                        <a:t>name</a:t>
                      </a:r>
                      <a:endParaRPr lang="en-US"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rPr>
                        <a:t>10</a:t>
                      </a:r>
                      <a:endParaRPr lang="bg-BG" dirty="0">
                        <a:solidFill>
                          <a:schemeClr val="tx1"/>
                        </a:solidFill>
                      </a:endParaRPr>
                    </a:p>
                  </a:txBody>
                  <a:tcPr>
                    <a:solidFill>
                      <a:schemeClr val="accent5">
                        <a:lumMod val="40000"/>
                        <a:lumOff val="60000"/>
                        <a:alpha val="20000"/>
                      </a:schemeClr>
                    </a:solidFill>
                  </a:tcPr>
                </a:tc>
                <a:tc>
                  <a:txBody>
                    <a:bodyPr/>
                    <a:lstStyle/>
                    <a:p>
                      <a:r>
                        <a:rPr lang="en-US" dirty="0">
                          <a:solidFill>
                            <a:schemeClr val="tx1"/>
                          </a:solidFill>
                        </a:rPr>
                        <a:t>Finance</a:t>
                      </a:r>
                      <a:endParaRPr lang="bg-BG"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bl>
          </a:graphicData>
        </a:graphic>
      </p:graphicFrame>
      <p:sp>
        <p:nvSpPr>
          <p:cNvPr id="2" name="Rectangle 1"/>
          <p:cNvSpPr/>
          <p:nvPr/>
        </p:nvSpPr>
        <p:spPr>
          <a:xfrm>
            <a:off x="684212" y="4572000"/>
            <a:ext cx="4495798"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0000FF"/>
                </a:solidFill>
                <a:highlight>
                  <a:srgbClr val="FFFFFF"/>
                </a:highlight>
                <a:latin typeface="Consolas" panose="020B0609020204030204" pitchFamily="49" charset="0"/>
              </a:rPr>
              <a:t>WHERE</a:t>
            </a:r>
            <a:r>
              <a:rPr lang="en-GB" sz="2800" dirty="0">
                <a:solidFill>
                  <a:srgbClr val="000000"/>
                </a:solidFill>
                <a:highlight>
                  <a:srgbClr val="FFFFFF"/>
                </a:highlight>
                <a:latin typeface="Consolas" panose="020B0609020204030204" pitchFamily="49" charset="0"/>
              </a:rPr>
              <a:t> </a:t>
            </a:r>
            <a:r>
              <a:rPr lang="en-GB" sz="2800" noProof="1" smtClean="0">
                <a:solidFill>
                  <a:srgbClr val="000000"/>
                </a:solidFill>
                <a:highlight>
                  <a:srgbClr val="FFFFFF"/>
                </a:highlight>
                <a:latin typeface="Consolas" panose="020B0609020204030204" pitchFamily="49" charset="0"/>
              </a:rPr>
              <a:t>department_id</a:t>
            </a:r>
            <a:r>
              <a:rPr lang="en-GB" sz="2800" dirty="0" smtClean="0">
                <a:solidFill>
                  <a:srgbClr val="000000"/>
                </a:solidFill>
                <a:highlight>
                  <a:srgbClr val="FFFFFF"/>
                </a:highlight>
                <a:latin typeface="Consolas" panose="020B0609020204030204" pitchFamily="49" charset="0"/>
              </a:rPr>
              <a:t> </a:t>
            </a:r>
            <a:r>
              <a:rPr lang="en-GB" sz="2800" dirty="0">
                <a:solidFill>
                  <a:srgbClr val="808080"/>
                </a:solidFill>
                <a:highlight>
                  <a:srgbClr val="FFFFFF"/>
                </a:highlight>
                <a:latin typeface="Consolas" panose="020B0609020204030204" pitchFamily="49" charset="0"/>
              </a:rPr>
              <a:t>IN</a:t>
            </a:r>
            <a:r>
              <a:rPr lang="en-GB" sz="2800" dirty="0">
                <a:solidFill>
                  <a:srgbClr val="000000"/>
                </a:solidFill>
                <a:highlight>
                  <a:srgbClr val="FFFFFF"/>
                </a:highlight>
                <a:latin typeface="Consolas" panose="020B0609020204030204" pitchFamily="49" charset="0"/>
              </a:rPr>
              <a:t> </a:t>
            </a:r>
            <a:endParaRPr lang="bg-BG" sz="2800" dirty="0"/>
          </a:p>
        </p:txBody>
      </p:sp>
      <p:sp>
        <p:nvSpPr>
          <p:cNvPr id="10" name="Up Arrow 9"/>
          <p:cNvSpPr/>
          <p:nvPr/>
        </p:nvSpPr>
        <p:spPr>
          <a:xfrm rot="10800000">
            <a:off x="2844047" y="3903441"/>
            <a:ext cx="328527" cy="439901"/>
          </a:xfrm>
          <a:prstGeom prst="upArrow">
            <a:avLst>
              <a:gd name="adj1" fmla="val 35351"/>
              <a:gd name="adj2" fmla="val 50000"/>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Up Arrow 9"/>
          <p:cNvSpPr/>
          <p:nvPr/>
        </p:nvSpPr>
        <p:spPr>
          <a:xfrm rot="5400000">
            <a:off x="5930147" y="4809249"/>
            <a:ext cx="328527" cy="439901"/>
          </a:xfrm>
          <a:prstGeom prst="upArrow">
            <a:avLst>
              <a:gd name="adj1" fmla="val 35351"/>
              <a:gd name="adj2" fmla="val 50000"/>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AutoShape 7"/>
          <p:cNvSpPr>
            <a:spLocks noChangeArrowheads="1"/>
          </p:cNvSpPr>
          <p:nvPr/>
        </p:nvSpPr>
        <p:spPr bwMode="auto">
          <a:xfrm>
            <a:off x="5408612" y="1360901"/>
            <a:ext cx="2362987" cy="644481"/>
          </a:xfrm>
          <a:prstGeom prst="wedgeRoundRectCallout">
            <a:avLst>
              <a:gd name="adj1" fmla="val -54956"/>
              <a:gd name="adj2" fmla="val 1041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noProof="1">
                <a:solidFill>
                  <a:srgbClr val="FFFFFF"/>
                </a:solidFill>
              </a:rPr>
              <a:t>Query</a:t>
            </a:r>
          </a:p>
        </p:txBody>
      </p:sp>
      <p:sp>
        <p:nvSpPr>
          <p:cNvPr id="14" name="AutoShape 7"/>
          <p:cNvSpPr>
            <a:spLocks noChangeArrowheads="1"/>
          </p:cNvSpPr>
          <p:nvPr/>
        </p:nvSpPr>
        <p:spPr bwMode="auto">
          <a:xfrm>
            <a:off x="7403425" y="3444229"/>
            <a:ext cx="2362987" cy="644481"/>
          </a:xfrm>
          <a:prstGeom prst="wedgeRoundRectCallout">
            <a:avLst>
              <a:gd name="adj1" fmla="val -32025"/>
              <a:gd name="adj2" fmla="val 1120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noProof="1">
                <a:solidFill>
                  <a:srgbClr val="FFFFFF"/>
                </a:solidFill>
              </a:rPr>
              <a:t>Subquery</a:t>
            </a:r>
          </a:p>
        </p:txBody>
      </p:sp>
    </p:spTree>
    <p:extLst>
      <p:ext uri="{BB962C8B-B14F-4D97-AF65-F5344CB8AC3E}">
        <p14:creationId xmlns:p14="http://schemas.microsoft.com/office/powerpoint/2010/main" val="182141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2"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1226457" y="1936518"/>
            <a:ext cx="9674224" cy="35394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SELECT *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e.department_id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 </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d.department_id</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r>
            <a:b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b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FROM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departments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AS d</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WHERE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d.name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'Finance'</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39</a:t>
            </a:fld>
            <a:endParaRPr lang="en-US" dirty="0"/>
          </a:p>
        </p:txBody>
      </p:sp>
      <p:sp>
        <p:nvSpPr>
          <p:cNvPr id="465922" name="Rectangle 2"/>
          <p:cNvSpPr>
            <a:spLocks noGrp="1" noChangeArrowheads="1"/>
          </p:cNvSpPr>
          <p:nvPr>
            <p:ph type="title"/>
          </p:nvPr>
        </p:nvSpPr>
        <p:spPr/>
        <p:txBody>
          <a:bodyPr/>
          <a:lstStyle/>
          <a:p>
            <a:r>
              <a:rPr lang="en-US" dirty="0"/>
              <a:t>Subquery Syntax</a:t>
            </a:r>
            <a:endParaRPr lang="bg-BG" dirty="0"/>
          </a:p>
        </p:txBody>
      </p:sp>
      <p:sp>
        <p:nvSpPr>
          <p:cNvPr id="8" name="AutoShape 7"/>
          <p:cNvSpPr>
            <a:spLocks noChangeArrowheads="1"/>
          </p:cNvSpPr>
          <p:nvPr/>
        </p:nvSpPr>
        <p:spPr bwMode="auto">
          <a:xfrm>
            <a:off x="7694612" y="3660513"/>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2" name="AutoShape 7"/>
          <p:cNvSpPr>
            <a:spLocks noChangeArrowheads="1"/>
          </p:cNvSpPr>
          <p:nvPr/>
        </p:nvSpPr>
        <p:spPr bwMode="auto">
          <a:xfrm>
            <a:off x="2436812" y="5676205"/>
            <a:ext cx="1714943" cy="585140"/>
          </a:xfrm>
          <a:prstGeom prst="wedgeRoundRectCallout">
            <a:avLst>
              <a:gd name="adj1" fmla="val -65583"/>
              <a:gd name="adj2" fmla="val -1258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Subquery</a:t>
            </a:r>
          </a:p>
        </p:txBody>
      </p:sp>
      <p:sp>
        <p:nvSpPr>
          <p:cNvPr id="13" name="AutoShape 7"/>
          <p:cNvSpPr>
            <a:spLocks noChangeArrowheads="1"/>
          </p:cNvSpPr>
          <p:nvPr/>
        </p:nvSpPr>
        <p:spPr bwMode="auto">
          <a:xfrm>
            <a:off x="4577669" y="121920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Tree>
    <p:extLst>
      <p:ext uri="{BB962C8B-B14F-4D97-AF65-F5344CB8AC3E}">
        <p14:creationId xmlns:p14="http://schemas.microsoft.com/office/powerpoint/2010/main" val="402694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animEffect transition="in" filter="fade">
                                      <p:cBhvr>
                                        <p:cTn id="11" dur="500"/>
                                        <p:tgtEl>
                                          <p:spTgt spid="17">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xEl>
                                              <p:pRg st="5" end="5"/>
                                            </p:txEl>
                                          </p:spTgt>
                                        </p:tgtEl>
                                        <p:attrNameLst>
                                          <p:attrName>style.visibility</p:attrName>
                                        </p:attrNameLst>
                                      </p:cBhvr>
                                      <p:to>
                                        <p:strVal val="visible"/>
                                      </p:to>
                                    </p:set>
                                    <p:animEffect transition="in" filter="fade">
                                      <p:cBhvr>
                                        <p:cTn id="14" dur="500"/>
                                        <p:tgtEl>
                                          <p:spTgt spid="17">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animEffect transition="in" filter="fade">
                                      <p:cBhvr>
                                        <p:cTn id="19" dur="500"/>
                                        <p:tgtEl>
                                          <p:spTgt spid="17">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xEl>
                                              <p:pRg st="4" end="4"/>
                                            </p:txEl>
                                          </p:spTgt>
                                        </p:tgtEl>
                                        <p:attrNameLst>
                                          <p:attrName>style.visibility</p:attrName>
                                        </p:attrNameLst>
                                      </p:cBhvr>
                                      <p:to>
                                        <p:strVal val="visible"/>
                                      </p:to>
                                    </p:set>
                                    <p:animEffect transition="in" filter="fade">
                                      <p:cBhvr>
                                        <p:cTn id="22" dur="500"/>
                                        <p:tgtEl>
                                          <p:spTgt spid="1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JOINS</a:t>
            </a:r>
            <a:endParaRPr lang="bg-BG" dirty="0"/>
          </a:p>
        </p:txBody>
      </p:sp>
      <p:sp>
        <p:nvSpPr>
          <p:cNvPr id="4" name="Subtitle 3"/>
          <p:cNvSpPr>
            <a:spLocks noGrp="1"/>
          </p:cNvSpPr>
          <p:nvPr>
            <p:ph type="body" idx="1"/>
          </p:nvPr>
        </p:nvSpPr>
        <p:spPr>
          <a:xfrm>
            <a:off x="554884" y="5636344"/>
            <a:ext cx="10721128" cy="719034"/>
          </a:xfrm>
        </p:spPr>
        <p:txBody>
          <a:bodyPr/>
          <a:lstStyle/>
          <a:p>
            <a:r>
              <a:rPr lang="en-US" dirty="0"/>
              <a:t>Gathering</a:t>
            </a:r>
            <a:r>
              <a:rPr dirty="0"/>
              <a:t> Data From Multiple Tables</a:t>
            </a:r>
            <a:endParaRPr lang="bg-BG" dirty="0"/>
          </a:p>
        </p:txBody>
      </p:sp>
      <p:pic>
        <p:nvPicPr>
          <p:cNvPr id="8" name="Picture 2" descr="Резултат с изображение за yu gi oh polymer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747" y="1752600"/>
            <a:ext cx="2819401" cy="2819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0633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p:txBody>
          <a:bodyPr/>
          <a:lstStyle/>
          <a:p>
            <a:pPr>
              <a:lnSpc>
                <a:spcPct val="100000"/>
              </a:lnSpc>
            </a:pPr>
            <a:r>
              <a:rPr lang="en-US" dirty="0"/>
              <a:t>Display lowest average salary of all departments.</a:t>
            </a:r>
          </a:p>
          <a:p>
            <a:pPr lvl="1">
              <a:lnSpc>
                <a:spcPct val="100000"/>
              </a:lnSpc>
            </a:pPr>
            <a:r>
              <a:rPr lang="en-US" dirty="0"/>
              <a:t>Calculate average salary for each department.</a:t>
            </a:r>
          </a:p>
          <a:p>
            <a:pPr lvl="1">
              <a:lnSpc>
                <a:spcPct val="100000"/>
              </a:lnSpc>
            </a:pPr>
            <a:r>
              <a:rPr lang="en-US" dirty="0"/>
              <a:t>Then show the value of smallest one.</a:t>
            </a:r>
          </a:p>
        </p:txBody>
      </p:sp>
      <p:sp>
        <p:nvSpPr>
          <p:cNvPr id="1068034" name="Rectangle 2"/>
          <p:cNvSpPr>
            <a:spLocks noGrp="1" noChangeArrowheads="1"/>
          </p:cNvSpPr>
          <p:nvPr>
            <p:ph type="title"/>
          </p:nvPr>
        </p:nvSpPr>
        <p:spPr/>
        <p:txBody>
          <a:bodyPr/>
          <a:lstStyle/>
          <a:p>
            <a:r>
              <a:rPr lang="en-US" dirty="0"/>
              <a:t>Problem: Min Average Salary</a:t>
            </a:r>
          </a:p>
        </p:txBody>
      </p:sp>
      <p:sp>
        <p:nvSpPr>
          <p:cNvPr id="2" name="Slide Number Placeholder 1"/>
          <p:cNvSpPr>
            <a:spLocks noGrp="1"/>
          </p:cNvSpPr>
          <p:nvPr>
            <p:ph type="sldNum" sz="quarter" idx="4"/>
          </p:nvPr>
        </p:nvSpPr>
        <p:spPr/>
        <p:txBody>
          <a:bodyPr/>
          <a:lstStyle/>
          <a:p>
            <a:fld id="{C014DD1E-5D91-48A3-AD6D-45FBA980D106}" type="slidenum">
              <a:rPr lang="en-US" smtClean="0"/>
              <a:pPr/>
              <a:t>40</a:t>
            </a:fld>
            <a:endParaRPr lang="en-US" dirty="0"/>
          </a:p>
        </p:txBody>
      </p:sp>
      <p:sp>
        <p:nvSpPr>
          <p:cNvPr id="6"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https://judge.softuni.bg/Contests/Practice/Index/606#10</a:t>
            </a:r>
            <a:endParaRPr lang="en-US" dirty="0"/>
          </a:p>
        </p:txBody>
      </p:sp>
      <p:pic>
        <p:nvPicPr>
          <p:cNvPr id="7" name="Picture 2" descr="document, file, preview, search, zoom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7612" y="1905000"/>
            <a:ext cx="182880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4" descr="application, desktop, development, programming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5970" y="4358072"/>
            <a:ext cx="1744842" cy="1744843"/>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6"/>
          <a:stretch>
            <a:fillRect/>
          </a:stretch>
        </p:blipFill>
        <p:spPr>
          <a:xfrm>
            <a:off x="1065212" y="3558930"/>
            <a:ext cx="4202574" cy="1241670"/>
          </a:xfrm>
          <a:prstGeom prst="rect">
            <a:avLst/>
          </a:prstGeom>
        </p:spPr>
      </p:pic>
    </p:spTree>
    <p:extLst>
      <p:ext uri="{BB962C8B-B14F-4D97-AF65-F5344CB8AC3E}">
        <p14:creationId xmlns:p14="http://schemas.microsoft.com/office/powerpoint/2010/main" val="645132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760412" y="1371600"/>
            <a:ext cx="10363200"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 </a:t>
            </a:r>
            <a:br>
              <a:rPr lang="en-US" sz="3200" b="1" noProof="1">
                <a:solidFill>
                  <a:schemeClr val="tx2"/>
                </a:solidFill>
                <a:latin typeface="Consolas" panose="020B0609020204030204" pitchFamily="49" charset="0"/>
              </a:rPr>
            </a:br>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MIN(</a:t>
            </a:r>
            <a:r>
              <a:rPr lang="en-US" sz="3200" b="1" noProof="1" smtClean="0">
                <a:solidFill>
                  <a:schemeClr val="tx2">
                    <a:lumMod val="75000"/>
                  </a:schemeClr>
                </a:solidFill>
                <a:latin typeface="Consolas" panose="020B0609020204030204" pitchFamily="49" charset="0"/>
              </a:rPr>
              <a:t>a.average_salary</a:t>
            </a:r>
            <a:r>
              <a:rPr lang="en-US" sz="3200" b="1" noProof="1">
                <a:solidFill>
                  <a:schemeClr val="tx2"/>
                </a:solidFill>
                <a:latin typeface="Consolas" panose="020B0609020204030204" pitchFamily="49" charset="0"/>
              </a:rPr>
              <a:t>) AS </a:t>
            </a:r>
            <a:r>
              <a:rPr lang="en-US" sz="3200" b="1" noProof="1" smtClean="0">
                <a:solidFill>
                  <a:schemeClr val="tx2"/>
                </a:solidFill>
                <a:latin typeface="Consolas" panose="020B0609020204030204" pitchFamily="49" charset="0"/>
              </a:rPr>
              <a:t>min_average_salary</a:t>
            </a:r>
            <a:endParaRPr lang="en-US" sz="3200" b="1"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  FROM </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p>
          <a:p>
            <a:r>
              <a:rPr lang="en-US" sz="3200" b="1" noProof="1">
                <a:solidFill>
                  <a:schemeClr val="tx2">
                    <a:lumMod val="75000"/>
                  </a:schemeClr>
                </a:solidFill>
                <a:latin typeface="Consolas" panose="020B0609020204030204" pitchFamily="49" charset="0"/>
              </a:rPr>
              <a:t>    </a:t>
            </a:r>
            <a:r>
              <a:rPr lang="en-US" sz="3200" b="1" noProof="1">
                <a:solidFill>
                  <a:schemeClr val="tx2"/>
                </a:solidFill>
                <a:latin typeface="Consolas" panose="020B0609020204030204" pitchFamily="49" charset="0"/>
              </a:rPr>
              <a:t>SELECT </a:t>
            </a:r>
            <a:r>
              <a:rPr lang="en-US" sz="3200" b="1" noProof="1" smtClean="0">
                <a:solidFill>
                  <a:schemeClr val="tx2"/>
                </a:solidFill>
                <a:latin typeface="Consolas" panose="020B0609020204030204" pitchFamily="49" charset="0"/>
              </a:rPr>
              <a:t>e.department_id, </a:t>
            </a:r>
            <a:endParaRPr lang="en-US" sz="3200" b="1"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AVG(e.salary</a:t>
            </a:r>
            <a:r>
              <a:rPr lang="en-US" sz="3200" b="1" noProof="1">
                <a:solidFill>
                  <a:schemeClr val="tx2"/>
                </a:solidFill>
                <a:latin typeface="Consolas" panose="020B0609020204030204" pitchFamily="49" charset="0"/>
              </a:rPr>
              <a:t>) AS </a:t>
            </a:r>
            <a:r>
              <a:rPr lang="en-US" sz="3200" b="1" noProof="1" smtClean="0">
                <a:solidFill>
                  <a:schemeClr val="tx2"/>
                </a:solidFill>
                <a:latin typeface="Consolas" panose="020B0609020204030204" pitchFamily="49" charset="0"/>
              </a:rPr>
              <a:t>average_salary</a:t>
            </a:r>
            <a:endParaRPr lang="en-US" sz="3200" b="1"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    FROM </a:t>
            </a:r>
            <a:r>
              <a:rPr lang="en-US" sz="3200" b="1" noProof="1" smtClean="0">
                <a:solidFill>
                  <a:schemeClr val="tx2"/>
                </a:solidFill>
                <a:latin typeface="Consolas" panose="020B0609020204030204" pitchFamily="49" charset="0"/>
              </a:rPr>
              <a:t>employees </a:t>
            </a:r>
            <a:r>
              <a:rPr lang="en-US" sz="3200" b="1" noProof="1">
                <a:solidFill>
                  <a:schemeClr val="tx2"/>
                </a:solidFill>
                <a:latin typeface="Consolas" panose="020B0609020204030204" pitchFamily="49" charset="0"/>
              </a:rPr>
              <a:t>AS e</a:t>
            </a:r>
          </a:p>
          <a:p>
            <a:r>
              <a:rPr lang="en-US" sz="3200" b="1" noProof="1">
                <a:solidFill>
                  <a:schemeClr val="tx2"/>
                </a:solidFill>
                <a:latin typeface="Consolas" panose="020B0609020204030204" pitchFamily="49" charset="0"/>
              </a:rPr>
              <a:t>	   GROUP BY </a:t>
            </a:r>
            <a:r>
              <a:rPr lang="en-US" sz="3200" b="1" noProof="1" smtClean="0">
                <a:solidFill>
                  <a:schemeClr val="tx2"/>
                </a:solidFill>
                <a:latin typeface="Consolas" panose="020B0609020204030204" pitchFamily="49" charset="0"/>
              </a:rPr>
              <a:t>e.department_id</a:t>
            </a:r>
            <a:endParaRPr lang="en-US" sz="3200" b="1"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r>
              <a:rPr lang="en-US" sz="3200" b="1" noProof="1">
                <a:solidFill>
                  <a:schemeClr val="tx2"/>
                </a:solidFill>
                <a:latin typeface="Consolas" panose="020B0609020204030204" pitchFamily="49" charset="0"/>
              </a:rPr>
              <a:t> AS </a:t>
            </a:r>
            <a:r>
              <a:rPr lang="en-US" sz="3200" b="1" noProof="1" smtClean="0">
                <a:solidFill>
                  <a:schemeClr val="tx2">
                    <a:lumMod val="75000"/>
                  </a:schemeClr>
                </a:solidFill>
                <a:latin typeface="Consolas" panose="020B0609020204030204" pitchFamily="49" charset="0"/>
              </a:rPr>
              <a:t>a;</a:t>
            </a:r>
            <a:endParaRPr lang="en-US" sz="3200" noProof="1">
              <a:solidFill>
                <a:schemeClr val="tx2">
                  <a:lumMod val="75000"/>
                </a:schemeClr>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41</a:t>
            </a:fld>
            <a:endParaRPr lang="en-US" dirty="0"/>
          </a:p>
        </p:txBody>
      </p:sp>
      <p:sp>
        <p:nvSpPr>
          <p:cNvPr id="465922" name="Rectangle 2"/>
          <p:cNvSpPr>
            <a:spLocks noGrp="1" noChangeArrowheads="1"/>
          </p:cNvSpPr>
          <p:nvPr>
            <p:ph type="title"/>
          </p:nvPr>
        </p:nvSpPr>
        <p:spPr/>
        <p:txBody>
          <a:bodyPr/>
          <a:lstStyle/>
          <a:p>
            <a:r>
              <a:rPr lang="en-US" dirty="0"/>
              <a:t>Solution</a:t>
            </a:r>
            <a:r>
              <a:rPr lang="en-US"/>
              <a:t>: Min </a:t>
            </a:r>
            <a:r>
              <a:rPr lang="en-US" dirty="0"/>
              <a:t>Average Salary</a:t>
            </a:r>
            <a:endParaRPr lang="bg-BG" dirty="0"/>
          </a:p>
        </p:txBody>
      </p:sp>
      <p:sp>
        <p:nvSpPr>
          <p:cNvPr id="12" name="AutoShape 7"/>
          <p:cNvSpPr>
            <a:spLocks noChangeArrowheads="1"/>
          </p:cNvSpPr>
          <p:nvPr/>
        </p:nvSpPr>
        <p:spPr bwMode="auto">
          <a:xfrm>
            <a:off x="74612" y="3505200"/>
            <a:ext cx="1714943" cy="565268"/>
          </a:xfrm>
          <a:prstGeom prst="wedgeRoundRectCallout">
            <a:avLst>
              <a:gd name="adj1" fmla="val 49054"/>
              <a:gd name="adj2" fmla="val 10873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Subquery</a:t>
            </a:r>
          </a:p>
        </p:txBody>
      </p:sp>
      <p:sp>
        <p:nvSpPr>
          <p:cNvPr id="13" name="AutoShape 7"/>
          <p:cNvSpPr>
            <a:spLocks noChangeArrowheads="1"/>
          </p:cNvSpPr>
          <p:nvPr/>
        </p:nvSpPr>
        <p:spPr bwMode="auto">
          <a:xfrm>
            <a:off x="8594612" y="4419600"/>
            <a:ext cx="2971800" cy="558485"/>
          </a:xfrm>
          <a:prstGeom prst="wedgeRoundRectCallout">
            <a:avLst>
              <a:gd name="adj1" fmla="val -111590"/>
              <a:gd name="adj2" fmla="val 7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8"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https://judge.softuni.bg/Contests/Practice/Index/606#10</a:t>
            </a:r>
            <a:endParaRPr lang="en-US" dirty="0"/>
          </a:p>
        </p:txBody>
      </p:sp>
    </p:spTree>
    <p:extLst>
      <p:ext uri="{BB962C8B-B14F-4D97-AF65-F5344CB8AC3E}">
        <p14:creationId xmlns:p14="http://schemas.microsoft.com/office/powerpoint/2010/main" val="218610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7" end="7"/>
                                            </p:txEl>
                                          </p:spTgt>
                                        </p:tgtEl>
                                        <p:attrNameLst>
                                          <p:attrName>style.visibility</p:attrName>
                                        </p:attrNameLst>
                                      </p:cBhvr>
                                      <p:to>
                                        <p:strVal val="visible"/>
                                      </p:to>
                                    </p:set>
                                    <p:animEffect transition="in" filter="fade">
                                      <p:cBhvr>
                                        <p:cTn id="16" dur="500"/>
                                        <p:tgtEl>
                                          <p:spTgt spid="10">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fade">
                                      <p:cBhvr>
                                        <p:cTn id="21" dur="500"/>
                                        <p:tgtEl>
                                          <p:spTgt spid="10">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4" end="4"/>
                                            </p:txEl>
                                          </p:spTgt>
                                        </p:tgtEl>
                                        <p:attrNameLst>
                                          <p:attrName>style.visibility</p:attrName>
                                        </p:attrNameLst>
                                      </p:cBhvr>
                                      <p:to>
                                        <p:strVal val="visible"/>
                                      </p:to>
                                    </p:set>
                                    <p:animEffect transition="in" filter="fade">
                                      <p:cBhvr>
                                        <p:cTn id="24" dur="500"/>
                                        <p:tgtEl>
                                          <p:spTgt spid="10">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500"/>
                                        <p:tgtEl>
                                          <p:spTgt spid="10">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xEl>
                                              <p:pRg st="6" end="6"/>
                                            </p:txEl>
                                          </p:spTgt>
                                        </p:tgtEl>
                                        <p:attrNameLst>
                                          <p:attrName>style.visibility</p:attrName>
                                        </p:attrNameLst>
                                      </p:cBhvr>
                                      <p:to>
                                        <p:strVal val="visible"/>
                                      </p:to>
                                    </p:set>
                                    <p:animEffect transition="in" filter="fade">
                                      <p:cBhvr>
                                        <p:cTn id="30" dur="500"/>
                                        <p:tgtEl>
                                          <p:spTgt spid="10">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smtClean="0"/>
              <a:t>Indices</a:t>
            </a:r>
            <a:endParaRPr lang="bg-BG" dirty="0"/>
          </a:p>
        </p:txBody>
      </p:sp>
      <p:sp>
        <p:nvSpPr>
          <p:cNvPr id="4" name="Subtitle 3"/>
          <p:cNvSpPr>
            <a:spLocks noGrp="1"/>
          </p:cNvSpPr>
          <p:nvPr>
            <p:ph type="body" idx="1"/>
          </p:nvPr>
        </p:nvSpPr>
        <p:spPr>
          <a:xfrm>
            <a:off x="554884" y="5658678"/>
            <a:ext cx="10721128" cy="719034"/>
          </a:xfrm>
        </p:spPr>
        <p:txBody>
          <a:bodyPr/>
          <a:lstStyle/>
          <a:p>
            <a:r>
              <a:rPr lang="en-US" dirty="0"/>
              <a:t>Clustered and Non-Clustered </a:t>
            </a:r>
            <a:r>
              <a:rPr lang="en-US" dirty="0" smtClean="0"/>
              <a:t>Indices</a:t>
            </a:r>
            <a:endParaRPr lang="en-US" dirty="0"/>
          </a:p>
        </p:txBody>
      </p:sp>
      <p:pic>
        <p:nvPicPr>
          <p:cNvPr id="5" name="Picture 2" descr="http://www.buchanindustries.com/img/mtindexes/mt-index-ma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316" y="1295400"/>
            <a:ext cx="4462264" cy="3390690"/>
          </a:xfrm>
          <a:prstGeom prst="roundRect">
            <a:avLst>
              <a:gd name="adj" fmla="val 4655"/>
            </a:avLst>
          </a:prstGeom>
          <a:noFill/>
          <a:effectLst>
            <a:softEdge rad="63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6206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43</a:t>
            </a:fld>
            <a:endParaRPr lang="en-US" dirty="0"/>
          </a:p>
        </p:txBody>
      </p:sp>
      <p:sp>
        <p:nvSpPr>
          <p:cNvPr id="500739" name="Rectangle 3"/>
          <p:cNvSpPr>
            <a:spLocks noGrp="1" noChangeArrowheads="1"/>
          </p:cNvSpPr>
          <p:nvPr>
            <p:ph idx="1"/>
          </p:nvPr>
        </p:nvSpPr>
        <p:spPr/>
        <p:txBody>
          <a:bodyPr/>
          <a:lstStyle/>
          <a:p>
            <a:pPr>
              <a:spcBef>
                <a:spcPct val="25000"/>
              </a:spcBef>
            </a:pPr>
            <a:r>
              <a:rPr lang="en-US" dirty="0">
                <a:solidFill>
                  <a:schemeClr val="tx2">
                    <a:lumMod val="75000"/>
                  </a:schemeClr>
                </a:solidFill>
              </a:rPr>
              <a:t>Indices </a:t>
            </a:r>
            <a:r>
              <a:rPr lang="en-US" dirty="0"/>
              <a:t>speed up searching of values in a certain column or group of columns.</a:t>
            </a:r>
          </a:p>
          <a:p>
            <a:pPr lvl="1">
              <a:spcBef>
                <a:spcPct val="25000"/>
              </a:spcBef>
            </a:pPr>
            <a:r>
              <a:rPr lang="en-US" dirty="0"/>
              <a:t>Usually implemented as </a:t>
            </a:r>
            <a:r>
              <a:rPr lang="en-US" dirty="0">
                <a:solidFill>
                  <a:schemeClr val="tx2">
                    <a:lumMod val="75000"/>
                  </a:schemeClr>
                </a:solidFill>
              </a:rPr>
              <a:t>B-trees</a:t>
            </a:r>
            <a:r>
              <a:rPr lang="en-US" dirty="0"/>
              <a:t>.</a:t>
            </a:r>
            <a:endParaRPr lang="bg-BG" dirty="0"/>
          </a:p>
          <a:p>
            <a:pPr>
              <a:spcBef>
                <a:spcPct val="25000"/>
              </a:spcBef>
            </a:pPr>
            <a:r>
              <a:rPr lang="en-US" dirty="0"/>
              <a:t>Indices can be built-in the table (</a:t>
            </a:r>
            <a:r>
              <a:rPr lang="en-US" dirty="0">
                <a:solidFill>
                  <a:schemeClr val="accent5">
                    <a:lumMod val="20000"/>
                    <a:lumOff val="80000"/>
                  </a:schemeClr>
                </a:solidFill>
              </a:rPr>
              <a:t>clustered</a:t>
            </a:r>
            <a:r>
              <a:rPr lang="en-US" dirty="0"/>
              <a:t>) or stored externally (</a:t>
            </a:r>
            <a:r>
              <a:rPr lang="en-US" dirty="0">
                <a:solidFill>
                  <a:schemeClr val="accent5">
                    <a:lumMod val="20000"/>
                    <a:lumOff val="80000"/>
                  </a:schemeClr>
                </a:solidFill>
              </a:rPr>
              <a:t>non-clustered</a:t>
            </a:r>
            <a:r>
              <a:rPr lang="en-US" dirty="0"/>
              <a:t>).</a:t>
            </a:r>
            <a:endParaRPr lang="bg-BG" dirty="0"/>
          </a:p>
          <a:p>
            <a:pPr>
              <a:spcBef>
                <a:spcPct val="25000"/>
              </a:spcBef>
            </a:pPr>
            <a:r>
              <a:rPr lang="en-US" dirty="0"/>
              <a:t>Adding and deleting records in indexed tables is slower!</a:t>
            </a:r>
          </a:p>
          <a:p>
            <a:pPr lvl="1">
              <a:spcBef>
                <a:spcPct val="25000"/>
              </a:spcBef>
            </a:pPr>
            <a:r>
              <a:rPr lang="en-US" dirty="0"/>
              <a:t>Indices should be used for big tables only (e.g. </a:t>
            </a:r>
            <a:r>
              <a:rPr lang="en-US" dirty="0">
                <a:latin typeface="Consolas" pitchFamily="49" charset="0"/>
                <a:cs typeface="Consolas" pitchFamily="49" charset="0"/>
              </a:rPr>
              <a:t>50</a:t>
            </a:r>
            <a:r>
              <a:rPr lang="en-US" dirty="0"/>
              <a:t> </a:t>
            </a:r>
            <a:r>
              <a:rPr lang="en-US" dirty="0">
                <a:latin typeface="Consolas" pitchFamily="49" charset="0"/>
                <a:cs typeface="Consolas" pitchFamily="49" charset="0"/>
              </a:rPr>
              <a:t>000</a:t>
            </a:r>
            <a:r>
              <a:rPr lang="en-US" dirty="0"/>
              <a:t> rows).</a:t>
            </a:r>
            <a:endParaRPr lang="bg-BG" dirty="0"/>
          </a:p>
        </p:txBody>
      </p:sp>
      <p:sp>
        <p:nvSpPr>
          <p:cNvPr id="500738" name="Rectangle 2"/>
          <p:cNvSpPr>
            <a:spLocks noGrp="1" noChangeArrowheads="1"/>
          </p:cNvSpPr>
          <p:nvPr>
            <p:ph type="title"/>
          </p:nvPr>
        </p:nvSpPr>
        <p:spPr/>
        <p:txBody>
          <a:bodyPr/>
          <a:lstStyle/>
          <a:p>
            <a:r>
              <a:rPr lang="en-US" dirty="0"/>
              <a:t>Indices</a:t>
            </a:r>
            <a:endParaRPr lang="bg-BG" dirty="0"/>
          </a:p>
        </p:txBody>
      </p:sp>
    </p:spTree>
    <p:extLst>
      <p:ext uri="{BB962C8B-B14F-4D97-AF65-F5344CB8AC3E}">
        <p14:creationId xmlns:p14="http://schemas.microsoft.com/office/powerpoint/2010/main" val="123348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animEffect transition="in" filter="fade">
                                      <p:cBhvr>
                                        <p:cTn id="7" dur="500"/>
                                        <p:tgtEl>
                                          <p:spTgt spid="500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0739">
                                            <p:txEl>
                                              <p:pRg st="2" end="2"/>
                                            </p:txEl>
                                          </p:spTgt>
                                        </p:tgtEl>
                                        <p:attrNameLst>
                                          <p:attrName>style.visibility</p:attrName>
                                        </p:attrNameLst>
                                      </p:cBhvr>
                                      <p:to>
                                        <p:strVal val="visible"/>
                                      </p:to>
                                    </p:set>
                                    <p:animEffect transition="in" filter="fade">
                                      <p:cBhvr>
                                        <p:cTn id="12" dur="500"/>
                                        <p:tgtEl>
                                          <p:spTgt spid="5007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0739">
                                            <p:txEl>
                                              <p:pRg st="3" end="3"/>
                                            </p:txEl>
                                          </p:spTgt>
                                        </p:tgtEl>
                                        <p:attrNameLst>
                                          <p:attrName>style.visibility</p:attrName>
                                        </p:attrNameLst>
                                      </p:cBhvr>
                                      <p:to>
                                        <p:strVal val="visible"/>
                                      </p:to>
                                    </p:set>
                                    <p:animEffect transition="in" filter="fade">
                                      <p:cBhvr>
                                        <p:cTn id="17" dur="500"/>
                                        <p:tgtEl>
                                          <p:spTgt spid="500739">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00739">
                                            <p:txEl>
                                              <p:pRg st="4" end="4"/>
                                            </p:txEl>
                                          </p:spTgt>
                                        </p:tgtEl>
                                        <p:attrNameLst>
                                          <p:attrName>style.visibility</p:attrName>
                                        </p:attrNameLst>
                                      </p:cBhvr>
                                      <p:to>
                                        <p:strVal val="visible"/>
                                      </p:to>
                                    </p:set>
                                    <p:animEffect transition="in" filter="fade">
                                      <p:cBhvr>
                                        <p:cTn id="20" dur="500"/>
                                        <p:tgtEl>
                                          <p:spTgt spid="500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300"/>
              </a:spcBef>
              <a:spcAft>
                <a:spcPts val="300"/>
              </a:spcAft>
            </a:pPr>
            <a:r>
              <a:rPr lang="en-US" b="1" dirty="0">
                <a:solidFill>
                  <a:schemeClr val="tx2">
                    <a:lumMod val="75000"/>
                  </a:schemeClr>
                </a:solidFill>
              </a:rPr>
              <a:t>Clustered index is actually the data itself.</a:t>
            </a:r>
            <a:endParaRPr lang="en-US" dirty="0"/>
          </a:p>
          <a:p>
            <a:pPr lvl="1">
              <a:spcBef>
                <a:spcPts val="300"/>
              </a:spcBef>
              <a:spcAft>
                <a:spcPts val="300"/>
              </a:spcAft>
            </a:pPr>
            <a:r>
              <a:rPr lang="en-US" dirty="0"/>
              <a:t>Very useful for fast execution of </a:t>
            </a:r>
            <a:r>
              <a:rPr lang="en-US" b="1" dirty="0">
                <a:solidFill>
                  <a:schemeClr val="tx2">
                    <a:lumMod val="75000"/>
                  </a:schemeClr>
                </a:solidFill>
                <a:latin typeface="Consolas" panose="020B0609020204030204" pitchFamily="49" charset="0"/>
                <a:cs typeface="Consolas" panose="020B0609020204030204" pitchFamily="49" charset="0"/>
              </a:rPr>
              <a:t>WHERE</a:t>
            </a:r>
            <a:r>
              <a:rPr lang="en-US" dirty="0"/>
              <a:t>,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and </a:t>
            </a:r>
            <a:r>
              <a:rPr lang="en-US" b="1" dirty="0">
                <a:solidFill>
                  <a:schemeClr val="tx2">
                    <a:lumMod val="75000"/>
                  </a:schemeClr>
                </a:solidFill>
                <a:latin typeface="Consolas" panose="020B0609020204030204" pitchFamily="49" charset="0"/>
                <a:cs typeface="Consolas" panose="020B0609020204030204" pitchFamily="49" charset="0"/>
              </a:rPr>
              <a:t>GROUP</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clauses.</a:t>
            </a:r>
          </a:p>
          <a:p>
            <a:pPr>
              <a:spcBef>
                <a:spcPts val="300"/>
              </a:spcBef>
              <a:spcAft>
                <a:spcPts val="300"/>
              </a:spcAft>
            </a:pPr>
            <a:r>
              <a:rPr lang="en-US" dirty="0"/>
              <a:t>Maximum </a:t>
            </a:r>
            <a:r>
              <a:rPr lang="en-US" dirty="0">
                <a:latin typeface="Consolas" pitchFamily="49" charset="0"/>
                <a:cs typeface="Consolas" pitchFamily="49" charset="0"/>
              </a:rPr>
              <a:t>1</a:t>
            </a:r>
            <a:r>
              <a:rPr lang="en-US" dirty="0"/>
              <a:t> clustered index per table</a:t>
            </a:r>
          </a:p>
          <a:p>
            <a:pPr lvl="1">
              <a:spcBef>
                <a:spcPts val="300"/>
              </a:spcBef>
              <a:spcAft>
                <a:spcPts val="300"/>
              </a:spcAft>
            </a:pPr>
            <a:r>
              <a:rPr lang="en-US" dirty="0"/>
              <a:t>If a table has no clustered index, </a:t>
            </a:r>
            <a:br>
              <a:rPr lang="en-US" dirty="0"/>
            </a:br>
            <a:r>
              <a:rPr lang="en-US" dirty="0"/>
              <a:t>its data rows are stored in an </a:t>
            </a:r>
            <a:br>
              <a:rPr lang="en-US" dirty="0"/>
            </a:br>
            <a:r>
              <a:rPr lang="en-US" dirty="0"/>
              <a:t>unordered structure (heap).</a:t>
            </a:r>
          </a:p>
        </p:txBody>
      </p:sp>
      <p:sp>
        <p:nvSpPr>
          <p:cNvPr id="4" name="Title 3"/>
          <p:cNvSpPr>
            <a:spLocks noGrp="1"/>
          </p:cNvSpPr>
          <p:nvPr>
            <p:ph type="title"/>
          </p:nvPr>
        </p:nvSpPr>
        <p:spPr/>
        <p:txBody>
          <a:bodyPr/>
          <a:lstStyle/>
          <a:p>
            <a:r>
              <a:rPr lang="en-US" dirty="0"/>
              <a:t>Clustered </a:t>
            </a:r>
            <a:r>
              <a:rPr lang="en-US" dirty="0" smtClean="0"/>
              <a:t>Indices</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44</a:t>
            </a:fld>
            <a:endParaRPr lang="en-US" dirty="0"/>
          </a:p>
        </p:txBody>
      </p:sp>
      <p:sp>
        <p:nvSpPr>
          <p:cNvPr id="6" name="Rectangle 9"/>
          <p:cNvSpPr/>
          <p:nvPr/>
        </p:nvSpPr>
        <p:spPr>
          <a:xfrm>
            <a:off x="8380412" y="3505200"/>
            <a:ext cx="1066800"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Keys</a:t>
            </a:r>
          </a:p>
        </p:txBody>
      </p:sp>
      <p:grpSp>
        <p:nvGrpSpPr>
          <p:cNvPr id="7" name="Group 39"/>
          <p:cNvGrpSpPr/>
          <p:nvPr/>
        </p:nvGrpSpPr>
        <p:grpSpPr>
          <a:xfrm>
            <a:off x="5896290" y="5433826"/>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276566" y="4396640"/>
            <a:ext cx="1274492"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a:t>
            </a:r>
            <a:endParaRPr lang="en-US" sz="2000" dirty="0"/>
          </a:p>
        </p:txBody>
      </p:sp>
      <p:sp>
        <p:nvSpPr>
          <p:cNvPr id="31" name="Rectangle 41"/>
          <p:cNvSpPr/>
          <p:nvPr/>
        </p:nvSpPr>
        <p:spPr>
          <a:xfrm>
            <a:off x="6798735" y="4396640"/>
            <a:ext cx="139525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0-99</a:t>
            </a:r>
          </a:p>
        </p:txBody>
      </p:sp>
      <p:sp>
        <p:nvSpPr>
          <p:cNvPr id="32" name="Rectangle 42"/>
          <p:cNvSpPr/>
          <p:nvPr/>
        </p:nvSpPr>
        <p:spPr>
          <a:xfrm>
            <a:off x="9633633" y="4396640"/>
            <a:ext cx="140214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200-299</a:t>
            </a:r>
            <a:endParaRPr lang="en-US" sz="2800" dirty="0"/>
          </a:p>
        </p:txBody>
      </p:sp>
      <p:cxnSp>
        <p:nvCxnSpPr>
          <p:cNvPr id="33" name="Connector: Elbow 44"/>
          <p:cNvCxnSpPr>
            <a:cxnSpLocks/>
            <a:stCxn id="6" idx="1"/>
            <a:endCxn id="31" idx="0"/>
          </p:cNvCxnSpPr>
          <p:nvPr/>
        </p:nvCxnSpPr>
        <p:spPr>
          <a:xfrm rot="10800000" flipV="1">
            <a:off x="7496364" y="3771900"/>
            <a:ext cx="884049"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447212" y="3771900"/>
            <a:ext cx="887494"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8913812" y="4038600"/>
            <a:ext cx="0" cy="358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191215" y="4930040"/>
            <a:ext cx="305148"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496363" y="4930040"/>
            <a:ext cx="284812"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371136" y="4930040"/>
            <a:ext cx="54267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8913812" y="4930040"/>
            <a:ext cx="47285"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8913812" y="4930040"/>
            <a:ext cx="63724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141019" y="4930040"/>
            <a:ext cx="193687"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334706" y="4930040"/>
            <a:ext cx="396273"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48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up)">
                                      <p:cBhvr>
                                        <p:cTn id="25" dur="500"/>
                                        <p:tgtEl>
                                          <p:spTgt spid="33"/>
                                        </p:tgtEl>
                                      </p:cBhvr>
                                    </p:animEffect>
                                  </p:childTnLst>
                                </p:cTn>
                              </p:par>
                              <p:par>
                                <p:cTn id="26" presetID="22" presetClass="entr" presetSubtype="1"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up)">
                                      <p:cBhvr>
                                        <p:cTn id="28" dur="500"/>
                                        <p:tgtEl>
                                          <p:spTgt spid="35"/>
                                        </p:tgtEl>
                                      </p:cBhvr>
                                    </p:animEffect>
                                  </p:childTnLst>
                                </p:cTn>
                              </p:par>
                              <p:par>
                                <p:cTn id="29" presetID="22" presetClass="entr" presetSubtype="1"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up)">
                                      <p:cBhvr>
                                        <p:cTn id="31" dur="500"/>
                                        <p:tgtEl>
                                          <p:spTgt spid="34"/>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up)">
                                      <p:cBhvr>
                                        <p:cTn id="46" dur="500"/>
                                        <p:tgtEl>
                                          <p:spTgt spid="36"/>
                                        </p:tgtEl>
                                      </p:cBhvr>
                                    </p:animEffect>
                                  </p:childTnLst>
                                </p:cTn>
                              </p:par>
                              <p:par>
                                <p:cTn id="47" presetID="22" presetClass="entr" presetSubtype="1"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22" presetClass="entr" presetSubtype="1"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par>
                                <p:cTn id="53" presetID="22" presetClass="entr" presetSubtype="1"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up)">
                                      <p:cBhvr>
                                        <p:cTn id="55" dur="500"/>
                                        <p:tgtEl>
                                          <p:spTgt spid="39"/>
                                        </p:tgtEl>
                                      </p:cBhvr>
                                    </p:animEffect>
                                  </p:childTnLst>
                                </p:cTn>
                              </p:par>
                              <p:par>
                                <p:cTn id="56" presetID="22" presetClass="entr" presetSubtype="1" fill="hold"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up)">
                                      <p:cBhvr>
                                        <p:cTn id="58" dur="500"/>
                                        <p:tgtEl>
                                          <p:spTgt spid="40"/>
                                        </p:tgtEl>
                                      </p:cBhvr>
                                    </p:animEffect>
                                  </p:childTnLst>
                                </p:cTn>
                              </p:par>
                              <p:par>
                                <p:cTn id="59" presetID="22" presetClass="entr" presetSubtype="1"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up)">
                                      <p:cBhvr>
                                        <p:cTn id="61" dur="500"/>
                                        <p:tgtEl>
                                          <p:spTgt spid="41"/>
                                        </p:tgtEl>
                                      </p:cBhvr>
                                    </p:animEffect>
                                  </p:childTnLst>
                                </p:cTn>
                              </p:par>
                              <p:par>
                                <p:cTn id="62" presetID="22" presetClass="entr" presetSubtype="1"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up)">
                                      <p:cBhvr>
                                        <p:cTn id="64" dur="500"/>
                                        <p:tgtEl>
                                          <p:spTgt spid="42"/>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a:t>
            </a:r>
            <a:r>
              <a:rPr lang="en-US" dirty="0" smtClean="0"/>
              <a:t>Indices </a:t>
            </a:r>
            <a:r>
              <a:rPr lang="en-US" dirty="0"/>
              <a:t>(1)</a:t>
            </a:r>
          </a:p>
        </p:txBody>
      </p:sp>
      <p:sp>
        <p:nvSpPr>
          <p:cNvPr id="3" name="Content Placeholder 2"/>
          <p:cNvSpPr>
            <a:spLocks noGrp="1"/>
          </p:cNvSpPr>
          <p:nvPr>
            <p:ph idx="1"/>
          </p:nvPr>
        </p:nvSpPr>
        <p:spPr/>
        <p:txBody>
          <a:bodyPr/>
          <a:lstStyle/>
          <a:p>
            <a:pPr>
              <a:lnSpc>
                <a:spcPct val="100000"/>
              </a:lnSpc>
            </a:pPr>
            <a:r>
              <a:rPr lang="en-US" dirty="0"/>
              <a:t>Useful for </a:t>
            </a:r>
            <a:r>
              <a:rPr lang="en-US" dirty="0">
                <a:solidFill>
                  <a:schemeClr val="tx2">
                    <a:lumMod val="75000"/>
                  </a:schemeClr>
                </a:solidFill>
              </a:rPr>
              <a:t>fast</a:t>
            </a:r>
            <a:r>
              <a:rPr lang="en-US" dirty="0"/>
              <a:t> </a:t>
            </a:r>
            <a:r>
              <a:rPr lang="en-US" dirty="0">
                <a:solidFill>
                  <a:schemeClr val="tx2">
                    <a:lumMod val="75000"/>
                  </a:schemeClr>
                </a:solidFill>
              </a:rPr>
              <a:t>retrieving</a:t>
            </a:r>
            <a:r>
              <a:rPr lang="en-US" dirty="0"/>
              <a:t> a single record or a range of records</a:t>
            </a:r>
          </a:p>
          <a:p>
            <a:pPr>
              <a:lnSpc>
                <a:spcPct val="100000"/>
              </a:lnSpc>
            </a:pPr>
            <a:r>
              <a:rPr lang="en-US" dirty="0"/>
              <a:t>Maintained in a separate structure in the DB</a:t>
            </a:r>
          </a:p>
          <a:p>
            <a:pPr>
              <a:lnSpc>
                <a:spcPct val="100000"/>
              </a:lnSpc>
            </a:pPr>
            <a:r>
              <a:rPr lang="en-US" dirty="0"/>
              <a:t>Tend to be much narrower than the base table</a:t>
            </a:r>
          </a:p>
          <a:p>
            <a:pPr lvl="1">
              <a:lnSpc>
                <a:spcPct val="100000"/>
              </a:lnSpc>
            </a:pPr>
            <a:r>
              <a:rPr lang="en-US" dirty="0"/>
              <a:t>Can locate the exact record(s) with less I/O</a:t>
            </a:r>
          </a:p>
          <a:p>
            <a:pPr>
              <a:lnSpc>
                <a:spcPct val="100000"/>
              </a:lnSpc>
            </a:pPr>
            <a:r>
              <a:rPr lang="en-US" dirty="0"/>
              <a:t>Has at least one </a:t>
            </a:r>
            <a:r>
              <a:rPr lang="en-US" dirty="0">
                <a:solidFill>
                  <a:schemeClr val="tx2">
                    <a:lumMod val="75000"/>
                  </a:schemeClr>
                </a:solidFill>
              </a:rPr>
              <a:t>more</a:t>
            </a:r>
            <a:r>
              <a:rPr lang="en-US" dirty="0"/>
              <a:t> intermediate level than the clustered index</a:t>
            </a:r>
          </a:p>
          <a:p>
            <a:pPr lvl="1">
              <a:lnSpc>
                <a:spcPct val="100000"/>
              </a:lnSpc>
            </a:pPr>
            <a:r>
              <a:rPr lang="en-US" dirty="0"/>
              <a:t>Much </a:t>
            </a:r>
            <a:r>
              <a:rPr lang="en-US" dirty="0">
                <a:solidFill>
                  <a:schemeClr val="tx2">
                    <a:lumMod val="75000"/>
                  </a:schemeClr>
                </a:solidFill>
              </a:rPr>
              <a:t>less</a:t>
            </a:r>
            <a:r>
              <a:rPr lang="en-US" dirty="0"/>
              <a:t> valuable if table doesn’t have a clustered index</a:t>
            </a:r>
          </a:p>
        </p:txBody>
      </p:sp>
      <p:sp>
        <p:nvSpPr>
          <p:cNvPr id="4" name="Slide Number Placeholder 3"/>
          <p:cNvSpPr>
            <a:spLocks noGrp="1"/>
          </p:cNvSpPr>
          <p:nvPr>
            <p:ph type="sldNum" sz="quarter" idx="4"/>
          </p:nvPr>
        </p:nvSpPr>
        <p:spPr/>
        <p:txBody>
          <a:bodyPr/>
          <a:lstStyle/>
          <a:p>
            <a:fld id="{C014DD1E-5D91-48A3-AD6D-45FBA980D106}" type="slidenum">
              <a:rPr lang="en-US" smtClean="0"/>
              <a:pPr/>
              <a:t>45</a:t>
            </a:fld>
            <a:endParaRPr lang="en-US" dirty="0"/>
          </a:p>
        </p:txBody>
      </p:sp>
    </p:spTree>
    <p:extLst>
      <p:ext uri="{BB962C8B-B14F-4D97-AF65-F5344CB8AC3E}">
        <p14:creationId xmlns:p14="http://schemas.microsoft.com/office/powerpoint/2010/main" val="418846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p:txBody>
          <a:bodyPr/>
          <a:lstStyle/>
          <a:p>
            <a:r>
              <a:rPr lang="en-US" dirty="0"/>
              <a:t>A non-clustered has pointers to the actual data rows (pointers to the clustered index if there is one).</a:t>
            </a:r>
          </a:p>
        </p:txBody>
      </p:sp>
      <p:sp>
        <p:nvSpPr>
          <p:cNvPr id="4" name="Заглавие 3"/>
          <p:cNvSpPr>
            <a:spLocks noGrp="1"/>
          </p:cNvSpPr>
          <p:nvPr>
            <p:ph type="title"/>
          </p:nvPr>
        </p:nvSpPr>
        <p:spPr/>
        <p:txBody>
          <a:bodyPr/>
          <a:lstStyle/>
          <a:p>
            <a:r>
              <a:rPr lang="en-US" dirty="0"/>
              <a:t>Non-Clustered </a:t>
            </a:r>
            <a:r>
              <a:rPr lang="en-US" dirty="0" smtClean="0"/>
              <a:t>Indices </a:t>
            </a:r>
            <a:r>
              <a:rPr lang="en-US" dirty="0"/>
              <a:t>(2)</a:t>
            </a:r>
          </a:p>
        </p:txBody>
      </p:sp>
      <p:sp>
        <p:nvSpPr>
          <p:cNvPr id="5" name="Rectangle 9"/>
          <p:cNvSpPr/>
          <p:nvPr/>
        </p:nvSpPr>
        <p:spPr>
          <a:xfrm>
            <a:off x="2817812" y="2803521"/>
            <a:ext cx="1066800"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Keys</a:t>
            </a:r>
          </a:p>
        </p:txBody>
      </p:sp>
      <p:grpSp>
        <p:nvGrpSpPr>
          <p:cNvPr id="6" name="Group 39"/>
          <p:cNvGrpSpPr/>
          <p:nvPr/>
        </p:nvGrpSpPr>
        <p:grpSpPr>
          <a:xfrm>
            <a:off x="333690" y="4732147"/>
            <a:ext cx="5194074" cy="836369"/>
            <a:chOff x="5561012" y="5334000"/>
            <a:chExt cx="5194074" cy="836369"/>
          </a:xfrm>
        </p:grpSpPr>
        <p:sp>
          <p:nvSpPr>
            <p:cNvPr id="7" name="Rectangle: Rounded Corners 13"/>
            <p:cNvSpPr/>
            <p:nvPr/>
          </p:nvSpPr>
          <p:spPr>
            <a:xfrm>
              <a:off x="5561012" y="5334000"/>
              <a:ext cx="5194074" cy="83636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grpSp>
          <p:nvGrpSpPr>
            <p:cNvPr id="8" name="Group 14"/>
            <p:cNvGrpSpPr/>
            <p:nvPr/>
          </p:nvGrpSpPr>
          <p:grpSpPr>
            <a:xfrm>
              <a:off x="6551136" y="5499904"/>
              <a:ext cx="609600" cy="533400"/>
              <a:chOff x="3998912" y="2209800"/>
              <a:chExt cx="609600" cy="533400"/>
            </a:xfrm>
          </p:grpSpPr>
          <p:sp>
            <p:nvSpPr>
              <p:cNvPr id="27"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8" name="TextBox 16"/>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9" name="Group 17"/>
            <p:cNvGrpSpPr/>
            <p:nvPr/>
          </p:nvGrpSpPr>
          <p:grpSpPr>
            <a:xfrm>
              <a:off x="7141097" y="5499904"/>
              <a:ext cx="609600" cy="533400"/>
              <a:chOff x="3998912" y="2209800"/>
              <a:chExt cx="609600" cy="533400"/>
            </a:xfrm>
          </p:grpSpPr>
          <p:sp>
            <p:nvSpPr>
              <p:cNvPr id="25"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TextBox 19"/>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20"/>
            <p:cNvGrpSpPr/>
            <p:nvPr/>
          </p:nvGrpSpPr>
          <p:grpSpPr>
            <a:xfrm>
              <a:off x="7731058" y="5499904"/>
              <a:ext cx="609600" cy="533400"/>
              <a:chOff x="3998912" y="2209800"/>
              <a:chExt cx="609600" cy="533400"/>
            </a:xfrm>
          </p:grpSpPr>
          <p:sp>
            <p:nvSpPr>
              <p:cNvPr id="23"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TextBox 22"/>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3"/>
            <p:cNvGrpSpPr/>
            <p:nvPr/>
          </p:nvGrpSpPr>
          <p:grpSpPr>
            <a:xfrm>
              <a:off x="8321019" y="5499904"/>
              <a:ext cx="609600" cy="533400"/>
              <a:chOff x="3998912" y="2209800"/>
              <a:chExt cx="609600" cy="533400"/>
            </a:xfrm>
          </p:grpSpPr>
          <p:sp>
            <p:nvSpPr>
              <p:cNvPr id="21"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TextBox 2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6"/>
            <p:cNvGrpSpPr/>
            <p:nvPr/>
          </p:nvGrpSpPr>
          <p:grpSpPr>
            <a:xfrm>
              <a:off x="8910980" y="5499904"/>
              <a:ext cx="609600" cy="533400"/>
              <a:chOff x="3998912" y="2209800"/>
              <a:chExt cx="609600" cy="533400"/>
            </a:xfrm>
          </p:grpSpPr>
          <p:sp>
            <p:nvSpPr>
              <p:cNvPr id="19"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TextBox 2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33"/>
            <p:cNvGrpSpPr/>
            <p:nvPr/>
          </p:nvGrpSpPr>
          <p:grpSpPr>
            <a:xfrm>
              <a:off x="9500941" y="5499904"/>
              <a:ext cx="609600" cy="533400"/>
              <a:chOff x="3998912" y="2209800"/>
              <a:chExt cx="609600" cy="533400"/>
            </a:xfrm>
          </p:grpSpPr>
          <p:sp>
            <p:nvSpPr>
              <p:cNvPr id="17"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TextBox 3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6"/>
            <p:cNvGrpSpPr/>
            <p:nvPr/>
          </p:nvGrpSpPr>
          <p:grpSpPr>
            <a:xfrm>
              <a:off x="10090901" y="5499904"/>
              <a:ext cx="609600" cy="533400"/>
              <a:chOff x="3998912" y="2209800"/>
              <a:chExt cx="609600" cy="533400"/>
            </a:xfrm>
          </p:grpSpPr>
          <p:sp>
            <p:nvSpPr>
              <p:cNvPr id="15"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TextBox 3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sp>
        <p:nvSpPr>
          <p:cNvPr id="29" name="Rectangle 40"/>
          <p:cNvSpPr/>
          <p:nvPr/>
        </p:nvSpPr>
        <p:spPr>
          <a:xfrm>
            <a:off x="2713966" y="3694961"/>
            <a:ext cx="1274492"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a:t>
            </a:r>
            <a:endParaRPr lang="en-US" sz="2000" dirty="0"/>
          </a:p>
        </p:txBody>
      </p:sp>
      <p:sp>
        <p:nvSpPr>
          <p:cNvPr id="30" name="Rectangle 41"/>
          <p:cNvSpPr/>
          <p:nvPr/>
        </p:nvSpPr>
        <p:spPr>
          <a:xfrm>
            <a:off x="1236135" y="3694961"/>
            <a:ext cx="139525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0-99</a:t>
            </a:r>
          </a:p>
        </p:txBody>
      </p:sp>
      <p:sp>
        <p:nvSpPr>
          <p:cNvPr id="31" name="Rectangle 42"/>
          <p:cNvSpPr/>
          <p:nvPr/>
        </p:nvSpPr>
        <p:spPr>
          <a:xfrm>
            <a:off x="4071033" y="3694961"/>
            <a:ext cx="140214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200-299</a:t>
            </a:r>
            <a:endParaRPr lang="en-US" sz="2800" dirty="0"/>
          </a:p>
        </p:txBody>
      </p:sp>
      <p:cxnSp>
        <p:nvCxnSpPr>
          <p:cNvPr id="32" name="Connector: Elbow 44"/>
          <p:cNvCxnSpPr>
            <a:cxnSpLocks/>
            <a:stCxn id="5" idx="1"/>
            <a:endCxn id="30" idx="0"/>
          </p:cNvCxnSpPr>
          <p:nvPr/>
        </p:nvCxnSpPr>
        <p:spPr>
          <a:xfrm rot="10800000" flipV="1">
            <a:off x="1933764" y="3070221"/>
            <a:ext cx="884049"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4612" y="3070221"/>
            <a:ext cx="887494"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1212" y="3336921"/>
            <a:ext cx="0" cy="358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28615" y="4228361"/>
            <a:ext cx="305148"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3763" y="4228361"/>
            <a:ext cx="284812"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08536" y="4228361"/>
            <a:ext cx="54267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1212" y="4228361"/>
            <a:ext cx="47285"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1212" y="4228361"/>
            <a:ext cx="63724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78419" y="4228361"/>
            <a:ext cx="193687"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2106" y="4228361"/>
            <a:ext cx="396273"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2738" y="2803521"/>
            <a:ext cx="1066800"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Index</a:t>
            </a:r>
          </a:p>
        </p:txBody>
      </p:sp>
      <p:grpSp>
        <p:nvGrpSpPr>
          <p:cNvPr id="43" name="Group 83"/>
          <p:cNvGrpSpPr/>
          <p:nvPr/>
        </p:nvGrpSpPr>
        <p:grpSpPr>
          <a:xfrm>
            <a:off x="6188616" y="4732147"/>
            <a:ext cx="5194074" cy="836369"/>
            <a:chOff x="5561012" y="5334000"/>
            <a:chExt cx="5194074" cy="836369"/>
          </a:xfrm>
          <a:solidFill>
            <a:srgbClr val="00B050">
              <a:alpha val="20000"/>
            </a:srgbClr>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Links</a:t>
              </a:r>
            </a:p>
          </p:txBody>
        </p:sp>
        <p:grpSp>
          <p:nvGrpSpPr>
            <p:cNvPr id="45" name="Group 85"/>
            <p:cNvGrpSpPr/>
            <p:nvPr/>
          </p:nvGrpSpPr>
          <p:grpSpPr>
            <a:xfrm>
              <a:off x="6551136" y="5499904"/>
              <a:ext cx="609600" cy="533400"/>
              <a:chOff x="3998912" y="2209800"/>
              <a:chExt cx="609600" cy="533400"/>
            </a:xfrm>
            <a:grpFill/>
          </p:grpSpPr>
          <p:sp>
            <p:nvSpPr>
              <p:cNvPr id="64" name="Rectangle: Folded Corner 10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5" name="TextBox 10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6" name="Group 86"/>
            <p:cNvGrpSpPr/>
            <p:nvPr/>
          </p:nvGrpSpPr>
          <p:grpSpPr>
            <a:xfrm>
              <a:off x="7141097" y="5499904"/>
              <a:ext cx="609600" cy="533400"/>
              <a:chOff x="3998912" y="2209800"/>
              <a:chExt cx="609600" cy="533400"/>
            </a:xfrm>
            <a:grpFill/>
          </p:grpSpPr>
          <p:sp>
            <p:nvSpPr>
              <p:cNvPr id="62" name="Rectangle: Folded Corner 10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10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7" name="Group 87"/>
            <p:cNvGrpSpPr/>
            <p:nvPr/>
          </p:nvGrpSpPr>
          <p:grpSpPr>
            <a:xfrm>
              <a:off x="7731058" y="5499904"/>
              <a:ext cx="609600" cy="533400"/>
              <a:chOff x="3998912" y="2209800"/>
              <a:chExt cx="609600" cy="533400"/>
            </a:xfrm>
            <a:grpFill/>
          </p:grpSpPr>
          <p:sp>
            <p:nvSpPr>
              <p:cNvPr id="60" name="Rectangle: Folded Corner 100"/>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1" name="TextBox 101"/>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8" name="Group 88"/>
            <p:cNvGrpSpPr/>
            <p:nvPr/>
          </p:nvGrpSpPr>
          <p:grpSpPr>
            <a:xfrm>
              <a:off x="8321019" y="5499904"/>
              <a:ext cx="609600" cy="533400"/>
              <a:chOff x="3998912" y="2209800"/>
              <a:chExt cx="609600" cy="533400"/>
            </a:xfrm>
            <a:grpFill/>
          </p:grpSpPr>
          <p:sp>
            <p:nvSpPr>
              <p:cNvPr id="58" name="Rectangle: Folded Corner 98"/>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9" name="TextBox 99"/>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9" name="Group 89"/>
            <p:cNvGrpSpPr/>
            <p:nvPr/>
          </p:nvGrpSpPr>
          <p:grpSpPr>
            <a:xfrm>
              <a:off x="8910980" y="5499904"/>
              <a:ext cx="609600" cy="533400"/>
              <a:chOff x="3998912" y="2209800"/>
              <a:chExt cx="609600" cy="533400"/>
            </a:xfrm>
            <a:grpFill/>
          </p:grpSpPr>
          <p:sp>
            <p:nvSpPr>
              <p:cNvPr id="56" name="Rectangle: Folded Corner 96"/>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TextBox 97"/>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0" name="Group 90"/>
            <p:cNvGrpSpPr/>
            <p:nvPr/>
          </p:nvGrpSpPr>
          <p:grpSpPr>
            <a:xfrm>
              <a:off x="9500941" y="5499904"/>
              <a:ext cx="609600" cy="533400"/>
              <a:chOff x="3998912" y="2209800"/>
              <a:chExt cx="609600" cy="533400"/>
            </a:xfrm>
            <a:grpFill/>
          </p:grpSpPr>
          <p:sp>
            <p:nvSpPr>
              <p:cNvPr id="54" name="Rectangle: Folded Corner 9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5" name="TextBox 9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1" name="Group 91"/>
            <p:cNvGrpSpPr/>
            <p:nvPr/>
          </p:nvGrpSpPr>
          <p:grpSpPr>
            <a:xfrm>
              <a:off x="10090901" y="5499904"/>
              <a:ext cx="609600" cy="533400"/>
              <a:chOff x="3998912" y="2209800"/>
              <a:chExt cx="609600" cy="533400"/>
            </a:xfrm>
            <a:grpFill/>
          </p:grpSpPr>
          <p:sp>
            <p:nvSpPr>
              <p:cNvPr id="52" name="Rectangle: Folded Corner 9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3" name="TextBox 9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grpSp>
        <p:nvGrpSpPr>
          <p:cNvPr id="66" name="Group 121"/>
          <p:cNvGrpSpPr/>
          <p:nvPr/>
        </p:nvGrpSpPr>
        <p:grpSpPr>
          <a:xfrm>
            <a:off x="7091061" y="3694961"/>
            <a:ext cx="4237044" cy="533400"/>
            <a:chOff x="7289183" y="4701440"/>
            <a:chExt cx="4237044" cy="533400"/>
          </a:xfrm>
        </p:grpSpPr>
        <p:sp>
          <p:nvSpPr>
            <p:cNvPr id="67" name="Rectangle 106"/>
            <p:cNvSpPr/>
            <p:nvPr/>
          </p:nvSpPr>
          <p:spPr>
            <a:xfrm>
              <a:off x="8767014" y="4701440"/>
              <a:ext cx="1274492"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2</a:t>
              </a:r>
              <a:endParaRPr lang="en-US" sz="2000" dirty="0"/>
            </a:p>
          </p:txBody>
        </p:sp>
        <p:sp>
          <p:nvSpPr>
            <p:cNvPr id="68" name="Rectangle 107"/>
            <p:cNvSpPr/>
            <p:nvPr/>
          </p:nvSpPr>
          <p:spPr>
            <a:xfrm>
              <a:off x="7289183" y="4701440"/>
              <a:ext cx="139525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1</a:t>
              </a:r>
            </a:p>
          </p:txBody>
        </p:sp>
        <p:sp>
          <p:nvSpPr>
            <p:cNvPr id="69" name="Rectangle 108"/>
            <p:cNvSpPr/>
            <p:nvPr/>
          </p:nvSpPr>
          <p:spPr>
            <a:xfrm>
              <a:off x="10124081" y="4701440"/>
              <a:ext cx="140214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3</a:t>
              </a:r>
              <a:endParaRPr lang="en-US" sz="2800" dirty="0"/>
            </a:p>
          </p:txBody>
        </p:sp>
      </p:grpSp>
      <p:grpSp>
        <p:nvGrpSpPr>
          <p:cNvPr id="70" name="Group 120"/>
          <p:cNvGrpSpPr/>
          <p:nvPr/>
        </p:nvGrpSpPr>
        <p:grpSpPr>
          <a:xfrm>
            <a:off x="7788690" y="3070221"/>
            <a:ext cx="2838342" cy="624740"/>
            <a:chOff x="7788690" y="3070221"/>
            <a:chExt cx="2838342" cy="624740"/>
          </a:xfrm>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3541" y="4228361"/>
            <a:ext cx="3539764" cy="669690"/>
            <a:chOff x="7483541" y="4228361"/>
            <a:chExt cx="3539764" cy="669690"/>
          </a:xfrm>
        </p:grpSpPr>
        <p:cxnSp>
          <p:nvCxnSpPr>
            <p:cNvPr id="75" name="Straight Arrow Connector 112"/>
            <p:cNvCxnSpPr>
              <a:cxnSpLocks/>
              <a:stCxn id="68" idx="2"/>
            </p:cNvCxnSpPr>
            <p:nvPr/>
          </p:nvCxnSpPr>
          <p:spPr>
            <a:xfrm flipH="1">
              <a:off x="7483541" y="4228361"/>
              <a:ext cx="305148"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96320" y="4895111"/>
            <a:ext cx="533400" cy="510440"/>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9"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46</a:t>
            </a:fld>
            <a:endParaRPr lang="en-US" dirty="0"/>
          </a:p>
        </p:txBody>
      </p:sp>
    </p:spTree>
    <p:extLst>
      <p:ext uri="{BB962C8B-B14F-4D97-AF65-F5344CB8AC3E}">
        <p14:creationId xmlns:p14="http://schemas.microsoft.com/office/powerpoint/2010/main" val="121981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par>
                                <p:cTn id="13" presetID="22" presetClass="entr" presetSubtype="1"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up)">
                                      <p:cBhvr>
                                        <p:cTn id="15" dur="500"/>
                                        <p:tgtEl>
                                          <p:spTgt spid="34"/>
                                        </p:tgtEl>
                                      </p:cBhvr>
                                    </p:animEffect>
                                  </p:childTnLst>
                                </p:cTn>
                              </p:par>
                              <p:par>
                                <p:cTn id="16" presetID="22" presetClass="entr" presetSubtype="1"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22" presetClass="entr" presetSubtype="1"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up)">
                                      <p:cBhvr>
                                        <p:cTn id="31" dur="500"/>
                                        <p:tgtEl>
                                          <p:spTgt spid="35"/>
                                        </p:tgtEl>
                                      </p:cBhvr>
                                    </p:animEffect>
                                  </p:childTnLst>
                                </p:cTn>
                              </p:par>
                              <p:par>
                                <p:cTn id="32" presetID="22" presetClass="entr" presetSubtype="1"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up)">
                                      <p:cBhvr>
                                        <p:cTn id="34" dur="500"/>
                                        <p:tgtEl>
                                          <p:spTgt spid="36"/>
                                        </p:tgtEl>
                                      </p:cBhvr>
                                    </p:animEffect>
                                  </p:childTnLst>
                                </p:cTn>
                              </p:par>
                              <p:par>
                                <p:cTn id="35" presetID="22" presetClass="entr" presetSubtype="1"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up)">
                                      <p:cBhvr>
                                        <p:cTn id="37" dur="500"/>
                                        <p:tgtEl>
                                          <p:spTgt spid="37"/>
                                        </p:tgtEl>
                                      </p:cBhvr>
                                    </p:animEffect>
                                  </p:childTnLst>
                                </p:cTn>
                              </p:par>
                              <p:par>
                                <p:cTn id="38" presetID="22" presetClass="entr" presetSubtype="1"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up)">
                                      <p:cBhvr>
                                        <p:cTn id="40" dur="500"/>
                                        <p:tgtEl>
                                          <p:spTgt spid="38"/>
                                        </p:tgtEl>
                                      </p:cBhvr>
                                    </p:animEffect>
                                  </p:childTnLst>
                                </p:cTn>
                              </p:par>
                              <p:par>
                                <p:cTn id="41" presetID="22" presetClass="entr" presetSubtype="1"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up)">
                                      <p:cBhvr>
                                        <p:cTn id="43" dur="500"/>
                                        <p:tgtEl>
                                          <p:spTgt spid="39"/>
                                        </p:tgtEl>
                                      </p:cBhvr>
                                    </p:animEffect>
                                  </p:childTnLst>
                                </p:cTn>
                              </p:par>
                              <p:par>
                                <p:cTn id="44" presetID="22" presetClass="entr" presetSubtype="1"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up)">
                                      <p:cBhvr>
                                        <p:cTn id="46" dur="500"/>
                                        <p:tgtEl>
                                          <p:spTgt spid="40"/>
                                        </p:tgtEl>
                                      </p:cBhvr>
                                    </p:animEffect>
                                  </p:childTnLst>
                                </p:cTn>
                              </p:par>
                              <p:par>
                                <p:cTn id="47" presetID="22" presetClass="entr" presetSubtype="1"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up)">
                                      <p:cBhvr>
                                        <p:cTn id="49" dur="500"/>
                                        <p:tgtEl>
                                          <p:spTgt spid="41"/>
                                        </p:tgtEl>
                                      </p:cBhvr>
                                    </p:animEffect>
                                  </p:childTnLst>
                                </p:cTn>
                              </p:par>
                            </p:childTnLst>
                          </p:cTn>
                        </p:par>
                        <p:par>
                          <p:cTn id="50" fill="hold">
                            <p:stCondLst>
                              <p:cond delay="1000"/>
                            </p:stCondLst>
                            <p:childTnLst>
                              <p:par>
                                <p:cTn id="51" presetID="10"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wipe(up)">
                                      <p:cBhvr>
                                        <p:cTn id="62" dur="500"/>
                                        <p:tgtEl>
                                          <p:spTgt spid="70"/>
                                        </p:tgtEl>
                                      </p:cBhvr>
                                    </p:animEffect>
                                  </p:childTnLst>
                                </p:cTn>
                              </p:par>
                            </p:childTnLst>
                          </p:cTn>
                        </p:par>
                        <p:par>
                          <p:cTn id="63" fill="hold">
                            <p:stCondLst>
                              <p:cond delay="1000"/>
                            </p:stCondLst>
                            <p:childTnLst>
                              <p:par>
                                <p:cTn id="64" presetID="10" presetClass="entr" presetSubtype="0" fill="hold" nodeType="after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fade">
                                      <p:cBhvr>
                                        <p:cTn id="66" dur="500"/>
                                        <p:tgtEl>
                                          <p:spTgt spid="66"/>
                                        </p:tgtEl>
                                      </p:cBhvr>
                                    </p:animEffect>
                                  </p:childTnLst>
                                </p:cTn>
                              </p:par>
                            </p:childTnLst>
                          </p:cTn>
                        </p:par>
                        <p:par>
                          <p:cTn id="67" fill="hold">
                            <p:stCondLst>
                              <p:cond delay="1500"/>
                            </p:stCondLst>
                            <p:childTnLst>
                              <p:par>
                                <p:cTn id="68" presetID="22" presetClass="entr" presetSubtype="1" fill="hold" nodeType="after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wipe(up)">
                                      <p:cBhvr>
                                        <p:cTn id="70" dur="500"/>
                                        <p:tgtEl>
                                          <p:spTgt spid="74"/>
                                        </p:tgtEl>
                                      </p:cBhvr>
                                    </p:animEffect>
                                  </p:childTnLst>
                                </p:cTn>
                              </p:par>
                            </p:childTnLst>
                          </p:cTn>
                        </p:par>
                        <p:par>
                          <p:cTn id="71" fill="hold">
                            <p:stCondLst>
                              <p:cond delay="2000"/>
                            </p:stCondLst>
                            <p:childTnLst>
                              <p:par>
                                <p:cTn id="72" presetID="10" presetClass="entr" presetSubtype="0" fill="hold" nodeType="after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animEffect transition="in" filter="fade">
                                      <p:cBhvr>
                                        <p:cTn id="7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31" grpId="0" animBg="1"/>
      <p:bldP spid="42" grpId="0" animBg="1"/>
      <p:bldP spid="8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2414" y="2667000"/>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tx2">
                    <a:lumMod val="75000"/>
                  </a:schemeClr>
                </a:solidFill>
                <a:latin typeface="Consolas" panose="020B0609020204030204" pitchFamily="49" charset="0"/>
              </a:rPr>
              <a:t>CREATE </a:t>
            </a:r>
            <a:r>
              <a:rPr lang="en-US" sz="3200" b="1" noProof="1" smtClean="0">
                <a:solidFill>
                  <a:schemeClr val="tx2">
                    <a:lumMod val="75000"/>
                  </a:schemeClr>
                </a:solidFill>
                <a:latin typeface="Consolas" panose="020B0609020204030204" pitchFamily="49" charset="0"/>
              </a:rPr>
              <a:t>INDEX</a:t>
            </a:r>
            <a:r>
              <a:rPr lang="en-US" sz="3200" b="1" noProof="1" smtClean="0">
                <a:solidFill>
                  <a:schemeClr val="tx2"/>
                </a:solidFill>
                <a:latin typeface="Consolas" panose="020B0609020204030204" pitchFamily="49" charset="0"/>
              </a:rPr>
              <a:t> ix_users_first_name_last_name</a:t>
            </a:r>
            <a:endParaRPr lang="en-US" sz="3200" b="1" noProof="1">
              <a:solidFill>
                <a:schemeClr val="tx2"/>
              </a:solidFill>
              <a:latin typeface="Consolas" panose="020B0609020204030204" pitchFamily="49" charset="0"/>
            </a:endParaRPr>
          </a:p>
          <a:p>
            <a:pPr lvl="1"/>
            <a:r>
              <a:rPr lang="en-US" sz="3200" b="1" noProof="1">
                <a:solidFill>
                  <a:schemeClr val="tx2">
                    <a:lumMod val="75000"/>
                  </a:schemeClr>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users(first_name</a:t>
            </a:r>
            <a:r>
              <a:rPr lang="en-US" sz="3200" b="1" noProof="1">
                <a:solidFill>
                  <a:schemeClr val="tx2"/>
                </a:solidFill>
                <a:latin typeface="Consolas" panose="020B0609020204030204" pitchFamily="49" charset="0"/>
              </a:rPr>
              <a:t>, </a:t>
            </a:r>
            <a:r>
              <a:rPr lang="en-US" sz="3200" b="1" noProof="1" smtClean="0">
                <a:solidFill>
                  <a:schemeClr val="tx2"/>
                </a:solidFill>
                <a:latin typeface="Consolas" panose="020B0609020204030204" pitchFamily="49" charset="0"/>
              </a:rPr>
              <a:t>last_name);</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47</a:t>
            </a:fld>
            <a:endParaRPr lang="en-US" dirty="0"/>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8" name="AutoShape 7"/>
          <p:cNvSpPr>
            <a:spLocks noChangeArrowheads="1"/>
          </p:cNvSpPr>
          <p:nvPr/>
        </p:nvSpPr>
        <p:spPr bwMode="auto">
          <a:xfrm>
            <a:off x="531812" y="4792829"/>
            <a:ext cx="2932706" cy="564085"/>
          </a:xfrm>
          <a:prstGeom prst="wedgeRoundRectCallout">
            <a:avLst>
              <a:gd name="adj1" fmla="val 45776"/>
              <a:gd name="adj2" fmla="val -1577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Name</a:t>
            </a:r>
          </a:p>
        </p:txBody>
      </p:sp>
      <p:sp>
        <p:nvSpPr>
          <p:cNvPr id="11" name="AutoShape 7"/>
          <p:cNvSpPr>
            <a:spLocks noChangeArrowheads="1"/>
          </p:cNvSpPr>
          <p:nvPr/>
        </p:nvSpPr>
        <p:spPr bwMode="auto">
          <a:xfrm>
            <a:off x="6892924" y="4532685"/>
            <a:ext cx="2932706" cy="564085"/>
          </a:xfrm>
          <a:prstGeom prst="wedgeRoundRectCallout">
            <a:avLst>
              <a:gd name="adj1" fmla="val -50336"/>
              <a:gd name="adj2" fmla="val -9704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Columns</a:t>
            </a:r>
          </a:p>
        </p:txBody>
      </p:sp>
    </p:spTree>
    <p:extLst>
      <p:ext uri="{BB962C8B-B14F-4D97-AF65-F5344CB8AC3E}">
        <p14:creationId xmlns:p14="http://schemas.microsoft.com/office/powerpoint/2010/main" val="229257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48</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Joins</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a:p>
            <a:pPr marL="444500" indent="-444500">
              <a:lnSpc>
                <a:spcPct val="100000"/>
              </a:lnSpc>
              <a:buFontTx/>
              <a:buAutoNum type="arabicPeriod"/>
            </a:pPr>
            <a:r>
              <a:rPr lang="en-US" sz="3200" dirty="0">
                <a:solidFill>
                  <a:schemeClr val="tx2">
                    <a:lumMod val="75000"/>
                  </a:schemeClr>
                </a:solidFill>
              </a:rPr>
              <a:t>Subqueries</a:t>
            </a:r>
            <a:r>
              <a:rPr lang="en-US" sz="3200" dirty="0"/>
              <a:t> are used to nest queries.</a:t>
            </a:r>
          </a:p>
          <a:p>
            <a:pPr marL="444500" indent="-444500">
              <a:lnSpc>
                <a:spcPct val="100000"/>
              </a:lnSpc>
              <a:buFontTx/>
              <a:buAutoNum type="arabicPeriod"/>
            </a:pPr>
            <a:r>
              <a:rPr lang="en-US" sz="3200" dirty="0" smtClean="0"/>
              <a:t>Indices </a:t>
            </a:r>
            <a:r>
              <a:rPr lang="en-US" sz="3200" dirty="0"/>
              <a:t>improve SQL search </a:t>
            </a:r>
            <a:r>
              <a:rPr lang="en-US" sz="3200" dirty="0">
                <a:solidFill>
                  <a:schemeClr val="tx2">
                    <a:lumMod val="75000"/>
                  </a:schemeClr>
                </a:solidFill>
              </a:rPr>
              <a:t>performance</a:t>
            </a:r>
            <a:r>
              <a:rPr lang="en-US" sz="3200" dirty="0"/>
              <a:t/>
            </a:r>
            <a:br>
              <a:rPr lang="en-US" sz="3200" dirty="0"/>
            </a:br>
            <a:r>
              <a:rPr lang="en-US" sz="3200" dirty="0"/>
              <a:t>if used properly.</a:t>
            </a: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3110" y="1446647"/>
            <a:ext cx="3791856" cy="281304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6"/>
          <p:cNvGrpSpPr/>
          <p:nvPr/>
        </p:nvGrpSpPr>
        <p:grpSpPr>
          <a:xfrm>
            <a:off x="8422626" y="4716282"/>
            <a:ext cx="3081986" cy="1628125"/>
            <a:chOff x="998778" y="2709000"/>
            <a:chExt cx="7687634" cy="3510730"/>
          </a:xfrm>
        </p:grpSpPr>
        <p:pic>
          <p:nvPicPr>
            <p:cNvPr id="9" name="Picture 4"/>
            <p:cNvPicPr>
              <a:picLocks noChangeAspect="1" noChangeArrowheads="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8778" y="2709000"/>
              <a:ext cx="7687634" cy="3510730"/>
            </a:xfrm>
            <a:prstGeom prst="rect">
              <a:avLst/>
            </a:prstGeom>
            <a:ln>
              <a:noFill/>
            </a:ln>
            <a:effectLst>
              <a:softEdge rad="112500"/>
            </a:effectLst>
          </p:spPr>
        </p:pic>
        <p:sp>
          <p:nvSpPr>
            <p:cNvPr id="10"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sp>
        <p:nvSpPr>
          <p:cNvPr id="12" name="Rectangle 9"/>
          <p:cNvSpPr>
            <a:spLocks noChangeArrowheads="1"/>
          </p:cNvSpPr>
          <p:nvPr/>
        </p:nvSpPr>
        <p:spPr bwMode="auto">
          <a:xfrm>
            <a:off x="360803" y="1902096"/>
            <a:ext cx="7257608" cy="16031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000" b="1" dirty="0">
                <a:solidFill>
                  <a:schemeClr val="tx2"/>
                </a:solidFill>
                <a:latin typeface="Consolas" panose="020B0609020204030204" pitchFamily="49" charset="0"/>
              </a:rPr>
              <a:t>SELECT * FROM </a:t>
            </a:r>
            <a:r>
              <a:rPr lang="en-US" sz="3000" b="1" dirty="0" smtClean="0">
                <a:solidFill>
                  <a:schemeClr val="tx2"/>
                </a:solidFill>
                <a:latin typeface="Consolas" panose="020B0609020204030204" pitchFamily="49" charset="0"/>
              </a:rPr>
              <a:t>employees </a:t>
            </a:r>
            <a:r>
              <a:rPr lang="en-US" sz="3000" b="1" dirty="0">
                <a:solidFill>
                  <a:schemeClr val="tx2"/>
                </a:solidFill>
                <a:latin typeface="Consolas" panose="020B0609020204030204" pitchFamily="49" charset="0"/>
              </a:rPr>
              <a:t>AS e</a:t>
            </a:r>
          </a:p>
          <a:p>
            <a:pPr marL="0" lvl="2"/>
            <a:r>
              <a:rPr lang="en-US" sz="3000" b="1" noProof="1">
                <a:solidFill>
                  <a:schemeClr val="tx2">
                    <a:lumMod val="75000"/>
                  </a:schemeClr>
                </a:solidFill>
                <a:latin typeface="Consolas" panose="020B0609020204030204" pitchFamily="49" charset="0"/>
              </a:rPr>
              <a:t>  JOIN </a:t>
            </a:r>
            <a:r>
              <a:rPr lang="en-US" sz="3000" b="1" noProof="1" smtClean="0">
                <a:solidFill>
                  <a:schemeClr val="tx2"/>
                </a:solidFill>
                <a:latin typeface="Consolas" panose="020B0609020204030204" pitchFamily="49" charset="0"/>
              </a:rPr>
              <a:t>departments </a:t>
            </a:r>
            <a:r>
              <a:rPr lang="en-US" sz="3000" b="1" noProof="1">
                <a:solidFill>
                  <a:schemeClr val="tx2"/>
                </a:solidFill>
                <a:latin typeface="Consolas" panose="020B0609020204030204" pitchFamily="49" charset="0"/>
              </a:rPr>
              <a:t>AS d </a:t>
            </a:r>
            <a:r>
              <a:rPr lang="en-US" sz="3000" b="1" noProof="1">
                <a:solidFill>
                  <a:schemeClr val="tx2">
                    <a:lumMod val="75000"/>
                  </a:schemeClr>
                </a:solidFill>
                <a:latin typeface="Consolas" panose="020B0609020204030204" pitchFamily="49" charset="0"/>
              </a:rPr>
              <a:t>ON</a:t>
            </a:r>
            <a:br>
              <a:rPr lang="en-US" sz="3000" b="1" noProof="1">
                <a:solidFill>
                  <a:schemeClr val="tx2">
                    <a:lumMod val="75000"/>
                  </a:schemeClr>
                </a:solidFill>
                <a:latin typeface="Consolas" panose="020B0609020204030204" pitchFamily="49" charset="0"/>
              </a:rPr>
            </a:br>
            <a:r>
              <a:rPr lang="en-US" sz="3000" b="1" noProof="1" smtClean="0">
                <a:latin typeface="Consolas" panose="020B0609020204030204" pitchFamily="49" charset="0"/>
              </a:rPr>
              <a:t>d.department_id </a:t>
            </a:r>
            <a:r>
              <a:rPr lang="en-US" sz="3000" b="1" noProof="1">
                <a:latin typeface="Consolas" panose="020B0609020204030204" pitchFamily="49" charset="0"/>
              </a:rPr>
              <a:t>= </a:t>
            </a:r>
            <a:r>
              <a:rPr lang="en-US" sz="3000" b="1" noProof="1" smtClean="0">
                <a:latin typeface="Consolas" panose="020B0609020204030204" pitchFamily="49" charset="0"/>
              </a:rPr>
              <a:t>e.department_id</a:t>
            </a:r>
            <a:endParaRPr lang="en-US" sz="3000" noProof="1">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173065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fontScale="90000"/>
          </a:bodyPr>
          <a:lstStyle/>
          <a:p>
            <a:r>
              <a:rPr lang="en-US" dirty="0"/>
              <a:t>Joins, </a:t>
            </a:r>
            <a:r>
              <a:rPr lang="en-US" dirty="0" smtClean="0"/>
              <a:t>Subqueries and Indices in </a:t>
            </a:r>
            <a:r>
              <a:rPr lang="en-US" smtClean="0"/>
              <a:t>MySQL Server</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smtClean="0">
                <a:hlinkClick r:id="rId3"/>
              </a:rPr>
              <a:t>https://softuni.bg/trainings/</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1658590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066212" y="4285439"/>
            <a:ext cx="495300" cy="1218018"/>
            <a:chOff x="4150" y="2578"/>
            <a:chExt cx="408" cy="952"/>
          </a:xfrm>
        </p:grpSpPr>
        <p:sp>
          <p:nvSpPr>
            <p:cNvPr id="521219" name="Line 3"/>
            <p:cNvSpPr>
              <a:spLocks noChangeShapeType="1"/>
            </p:cNvSpPr>
            <p:nvPr/>
          </p:nvSpPr>
          <p:spPr bwMode="auto">
            <a:xfrm>
              <a:off x="4558" y="2578"/>
              <a:ext cx="0" cy="952"/>
            </a:xfrm>
            <a:prstGeom prst="line">
              <a:avLst/>
            </a:prstGeom>
            <a:noFill/>
            <a:ln w="57150">
              <a:solidFill>
                <a:schemeClr val="accent5">
                  <a:lumMod val="20000"/>
                  <a:lumOff val="80000"/>
                </a:schemeClr>
              </a:solidFill>
              <a:round/>
              <a:headEnd/>
              <a:tailEnd/>
            </a:ln>
            <a:effectLst/>
          </p:spPr>
          <p:txBody>
            <a:bodyPr/>
            <a:lstStyle/>
            <a:p>
              <a:endParaRPr lang="bg-BG" dirty="0"/>
            </a:p>
          </p:txBody>
        </p:sp>
        <p:sp>
          <p:nvSpPr>
            <p:cNvPr id="521220" name="Line 4"/>
            <p:cNvSpPr>
              <a:spLocks noChangeShapeType="1"/>
            </p:cNvSpPr>
            <p:nvPr/>
          </p:nvSpPr>
          <p:spPr bwMode="auto">
            <a:xfrm flipH="1">
              <a:off x="4150" y="3521"/>
              <a:ext cx="408" cy="0"/>
            </a:xfrm>
            <a:prstGeom prst="line">
              <a:avLst/>
            </a:prstGeom>
            <a:noFill/>
            <a:ln w="57150">
              <a:solidFill>
                <a:schemeClr val="accent5">
                  <a:lumMod val="20000"/>
                  <a:lumOff val="80000"/>
                </a:schemeClr>
              </a:solidFill>
              <a:round/>
              <a:headEnd/>
              <a:tailEnd type="triangle" w="med" len="med"/>
            </a:ln>
            <a:effectLst/>
          </p:spPr>
          <p:txBody>
            <a:bodyPr/>
            <a:lstStyle/>
            <a:p>
              <a:endParaRPr lang="bg-BG" dirty="0"/>
            </a:p>
          </p:txBody>
        </p:sp>
      </p:grpSp>
      <p:grpSp>
        <p:nvGrpSpPr>
          <p:cNvPr id="3" name="Group 5"/>
          <p:cNvGrpSpPr>
            <a:grpSpLocks/>
          </p:cNvGrpSpPr>
          <p:nvPr/>
        </p:nvGrpSpPr>
        <p:grpSpPr bwMode="auto">
          <a:xfrm>
            <a:off x="1382122" y="3828238"/>
            <a:ext cx="597490" cy="1675219"/>
            <a:chOff x="930" y="2577"/>
            <a:chExt cx="535" cy="953"/>
          </a:xfrm>
        </p:grpSpPr>
        <p:sp>
          <p:nvSpPr>
            <p:cNvPr id="521222" name="Line 6"/>
            <p:cNvSpPr>
              <a:spLocks noChangeShapeType="1"/>
            </p:cNvSpPr>
            <p:nvPr/>
          </p:nvSpPr>
          <p:spPr bwMode="auto">
            <a:xfrm>
              <a:off x="930" y="2577"/>
              <a:ext cx="0" cy="953"/>
            </a:xfrm>
            <a:prstGeom prst="line">
              <a:avLst/>
            </a:prstGeom>
            <a:noFill/>
            <a:ln w="57150">
              <a:solidFill>
                <a:schemeClr val="accent5">
                  <a:lumMod val="20000"/>
                  <a:lumOff val="80000"/>
                </a:schemeClr>
              </a:solidFill>
              <a:round/>
              <a:headEnd/>
              <a:tailEnd/>
            </a:ln>
            <a:effectLst/>
          </p:spPr>
          <p:txBody>
            <a:bodyPr/>
            <a:lstStyle/>
            <a:p>
              <a:endParaRPr lang="bg-BG" dirty="0"/>
            </a:p>
          </p:txBody>
        </p:sp>
        <p:sp>
          <p:nvSpPr>
            <p:cNvPr id="521223" name="Line 7"/>
            <p:cNvSpPr>
              <a:spLocks noChangeShapeType="1"/>
            </p:cNvSpPr>
            <p:nvPr/>
          </p:nvSpPr>
          <p:spPr bwMode="auto">
            <a:xfrm>
              <a:off x="930" y="3521"/>
              <a:ext cx="535" cy="0"/>
            </a:xfrm>
            <a:prstGeom prst="line">
              <a:avLst/>
            </a:prstGeom>
            <a:noFill/>
            <a:ln w="57150">
              <a:solidFill>
                <a:schemeClr val="accent5">
                  <a:lumMod val="20000"/>
                  <a:lumOff val="80000"/>
                </a:schemeClr>
              </a:solidFill>
              <a:round/>
              <a:headEnd/>
              <a:tailEnd type="triangle" w="med" len="med"/>
            </a:ln>
            <a:effectLst/>
          </p:spPr>
          <p:txBody>
            <a:bodyPr/>
            <a:lstStyle/>
            <a:p>
              <a:endParaRPr lang="bg-BG" dirty="0"/>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several tables:</a:t>
            </a:r>
          </a:p>
        </p:txBody>
      </p:sp>
      <p:sp>
        <p:nvSpPr>
          <p:cNvPr id="4" name="Slide Number Placeholder 3"/>
          <p:cNvSpPr>
            <a:spLocks noGrp="1"/>
          </p:cNvSpPr>
          <p:nvPr>
            <p:ph type="sldNum" sz="quarter" idx="4"/>
          </p:nvPr>
        </p:nvSpPr>
        <p:spPr/>
        <p:txBody>
          <a:bodyPr/>
          <a:lstStyle/>
          <a:p>
            <a:fld id="{C014DD1E-5D91-48A3-AD6D-45FBA980D106}" type="slidenum">
              <a:rPr lang="en-US" smtClean="0"/>
              <a:pPr/>
              <a:t>5</a:t>
            </a:fld>
            <a:endParaRPr lang="en-US" dirty="0"/>
          </a:p>
        </p:txBody>
      </p:sp>
      <p:graphicFrame>
        <p:nvGraphicFramePr>
          <p:cNvPr id="14" name="Table 1"/>
          <p:cNvGraphicFramePr>
            <a:graphicFrameLocks noGrp="1"/>
          </p:cNvGraphicFramePr>
          <p:nvPr>
            <p:extLst>
              <p:ext uri="{D42A27DB-BD31-4B8C-83A1-F6EECF244321}">
                <p14:modId xmlns:p14="http://schemas.microsoft.com/office/powerpoint/2010/main" val="3866029423"/>
              </p:ext>
            </p:extLst>
          </p:nvPr>
        </p:nvGraphicFramePr>
        <p:xfrm>
          <a:off x="684212" y="2456639"/>
          <a:ext cx="4953000" cy="1371600"/>
        </p:xfrm>
        <a:graphic>
          <a:graphicData uri="http://schemas.openxmlformats.org/drawingml/2006/table">
            <a:tbl>
              <a:tblPr firstRow="1" bandRow="1">
                <a:tableStyleId>{7DF18680-E054-41AD-8BC1-D1AEF772440D}</a:tableStyleId>
              </a:tblPr>
              <a:tblGrid>
                <a:gridCol w="2780632">
                  <a:extLst>
                    <a:ext uri="{9D8B030D-6E8A-4147-A177-3AD203B41FA5}">
                      <a16:colId xmlns:a16="http://schemas.microsoft.com/office/drawing/2014/main" val="1594468805"/>
                    </a:ext>
                  </a:extLst>
                </a:gridCol>
                <a:gridCol w="2172368">
                  <a:extLst>
                    <a:ext uri="{9D8B030D-6E8A-4147-A177-3AD203B41FA5}">
                      <a16:colId xmlns:a16="http://schemas.microsoft.com/office/drawing/2014/main" val="683614382"/>
                    </a:ext>
                  </a:extLst>
                </a:gridCol>
              </a:tblGrid>
              <a:tr h="457200">
                <a:tc>
                  <a:txBody>
                    <a:bodyPr/>
                    <a:lstStyle/>
                    <a:p>
                      <a:r>
                        <a:rPr lang="en-US" noProof="1" smtClean="0"/>
                        <a:t>employee</a:t>
                      </a:r>
                      <a:r>
                        <a:rPr lang="bg-BG" noProof="1" smtClean="0"/>
                        <a:t>_</a:t>
                      </a:r>
                      <a:r>
                        <a:rPr lang="en-US" noProof="1" smtClean="0"/>
                        <a:t>name</a:t>
                      </a:r>
                      <a:endParaRPr lang="en-US" noProof="1"/>
                    </a:p>
                  </a:txBody>
                  <a:tcPr>
                    <a:solidFill>
                      <a:srgbClr val="C6C0AA">
                        <a:alpha val="50000"/>
                      </a:srgbClr>
                    </a:solidFill>
                  </a:tcPr>
                </a:tc>
                <a:tc>
                  <a:txBody>
                    <a:bodyPr/>
                    <a:lstStyle/>
                    <a:p>
                      <a:r>
                        <a:rPr lang="en-US" noProof="1" smtClean="0"/>
                        <a:t>department_id</a:t>
                      </a:r>
                      <a:endParaRPr lang="en-US" noProof="1"/>
                    </a:p>
                  </a:txBody>
                  <a:tcPr anchor="ct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rPr>
                        <a:t>Edward</a:t>
                      </a:r>
                    </a:p>
                  </a:txBody>
                  <a:tcPr>
                    <a:solidFill>
                      <a:schemeClr val="accent5">
                        <a:lumMod val="40000"/>
                        <a:lumOff val="60000"/>
                        <a:alpha val="20000"/>
                      </a:schemeClr>
                    </a:solidFill>
                  </a:tcPr>
                </a:tc>
                <a:tc>
                  <a:txBody>
                    <a:bodyPr/>
                    <a:lstStyle/>
                    <a:p>
                      <a:r>
                        <a:rPr lang="en-US" noProof="1">
                          <a:solidFill>
                            <a:schemeClr val="tx1"/>
                          </a:solidFill>
                        </a:rPr>
                        <a:t>3</a:t>
                      </a:r>
                    </a:p>
                  </a:txBody>
                  <a:tcPr anchor="ct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rPr>
                        <a:t>John</a:t>
                      </a:r>
                    </a:p>
                  </a:txBody>
                  <a:tcPr>
                    <a:solidFill>
                      <a:schemeClr val="accent5">
                        <a:lumMod val="40000"/>
                        <a:lumOff val="60000"/>
                        <a:alpha val="20000"/>
                      </a:schemeClr>
                    </a:solidFill>
                  </a:tcPr>
                </a:tc>
                <a:tc>
                  <a:txBody>
                    <a:bodyPr/>
                    <a:lstStyle/>
                    <a:p>
                      <a:r>
                        <a:rPr lang="en-US" noProof="1">
                          <a:solidFill>
                            <a:schemeClr val="tx1"/>
                          </a:solidFill>
                        </a:rPr>
                        <a:t>NULL</a:t>
                      </a:r>
                    </a:p>
                  </a:txBody>
                  <a:tcPr anchor="ct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sp>
        <p:nvSpPr>
          <p:cNvPr id="15" name="TextBox 12"/>
          <p:cNvSpPr txBox="1"/>
          <p:nvPr/>
        </p:nvSpPr>
        <p:spPr>
          <a:xfrm>
            <a:off x="1800573" y="191208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1053921098"/>
              </p:ext>
            </p:extLst>
          </p:nvPr>
        </p:nvGraphicFramePr>
        <p:xfrm>
          <a:off x="6399212" y="245663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3</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4</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Marketing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5</a:t>
                      </a:r>
                      <a:endParaRPr lang="bg-BG" i="0" dirty="0">
                        <a:solidFill>
                          <a:schemeClr val="tx1"/>
                        </a:solidFill>
                      </a:endParaRPr>
                    </a:p>
                  </a:txBody>
                  <a:tcPr>
                    <a:solidFill>
                      <a:schemeClr val="accent5">
                        <a:lumMod val="40000"/>
                        <a:lumOff val="60000"/>
                        <a:alpha val="20000"/>
                      </a:schemeClr>
                    </a:solidFill>
                  </a:tcPr>
                </a:tc>
                <a:tc>
                  <a:txBody>
                    <a:bodyPr/>
                    <a:lstStyle/>
                    <a:p>
                      <a:r>
                        <a:rPr lang="en-GB" i="0" dirty="0">
                          <a:solidFill>
                            <a:schemeClr val="tx1"/>
                          </a:solidFill>
                        </a:rPr>
                        <a:t>Purchasing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7" name="TextBox 17"/>
          <p:cNvSpPr txBox="1"/>
          <p:nvPr/>
        </p:nvSpPr>
        <p:spPr>
          <a:xfrm>
            <a:off x="7510895" y="1885014"/>
            <a:ext cx="2101729" cy="523220"/>
          </a:xfrm>
          <a:prstGeom prst="rect">
            <a:avLst/>
          </a:prstGeom>
          <a:noFill/>
        </p:spPr>
        <p:txBody>
          <a:bodyPr wrap="none" rtlCol="0">
            <a:spAutoFit/>
          </a:bodyPr>
          <a:lstStyle/>
          <a:p>
            <a:r>
              <a:rPr lang="en-US" sz="2800" dirty="0"/>
              <a:t>Departments</a:t>
            </a:r>
          </a:p>
        </p:txBody>
      </p:sp>
      <p:graphicFrame>
        <p:nvGraphicFramePr>
          <p:cNvPr id="18" name="Table 3"/>
          <p:cNvGraphicFramePr>
            <a:graphicFrameLocks noGrp="1"/>
          </p:cNvGraphicFramePr>
          <p:nvPr>
            <p:extLst>
              <p:ext uri="{D42A27DB-BD31-4B8C-83A1-F6EECF244321}">
                <p14:modId xmlns:p14="http://schemas.microsoft.com/office/powerpoint/2010/main" val="3316734924"/>
              </p:ext>
            </p:extLst>
          </p:nvPr>
        </p:nvGraphicFramePr>
        <p:xfrm>
          <a:off x="1979611" y="5059362"/>
          <a:ext cx="7086599" cy="914400"/>
        </p:xfrm>
        <a:graphic>
          <a:graphicData uri="http://schemas.openxmlformats.org/drawingml/2006/table">
            <a:tbl>
              <a:tblPr firstRow="1" bandRow="1">
                <a:tableStyleId>{7DF18680-E054-41AD-8BC1-D1AEF772440D}</a:tableStyleId>
              </a:tblPr>
              <a:tblGrid>
                <a:gridCol w="2353700">
                  <a:extLst>
                    <a:ext uri="{9D8B030D-6E8A-4147-A177-3AD203B41FA5}">
                      <a16:colId xmlns:a16="http://schemas.microsoft.com/office/drawing/2014/main" val="187285565"/>
                    </a:ext>
                  </a:extLst>
                </a:gridCol>
                <a:gridCol w="2134478">
                  <a:extLst>
                    <a:ext uri="{9D8B030D-6E8A-4147-A177-3AD203B41FA5}">
                      <a16:colId xmlns:a16="http://schemas.microsoft.com/office/drawing/2014/main" val="1774347793"/>
                    </a:ext>
                  </a:extLst>
                </a:gridCol>
                <a:gridCol w="2598421">
                  <a:extLst>
                    <a:ext uri="{9D8B030D-6E8A-4147-A177-3AD203B41FA5}">
                      <a16:colId xmlns:a16="http://schemas.microsoft.com/office/drawing/2014/main" val="1719306019"/>
                    </a:ext>
                  </a:extLst>
                </a:gridCol>
              </a:tblGrid>
              <a:tr h="457200">
                <a:tc>
                  <a:txBody>
                    <a:bodyPr/>
                    <a:lstStyle/>
                    <a:p>
                      <a:r>
                        <a:rPr lang="en-US" noProof="1" smtClean="0">
                          <a:solidFill>
                            <a:schemeClr val="tx1"/>
                          </a:solidFill>
                        </a:rPr>
                        <a:t>employee_name</a:t>
                      </a:r>
                      <a:endParaRPr lang="en-US"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department_id</a:t>
                      </a:r>
                      <a:endParaRPr lang="en-US" i="0" noProof="1">
                        <a:solidFill>
                          <a:schemeClr val="tx1"/>
                        </a:solidFill>
                      </a:endParaRPr>
                    </a:p>
                  </a:txBody>
                  <a:tcPr>
                    <a:solidFill>
                      <a:srgbClr val="C6C0AA">
                        <a:alpha val="50000"/>
                      </a:srgbClr>
                    </a:solidFill>
                  </a:tcPr>
                </a:tc>
                <a:tc>
                  <a:txBody>
                    <a:bodyPr/>
                    <a:lstStyle/>
                    <a:p>
                      <a:r>
                        <a:rPr lang="en-US" i="0" noProof="1" smtClean="0">
                          <a:solidFill>
                            <a:schemeClr val="tx1"/>
                          </a:solidFill>
                        </a:rPr>
                        <a:t>department_name</a:t>
                      </a:r>
                      <a:endParaRPr lang="en-US" i="0" noProof="1">
                        <a:solidFill>
                          <a:schemeClr val="tx1"/>
                        </a:solidFill>
                      </a:endParaRP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noProof="1">
                          <a:solidFill>
                            <a:schemeClr val="tx1"/>
                          </a:solidFill>
                        </a:rPr>
                        <a:t>Edward</a:t>
                      </a:r>
                    </a:p>
                  </a:txBody>
                  <a:tcPr>
                    <a:solidFill>
                      <a:schemeClr val="accent5">
                        <a:lumMod val="40000"/>
                        <a:lumOff val="60000"/>
                        <a:alpha val="20000"/>
                      </a:schemeClr>
                    </a:solidFill>
                  </a:tcPr>
                </a:tc>
                <a:tc>
                  <a:txBody>
                    <a:bodyPr/>
                    <a:lstStyle/>
                    <a:p>
                      <a:r>
                        <a:rPr lang="en-US" i="0" noProof="1">
                          <a:solidFill>
                            <a:schemeClr val="tx1"/>
                          </a:solidFill>
                        </a:rPr>
                        <a:t>3</a:t>
                      </a:r>
                    </a:p>
                  </a:txBody>
                  <a:tcPr>
                    <a:solidFill>
                      <a:schemeClr val="accent5">
                        <a:lumMod val="40000"/>
                        <a:lumOff val="60000"/>
                        <a:alpha val="20000"/>
                      </a:schemeClr>
                    </a:solidFill>
                  </a:tcPr>
                </a:tc>
                <a:tc>
                  <a:txBody>
                    <a:bodyPr/>
                    <a:lstStyle/>
                    <a:p>
                      <a:r>
                        <a:rPr lang="en-US" i="0" noProof="1">
                          <a:solidFill>
                            <a:schemeClr val="tx1"/>
                          </a:solidFill>
                        </a:rPr>
                        <a:t>Sales</a:t>
                      </a:r>
                    </a:p>
                  </a:txBody>
                  <a:tcPr>
                    <a:solidFill>
                      <a:schemeClr val="accent5">
                        <a:lumMod val="40000"/>
                        <a:lumOff val="60000"/>
                        <a:alpha val="20000"/>
                      </a:schemeClr>
                    </a:solidFill>
                  </a:tcPr>
                </a:tc>
                <a:extLst>
                  <a:ext uri="{0D108BD9-81ED-4DB2-BD59-A6C34878D82A}">
                    <a16:rowId xmlns:a16="http://schemas.microsoft.com/office/drawing/2014/main" val="723432538"/>
                  </a:ext>
                </a:extLst>
              </a:tr>
            </a:tbl>
          </a:graphicData>
        </a:graphic>
      </p:graphicFrame>
    </p:spTree>
    <p:extLst>
      <p:ext uri="{BB962C8B-B14F-4D97-AF65-F5344CB8AC3E}">
        <p14:creationId xmlns:p14="http://schemas.microsoft.com/office/powerpoint/2010/main" val="106775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par>
                                <p:cTn id="22" presetID="22" presetClass="entr" presetSubtype="2"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right)">
                                      <p:cBhvr>
                                        <p:cTn id="24" dur="500"/>
                                        <p:tgtEl>
                                          <p:spTgt spid="2"/>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50</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32779671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9" name="Picture 8" descr="http://softuni.bg" title="Software University">
            <a:hlinkClick r:id="rId4" tooltip="Software University"/>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6400" y="1594686"/>
            <a:ext cx="1701050" cy="1570200"/>
          </a:xfrm>
          <a:prstGeom prst="rect">
            <a:avLst/>
          </a:prstGeom>
          <a:ln w="12700">
            <a:solidFill>
              <a:srgbClr val="55438F">
                <a:alpha val="70000"/>
              </a:srgbClr>
            </a:solidFill>
          </a:ln>
        </p:spPr>
      </p:pic>
      <p:pic>
        <p:nvPicPr>
          <p:cNvPr id="10" name="Picture 9" descr="http://softuni.org" title="Software University Foundation">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title="Software University @ Facebook">
            <a:hlinkClick r:id="rId9" tooltip="Software University @ Facebook"/>
          </p:cNvPr>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auto">
          <a:xfrm>
            <a:off x="10075536" y="3512062"/>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109334" y="4876800"/>
            <a:ext cx="970156" cy="965726"/>
          </a:xfrm>
          <a:prstGeom prst="rect">
            <a:avLst/>
          </a:prstGeom>
        </p:spPr>
      </p:pic>
      <p:pic>
        <p:nvPicPr>
          <p:cNvPr id="5" name="Picture 4">
            <a:hlinkClick r:id="rId4"/>
          </p:cNvPr>
          <p:cNvPicPr>
            <a:picLocks noChangeAspect="1"/>
          </p:cNvPicPr>
          <p:nvPr/>
        </p:nvPicPr>
        <p:blipFill>
          <a:blip r:embed="rId12"/>
          <a:stretch>
            <a:fillRect/>
          </a:stretch>
        </p:blipFill>
        <p:spPr>
          <a:xfrm>
            <a:off x="6762304" y="3093954"/>
            <a:ext cx="2286198" cy="2493480"/>
          </a:xfrm>
          <a:prstGeom prst="rect">
            <a:avLst/>
          </a:prstGeom>
        </p:spPr>
      </p:pic>
    </p:spTree>
    <p:extLst>
      <p:ext uri="{BB962C8B-B14F-4D97-AF65-F5344CB8AC3E}">
        <p14:creationId xmlns:p14="http://schemas.microsoft.com/office/powerpoint/2010/main" val="4005242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 (1)</a:t>
            </a:r>
          </a:p>
        </p:txBody>
      </p:sp>
      <p:sp>
        <p:nvSpPr>
          <p:cNvPr id="523267" name="Rectangle 3"/>
          <p:cNvSpPr>
            <a:spLocks noGrp="1" noChangeArrowheads="1"/>
          </p:cNvSpPr>
          <p:nvPr>
            <p:ph idx="1"/>
          </p:nvPr>
        </p:nvSpPr>
        <p:spPr/>
        <p:txBody>
          <a:bodyPr/>
          <a:lstStyle/>
          <a:p>
            <a:pPr>
              <a:lnSpc>
                <a:spcPct val="90000"/>
              </a:lnSpc>
            </a:pPr>
            <a:r>
              <a:rPr lang="en-US" dirty="0"/>
              <a:t>This will produce </a:t>
            </a:r>
            <a:r>
              <a:rPr lang="en-US" dirty="0">
                <a:solidFill>
                  <a:schemeClr val="tx2">
                    <a:lumMod val="75000"/>
                  </a:schemeClr>
                </a:solidFill>
              </a:rPr>
              <a:t>Cartesian product</a:t>
            </a:r>
            <a:r>
              <a:rPr lang="en-US" dirty="0"/>
              <a: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523268" name="Rectangle 4"/>
          <p:cNvSpPr>
            <a:spLocks noChangeArrowheads="1"/>
          </p:cNvSpPr>
          <p:nvPr/>
        </p:nvSpPr>
        <p:spPr bwMode="auto">
          <a:xfrm>
            <a:off x="2055812" y="1905000"/>
            <a:ext cx="76962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name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department_name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graphicFrame>
        <p:nvGraphicFramePr>
          <p:cNvPr id="7" name="Table 15"/>
          <p:cNvGraphicFramePr>
            <a:graphicFrameLocks noGrp="1"/>
          </p:cNvGraphicFramePr>
          <p:nvPr>
            <p:extLst>
              <p:ext uri="{D42A27DB-BD31-4B8C-83A1-F6EECF244321}">
                <p14:modId xmlns:p14="http://schemas.microsoft.com/office/powerpoint/2010/main" val="453689964"/>
              </p:ext>
            </p:extLst>
          </p:nvPr>
        </p:nvGraphicFramePr>
        <p:xfrm>
          <a:off x="3198812" y="3586545"/>
          <a:ext cx="4724400" cy="2743200"/>
        </p:xfrm>
        <a:graphic>
          <a:graphicData uri="http://schemas.openxmlformats.org/drawingml/2006/table">
            <a:tbl>
              <a:tblPr firstRow="1" bandRow="1">
                <a:tableStyleId>{7DF18680-E054-41AD-8BC1-D1AEF772440D}</a:tableStyleId>
              </a:tblPr>
              <a:tblGrid>
                <a:gridCol w="2146061">
                  <a:extLst>
                    <a:ext uri="{9D8B030D-6E8A-4147-A177-3AD203B41FA5}">
                      <a16:colId xmlns:a16="http://schemas.microsoft.com/office/drawing/2014/main" val="1594468805"/>
                    </a:ext>
                  </a:extLst>
                </a:gridCol>
                <a:gridCol w="2578339">
                  <a:extLst>
                    <a:ext uri="{9D8B030D-6E8A-4147-A177-3AD203B41FA5}">
                      <a16:colId xmlns:a16="http://schemas.microsoft.com/office/drawing/2014/main" val="683614382"/>
                    </a:ext>
                  </a:extLst>
                </a:gridCol>
              </a:tblGrid>
              <a:tr h="457200">
                <a:tc>
                  <a:txBody>
                    <a:bodyPr/>
                    <a:lstStyle/>
                    <a:p>
                      <a:r>
                        <a:rPr lang="en-US" i="0" noProof="1" smtClean="0"/>
                        <a:t>last_name</a:t>
                      </a:r>
                      <a:endParaRPr lang="en-US" i="0" noProof="1"/>
                    </a:p>
                  </a:txBody>
                  <a:tcPr>
                    <a:solidFill>
                      <a:srgbClr val="C6C0AA">
                        <a:alpha val="50000"/>
                      </a:srgbClr>
                    </a:solidFill>
                  </a:tcPr>
                </a:tc>
                <a:tc>
                  <a:txBody>
                    <a:bodyPr/>
                    <a:lstStyle/>
                    <a:p>
                      <a:r>
                        <a:rPr lang="en-US" i="0" noProof="1" smtClean="0"/>
                        <a:t>department_name</a:t>
                      </a:r>
                      <a:endParaRPr lang="en-US" i="0" noProof="1"/>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rPr>
                        <a:t>Gilbert</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Engineering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rPr>
                        <a:t>Brown</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Engineering</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rPr>
                        <a:t>…</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967662590"/>
                  </a:ext>
                </a:extLst>
              </a:tr>
              <a:tr h="457200">
                <a:tc>
                  <a:txBody>
                    <a:bodyPr/>
                    <a:lstStyle/>
                    <a:p>
                      <a:r>
                        <a:rPr lang="en-US" i="0" dirty="0">
                          <a:solidFill>
                            <a:schemeClr val="tx1"/>
                          </a:solidFill>
                        </a:rPr>
                        <a:t>Gilbert</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1386933680"/>
                  </a:ext>
                </a:extLst>
              </a:tr>
              <a:tr h="457200">
                <a:tc>
                  <a:txBody>
                    <a:bodyPr/>
                    <a:lstStyle/>
                    <a:p>
                      <a:r>
                        <a:rPr lang="en-US" i="0" dirty="0">
                          <a:solidFill>
                            <a:schemeClr val="tx1"/>
                          </a:solidFill>
                        </a:rPr>
                        <a:t>Brown</a:t>
                      </a:r>
                      <a:endParaRPr lang="bg-BG" i="0" dirty="0">
                        <a:solidFill>
                          <a:schemeClr val="tx1"/>
                        </a:solidFill>
                      </a:endParaRPr>
                    </a:p>
                  </a:txBody>
                  <a:tcPr>
                    <a:solidFill>
                      <a:schemeClr val="accent5">
                        <a:lumMod val="40000"/>
                        <a:lumOff val="60000"/>
                        <a:alpha val="20000"/>
                      </a:schemeClr>
                    </a:solidFill>
                  </a:tcPr>
                </a:tc>
                <a:tc>
                  <a:txBody>
                    <a:bodyPr/>
                    <a:lstStyle/>
                    <a:p>
                      <a:r>
                        <a:rPr lang="en-US" i="0" dirty="0">
                          <a:solidFill>
                            <a:schemeClr val="tx1"/>
                          </a:solidFill>
                        </a:rPr>
                        <a:t>Sales</a:t>
                      </a:r>
                      <a:endParaRPr lang="bg-BG" i="0" dirty="0">
                        <a:solidFill>
                          <a:schemeClr val="tx1"/>
                        </a:solidFill>
                      </a:endParaRPr>
                    </a:p>
                  </a:txBody>
                  <a:tcPr>
                    <a:solidFill>
                      <a:schemeClr val="accent5">
                        <a:lumMod val="40000"/>
                        <a:lumOff val="60000"/>
                        <a:alpha val="20000"/>
                      </a:schemeClr>
                    </a:solidFill>
                  </a:tcPr>
                </a:tc>
                <a:extLst>
                  <a:ext uri="{0D108BD9-81ED-4DB2-BD59-A6C34878D82A}">
                    <a16:rowId xmlns:a16="http://schemas.microsoft.com/office/drawing/2014/main" val="3866818171"/>
                  </a:ext>
                </a:extLst>
              </a:tr>
            </a:tbl>
          </a:graphicData>
        </a:graphic>
      </p:graphicFrame>
    </p:spTree>
    <p:extLst>
      <p:ext uri="{BB962C8B-B14F-4D97-AF65-F5344CB8AC3E}">
        <p14:creationId xmlns:p14="http://schemas.microsoft.com/office/powerpoint/2010/main" val="870329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fade">
                                      <p:cBhvr>
                                        <p:cTn id="7" dur="500"/>
                                        <p:tgtEl>
                                          <p:spTgt spid="5232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3268"/>
                                        </p:tgtEl>
                                        <p:attrNameLst>
                                          <p:attrName>style.visibility</p:attrName>
                                        </p:attrNameLst>
                                      </p:cBhvr>
                                      <p:to>
                                        <p:strVal val="visible"/>
                                      </p:to>
                                    </p:set>
                                    <p:animEffect transition="in" filter="fade">
                                      <p:cBhvr>
                                        <p:cTn id="10" dur="500"/>
                                        <p:tgtEl>
                                          <p:spTgt spid="52326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3267">
                                            <p:txEl>
                                              <p:pRg st="3" end="3"/>
                                            </p:txEl>
                                          </p:spTgt>
                                        </p:tgtEl>
                                        <p:attrNameLst>
                                          <p:attrName>style.visibility</p:attrName>
                                        </p:attrNameLst>
                                      </p:cBhvr>
                                      <p:to>
                                        <p:strVal val="visible"/>
                                      </p:to>
                                    </p:set>
                                    <p:animEffect transition="in" filter="fade">
                                      <p:cBhvr>
                                        <p:cTn id="15" dur="500"/>
                                        <p:tgtEl>
                                          <p:spTgt spid="52326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uiExpand="1" build="p"/>
      <p:bldP spid="52326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dirty="0"/>
              <a:t>Cartesian Product (2)</a:t>
            </a:r>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a:t>
            </a:r>
            <a:r>
              <a:rPr lang="en-US" dirty="0">
                <a:solidFill>
                  <a:schemeClr val="tx2">
                    <a:lumMod val="75000"/>
                  </a:schemeClr>
                </a:solidFill>
              </a:rPr>
              <a:t>join condition</a:t>
            </a:r>
          </a:p>
        </p:txBody>
      </p:sp>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1165392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4291">
                                            <p:txEl>
                                              <p:pRg st="0" end="0"/>
                                            </p:txEl>
                                          </p:spTgt>
                                        </p:tgtEl>
                                        <p:attrNameLst>
                                          <p:attrName>style.visibility</p:attrName>
                                        </p:attrNameLst>
                                      </p:cBhvr>
                                      <p:to>
                                        <p:strVal val="visible"/>
                                      </p:to>
                                    </p:set>
                                    <p:animEffect transition="in" filter="fade">
                                      <p:cBhvr>
                                        <p:cTn id="7" dur="500"/>
                                        <p:tgtEl>
                                          <p:spTgt spid="524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4291">
                                            <p:txEl>
                                              <p:pRg st="1" end="1"/>
                                            </p:txEl>
                                          </p:spTgt>
                                        </p:tgtEl>
                                        <p:attrNameLst>
                                          <p:attrName>style.visibility</p:attrName>
                                        </p:attrNameLst>
                                      </p:cBhvr>
                                      <p:to>
                                        <p:strVal val="visible"/>
                                      </p:to>
                                    </p:set>
                                    <p:animEffect transition="in" filter="fade">
                                      <p:cBhvr>
                                        <p:cTn id="12" dur="500"/>
                                        <p:tgtEl>
                                          <p:spTgt spid="524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4291">
                                            <p:txEl>
                                              <p:pRg st="2" end="2"/>
                                            </p:txEl>
                                          </p:spTgt>
                                        </p:tgtEl>
                                        <p:attrNameLst>
                                          <p:attrName>style.visibility</p:attrName>
                                        </p:attrNameLst>
                                      </p:cBhvr>
                                      <p:to>
                                        <p:strVal val="visible"/>
                                      </p:to>
                                    </p:set>
                                    <p:animEffect transition="in" filter="fade">
                                      <p:cBhvr>
                                        <p:cTn id="17" dur="500"/>
                                        <p:tgtEl>
                                          <p:spTgt spid="524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4291">
                                            <p:txEl>
                                              <p:pRg st="3" end="3"/>
                                            </p:txEl>
                                          </p:spTgt>
                                        </p:tgtEl>
                                        <p:attrNameLst>
                                          <p:attrName>style.visibility</p:attrName>
                                        </p:attrNameLst>
                                      </p:cBhvr>
                                      <p:to>
                                        <p:strVal val="visible"/>
                                      </p:to>
                                    </p:set>
                                    <p:animEffect transition="in" filter="fade">
                                      <p:cBhvr>
                                        <p:cTn id="22" dur="500"/>
                                        <p:tgtEl>
                                          <p:spTgt spid="524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4291">
                                            <p:txEl>
                                              <p:pRg st="4" end="4"/>
                                            </p:txEl>
                                          </p:spTgt>
                                        </p:tgtEl>
                                        <p:attrNameLst>
                                          <p:attrName>style.visibility</p:attrName>
                                        </p:attrNameLst>
                                      </p:cBhvr>
                                      <p:to>
                                        <p:strVal val="visible"/>
                                      </p:to>
                                    </p:set>
                                    <p:animEffect transition="in" filter="fade">
                                      <p:cBhvr>
                                        <p:cTn id="27" dur="500"/>
                                        <p:tgtEl>
                                          <p:spTgt spid="524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normAutofit/>
          </a:bodyPr>
          <a:lstStyle/>
          <a:p>
            <a:pPr>
              <a:lnSpc>
                <a:spcPct val="100000"/>
              </a:lnSpc>
            </a:pPr>
            <a:r>
              <a:rPr lang="en-US" sz="3600" dirty="0"/>
              <a:t>Inner joins</a:t>
            </a:r>
          </a:p>
          <a:p>
            <a:pPr>
              <a:lnSpc>
                <a:spcPct val="100000"/>
              </a:lnSpc>
            </a:pPr>
            <a:r>
              <a:rPr lang="en-US" sz="3600" dirty="0"/>
              <a:t>Left, right and full outer joins</a:t>
            </a:r>
          </a:p>
          <a:p>
            <a:pPr>
              <a:lnSpc>
                <a:spcPct val="100000"/>
              </a:lnSpc>
            </a:pPr>
            <a:r>
              <a:rPr lang="en-US" sz="3600" dirty="0"/>
              <a:t>Cross joins</a:t>
            </a:r>
          </a:p>
        </p:txBody>
      </p:sp>
      <p:sp>
        <p:nvSpPr>
          <p:cNvPr id="525314" name="Rectangle 2"/>
          <p:cNvSpPr>
            <a:spLocks noGrp="1" noChangeArrowheads="1"/>
          </p:cNvSpPr>
          <p:nvPr>
            <p:ph type="title"/>
          </p:nvPr>
        </p:nvSpPr>
        <p:spPr/>
        <p:txBody>
          <a:bodyPr/>
          <a:lstStyle/>
          <a:p>
            <a:r>
              <a:rPr lang="en-US" dirty="0"/>
              <a:t>Types of Joins</a:t>
            </a:r>
          </a:p>
        </p:txBody>
      </p:sp>
      <p:pic>
        <p:nvPicPr>
          <p:cNvPr id="45057" name="Picture 1" descr="C:\Trash\table-red.png"/>
          <p:cNvPicPr>
            <a:picLocks noChangeAspect="1" noChangeArrowheads="1"/>
          </p:cNvPicPr>
          <p:nvPr/>
        </p:nvPicPr>
        <p:blipFill>
          <a:blip r:embed="rId3" cstate="screen"/>
          <a:srcRect/>
          <a:stretch>
            <a:fillRect/>
          </a:stretch>
        </p:blipFill>
        <p:spPr bwMode="auto">
          <a:xfrm>
            <a:off x="2281361" y="3698172"/>
            <a:ext cx="2771776" cy="2224262"/>
          </a:xfrm>
          <a:prstGeom prst="rect">
            <a:avLst/>
          </a:prstGeom>
          <a:ln>
            <a:noFill/>
          </a:ln>
          <a:effectLst>
            <a:outerShdw blurRad="292100" dist="139700" dir="2700000" algn="tl" rotWithShape="0">
              <a:srgbClr val="333333">
                <a:alpha val="65000"/>
              </a:srgbClr>
            </a:outerShd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7132636" y="3733800"/>
            <a:ext cx="2771776" cy="2224262"/>
          </a:xfrm>
          <a:prstGeom prst="rect">
            <a:avLst/>
          </a:prstGeom>
          <a:ln>
            <a:noFill/>
          </a:ln>
          <a:effectLst>
            <a:outerShdw blurRad="292100" dist="139700" dir="2700000" algn="tl" rotWithShape="0">
              <a:srgbClr val="333333">
                <a:alpha val="65000"/>
              </a:srgbClr>
            </a:outerShd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4405139"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6625602"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5791137" y="3918767"/>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5465764" y="4558594"/>
            <a:ext cx="1238248" cy="1155698"/>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Tree>
    <p:extLst>
      <p:ext uri="{BB962C8B-B14F-4D97-AF65-F5344CB8AC3E}">
        <p14:creationId xmlns:p14="http://schemas.microsoft.com/office/powerpoint/2010/main" val="142789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5315">
                                            <p:txEl>
                                              <p:pRg st="1" end="1"/>
                                            </p:txEl>
                                          </p:spTgt>
                                        </p:tgtEl>
                                        <p:attrNameLst>
                                          <p:attrName>style.visibility</p:attrName>
                                        </p:attrNameLst>
                                      </p:cBhvr>
                                      <p:to>
                                        <p:strVal val="visible"/>
                                      </p:to>
                                    </p:set>
                                    <p:animEffect transition="in" filter="fade">
                                      <p:cBhvr>
                                        <p:cTn id="7" dur="500"/>
                                        <p:tgtEl>
                                          <p:spTgt spid="525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5315">
                                            <p:txEl>
                                              <p:pRg st="2" end="2"/>
                                            </p:txEl>
                                          </p:spTgt>
                                        </p:tgtEl>
                                        <p:attrNameLst>
                                          <p:attrName>style.visibility</p:attrName>
                                        </p:attrNameLst>
                                      </p:cBhvr>
                                      <p:to>
                                        <p:strVal val="visible"/>
                                      </p:to>
                                    </p:set>
                                    <p:animEffect transition="in" filter="fade">
                                      <p:cBhvr>
                                        <p:cTn id="12" dur="500"/>
                                        <p:tgtEl>
                                          <p:spTgt spid="525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057"/>
                                        </p:tgtEl>
                                        <p:attrNameLst>
                                          <p:attrName>style.visibility</p:attrName>
                                        </p:attrNameLst>
                                      </p:cBhvr>
                                      <p:to>
                                        <p:strVal val="visible"/>
                                      </p:to>
                                    </p:set>
                                    <p:animEffect transition="in" filter="fade">
                                      <p:cBhvr>
                                        <p:cTn id="17" dur="500"/>
                                        <p:tgtEl>
                                          <p:spTgt spid="45057"/>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45061"/>
                                        </p:tgtEl>
                                        <p:attrNameLst>
                                          <p:attrName>style.visibility</p:attrName>
                                        </p:attrNameLst>
                                      </p:cBhvr>
                                      <p:to>
                                        <p:strVal val="visible"/>
                                      </p:to>
                                    </p:set>
                                    <p:animEffect transition="in" filter="fade">
                                      <p:cBhvr>
                                        <p:cTn id="23" dur="500"/>
                                        <p:tgtEl>
                                          <p:spTgt spid="45061"/>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45063"/>
                                        </p:tgtEl>
                                        <p:attrNameLst>
                                          <p:attrName>style.visibility</p:attrName>
                                        </p:attrNameLst>
                                      </p:cBhvr>
                                      <p:to>
                                        <p:strVal val="visible"/>
                                      </p:to>
                                    </p:set>
                                    <p:animEffect transition="in" filter="fade">
                                      <p:cBhvr>
                                        <p:cTn id="29" dur="500"/>
                                        <p:tgtEl>
                                          <p:spTgt spid="45063"/>
                                        </p:tgtEl>
                                      </p:cBhvr>
                                    </p:animEffect>
                                  </p:childTnLst>
                                </p:cTn>
                              </p:par>
                              <p:par>
                                <p:cTn id="30" presetID="10" presetClass="entr" presetSubtype="0" fill="hold" nodeType="withEffect">
                                  <p:stCondLst>
                                    <p:cond delay="0"/>
                                  </p:stCondLst>
                                  <p:childTnLst>
                                    <p:set>
                                      <p:cBhvr>
                                        <p:cTn id="31" dur="1" fill="hold">
                                          <p:stCondLst>
                                            <p:cond delay="0"/>
                                          </p:stCondLst>
                                        </p:cTn>
                                        <p:tgtEl>
                                          <p:spTgt spid="45059"/>
                                        </p:tgtEl>
                                        <p:attrNameLst>
                                          <p:attrName>style.visibility</p:attrName>
                                        </p:attrNameLst>
                                      </p:cBhvr>
                                      <p:to>
                                        <p:strVal val="visible"/>
                                      </p:to>
                                    </p:set>
                                    <p:animEffect transition="in" filter="fade">
                                      <p:cBhvr>
                                        <p:cTn id="32"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b="1" dirty="0">
                <a:solidFill>
                  <a:schemeClr val="tx2">
                    <a:lumMod val="75000"/>
                  </a:schemeClr>
                </a:solidFill>
              </a:rPr>
              <a:t>Inner join</a:t>
            </a:r>
          </a:p>
          <a:p>
            <a:pPr lvl="1">
              <a:lnSpc>
                <a:spcPct val="100000"/>
              </a:lnSpc>
            </a:pPr>
            <a:r>
              <a:rPr lang="en-US" dirty="0"/>
              <a:t>A join of two tables returning only rows matching the join condition</a:t>
            </a:r>
            <a:endParaRPr lang="en-US" dirty="0">
              <a:solidFill>
                <a:schemeClr val="accent5">
                  <a:lumMod val="20000"/>
                  <a:lumOff val="80000"/>
                </a:schemeClr>
              </a:solidFill>
            </a:endParaRPr>
          </a:p>
          <a:p>
            <a:pPr>
              <a:lnSpc>
                <a:spcPct val="100000"/>
              </a:lnSpc>
            </a:pPr>
            <a:r>
              <a:rPr lang="en-US" b="1" dirty="0">
                <a:solidFill>
                  <a:schemeClr val="tx2">
                    <a:lumMod val="75000"/>
                  </a:schemeClr>
                </a:solidFill>
              </a:rPr>
              <a:t>Left (or right) outer join</a:t>
            </a:r>
          </a:p>
          <a:p>
            <a:pPr lvl="1">
              <a:lnSpc>
                <a:spcPct val="100000"/>
              </a:lnSpc>
            </a:pPr>
            <a:r>
              <a:rPr lang="en-US" dirty="0"/>
              <a:t>Returns the results of the inner join as well as unmatched rows from the left (or right) table</a:t>
            </a:r>
            <a:endParaRPr lang="en-US" dirty="0">
              <a:solidFill>
                <a:schemeClr val="accent5">
                  <a:lumMod val="20000"/>
                  <a:lumOff val="80000"/>
                </a:schemeClr>
              </a:solidFill>
            </a:endParaRPr>
          </a:p>
          <a:p>
            <a:pPr>
              <a:lnSpc>
                <a:spcPct val="100000"/>
              </a:lnSpc>
            </a:pPr>
            <a:r>
              <a:rPr lang="en-US" b="1" dirty="0">
                <a:solidFill>
                  <a:schemeClr val="tx2">
                    <a:lumMod val="75000"/>
                  </a:schemeClr>
                </a:solidFill>
              </a:rPr>
              <a:t>Full outer join</a:t>
            </a:r>
          </a:p>
          <a:p>
            <a:pPr lvl="1">
              <a:lnSpc>
                <a:spcPct val="100000"/>
              </a:lnSpc>
            </a:pPr>
            <a:r>
              <a:rPr lang="en-US" dirty="0"/>
              <a:t>Returns the results of an inner join along with all unmatched rows</a:t>
            </a:r>
            <a:endParaRPr lang="en-US" dirty="0">
              <a:solidFill>
                <a:schemeClr val="accent5">
                  <a:lumMod val="20000"/>
                  <a:lumOff val="80000"/>
                </a:schemeClr>
              </a:solidFill>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val="34927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1459">
                                            <p:txEl>
                                              <p:pRg st="1" end="1"/>
                                            </p:txEl>
                                          </p:spTgt>
                                        </p:tgtEl>
                                        <p:attrNameLst>
                                          <p:attrName>style.visibility</p:attrName>
                                        </p:attrNameLst>
                                      </p:cBhvr>
                                      <p:to>
                                        <p:strVal val="visible"/>
                                      </p:to>
                                    </p:set>
                                    <p:animEffect transition="in" filter="fade">
                                      <p:cBhvr>
                                        <p:cTn id="7" dur="500"/>
                                        <p:tgtEl>
                                          <p:spTgt spid="531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1459">
                                            <p:txEl>
                                              <p:pRg st="2" end="2"/>
                                            </p:txEl>
                                          </p:spTgt>
                                        </p:tgtEl>
                                        <p:attrNameLst>
                                          <p:attrName>style.visibility</p:attrName>
                                        </p:attrNameLst>
                                      </p:cBhvr>
                                      <p:to>
                                        <p:strVal val="visible"/>
                                      </p:to>
                                    </p:set>
                                    <p:animEffect transition="in" filter="fade">
                                      <p:cBhvr>
                                        <p:cTn id="12" dur="500"/>
                                        <p:tgtEl>
                                          <p:spTgt spid="531459">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31459">
                                            <p:txEl>
                                              <p:pRg st="3" end="3"/>
                                            </p:txEl>
                                          </p:spTgt>
                                        </p:tgtEl>
                                        <p:attrNameLst>
                                          <p:attrName>style.visibility</p:attrName>
                                        </p:attrNameLst>
                                      </p:cBhvr>
                                      <p:to>
                                        <p:strVal val="visible"/>
                                      </p:to>
                                    </p:set>
                                    <p:animEffect transition="in" filter="fade">
                                      <p:cBhvr>
                                        <p:cTn id="16" dur="500"/>
                                        <p:tgtEl>
                                          <p:spTgt spid="53145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31459">
                                            <p:txEl>
                                              <p:pRg st="4" end="4"/>
                                            </p:txEl>
                                          </p:spTgt>
                                        </p:tgtEl>
                                        <p:attrNameLst>
                                          <p:attrName>style.visibility</p:attrName>
                                        </p:attrNameLst>
                                      </p:cBhvr>
                                      <p:to>
                                        <p:strVal val="visible"/>
                                      </p:to>
                                    </p:set>
                                    <p:animEffect transition="in" filter="fade">
                                      <p:cBhvr>
                                        <p:cTn id="21" dur="500"/>
                                        <p:tgtEl>
                                          <p:spTgt spid="531459">
                                            <p:txEl>
                                              <p:pRg st="4" end="4"/>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31459">
                                            <p:txEl>
                                              <p:pRg st="5" end="5"/>
                                            </p:txEl>
                                          </p:spTgt>
                                        </p:tgtEl>
                                        <p:attrNameLst>
                                          <p:attrName>style.visibility</p:attrName>
                                        </p:attrNameLst>
                                      </p:cBhvr>
                                      <p:to>
                                        <p:strVal val="visible"/>
                                      </p:to>
                                    </p:set>
                                    <p:animEffect transition="in" filter="fade">
                                      <p:cBhvr>
                                        <p:cTn id="25" dur="500"/>
                                        <p:tgtEl>
                                          <p:spTgt spid="531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uiExpand="1" build="p"/>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5229</TotalTime>
  <Words>2849</Words>
  <Application>Microsoft Office PowerPoint</Application>
  <PresentationFormat>Custom</PresentationFormat>
  <Paragraphs>952</Paragraphs>
  <Slides>51</Slides>
  <Notes>35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Consolas</vt:lpstr>
      <vt:lpstr>Courier New</vt:lpstr>
      <vt:lpstr>Wingdings</vt:lpstr>
      <vt:lpstr>Wingdings 2</vt:lpstr>
      <vt:lpstr>SoftUni 16x9</vt:lpstr>
      <vt:lpstr>Joins, Subqueries and Indices in MySQL Server</vt:lpstr>
      <vt:lpstr>Table of Content</vt:lpstr>
      <vt:lpstr>Questions</vt:lpstr>
      <vt:lpstr>JOINS</vt:lpstr>
      <vt:lpstr>Data from Multiple Tables</vt:lpstr>
      <vt:lpstr>Cartesian Product (1)</vt:lpstr>
      <vt:lpstr>Cartesian Product (2)</vt:lpstr>
      <vt:lpstr>Types of Joins</vt:lpstr>
      <vt:lpstr>INNER vs. OUTER Joins</vt:lpstr>
      <vt:lpstr>Inner Join</vt:lpstr>
      <vt:lpstr>Inner Join Syntax</vt:lpstr>
      <vt:lpstr>Left Outer Join</vt:lpstr>
      <vt:lpstr>Left Outer Join Syntax</vt:lpstr>
      <vt:lpstr>Right Outer Join</vt:lpstr>
      <vt:lpstr>Right Outer Join Syntax</vt:lpstr>
      <vt:lpstr>Full Join</vt:lpstr>
      <vt:lpstr>Full Join Syntax</vt:lpstr>
      <vt:lpstr>Cross Join</vt:lpstr>
      <vt:lpstr>Cross Join Syntax</vt:lpstr>
      <vt:lpstr>Join Overview</vt:lpstr>
      <vt:lpstr>Join Overview</vt:lpstr>
      <vt:lpstr>Join Overview</vt:lpstr>
      <vt:lpstr>Join Overview</vt:lpstr>
      <vt:lpstr>Join Overview</vt:lpstr>
      <vt:lpstr>Join Overview</vt:lpstr>
      <vt:lpstr>Join Overview</vt:lpstr>
      <vt:lpstr>Join Overview</vt:lpstr>
      <vt:lpstr>Join Overview</vt:lpstr>
      <vt:lpstr>Problem: Addresses with Towns</vt:lpstr>
      <vt:lpstr>Solution: Addresses with Towns</vt:lpstr>
      <vt:lpstr>Problem: Sales Employees</vt:lpstr>
      <vt:lpstr>Solution: Sales Employees</vt:lpstr>
      <vt:lpstr>Problem: Employees Hired After</vt:lpstr>
      <vt:lpstr>Solution: Employees Hired After</vt:lpstr>
      <vt:lpstr>Problem: Countries without any Mountains</vt:lpstr>
      <vt:lpstr>Solution: Countries without any Mountains</vt:lpstr>
      <vt:lpstr>Subqueries</vt:lpstr>
      <vt:lpstr>Subqueries</vt:lpstr>
      <vt:lpstr>Subquery Syntax</vt:lpstr>
      <vt:lpstr>Problem: Min Average Salary</vt:lpstr>
      <vt:lpstr>Solution: Min Average Salary</vt:lpstr>
      <vt:lpstr>Indices</vt:lpstr>
      <vt:lpstr>Indices</vt:lpstr>
      <vt:lpstr>Clustered Indices</vt:lpstr>
      <vt:lpstr>Non-Clustered Indices (1)</vt:lpstr>
      <vt:lpstr>Non-Clustered Indices (2)</vt:lpstr>
      <vt:lpstr>Indices Syntax</vt:lpstr>
      <vt:lpstr>Summary</vt:lpstr>
      <vt:lpstr>Joins, Subqueries and Indices in MySQL Server</vt:lpstr>
      <vt:lpstr>License</vt:lpstr>
      <vt:lpstr>Free Trainings @ Software University</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 Subquries, CTE and Indices</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Иван Иванов</cp:lastModifiedBy>
  <cp:revision>233</cp:revision>
  <dcterms:created xsi:type="dcterms:W3CDTF">2014-01-02T17:00:34Z</dcterms:created>
  <dcterms:modified xsi:type="dcterms:W3CDTF">2017-06-12T12:14:40Z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