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276" r:id="rId4"/>
    <p:sldId id="483" r:id="rId5"/>
    <p:sldId id="446" r:id="rId6"/>
    <p:sldId id="445" r:id="rId7"/>
    <p:sldId id="447" r:id="rId8"/>
    <p:sldId id="454" r:id="rId9"/>
    <p:sldId id="455" r:id="rId10"/>
    <p:sldId id="457" r:id="rId11"/>
    <p:sldId id="458" r:id="rId12"/>
    <p:sldId id="442" r:id="rId13"/>
    <p:sldId id="443" r:id="rId14"/>
    <p:sldId id="459" r:id="rId15"/>
    <p:sldId id="460" r:id="rId16"/>
    <p:sldId id="448" r:id="rId17"/>
    <p:sldId id="461" r:id="rId18"/>
    <p:sldId id="462" r:id="rId19"/>
    <p:sldId id="463" r:id="rId20"/>
    <p:sldId id="464" r:id="rId21"/>
    <p:sldId id="466" r:id="rId22"/>
    <p:sldId id="467" r:id="rId23"/>
    <p:sldId id="465" r:id="rId24"/>
    <p:sldId id="449" r:id="rId25"/>
    <p:sldId id="468" r:id="rId26"/>
    <p:sldId id="469" r:id="rId27"/>
    <p:sldId id="470" r:id="rId28"/>
    <p:sldId id="471" r:id="rId29"/>
    <p:sldId id="472" r:id="rId30"/>
    <p:sldId id="451" r:id="rId31"/>
    <p:sldId id="477" r:id="rId32"/>
    <p:sldId id="478" r:id="rId33"/>
    <p:sldId id="479" r:id="rId34"/>
    <p:sldId id="349" r:id="rId35"/>
    <p:sldId id="480" r:id="rId36"/>
    <p:sldId id="481" r:id="rId37"/>
    <p:sldId id="482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83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/>
        </p14:section>
        <p14:section name="Wildcards" id="{A0D8A753-109C-4C9E-8E2C-57D4E25D908B}">
          <p14:sldIdLst>
            <p14:sldId id="451"/>
            <p14:sldId id="477"/>
            <p14:sldId id="478"/>
            <p14:sldId id="479"/>
          </p14:sldIdLst>
        </p14:section>
        <p14:section name="Conclusion" id="{10E03AB1-9AA8-4E86-9A64-D741901E50A2}">
          <p14:sldIdLst>
            <p14:sldId id="349"/>
            <p14:sldId id="480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59" d="100"/>
          <a:sy n="59" d="100"/>
        </p:scale>
        <p:origin x="78" y="7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23-Apr-18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‹Nr.›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23-Apr-18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81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23-Apr-18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23-Apr-18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softuni.bg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date-and-time-functio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2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and Wildcards</a:t>
            </a:r>
          </a:p>
          <a:p>
            <a:r>
              <a:rPr lang="en-US" dirty="0"/>
              <a:t>in MySQL Server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960153" y="3807577"/>
            <a:ext cx="180773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Functions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&amp; Wildcards</a:t>
            </a: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 descr="https://www.learningtree.com/images/ilt/grabbers/ilt925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45" y="3874330"/>
            <a:ext cx="3966510" cy="229787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pic>
        <p:nvPicPr>
          <p:cNvPr id="16" name="Picture 15" descr="database, stor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345" y="3633071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10"/>
              </a:rPr>
              <a:t>http://softuni.bg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LEFT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RIGHT</a:t>
            </a:r>
            <a:r>
              <a:rPr lang="en-US" dirty="0"/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/>
              <a:t>Example: name shorthand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(4)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8212" y="2110870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08212" y="4493972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`id`, `start`,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(`name`, 3) AS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Shorthand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`games`;</a:t>
            </a: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Obfuscate CC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918241"/>
              </p:ext>
            </p:extLst>
          </p:nvPr>
        </p:nvGraphicFramePr>
        <p:xfrm>
          <a:off x="1414412" y="25328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675431"/>
              </p:ext>
            </p:extLst>
          </p:nvPr>
        </p:nvGraphicFramePr>
        <p:xfrm>
          <a:off x="1414412" y="4895088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last_name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payment_number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4318715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</a:rPr>
              <a:t>Bonus</a:t>
            </a:r>
            <a:r>
              <a:rPr lang="en-US" dirty="0"/>
              <a:t> – create View for use by client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Obfuscate CC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524" y="2057400"/>
            <a:ext cx="116586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SELECT `</a:t>
            </a:r>
            <a:r>
              <a:rPr lang="en-US" dirty="0" err="1"/>
              <a:t>customer_id</a:t>
            </a:r>
            <a:r>
              <a:rPr lang="en-US" dirty="0"/>
              <a:t>` AS 'id',</a:t>
            </a:r>
          </a:p>
          <a:p>
            <a:r>
              <a:rPr lang="en-US" dirty="0"/>
              <a:t>       `</a:t>
            </a:r>
            <a:r>
              <a:rPr lang="en-US" dirty="0" err="1"/>
              <a:t>first_name</a:t>
            </a:r>
            <a:r>
              <a:rPr lang="en-US" dirty="0"/>
              <a:t>`,</a:t>
            </a:r>
          </a:p>
          <a:p>
            <a:r>
              <a:rPr lang="en-US" dirty="0"/>
              <a:t>       `</a:t>
            </a:r>
            <a:r>
              <a:rPr lang="en-US" dirty="0" err="1"/>
              <a:t>last_name</a:t>
            </a:r>
            <a:r>
              <a:rPr lang="en-US" dirty="0"/>
              <a:t>`,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CONCAT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LEFT</a:t>
            </a:r>
            <a:r>
              <a:rPr lang="en-US" dirty="0"/>
              <a:t>(`payment_number`,6),'**********') AS '</a:t>
            </a:r>
            <a:r>
              <a:rPr lang="en-US" dirty="0" err="1"/>
              <a:t>payment_number</a:t>
            </a:r>
            <a:r>
              <a:rPr lang="en-US" dirty="0"/>
              <a:t>' </a:t>
            </a:r>
          </a:p>
          <a:p>
            <a:r>
              <a:rPr lang="en-US" dirty="0"/>
              <a:t>FROM `customers`;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4436" y="5177003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/>
              <a:t>CREATE VIEW </a:t>
            </a:r>
            <a:r>
              <a:rPr lang="en-US" sz="3000" dirty="0" err="1"/>
              <a:t>v_public_payment_info</a:t>
            </a:r>
            <a:r>
              <a:rPr lang="en-US" sz="3000" noProof="0" dirty="0"/>
              <a:t> AS</a:t>
            </a:r>
          </a:p>
          <a:p>
            <a:r>
              <a:rPr lang="en-US" sz="3000" noProof="0" dirty="0"/>
              <a:t>…</a:t>
            </a:r>
            <a:endParaRPr lang="en-US" sz="3000" i="1" noProof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LOWER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UPPER</a:t>
            </a:r>
            <a:r>
              <a:rPr lang="en-US" dirty="0"/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</a:rPr>
              <a:t>REVERSE</a:t>
            </a:r>
            <a:r>
              <a:rPr lang="en-US" dirty="0"/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REPEAT</a:t>
            </a:r>
            <a:r>
              <a:rPr lang="en-US" dirty="0"/>
              <a:t> – repeat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(6)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84512" y="1958470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84512" y="411480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084512" y="572636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REPEAT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LOCATE </a:t>
            </a:r>
            <a:r>
              <a:rPr lang="en-US" dirty="0"/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>
                <a:solidFill>
                  <a:schemeClr val="accent1"/>
                </a:solidFill>
              </a:rPr>
              <a:t>INSERT</a:t>
            </a:r>
            <a:r>
              <a:rPr lang="en-US" dirty="0"/>
              <a:t> – insert substring at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(7)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0012" y="2657478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LOCATE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Pattern, String,[Position]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68424" y="4495800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INSERT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String, Position, Length,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932612" y="1810759"/>
            <a:ext cx="4273450" cy="611443"/>
          </a:xfrm>
          <a:prstGeom prst="wedgeRoundRectCallout">
            <a:avLst>
              <a:gd name="adj1" fmla="val -46655"/>
              <a:gd name="adj2" fmla="val 11505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If omitted, begins at 1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341812" y="5418033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to delete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2054005"/>
            <a:ext cx="3657600" cy="2470826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arithmetic operations</a:t>
            </a:r>
          </a:p>
          <a:p>
            <a:r>
              <a:rPr lang="en-US" dirty="0"/>
              <a:t>Example: find </a:t>
            </a:r>
            <a:r>
              <a:rPr lang="en-US" dirty="0">
                <a:solidFill>
                  <a:schemeClr val="accent1"/>
                </a:solidFill>
              </a:rPr>
              <a:t>area</a:t>
            </a:r>
            <a:r>
              <a:rPr lang="en-US" dirty="0"/>
              <a:t> of triangles by given </a:t>
            </a:r>
            <a:r>
              <a:rPr lang="en-US" dirty="0">
                <a:solidFill>
                  <a:schemeClr val="accent1"/>
                </a:solidFill>
              </a:rPr>
              <a:t>side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4012" y="47244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`id`,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(`a`*`h`)/2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Area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`triangles_second`;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74807" y="25908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0354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 </a:t>
            </a:r>
            <a:r>
              <a:rPr lang="en-US" dirty="0"/>
              <a:t>– get the value of Pi (15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ABS</a:t>
            </a:r>
            <a:r>
              <a:rPr lang="en-US" dirty="0"/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SQRT</a:t>
            </a:r>
            <a:r>
              <a:rPr lang="en-US" dirty="0"/>
              <a:t> – square root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</a:rPr>
              <a:t>POW</a:t>
            </a:r>
            <a:r>
              <a:rPr lang="en-US" dirty="0"/>
              <a:t> – raise value to desired exponent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2" y="19050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+0.000000000000000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27523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2" y="465839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6019800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length of a line by given coordinates of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 Length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4191000"/>
            <a:ext cx="108966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`id`,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((`X1`-`X2`),2) +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((`Y1`-`Y2`),2))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`lines`;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632449" y="2647246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 </a:t>
            </a:r>
            <a:r>
              <a:rPr lang="en-US" dirty="0"/>
              <a:t>– Converts numbers between different number bases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ROUND </a:t>
            </a:r>
            <a:r>
              <a:rPr lang="en-US" dirty="0"/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FLOOR </a:t>
            </a:r>
            <a:r>
              <a:rPr lang="en-US" dirty="0">
                <a:solidFill>
                  <a:schemeClr val="tx2"/>
                </a:solidFill>
              </a:rPr>
              <a:t>&amp;</a:t>
            </a:r>
            <a:r>
              <a:rPr lang="en-US" dirty="0">
                <a:solidFill>
                  <a:schemeClr val="accent1"/>
                </a:solidFill>
              </a:rPr>
              <a:t> 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2" y="364623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1959684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CONV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from_base,to_base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85012" y="29036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94012" y="5181600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638368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</a:rPr>
              <a:t>PalletCapacity</a:t>
            </a:r>
            <a:r>
              <a:rPr lang="en-US" dirty="0"/>
              <a:t> 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Pallets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69856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Pallets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65212" y="2781983"/>
            <a:ext cx="100584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SELECT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accent1"/>
                </a:solidFill>
              </a:rPr>
              <a:t>CEILING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>
                <a:solidFill>
                  <a:schemeClr val="accent1"/>
                </a:solidFill>
              </a:rPr>
              <a:t>CAST</a:t>
            </a:r>
            <a:r>
              <a:rPr lang="en-US" sz="2800" dirty="0"/>
              <a:t>(`quantity` AS </a:t>
            </a:r>
            <a:r>
              <a:rPr lang="en-US" sz="2800" dirty="0">
                <a:solidFill>
                  <a:schemeClr val="accent1"/>
                </a:solidFill>
              </a:rPr>
              <a:t>DECIMAL</a:t>
            </a:r>
            <a:r>
              <a:rPr lang="en-US" sz="2800" dirty="0"/>
              <a:t>) / </a:t>
            </a:r>
          </a:p>
          <a:p>
            <a:r>
              <a:rPr lang="en-US" sz="2800" dirty="0"/>
              <a:t>      `</a:t>
            </a:r>
            <a:r>
              <a:rPr lang="en-US" sz="2800" dirty="0" err="1"/>
              <a:t>box_capacity</a:t>
            </a:r>
            <a:r>
              <a:rPr lang="en-US" sz="2800" dirty="0"/>
              <a:t>`) / `</a:t>
            </a:r>
            <a:r>
              <a:rPr lang="en-US" sz="2800" dirty="0" err="1"/>
              <a:t>pallet_capacity</a:t>
            </a:r>
            <a:r>
              <a:rPr lang="en-US" sz="2800" dirty="0"/>
              <a:t>`)</a:t>
            </a:r>
          </a:p>
          <a:p>
            <a:r>
              <a:rPr lang="en-US" sz="2800" dirty="0"/>
              <a:t>    AS 'Number of pallets'</a:t>
            </a:r>
          </a:p>
          <a:p>
            <a:r>
              <a:rPr lang="en-US" sz="2800" dirty="0"/>
              <a:t>  FROM `products`;</a:t>
            </a: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SIGN </a:t>
            </a:r>
            <a:r>
              <a:rPr lang="en-US" dirty="0"/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</a:rPr>
              <a:t>RAND </a:t>
            </a:r>
            <a:r>
              <a:rPr lang="en-US" dirty="0"/>
              <a:t>– get a random value in range [0,1)</a:t>
            </a:r>
          </a:p>
          <a:p>
            <a:pPr lvl="1"/>
            <a:r>
              <a:rPr lang="en-US" dirty="0"/>
              <a:t>If </a:t>
            </a:r>
            <a:r>
              <a:rPr lang="en-US" b="1" i="1" dirty="0"/>
              <a:t>Seed</a:t>
            </a:r>
            <a:r>
              <a:rPr lang="en-US" dirty="0"/>
              <a:t> is not specified, one is assigned at random</a:t>
            </a:r>
          </a:p>
          <a:p>
            <a:pPr lvl="1"/>
            <a:r>
              <a:rPr lang="en-US" sz="2400" dirty="0"/>
              <a:t>To obtain a random integer R in range </a:t>
            </a:r>
            <a:r>
              <a:rPr lang="en-US" sz="2400" b="1" dirty="0" err="1"/>
              <a:t>i</a:t>
            </a:r>
            <a:r>
              <a:rPr lang="en-US" sz="2400" b="1" dirty="0"/>
              <a:t> &lt;= R &lt; j </a:t>
            </a:r>
            <a:r>
              <a:rPr lang="en-US" sz="2400" dirty="0"/>
              <a:t>use: </a:t>
            </a:r>
            <a:r>
              <a:rPr lang="en-US" sz="2400" b="1" i="1" dirty="0"/>
              <a:t>FLOOR( </a:t>
            </a:r>
            <a:r>
              <a:rPr lang="en-US" sz="2400" b="1" i="1" dirty="0" err="1"/>
              <a:t>i</a:t>
            </a:r>
            <a:r>
              <a:rPr lang="en-US" sz="2400" b="1" i="1" dirty="0"/>
              <a:t> + RAND() * (j - </a:t>
            </a:r>
            <a:r>
              <a:rPr lang="en-US" sz="2400" b="1" i="1" dirty="0" err="1"/>
              <a:t>i</a:t>
            </a:r>
            <a:r>
              <a:rPr lang="en-US" sz="2400" b="1" i="1" dirty="0"/>
              <a:t>))</a:t>
            </a:r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(4)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2" y="2092955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64121" y="4876800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59" y="762000"/>
            <a:ext cx="3720108" cy="39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 </a:t>
            </a:r>
            <a:r>
              <a:rPr lang="en-US" dirty="0"/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/>
              <a:t>For a full list, see the </a:t>
            </a:r>
            <a:r>
              <a:rPr lang="en-US" dirty="0">
                <a:hlinkClick r:id="rId2"/>
              </a:rPr>
              <a:t>official documentation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4" y="204603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 FROM 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4" y="3733800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year, %Y, %y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month, %M, %m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day, %w, %D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Quarterly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3899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59161" y="2430714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789612" y="4308609"/>
            <a:ext cx="609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EXTRACT</a:t>
            </a:r>
            <a:r>
              <a:rPr lang="en-US" dirty="0"/>
              <a:t> 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dirty="0"/>
              <a:t>This statement might be useful as a </a:t>
            </a:r>
            <a:r>
              <a:rPr lang="en-US" dirty="0">
                <a:solidFill>
                  <a:schemeClr val="accent1"/>
                </a:solidFill>
              </a:rPr>
              <a:t>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Quarterly Report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2298478"/>
            <a:ext cx="10591800" cy="259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`InvoiceId`, `Total`,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AS 'Quarter',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AS 'Month',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AS 'Year',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EXTRACT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`InvoiceDate`) AS 'Day'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invoice;</a:t>
            </a: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TIMESTAMPDIFF </a:t>
            </a:r>
            <a:r>
              <a:rPr lang="en-US" dirty="0"/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/>
              <a:t>Part</a:t>
            </a:r>
            <a:r>
              <a:rPr lang="en-US" dirty="0"/>
              <a:t> can be any part and format of date or time</a:t>
            </a:r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(2)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6212" y="204603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8012" y="4343400"/>
            <a:ext cx="1066641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DATE_FORMAT </a:t>
            </a:r>
            <a:r>
              <a:rPr lang="en-US" dirty="0"/>
              <a:t>– formats the date value according to the format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NOW</a:t>
            </a:r>
            <a:r>
              <a:rPr lang="en-US" dirty="0"/>
              <a:t> – obtain current date and time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(3)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6756" y="2261901"/>
            <a:ext cx="10700068" cy="1156620"/>
            <a:chOff x="2031532" y="1882270"/>
            <a:chExt cx="8101480" cy="11566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Date,Format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31532" y="2526442"/>
              <a:ext cx="8077200" cy="5124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DATE</a:t>
              </a:r>
              <a:r>
                <a:rPr lang="bg-BG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_</a:t>
              </a:r>
              <a:r>
                <a:rPr lang="en-US" sz="26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FORMAT</a:t>
              </a:r>
              <a:r>
                <a:rPr lang="en-US" sz="26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('2017/05/31', '%Y %b %D') AS 'Date';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4224" y="4953000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NOW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  <a:endParaRPr lang="en-US" sz="280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1224438"/>
            <a:ext cx="5029202" cy="3347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#MYSQL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14244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 are used with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/>
              <a:t>to filter for partial match</a:t>
            </a:r>
          </a:p>
          <a:p>
            <a:r>
              <a:rPr lang="en-US" dirty="0"/>
              <a:t>Similar to Regular Expressions</a:t>
            </a:r>
          </a:p>
          <a:p>
            <a:r>
              <a:rPr lang="en-US" dirty="0"/>
              <a:t>Example: Find all employees who's first name starts with "Ro"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WHERE … LIKE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2" y="3581400"/>
            <a:ext cx="7696200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51512" y="5649772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Wildcard symbol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characters include</a:t>
            </a:r>
          </a:p>
          <a:p>
            <a:pPr>
              <a:spcBef>
                <a:spcPts val="18600"/>
              </a:spcBef>
            </a:pPr>
            <a:r>
              <a:rPr lang="en-US" b="1" dirty="0">
                <a:solidFill>
                  <a:schemeClr val="accent1"/>
                </a:solidFill>
              </a:rPr>
              <a:t>\</a:t>
            </a:r>
            <a:r>
              <a:rPr lang="en-US" dirty="0"/>
              <a:t> – specify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Characters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024" y="4951172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`TrackID`, `Name`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`Track`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`Name`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wer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\!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%';</a:t>
            </a:r>
            <a:endParaRPr lang="en-US" sz="2800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43544" y="2362200"/>
            <a:ext cx="8232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--any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dirty="0"/>
              <a:t> - Pattern matching using 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Regular Expression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2895600"/>
            <a:ext cx="9601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FROM `employees`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WHERE `first_name`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REGEXP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'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^\[^K\]{3}\$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8128" y="4692387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Regular expression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970800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MySQL Server provides various built-in functions</a:t>
            </a:r>
          </a:p>
          <a:p>
            <a:pPr>
              <a:lnSpc>
                <a:spcPct val="100000"/>
              </a:lnSpc>
              <a:spcBef>
                <a:spcPts val="15600"/>
              </a:spcBef>
            </a:pPr>
            <a:r>
              <a:rPr lang="en-US" sz="3200" dirty="0"/>
              <a:t>Using Wildcard, we can obtain results by partial string matches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12" y="1377953"/>
            <a:ext cx="3791856" cy="28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212" y="2438400"/>
            <a:ext cx="6858001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SELECT `employee_id`, `first_name`, `last_name`,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TIMESTAMPDIFF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`hire_date`, '2017-05-31')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AS 'Years In Service'</a:t>
            </a:r>
          </a:p>
          <a:p>
            <a:pPr>
              <a:lnSpc>
                <a:spcPct val="1050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FROM `employees`</a:t>
            </a:r>
            <a:r>
              <a:rPr lang="bg-BG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03183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755380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512062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48768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4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MySQL Server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2" y="1752600"/>
            <a:ext cx="5867638" cy="58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/>
              <a:t> Functions – for </a:t>
            </a:r>
            <a:r>
              <a:rPr lang="en-US" dirty="0">
                <a:solidFill>
                  <a:schemeClr val="accent1"/>
                </a:solidFill>
              </a:rPr>
              <a:t>manipulating text</a:t>
            </a:r>
            <a:r>
              <a:rPr lang="en-US" dirty="0"/>
              <a:t>, both from table values or user input</a:t>
            </a:r>
          </a:p>
          <a:p>
            <a:pPr lvl="1"/>
            <a:r>
              <a:rPr lang="en-US" dirty="0"/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</a:rPr>
              <a:t>Math</a:t>
            </a:r>
            <a:r>
              <a:rPr lang="en-US" dirty="0"/>
              <a:t> Functions – calculations and working with aggregate data</a:t>
            </a:r>
          </a:p>
          <a:p>
            <a:pPr lvl="1"/>
            <a:r>
              <a:rPr lang="en-US" dirty="0"/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</a:rPr>
              <a:t>Date and Time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E.g. find length of timespan</a:t>
            </a:r>
          </a:p>
          <a:p>
            <a:r>
              <a:rPr lang="en-US" dirty="0"/>
              <a:t>Miscellaneous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065690"/>
            <a:ext cx="2459309" cy="2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13" y="1107649"/>
            <a:ext cx="5105400" cy="3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SUBSTRING</a:t>
            </a:r>
            <a:r>
              <a:rPr lang="en-US" dirty="0"/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/>
              <a:t>Example: get short summary of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198120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Position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308108" y="2823239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Index is 1-based!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0412" y="457658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`article_id`, `author`, `content`,</a:t>
            </a:r>
          </a:p>
          <a:p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(`content`, 1, 200)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Summary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`articles`;</a:t>
            </a: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REPLACE</a:t>
            </a:r>
            <a:r>
              <a:rPr lang="en-US" dirty="0"/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/>
              <a:t>Example: censor the word </a:t>
            </a:r>
            <a:r>
              <a:rPr lang="en-US" dirty="0">
                <a:solidFill>
                  <a:schemeClr val="accent1"/>
                </a:solidFill>
              </a:rPr>
              <a:t>blood</a:t>
            </a:r>
            <a:r>
              <a:rPr lang="en-US" dirty="0"/>
              <a:t>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7612" y="2133600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2" y="4267200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(`title`, 'Balls', '*****')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AS </a:t>
            </a:r>
            <a:r>
              <a:rPr lang="en-US" sz="2800" dirty="0"/>
              <a:t>'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Title</a:t>
            </a:r>
            <a:r>
              <a:rPr lang="en-US" sz="2800" dirty="0"/>
              <a:t>'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FROM `album`;</a:t>
            </a: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LTRIM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RTRIM</a:t>
            </a:r>
            <a:r>
              <a:rPr lang="en-US" dirty="0"/>
              <a:t> – remove </a:t>
            </a:r>
            <a:r>
              <a:rPr lang="en-US" dirty="0">
                <a:solidFill>
                  <a:schemeClr val="accent1"/>
                </a:solidFill>
              </a:rPr>
              <a:t>spaces</a:t>
            </a:r>
            <a:r>
              <a:rPr lang="en-US" dirty="0"/>
              <a:t> from either side of string</a:t>
            </a:r>
            <a:endParaRPr lang="en-US" dirty="0">
              <a:solidFill>
                <a:schemeClr val="accent1"/>
              </a:solidFill>
            </a:endParaRPr>
          </a:p>
          <a:p>
            <a:pPr>
              <a:spcBef>
                <a:spcPts val="11400"/>
              </a:spcBef>
            </a:pPr>
            <a:r>
              <a:rPr lang="en-US" dirty="0">
                <a:solidFill>
                  <a:schemeClr val="accent1"/>
                </a:solidFill>
              </a:rPr>
              <a:t>CHAR_LENGTH</a:t>
            </a:r>
            <a:r>
              <a:rPr lang="en-US" dirty="0"/>
              <a:t> 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LENGHT</a:t>
            </a:r>
            <a:r>
              <a:rPr lang="en-US" dirty="0"/>
              <a:t> – get number of used bytes (double for Unicode)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(3)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2" y="40272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CHAR_LENGTH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2612" y="5703635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2" y="1907404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1655</Words>
  <Application>Microsoft Office PowerPoint</Application>
  <PresentationFormat>Benutzerdefiniert</PresentationFormat>
  <Paragraphs>302</Paragraphs>
  <Slides>36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Built-in Functions</vt:lpstr>
      <vt:lpstr>Table of Contents</vt:lpstr>
      <vt:lpstr>Questions</vt:lpstr>
      <vt:lpstr>Functions in MySQL Server</vt:lpstr>
      <vt:lpstr>SQL Functions</vt:lpstr>
      <vt:lpstr>String Functions</vt:lpstr>
      <vt:lpstr>String Functions </vt:lpstr>
      <vt:lpstr>String Functions (2)</vt:lpstr>
      <vt:lpstr>String Functions (3)</vt:lpstr>
      <vt:lpstr>String Functions (4)</vt:lpstr>
      <vt:lpstr>Problem: Obfuscate CC Numbers</vt:lpstr>
      <vt:lpstr>Solution : Obfuscate CC Numbers</vt:lpstr>
      <vt:lpstr>String Functions (6)</vt:lpstr>
      <vt:lpstr>String Functions (7)</vt:lpstr>
      <vt:lpstr>Math Functions</vt:lpstr>
      <vt:lpstr>Math Functions</vt:lpstr>
      <vt:lpstr>Math Functions (2)</vt:lpstr>
      <vt:lpstr>Example: Line Length</vt:lpstr>
      <vt:lpstr>Math Functions (3)</vt:lpstr>
      <vt:lpstr>Problem: Pallets</vt:lpstr>
      <vt:lpstr>Solution : Pallets</vt:lpstr>
      <vt:lpstr>Math Functions (4)</vt:lpstr>
      <vt:lpstr>Date Functions</vt:lpstr>
      <vt:lpstr>Date Functions</vt:lpstr>
      <vt:lpstr>Problem: Quarterly Report</vt:lpstr>
      <vt:lpstr>Solution: Quarterly Report</vt:lpstr>
      <vt:lpstr>Date Functions (2)</vt:lpstr>
      <vt:lpstr>Date Functions (3)</vt:lpstr>
      <vt:lpstr>Wildcards</vt:lpstr>
      <vt:lpstr>Using WHERE … LIKE</vt:lpstr>
      <vt:lpstr>Wildcard Characters</vt:lpstr>
      <vt:lpstr>Using Regular Expression</vt:lpstr>
      <vt:lpstr>Summary</vt:lpstr>
      <vt:lpstr>Built-in Functions</vt:lpstr>
      <vt:lpstr>License</vt:lpstr>
      <vt:lpstr>Free Trainings @ Software University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ne78yik</cp:lastModifiedBy>
  <cp:revision>144</cp:revision>
  <dcterms:created xsi:type="dcterms:W3CDTF">2014-01-02T17:00:34Z</dcterms:created>
  <dcterms:modified xsi:type="dcterms:W3CDTF">2018-04-24T00:19:57Z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