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1" r:id="rId2"/>
  </p:sldMasterIdLst>
  <p:notesMasterIdLst>
    <p:notesMasterId r:id="rId57"/>
  </p:notesMasterIdLst>
  <p:handoutMasterIdLst>
    <p:handoutMasterId r:id="rId58"/>
  </p:handoutMasterIdLst>
  <p:sldIdLst>
    <p:sldId id="646" r:id="rId3"/>
    <p:sldId id="647" r:id="rId4"/>
    <p:sldId id="648" r:id="rId5"/>
    <p:sldId id="576" r:id="rId6"/>
    <p:sldId id="630" r:id="rId7"/>
    <p:sldId id="617" r:id="rId8"/>
    <p:sldId id="618" r:id="rId9"/>
    <p:sldId id="619" r:id="rId10"/>
    <p:sldId id="631" r:id="rId11"/>
    <p:sldId id="622" r:id="rId12"/>
    <p:sldId id="620" r:id="rId13"/>
    <p:sldId id="632" r:id="rId14"/>
    <p:sldId id="634" r:id="rId15"/>
    <p:sldId id="584" r:id="rId16"/>
    <p:sldId id="635" r:id="rId17"/>
    <p:sldId id="636" r:id="rId18"/>
    <p:sldId id="637" r:id="rId19"/>
    <p:sldId id="588" r:id="rId20"/>
    <p:sldId id="583" r:id="rId21"/>
    <p:sldId id="589" r:id="rId22"/>
    <p:sldId id="638" r:id="rId23"/>
    <p:sldId id="590" r:id="rId24"/>
    <p:sldId id="591" r:id="rId25"/>
    <p:sldId id="592" r:id="rId26"/>
    <p:sldId id="593" r:id="rId27"/>
    <p:sldId id="595" r:id="rId28"/>
    <p:sldId id="594" r:id="rId29"/>
    <p:sldId id="545" r:id="rId30"/>
    <p:sldId id="599" r:id="rId31"/>
    <p:sldId id="639" r:id="rId32"/>
    <p:sldId id="600" r:id="rId33"/>
    <p:sldId id="602" r:id="rId34"/>
    <p:sldId id="603" r:id="rId35"/>
    <p:sldId id="640" r:id="rId36"/>
    <p:sldId id="643" r:id="rId37"/>
    <p:sldId id="644" r:id="rId38"/>
    <p:sldId id="645" r:id="rId39"/>
    <p:sldId id="641" r:id="rId40"/>
    <p:sldId id="604" r:id="rId41"/>
    <p:sldId id="605" r:id="rId42"/>
    <p:sldId id="596" r:id="rId43"/>
    <p:sldId id="610" r:id="rId44"/>
    <p:sldId id="609" r:id="rId45"/>
    <p:sldId id="608" r:id="rId46"/>
    <p:sldId id="642" r:id="rId47"/>
    <p:sldId id="612" r:id="rId48"/>
    <p:sldId id="611" r:id="rId49"/>
    <p:sldId id="614" r:id="rId50"/>
    <p:sldId id="649" r:id="rId51"/>
    <p:sldId id="650" r:id="rId52"/>
    <p:sldId id="651" r:id="rId53"/>
    <p:sldId id="652" r:id="rId54"/>
    <p:sldId id="653" r:id="rId55"/>
    <p:sldId id="654" r:id="rId5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D06E64D-76A5-454E-9796-2017EAC3F2F7}">
          <p14:sldIdLst>
            <p14:sldId id="646"/>
            <p14:sldId id="647"/>
            <p14:sldId id="648"/>
          </p14:sldIdLst>
        </p14:section>
        <p14:section name="JDBC Essentials" id="{813DF7E2-74AB-4E3A-9B46-2566DC216237}">
          <p14:sldIdLst>
            <p14:sldId id="576"/>
            <p14:sldId id="630"/>
            <p14:sldId id="617"/>
            <p14:sldId id="618"/>
            <p14:sldId id="619"/>
            <p14:sldId id="631"/>
            <p14:sldId id="622"/>
            <p14:sldId id="620"/>
          </p14:sldIdLst>
        </p14:section>
        <p14:section name="Statements" id="{E091B124-099C-4C56-B59F-ECF8C553BAEE}">
          <p14:sldIdLst>
            <p14:sldId id="632"/>
            <p14:sldId id="634"/>
            <p14:sldId id="584"/>
            <p14:sldId id="635"/>
            <p14:sldId id="636"/>
            <p14:sldId id="637"/>
            <p14:sldId id="588"/>
            <p14:sldId id="583"/>
            <p14:sldId id="589"/>
            <p14:sldId id="638"/>
            <p14:sldId id="590"/>
            <p14:sldId id="591"/>
            <p14:sldId id="592"/>
            <p14:sldId id="593"/>
            <p14:sldId id="595"/>
            <p14:sldId id="594"/>
          </p14:sldIdLst>
        </p14:section>
        <p14:section name="Advanced Concepts" id="{BD60B6E9-85E7-49E8-9F66-AE28A5DD5D66}">
          <p14:sldIdLst>
            <p14:sldId id="545"/>
            <p14:sldId id="599"/>
            <p14:sldId id="639"/>
            <p14:sldId id="600"/>
            <p14:sldId id="602"/>
            <p14:sldId id="603"/>
            <p14:sldId id="640"/>
            <p14:sldId id="643"/>
            <p14:sldId id="644"/>
            <p14:sldId id="645"/>
            <p14:sldId id="641"/>
            <p14:sldId id="604"/>
            <p14:sldId id="605"/>
            <p14:sldId id="596"/>
            <p14:sldId id="610"/>
            <p14:sldId id="609"/>
            <p14:sldId id="608"/>
            <p14:sldId id="642"/>
            <p14:sldId id="612"/>
            <p14:sldId id="611"/>
            <p14:sldId id="614"/>
            <p14:sldId id="649"/>
            <p14:sldId id="650"/>
            <p14:sldId id="651"/>
            <p14:sldId id="652"/>
            <p14:sldId id="653"/>
            <p14:sldId id="6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4F6"/>
    <a:srgbClr val="F0A22E"/>
    <a:srgbClr val="F3CD60"/>
    <a:srgbClr val="FF5050"/>
    <a:srgbClr val="E85C0E"/>
    <a:srgbClr val="FBEEDC"/>
    <a:srgbClr val="CC0000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89" autoAdjust="0"/>
    <p:restoredTop sz="94280" autoAdjust="0"/>
  </p:normalViewPr>
  <p:slideViewPr>
    <p:cSldViewPr>
      <p:cViewPr varScale="1">
        <p:scale>
          <a:sx n="69" d="100"/>
          <a:sy n="69" d="100"/>
        </p:scale>
        <p:origin x="124" y="4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94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2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4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6486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6509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65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9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6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4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6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1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6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70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1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28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8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7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72067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33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64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5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51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6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10/28/2018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093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cours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46.png"/><Relationship Id="rId26" Type="http://schemas.openxmlformats.org/officeDocument/2006/relationships/image" Target="../media/image50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43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49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1.png"/><Relationship Id="rId10" Type="http://schemas.openxmlformats.org/officeDocument/2006/relationships/image" Target="../media/image42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39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44.png"/><Relationship Id="rId22" Type="http://schemas.openxmlformats.org/officeDocument/2006/relationships/image" Target="../media/image48.png"/><Relationship Id="rId27" Type="http://schemas.openxmlformats.org/officeDocument/2006/relationships/hyperlink" Target="http://smartit.bg/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56.gif"/><Relationship Id="rId5" Type="http://schemas.openxmlformats.org/officeDocument/2006/relationships/image" Target="../media/image53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55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7189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234465"/>
                </a:solidFill>
              </a:rPr>
              <a:t>Maven, Hibernate, Configuration, JPA, Annotations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7525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Hibernate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7810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7810" y="5394418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5797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5797" y="6352153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22860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 model 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829569"/>
            <a:ext cx="10668000" cy="4839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&lt;build&gt;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&lt;plugins&gt;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&lt;plugin&gt;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&lt;groupId&gt;org.apache.maven.plugins&lt;/groupId&gt;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&lt;artifactId&gt;maven-compiler-plugin&lt;/artifactId&gt;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&lt;version&gt;3.5.1&lt;/version&gt;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&lt;configuration&gt;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    &lt;source&gt;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1.8</a:t>
            </a:r>
            <a:r>
              <a:rPr lang="en-US" sz="2200" b="1" noProof="1">
                <a:latin typeface="Consolas" panose="020B0609020204030204" pitchFamily="49" charset="0"/>
              </a:rPr>
              <a:t>&lt;/source&gt;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    &lt;target&gt;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1.8</a:t>
            </a:r>
            <a:r>
              <a:rPr lang="en-US" sz="2200" b="1" noProof="1">
                <a:latin typeface="Consolas" panose="020B0609020204030204" pitchFamily="49" charset="0"/>
              </a:rPr>
              <a:t>&lt;/target&gt;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&lt;/configuration&gt;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&lt;/plugin&gt;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&lt;/plugins&gt;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0412" y="1223661"/>
            <a:ext cx="10668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42697" y="4648200"/>
            <a:ext cx="2286000" cy="914400"/>
          </a:xfrm>
          <a:prstGeom prst="wedgeRoundRectCallout">
            <a:avLst>
              <a:gd name="adj1" fmla="val -63415"/>
              <a:gd name="adj2" fmla="val -3446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compile version</a:t>
            </a:r>
          </a:p>
        </p:txBody>
      </p:sp>
    </p:spTree>
    <p:extLst>
      <p:ext uri="{BB962C8B-B14F-4D97-AF65-F5344CB8AC3E}">
        <p14:creationId xmlns:p14="http://schemas.microsoft.com/office/powerpoint/2010/main" val="85286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2412" y="2283579"/>
            <a:ext cx="9906000" cy="44838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 &lt;dependencies&gt;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&lt;groupId&gt;org.hibernate&lt;/groupId&gt;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hibernate-core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&lt;version&gt;5.2.3.Final&lt;/version&gt;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&lt;groupId&gt;mysql&lt;/groupId&gt;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mysql-connector-java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&lt;version&gt;6.0.4&lt;/version&gt;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 </a:t>
            </a:r>
            <a:r>
              <a:rPr lang="en-US" noProof="1" smtClean="0"/>
              <a:t>&lt;/</a:t>
            </a:r>
            <a:r>
              <a:rPr lang="en-US" noProof="1"/>
              <a:t>dependencies&gt;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1677671"/>
            <a:ext cx="9906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837612" y="2061711"/>
            <a:ext cx="2362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37612" y="4266305"/>
            <a:ext cx="22716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40AB2B-7E61-4F94-974B-D4AB5B1CBF34}"/>
              </a:ext>
            </a:extLst>
          </p:cNvPr>
          <p:cNvSpPr txBox="1">
            <a:spLocks/>
          </p:cNvSpPr>
          <p:nvPr/>
        </p:nvSpPr>
        <p:spPr>
          <a:xfrm>
            <a:off x="227012" y="1135245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dirty="0"/>
              <a:t>Dependencies are set with the </a:t>
            </a:r>
            <a:r>
              <a:rPr lang="en-US" sz="3200" b="1" dirty="0">
                <a:solidFill>
                  <a:schemeClr val="bg1"/>
                </a:solidFill>
              </a:rPr>
              <a:t>&lt;dependency&gt; </a:t>
            </a:r>
            <a:r>
              <a:rPr lang="en-US" sz="3000" dirty="0" smtClean="0"/>
              <a:t>tag</a:t>
            </a:r>
            <a:r>
              <a:rPr lang="bg-BG" sz="3000" dirty="0" smtClean="0"/>
              <a:t>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718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Hibernate Framework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Mapping Java classes to database </a:t>
            </a:r>
            <a:r>
              <a:rPr lang="en-GB" dirty="0" smtClean="0"/>
              <a:t>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CDBFA1B8-2FBC-4347-B44A-C7DD11C2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120" y="1371957"/>
            <a:ext cx="2731924" cy="22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96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Hibernate is a Java ORM framework</a:t>
            </a:r>
            <a:endParaRPr lang="bg-BG" dirty="0"/>
          </a:p>
          <a:p>
            <a:pPr lvl="1"/>
            <a:r>
              <a:rPr lang="en-US" dirty="0"/>
              <a:t>Mapping an object-oriented model to a relational database</a:t>
            </a:r>
          </a:p>
          <a:p>
            <a:pPr lvl="2"/>
            <a:r>
              <a:rPr lang="en-US" dirty="0"/>
              <a:t>It is implemented by the configuration of an </a:t>
            </a:r>
            <a:r>
              <a:rPr lang="en-US" sz="3200" b="1" dirty="0">
                <a:solidFill>
                  <a:schemeClr val="bg1"/>
                </a:solidFill>
              </a:rPr>
              <a:t>XML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file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dirty="0"/>
              <a:t>or by using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Annotations</a:t>
            </a:r>
          </a:p>
          <a:p>
            <a:pPr lvl="1"/>
            <a:r>
              <a:rPr lang="en-US" dirty="0"/>
              <a:t>Maintain the database schema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2" descr="Резултат с изображение за module icon">
            <a:extLst>
              <a:ext uri="{FF2B5EF4-FFF2-40B4-BE49-F238E27FC236}">
                <a16:creationId xmlns:a16="http://schemas.microsoft.com/office/drawing/2014/main" id="{198B6426-3379-4D38-809D-A5570052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037" y="3968168"/>
            <a:ext cx="3038475" cy="247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ORM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sz="3500" dirty="0"/>
              <a:t>Different approaches to </a:t>
            </a:r>
            <a:r>
              <a:rPr lang="en-US" sz="3500" b="1" dirty="0">
                <a:solidFill>
                  <a:schemeClr val="bg1"/>
                </a:solidFill>
              </a:rPr>
              <a:t>Java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ORM</a:t>
            </a:r>
            <a:r>
              <a:rPr lang="en-US" sz="3500" dirty="0"/>
              <a:t>:</a:t>
            </a:r>
          </a:p>
          <a:p>
            <a:pPr lvl="1"/>
            <a:r>
              <a:rPr lang="en-US" dirty="0"/>
              <a:t>POJO (Plain Old Java Objects) + XML mappings</a:t>
            </a:r>
          </a:p>
          <a:p>
            <a:pPr lvl="2"/>
            <a:r>
              <a:rPr lang="en-US" dirty="0"/>
              <a:t>A bit old-fashioned, but very powerful</a:t>
            </a:r>
          </a:p>
          <a:p>
            <a:pPr lvl="2"/>
            <a:r>
              <a:rPr lang="en-US" dirty="0"/>
              <a:t>Implemented in the "classical" Hibernate</a:t>
            </a:r>
          </a:p>
          <a:p>
            <a:pPr lvl="1"/>
            <a:r>
              <a:rPr lang="en-US" dirty="0"/>
              <a:t>Annotated Java classes (</a:t>
            </a:r>
            <a:r>
              <a:rPr lang="en-US" b="1" dirty="0">
                <a:solidFill>
                  <a:schemeClr val="bg1"/>
                </a:solidFill>
              </a:rPr>
              <a:t>POJO</a:t>
            </a:r>
            <a:r>
              <a:rPr lang="en-US" dirty="0"/>
              <a:t>) mapped to DB tables</a:t>
            </a:r>
          </a:p>
          <a:p>
            <a:pPr lvl="2"/>
            <a:r>
              <a:rPr lang="en-US" dirty="0"/>
              <a:t>Based on Java annotations and XML</a:t>
            </a:r>
          </a:p>
          <a:p>
            <a:pPr lvl="2"/>
            <a:r>
              <a:rPr lang="en-US" dirty="0"/>
              <a:t>Easier to implement and maintain</a:t>
            </a:r>
          </a:p>
          <a:p>
            <a:pPr lvl="1"/>
            <a:r>
              <a:rPr lang="en-US" dirty="0"/>
              <a:t>Code generation - tools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</a:t>
            </a:r>
            <a:endParaRPr lang="bg-BG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16A7A2-F4C2-4406-8D33-A3857C1845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0391" y="111677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Add hibernate as a project dependency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7612" y="2282308"/>
            <a:ext cx="9753600" cy="44838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 &lt;</a:t>
            </a:r>
            <a:r>
              <a:rPr lang="en-US" noProof="1">
                <a:solidFill>
                  <a:schemeClr val="bg1"/>
                </a:solidFill>
              </a:rPr>
              <a:t>dependencies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      &lt;</a:t>
            </a:r>
            <a:r>
              <a:rPr lang="en-US" noProof="1">
                <a:solidFill>
                  <a:schemeClr val="bg1"/>
                </a:solidFill>
              </a:rPr>
              <a:t>dependency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          &lt;groupId&gt;org.hibernate&lt;/groupId&gt;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hibernate-core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&lt;version&gt;5.2.3.Final&lt;/version&gt;</a:t>
            </a:r>
          </a:p>
          <a:p>
            <a:pPr lvl="1"/>
            <a:r>
              <a:rPr lang="en-US" noProof="1"/>
              <a:t>        &lt;</a:t>
            </a:r>
            <a:r>
              <a:rPr lang="en-US" noProof="1">
                <a:solidFill>
                  <a:schemeClr val="bg1"/>
                </a:solidFill>
              </a:rPr>
              <a:t>/dependency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      &lt;</a:t>
            </a:r>
            <a:r>
              <a:rPr lang="en-US" noProof="1">
                <a:solidFill>
                  <a:schemeClr val="bg1"/>
                </a:solidFill>
              </a:rPr>
              <a:t>dependency</a:t>
            </a:r>
            <a:r>
              <a:rPr lang="en-US" noProof="1"/>
              <a:t>&gt;</a:t>
            </a:r>
          </a:p>
          <a:p>
            <a:pPr lvl="1"/>
            <a:r>
              <a:rPr lang="en-US" noProof="1"/>
              <a:t>            &lt;groupId&gt;mysql&lt;/groupId&gt;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mysql-connector-java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&lt;version&gt;5.1.6&lt;/version&gt;</a:t>
            </a:r>
          </a:p>
          <a:p>
            <a:pPr lvl="1"/>
            <a:r>
              <a:rPr lang="en-US" noProof="1"/>
              <a:t>        &lt;</a:t>
            </a:r>
            <a:r>
              <a:rPr lang="en-US" noProof="1">
                <a:solidFill>
                  <a:schemeClr val="bg1"/>
                </a:solidFill>
              </a:rPr>
              <a:t>/dependency</a:t>
            </a:r>
            <a:r>
              <a:rPr lang="en-US" noProof="1"/>
              <a:t>&gt;    </a:t>
            </a:r>
          </a:p>
          <a:p>
            <a:pPr lvl="1"/>
            <a:r>
              <a:rPr lang="en-US" noProof="1"/>
              <a:t>&lt;</a:t>
            </a:r>
            <a:r>
              <a:rPr lang="en-US" noProof="1">
                <a:solidFill>
                  <a:schemeClr val="bg1"/>
                </a:solidFill>
              </a:rPr>
              <a:t>/dependencies</a:t>
            </a:r>
            <a:r>
              <a:rPr lang="en-US" noProof="1"/>
              <a:t>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7612" y="1676400"/>
            <a:ext cx="97536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5322" y="3902047"/>
            <a:ext cx="18288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Hibernate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885933" y="5741907"/>
            <a:ext cx="2590800" cy="440242"/>
          </a:xfrm>
          <a:prstGeom prst="wedgeRoundRectCallout">
            <a:avLst>
              <a:gd name="adj1" fmla="val -57310"/>
              <a:gd name="adj2" fmla="val -4520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connector</a:t>
            </a:r>
          </a:p>
        </p:txBody>
      </p:sp>
    </p:spTree>
    <p:extLst>
      <p:ext uri="{BB962C8B-B14F-4D97-AF65-F5344CB8AC3E}">
        <p14:creationId xmlns:p14="http://schemas.microsoft.com/office/powerpoint/2010/main" val="24997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(2) 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4616" y="1744235"/>
            <a:ext cx="1007279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version='1.0' encoding='utf-8'?&gt;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&lt;!DOCTYPE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hibernate-configuration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PUBLIC "-//Hibernate/Hibernate Configuration DTD//EN"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"http://www.hibernate.org/dtd/hibernate-configuration-3.0.dtd"&gt;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&lt;hibernate-configuration&gt;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&lt;session-factory&gt;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name="hibernate.dialect"&gt;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org.hibernate.dialect.MySQL5Dialect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name="hibernate.connection.driver_class"&gt;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com.mysql.jdbc.Driver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74616" y="1229497"/>
            <a:ext cx="100727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99312" y="1990328"/>
            <a:ext cx="2057400" cy="440242"/>
          </a:xfrm>
          <a:prstGeom prst="wedgeRoundRectCallout">
            <a:avLst>
              <a:gd name="adj1" fmla="val -63400"/>
              <a:gd name="adj2" fmla="val 134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78012" y="4953000"/>
            <a:ext cx="1752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Dialect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44559" y="5943600"/>
            <a:ext cx="1509506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12000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2412" y="1886338"/>
            <a:ext cx="9082196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&lt;!-- Connection Settings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name="hibernate.connection.url"&gt;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jdbc:mysql://localhost:3306/school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name="hibernate.connection.username"&gt;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name="hibernate.connection.password"&gt;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name="hbm2ddl.auto"&gt;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&lt;/property&gt;</a:t>
            </a:r>
            <a:endParaRPr lang="en-US" sz="22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1371600"/>
            <a:ext cx="90821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156808" y="2678108"/>
            <a:ext cx="2514600" cy="440242"/>
          </a:xfrm>
          <a:prstGeom prst="wedgeRoundRectCallout">
            <a:avLst>
              <a:gd name="adj1" fmla="val -61119"/>
              <a:gd name="adj2" fmla="val -223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string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59420" y="3617200"/>
            <a:ext cx="915988" cy="440242"/>
          </a:xfrm>
          <a:prstGeom prst="wedgeRoundRectCallout">
            <a:avLst>
              <a:gd name="adj1" fmla="val -84068"/>
              <a:gd name="adj2" fmla="val -9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34826" y="4694869"/>
            <a:ext cx="840582" cy="440242"/>
          </a:xfrm>
          <a:prstGeom prst="wedgeRoundRectCallout">
            <a:avLst>
              <a:gd name="adj1" fmla="val -86126"/>
              <a:gd name="adj2" fmla="val -329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34826" y="5770117"/>
            <a:ext cx="2133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 strategy </a:t>
            </a:r>
          </a:p>
        </p:txBody>
      </p:sp>
    </p:spTree>
    <p:extLst>
      <p:ext uri="{BB962C8B-B14F-4D97-AF65-F5344CB8AC3E}">
        <p14:creationId xmlns:p14="http://schemas.microsoft.com/office/powerpoint/2010/main" val="32175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(3)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46216" y="2207379"/>
            <a:ext cx="732959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	</a:t>
            </a:r>
            <a:r>
              <a:rPr lang="en-US" noProof="1">
                <a:effectLst/>
              </a:rPr>
              <a:t>…</a:t>
            </a:r>
          </a:p>
          <a:p>
            <a:pPr lvl="1"/>
            <a:r>
              <a:rPr lang="en-US" noProof="1">
                <a:effectLst/>
              </a:rPr>
              <a:t>        &lt;!-- List of XML mapping files --&gt;</a:t>
            </a:r>
          </a:p>
          <a:p>
            <a:pPr lvl="1"/>
            <a:r>
              <a:rPr lang="en-US" noProof="1">
                <a:effectLst/>
              </a:rPr>
              <a:t>        &lt;mapping resource="</a:t>
            </a:r>
            <a:r>
              <a:rPr lang="en-US" noProof="1">
                <a:solidFill>
                  <a:schemeClr val="bg1"/>
                </a:solidFill>
                <a:effectLst/>
              </a:rPr>
              <a:t>student.hbm.xml</a:t>
            </a:r>
            <a:r>
              <a:rPr lang="en-US" noProof="1">
                <a:effectLst/>
              </a:rPr>
              <a:t>"/&gt;</a:t>
            </a:r>
          </a:p>
          <a:p>
            <a:pPr lvl="1"/>
            <a:r>
              <a:rPr lang="en-US" noProof="1">
                <a:effectLst/>
              </a:rPr>
              <a:t>    &lt;/session-factory&gt;</a:t>
            </a:r>
          </a:p>
          <a:p>
            <a:pPr lvl="1"/>
            <a:r>
              <a:rPr lang="en-US" noProof="1">
                <a:effectLst/>
              </a:rPr>
              <a:t>&lt;/hibernate-configuration&gt;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46216" y="1692641"/>
            <a:ext cx="73295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70912" y="3505200"/>
            <a:ext cx="2209800" cy="440242"/>
          </a:xfrm>
          <a:prstGeom prst="wedgeRoundRectCallout">
            <a:avLst>
              <a:gd name="adj1" fmla="val -39717"/>
              <a:gd name="adj2" fmla="val -9163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41441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POJO (Plain Old Java Objects) + XML mappings</a:t>
            </a:r>
          </a:p>
          <a:p>
            <a:pPr marL="0" indent="0">
              <a:buNone/>
            </a:pPr>
            <a:endParaRPr lang="bg-BG" sz="2398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Implementation Example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08212" y="2154271"/>
            <a:ext cx="7529400" cy="37245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class </a:t>
            </a:r>
            <a:r>
              <a:rPr lang="en-US" dirty="0">
                <a:solidFill>
                  <a:schemeClr val="bg1"/>
                </a:solidFill>
              </a:rPr>
              <a:t>Student</a:t>
            </a:r>
            <a:r>
              <a:rPr lang="en-US" dirty="0"/>
              <a:t> {</a:t>
            </a:r>
          </a:p>
          <a:p>
            <a:r>
              <a:rPr lang="en-US" dirty="0"/>
              <a:t>  private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r>
              <a:rPr lang="en-US" dirty="0"/>
              <a:t>  private String name;</a:t>
            </a:r>
          </a:p>
          <a:p>
            <a:r>
              <a:rPr lang="en-US" dirty="0"/>
              <a:t>  private Date </a:t>
            </a:r>
            <a:r>
              <a:rPr lang="en-US" dirty="0" err="1"/>
              <a:t>registeredOn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// Constructor, getters and setters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173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400" dirty="0"/>
              <a:t>Maven</a:t>
            </a:r>
            <a:r>
              <a:rPr lang="en-US" sz="3400" dirty="0" smtClean="0"/>
              <a:t>.</a:t>
            </a:r>
          </a:p>
          <a:p>
            <a:r>
              <a:rPr lang="en-US" sz="3400" dirty="0"/>
              <a:t>Hibernate Framework</a:t>
            </a:r>
            <a:r>
              <a:rPr lang="en-US" sz="3400" dirty="0" smtClean="0"/>
              <a:t>.</a:t>
            </a:r>
          </a:p>
          <a:p>
            <a:r>
              <a:rPr lang="en-US" sz="3400" dirty="0"/>
              <a:t>Java Persistence </a:t>
            </a:r>
            <a:r>
              <a:rPr lang="en-US" sz="3400" dirty="0" smtClean="0"/>
              <a:t>API.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1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mapping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9012" y="1921697"/>
            <a:ext cx="10352262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effectLst/>
              </a:rPr>
              <a:t>&lt;?xml version="1.0" encoding="utf-8"?&gt;</a:t>
            </a:r>
          </a:p>
          <a:p>
            <a:pPr lvl="1"/>
            <a:r>
              <a:rPr lang="en-US" noProof="1">
                <a:effectLst/>
              </a:rPr>
              <a:t>&lt;!DOCTYPE </a:t>
            </a:r>
            <a:r>
              <a:rPr lang="en-US" noProof="1">
                <a:solidFill>
                  <a:schemeClr val="bg1"/>
                </a:solidFill>
                <a:effectLst/>
              </a:rPr>
              <a:t>hibernate-mapping</a:t>
            </a:r>
            <a:r>
              <a:rPr lang="en-US" noProof="1">
                <a:effectLst/>
              </a:rPr>
              <a:t> PUBLIC</a:t>
            </a:r>
          </a:p>
          <a:p>
            <a:pPr lvl="1"/>
            <a:r>
              <a:rPr lang="en-US" noProof="1">
                <a:effectLst/>
              </a:rPr>
              <a:t>        "-//Hibernate/Hibernate Mapping DTD//EN"</a:t>
            </a:r>
          </a:p>
          <a:p>
            <a:pPr lvl="1"/>
            <a:r>
              <a:rPr lang="en-US" noProof="1">
                <a:effectLst/>
              </a:rPr>
              <a:t>        "http://www.hibernate.org/dtd/hibernate-mapping-3.0.dtd"&gt;</a:t>
            </a:r>
          </a:p>
          <a:p>
            <a:pPr lvl="1"/>
            <a:endParaRPr lang="en-US" noProof="1">
              <a:effectLst/>
            </a:endParaRPr>
          </a:p>
          <a:p>
            <a:pPr lvl="1"/>
            <a:r>
              <a:rPr lang="en-US" noProof="1">
                <a:effectLst/>
              </a:rPr>
              <a:t>&lt;hibernate-mapping&gt;</a:t>
            </a:r>
          </a:p>
          <a:p>
            <a:pPr lvl="1"/>
            <a:r>
              <a:rPr lang="en-US" noProof="1">
                <a:effectLst/>
              </a:rPr>
              <a:t>    &lt;class name="</a:t>
            </a:r>
            <a:r>
              <a:rPr lang="en-US" noProof="1">
                <a:solidFill>
                  <a:schemeClr val="bg1"/>
                </a:solidFill>
                <a:effectLst/>
              </a:rPr>
              <a:t>entities.Student</a:t>
            </a:r>
            <a:r>
              <a:rPr lang="en-US" noProof="1">
                <a:effectLst/>
              </a:rPr>
              <a:t>" table="</a:t>
            </a:r>
            <a:r>
              <a:rPr lang="en-US" noProof="1">
                <a:solidFill>
                  <a:schemeClr val="bg1"/>
                </a:solidFill>
                <a:effectLst/>
              </a:rPr>
              <a:t>students</a:t>
            </a:r>
            <a:r>
              <a:rPr lang="en-US" noProof="1">
                <a:effectLst/>
              </a:rPr>
              <a:t>"&gt;</a:t>
            </a:r>
          </a:p>
          <a:p>
            <a:pPr lvl="1"/>
            <a:r>
              <a:rPr lang="en-US" noProof="1">
                <a:effectLst/>
              </a:rPr>
              <a:t>        &lt;id name="</a:t>
            </a:r>
            <a:r>
              <a:rPr lang="en-US" noProof="1">
                <a:solidFill>
                  <a:schemeClr val="bg1"/>
                </a:solidFill>
                <a:effectLst/>
              </a:rPr>
              <a:t>id</a:t>
            </a:r>
            <a:r>
              <a:rPr lang="en-US" noProof="1">
                <a:effectLst/>
              </a:rPr>
              <a:t>" column="</a:t>
            </a:r>
            <a:r>
              <a:rPr lang="en-US" noProof="1">
                <a:solidFill>
                  <a:schemeClr val="bg1"/>
                </a:solidFill>
                <a:effectLst/>
              </a:rPr>
              <a:t>id</a:t>
            </a:r>
            <a:r>
              <a:rPr lang="en-US" noProof="1">
                <a:effectLst/>
              </a:rPr>
              <a:t>"&gt;</a:t>
            </a:r>
          </a:p>
          <a:p>
            <a:pPr lvl="1"/>
            <a:r>
              <a:rPr lang="en-US" noProof="1">
                <a:effectLst/>
              </a:rPr>
              <a:t>            &lt;generator class="identity" /&gt;</a:t>
            </a:r>
          </a:p>
          <a:p>
            <a:pPr lvl="1"/>
            <a:r>
              <a:rPr lang="en-US" noProof="1">
                <a:effectLst/>
              </a:rPr>
              <a:t>        &lt;/id&gt;</a:t>
            </a:r>
          </a:p>
          <a:p>
            <a:pPr lvl="1"/>
            <a:r>
              <a:rPr lang="en-US" noProof="1">
                <a:effectLst/>
              </a:rPr>
              <a:t> 	…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9012" y="1412214"/>
            <a:ext cx="1035226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student.hbm.xml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1212" y="2174465"/>
            <a:ext cx="2133600" cy="440242"/>
          </a:xfrm>
          <a:prstGeom prst="wedgeRoundRectCallout">
            <a:avLst>
              <a:gd name="adj1" fmla="val -68795"/>
              <a:gd name="adj2" fmla="val 400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file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56612" y="3461408"/>
            <a:ext cx="2054132" cy="440242"/>
          </a:xfrm>
          <a:prstGeom prst="wedgeRoundRectCallout">
            <a:avLst>
              <a:gd name="adj1" fmla="val -38225"/>
              <a:gd name="adj2" fmla="val 6978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mapping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92031" y="4402440"/>
            <a:ext cx="2151268" cy="440242"/>
          </a:xfrm>
          <a:prstGeom prst="wedgeRoundRectCallout">
            <a:avLst>
              <a:gd name="adj1" fmla="val -62964"/>
              <a:gd name="adj2" fmla="val -2502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mapping</a:t>
            </a:r>
          </a:p>
        </p:txBody>
      </p:sp>
    </p:spTree>
    <p:extLst>
      <p:ext uri="{BB962C8B-B14F-4D97-AF65-F5344CB8AC3E}">
        <p14:creationId xmlns:p14="http://schemas.microsoft.com/office/powerpoint/2010/main" val="381063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mapping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6" y="2588379"/>
            <a:ext cx="1112519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	&lt;property name="</a:t>
            </a:r>
            <a:r>
              <a:rPr lang="en-US" noProof="1">
                <a:solidFill>
                  <a:schemeClr val="bg1"/>
                </a:solidFill>
              </a:rPr>
              <a:t>name</a:t>
            </a:r>
            <a:r>
              <a:rPr lang="en-US" noProof="1"/>
              <a:t>" column="</a:t>
            </a:r>
            <a:r>
              <a:rPr lang="en-US" noProof="1">
                <a:solidFill>
                  <a:schemeClr val="bg1"/>
                </a:solidFill>
              </a:rPr>
              <a:t>first_name</a:t>
            </a:r>
            <a:r>
              <a:rPr lang="en-US" noProof="1"/>
              <a:t>" /&gt;</a:t>
            </a:r>
          </a:p>
          <a:p>
            <a:pPr lvl="1"/>
            <a:r>
              <a:rPr lang="en-US" noProof="1"/>
              <a:t>        &lt;property name="</a:t>
            </a:r>
            <a:r>
              <a:rPr lang="en-US" noProof="1">
                <a:solidFill>
                  <a:schemeClr val="bg1"/>
                </a:solidFill>
              </a:rPr>
              <a:t>registrationDate</a:t>
            </a:r>
            <a:r>
              <a:rPr lang="en-US" noProof="1"/>
              <a:t>" column="</a:t>
            </a:r>
            <a:r>
              <a:rPr lang="en-US" noProof="1">
                <a:solidFill>
                  <a:schemeClr val="bg1"/>
                </a:solidFill>
              </a:rPr>
              <a:t>registration_date</a:t>
            </a:r>
            <a:r>
              <a:rPr lang="en-US" noProof="1"/>
              <a:t>"/&gt;</a:t>
            </a:r>
          </a:p>
          <a:p>
            <a:pPr lvl="1"/>
            <a:r>
              <a:rPr lang="en-US" noProof="1"/>
              <a:t>    &lt;/class&gt;</a:t>
            </a:r>
          </a:p>
          <a:p>
            <a:pPr lvl="1"/>
            <a:r>
              <a:rPr lang="en-US" noProof="1"/>
              <a:t>&lt;/hibernate-mapping&gt;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8016" y="2073641"/>
            <a:ext cx="111251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student.hbm.xml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879079" y="2763164"/>
            <a:ext cx="2108266" cy="440242"/>
          </a:xfrm>
          <a:prstGeom prst="wedgeRoundRectCallout">
            <a:avLst>
              <a:gd name="adj1" fmla="val -41873"/>
              <a:gd name="adj2" fmla="val 7376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mapping</a:t>
            </a:r>
          </a:p>
        </p:txBody>
      </p:sp>
    </p:spTree>
    <p:extLst>
      <p:ext uri="{BB962C8B-B14F-4D97-AF65-F5344CB8AC3E}">
        <p14:creationId xmlns:p14="http://schemas.microsoft.com/office/powerpoint/2010/main" val="9907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sessions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8612" y="1737885"/>
            <a:ext cx="87630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class Main {</a:t>
            </a:r>
          </a:p>
          <a:p>
            <a:pPr lvl="1"/>
            <a:r>
              <a:rPr lang="en-US" noProof="1"/>
              <a:t>    public static void main(String[] args) {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Configuration</a:t>
            </a:r>
            <a:r>
              <a:rPr lang="en-US" noProof="1"/>
              <a:t> cfg = new Configuration();</a:t>
            </a:r>
          </a:p>
          <a:p>
            <a:pPr lvl="1"/>
            <a:r>
              <a:rPr lang="en-US" noProof="1"/>
              <a:t>        cfg.configure();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SessionFactory</a:t>
            </a:r>
            <a:r>
              <a:rPr lang="en-US" noProof="1"/>
              <a:t> sessionFactory =</a:t>
            </a:r>
          </a:p>
          <a:p>
            <a:pPr lvl="1"/>
            <a:r>
              <a:rPr lang="en-US" noProof="1"/>
              <a:t>                cfg.buildSessionFactory();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Session</a:t>
            </a:r>
            <a:r>
              <a:rPr lang="en-US" noProof="1"/>
              <a:t> session = sessionFactory.openSession();</a:t>
            </a:r>
          </a:p>
          <a:p>
            <a:pPr lvl="1"/>
            <a:r>
              <a:rPr lang="en-US" noProof="1"/>
              <a:t>        session.beginTransaction();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// Your Code Here</a:t>
            </a:r>
          </a:p>
          <a:p>
            <a:pPr lvl="1"/>
            <a:r>
              <a:rPr lang="en-US" noProof="1"/>
              <a:t>        session.getTransaction().commit();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4396" y="1223147"/>
            <a:ext cx="8763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3212" y="5501192"/>
            <a:ext cx="2792058" cy="417067"/>
          </a:xfrm>
          <a:prstGeom prst="wedgeRoundRectCallout">
            <a:avLst>
              <a:gd name="adj1" fmla="val -54044"/>
              <a:gd name="adj2" fmla="val -4825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commit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85838" y="2858590"/>
            <a:ext cx="2369316" cy="440242"/>
          </a:xfrm>
          <a:prstGeom prst="wedgeRoundRectCallout">
            <a:avLst>
              <a:gd name="adj1" fmla="val -41487"/>
              <a:gd name="adj2" fmla="val -690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Registry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62277" y="4284158"/>
            <a:ext cx="1256337" cy="440242"/>
          </a:xfrm>
          <a:prstGeom prst="wedgeRoundRectCallout">
            <a:avLst>
              <a:gd name="adj1" fmla="val -39698"/>
              <a:gd name="adj2" fmla="val -810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46981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save data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60612" y="1887943"/>
            <a:ext cx="746760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 algn="l"/>
            <a:r>
              <a:rPr lang="en-US" noProof="1"/>
              <a:t>public static void main(String[] args) {</a:t>
            </a:r>
          </a:p>
          <a:p>
            <a:pPr lvl="1" algn="l"/>
            <a:r>
              <a:rPr lang="en-US" noProof="1"/>
              <a:t>	//…</a:t>
            </a:r>
          </a:p>
          <a:p>
            <a:pPr lvl="1" algn="l"/>
            <a:r>
              <a:rPr lang="en-US" noProof="1"/>
              <a:t>     </a:t>
            </a:r>
            <a:r>
              <a:rPr lang="en-US" noProof="1" smtClean="0"/>
              <a:t>session.beginTransaction</a:t>
            </a:r>
            <a:r>
              <a:rPr lang="en-US" noProof="1"/>
              <a:t>();</a:t>
            </a:r>
          </a:p>
          <a:p>
            <a:pPr lvl="1" algn="l"/>
            <a:r>
              <a:rPr lang="en-US" noProof="1"/>
              <a:t>	</a:t>
            </a:r>
          </a:p>
          <a:p>
            <a:pPr lvl="1" algn="l"/>
            <a:r>
              <a:rPr lang="en-US" noProof="1"/>
              <a:t>	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example = new Student();</a:t>
            </a:r>
          </a:p>
          <a:p>
            <a:pPr lvl="1" algn="l"/>
            <a:r>
              <a:rPr lang="en-US" noProof="1"/>
              <a:t>	session.</a:t>
            </a:r>
            <a:r>
              <a:rPr lang="en-US" noProof="1">
                <a:solidFill>
                  <a:schemeClr val="bg1"/>
                </a:solidFill>
              </a:rPr>
              <a:t>save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example</a:t>
            </a:r>
            <a:r>
              <a:rPr lang="en-US" noProof="1"/>
              <a:t>);</a:t>
            </a:r>
          </a:p>
          <a:p>
            <a:pPr lvl="1" algn="l"/>
            <a:endParaRPr lang="en-US" noProof="1"/>
          </a:p>
          <a:p>
            <a:pPr lvl="1" algn="l"/>
            <a:r>
              <a:rPr lang="en-US" noProof="1"/>
              <a:t>      	session.getTransaction().commit();</a:t>
            </a:r>
          </a:p>
          <a:p>
            <a:pPr lvl="1" algn="l"/>
            <a:r>
              <a:rPr lang="en-US" noProof="1"/>
              <a:t>      	session.close();</a:t>
            </a:r>
          </a:p>
          <a:p>
            <a:pPr lvl="1" algn="l"/>
            <a:r>
              <a:rPr lang="en-US" noProof="1"/>
              <a:t>    </a:t>
            </a:r>
            <a:r>
              <a:rPr lang="en-US" noProof="1" smtClean="0"/>
              <a:t>}</a:t>
            </a:r>
            <a:br>
              <a:rPr lang="en-US" noProof="1" smtClean="0"/>
            </a:br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0612" y="1373205"/>
            <a:ext cx="7467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542212" y="3956516"/>
            <a:ext cx="1905000" cy="440242"/>
          </a:xfrm>
          <a:prstGeom prst="wedgeRoundRectCallout">
            <a:avLst>
              <a:gd name="adj1" fmla="val -63253"/>
              <a:gd name="adj2" fmla="val -3433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object</a:t>
            </a:r>
          </a:p>
        </p:txBody>
      </p:sp>
    </p:spTree>
    <p:extLst>
      <p:ext uri="{BB962C8B-B14F-4D97-AF65-F5344CB8AC3E}">
        <p14:creationId xmlns:p14="http://schemas.microsoft.com/office/powerpoint/2010/main" val="42215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retrieve data by Get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5210" y="2180129"/>
            <a:ext cx="110490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	…</a:t>
            </a:r>
          </a:p>
          <a:p>
            <a:pPr lvl="1"/>
            <a:r>
              <a:rPr lang="en-US" noProof="1"/>
              <a:t>        session.beginTransaction();</a:t>
            </a:r>
          </a:p>
          <a:p>
            <a:pPr lvl="1"/>
            <a:r>
              <a:rPr lang="en-US" noProof="1"/>
              <a:t>	</a:t>
            </a:r>
          </a:p>
          <a:p>
            <a:pPr lvl="1"/>
            <a:r>
              <a:rPr lang="en-US" noProof="1"/>
              <a:t>	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student = (Student) session.</a:t>
            </a:r>
            <a:r>
              <a:rPr lang="en-US" noProof="1">
                <a:solidFill>
                  <a:schemeClr val="bg1"/>
                </a:solidFill>
              </a:rPr>
              <a:t>get</a:t>
            </a:r>
            <a:r>
              <a:rPr lang="en-US" noProof="1"/>
              <a:t>(Student.class, </a:t>
            </a:r>
            <a:r>
              <a:rPr lang="en-US" noProof="1">
                <a:solidFill>
                  <a:schemeClr val="bg1"/>
                </a:solidFill>
              </a:rPr>
              <a:t>1</a:t>
            </a:r>
            <a:r>
              <a:rPr lang="en-US" noProof="1"/>
              <a:t>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session.getTransaction().commit();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5210" y="1665391"/>
            <a:ext cx="11049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99412" y="4267200"/>
            <a:ext cx="1828800" cy="440242"/>
          </a:xfrm>
          <a:prstGeom prst="wedgeRoundRectCallout">
            <a:avLst>
              <a:gd name="adj1" fmla="val -36914"/>
              <a:gd name="adj2" fmla="val -783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object</a:t>
            </a:r>
          </a:p>
        </p:txBody>
      </p:sp>
    </p:spTree>
    <p:extLst>
      <p:ext uri="{BB962C8B-B14F-4D97-AF65-F5344CB8AC3E}">
        <p14:creationId xmlns:p14="http://schemas.microsoft.com/office/powerpoint/2010/main" val="2374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retrieve data by Query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39110" y="1718212"/>
            <a:ext cx="929640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	// …</a:t>
            </a:r>
          </a:p>
          <a:p>
            <a:pPr lvl="1"/>
            <a:r>
              <a:rPr lang="en-US" noProof="1"/>
              <a:t>        session.beginTransaction();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	List&lt;Student&gt; studentList = </a:t>
            </a:r>
          </a:p>
          <a:p>
            <a:pPr lvl="1"/>
            <a:r>
              <a:rPr lang="en-US" noProof="1"/>
              <a:t>	session.</a:t>
            </a:r>
            <a:r>
              <a:rPr lang="en-US" noProof="1">
                <a:solidFill>
                  <a:schemeClr val="bg1"/>
                </a:solidFill>
              </a:rPr>
              <a:t>createQuery</a:t>
            </a:r>
            <a:r>
              <a:rPr lang="en-US" noProof="1"/>
              <a:t>("FROM 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").list();</a:t>
            </a:r>
          </a:p>
          <a:p>
            <a:pPr lvl="1"/>
            <a:r>
              <a:rPr lang="en-US" noProof="1"/>
              <a:t>        for (Student student : studentList) {</a:t>
            </a:r>
          </a:p>
          <a:p>
            <a:pPr lvl="1"/>
            <a:r>
              <a:rPr lang="en-US" noProof="1"/>
              <a:t>            System.out.println(student.getId());</a:t>
            </a:r>
          </a:p>
          <a:p>
            <a:pPr lvl="1"/>
            <a:r>
              <a:rPr lang="en-US" noProof="1"/>
              <a:t>        }</a:t>
            </a:r>
          </a:p>
          <a:p>
            <a:pPr lvl="1"/>
            <a:r>
              <a:rPr lang="en-US" noProof="1"/>
              <a:t>        session.getTransaction().commit();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39110" y="1203474"/>
            <a:ext cx="92964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169400" y="3016522"/>
            <a:ext cx="2590800" cy="440242"/>
          </a:xfrm>
          <a:prstGeom prst="wedgeRoundRectCallout">
            <a:avLst>
              <a:gd name="adj1" fmla="val -44095"/>
              <a:gd name="adj2" fmla="val 7678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list of objects</a:t>
            </a:r>
          </a:p>
        </p:txBody>
      </p:sp>
    </p:spTree>
    <p:extLst>
      <p:ext uri="{BB962C8B-B14F-4D97-AF65-F5344CB8AC3E}">
        <p14:creationId xmlns:p14="http://schemas.microsoft.com/office/powerpoint/2010/main" val="986853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Querying Language - HQL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80364" y="1784014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"FROM Student"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80364" y="1243860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880364" y="3639265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"FROM Student WHERE name = 'John'"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80364" y="3086284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SELECT + WHERE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894016" y="5393619"/>
            <a:ext cx="7238996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"FROM Student AS s </a:t>
            </a:r>
          </a:p>
          <a:p>
            <a:pPr lvl="1"/>
            <a:r>
              <a:rPr lang="en-US" noProof="1"/>
              <a:t>JOIN s.major AS major"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94016" y="4844453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SELECT + JOIN</a:t>
            </a:r>
          </a:p>
        </p:txBody>
      </p:sp>
    </p:spTree>
    <p:extLst>
      <p:ext uri="{BB962C8B-B14F-4D97-AF65-F5344CB8AC3E}">
        <p14:creationId xmlns:p14="http://schemas.microsoft.com/office/powerpoint/2010/main" val="350708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retrieve data by Criteria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1816" y="1744235"/>
            <a:ext cx="938699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200" noProof="1"/>
              <a:t>public static void main(String[] args) {</a:t>
            </a:r>
          </a:p>
          <a:p>
            <a:pPr lvl="1"/>
            <a:r>
              <a:rPr lang="en-US" sz="2200" noProof="1"/>
              <a:t>	//…</a:t>
            </a:r>
          </a:p>
          <a:p>
            <a:pPr lvl="1"/>
            <a:r>
              <a:rPr lang="en-US" sz="2200" noProof="1"/>
              <a:t>        session.beginTransaction();</a:t>
            </a:r>
          </a:p>
          <a:p>
            <a:pPr lvl="1"/>
            <a:r>
              <a:rPr lang="en-US" sz="2200" noProof="1"/>
              <a:t>	</a:t>
            </a:r>
          </a:p>
          <a:p>
            <a:pPr lvl="1"/>
            <a:r>
              <a:rPr lang="en-US" sz="2200" noProof="1"/>
              <a:t>	List&lt;Student&gt; studentList = 	session.</a:t>
            </a:r>
            <a:r>
              <a:rPr lang="en-US" sz="2200" noProof="1">
                <a:solidFill>
                  <a:schemeClr val="bg1"/>
                </a:solidFill>
              </a:rPr>
              <a:t>createCriteria</a:t>
            </a:r>
            <a:r>
              <a:rPr lang="en-US" sz="2200" noProof="1"/>
              <a:t>(Student.class)</a:t>
            </a:r>
          </a:p>
          <a:p>
            <a:pPr lvl="1"/>
            <a:r>
              <a:rPr lang="en-US" sz="2200" noProof="1"/>
              <a:t>	</a:t>
            </a:r>
            <a:r>
              <a:rPr lang="en-US" sz="2200" noProof="1">
                <a:solidFill>
                  <a:schemeClr val="bg1"/>
                </a:solidFill>
              </a:rPr>
              <a:t>.add(Restrictions.like("name", 	"P%"))</a:t>
            </a:r>
            <a:r>
              <a:rPr lang="en-US" sz="2200" noProof="1"/>
              <a:t>.list();</a:t>
            </a:r>
          </a:p>
          <a:p>
            <a:pPr lvl="1"/>
            <a:r>
              <a:rPr lang="en-US" sz="2200" noProof="1"/>
              <a:t>        for (Student student : studentList) {</a:t>
            </a:r>
          </a:p>
          <a:p>
            <a:pPr lvl="1"/>
            <a:r>
              <a:rPr lang="en-US" sz="2200" noProof="1"/>
              <a:t>            System.out.println(student.getId());</a:t>
            </a:r>
          </a:p>
          <a:p>
            <a:pPr lvl="1"/>
            <a:r>
              <a:rPr lang="en-US" sz="2200" noProof="1"/>
              <a:t>        }</a:t>
            </a:r>
          </a:p>
          <a:p>
            <a:pPr lvl="1"/>
            <a:endParaRPr lang="en-US" sz="2200" noProof="1"/>
          </a:p>
          <a:p>
            <a:pPr lvl="1"/>
            <a:r>
              <a:rPr lang="en-US" sz="2200" noProof="1"/>
              <a:t>        session.getTransaction().commit();</a:t>
            </a:r>
          </a:p>
          <a:p>
            <a:pPr lvl="1"/>
            <a:r>
              <a:rPr lang="en-US" sz="2200" noProof="1"/>
              <a:t>        session.close();</a:t>
            </a:r>
          </a:p>
          <a:p>
            <a:pPr lvl="1"/>
            <a:r>
              <a:rPr lang="en-US" sz="2200" noProof="1"/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31816" y="1229497"/>
            <a:ext cx="93869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075612" y="2514600"/>
            <a:ext cx="2590800" cy="685800"/>
          </a:xfrm>
          <a:prstGeom prst="wedgeRoundRectCallout">
            <a:avLst>
              <a:gd name="adj1" fmla="val -43675"/>
              <a:gd name="adj2" fmla="val 901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list of objects by criteria</a:t>
            </a:r>
          </a:p>
        </p:txBody>
      </p:sp>
    </p:spTree>
    <p:extLst>
      <p:ext uri="{BB962C8B-B14F-4D97-AF65-F5344CB8AC3E}">
        <p14:creationId xmlns:p14="http://schemas.microsoft.com/office/powerpoint/2010/main" val="101689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 Persistence API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ORM </a:t>
            </a:r>
            <a:r>
              <a:rPr lang="en-GB" dirty="0" smtClean="0"/>
              <a:t>Fundamentals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29638AC-08DC-46AC-B9A2-425F63E52FD5}"/>
              </a:ext>
            </a:extLst>
          </p:cNvPr>
          <p:cNvSpPr txBox="1">
            <a:spLocks/>
          </p:cNvSpPr>
          <p:nvPr/>
        </p:nvSpPr>
        <p:spPr>
          <a:xfrm>
            <a:off x="946482" y="5486400"/>
            <a:ext cx="10363200" cy="749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chemeClr val="accent1"/>
              </a:solidFill>
            </a:endParaRPr>
          </a:p>
        </p:txBody>
      </p:sp>
      <p:pic>
        <p:nvPicPr>
          <p:cNvPr id="14" name="Picture 2" descr="http://www.iconarchive.com/icons/aha-soft/software/256/objects-icon.png">
            <a:extLst>
              <a:ext uri="{FF2B5EF4-FFF2-40B4-BE49-F238E27FC236}">
                <a16:creationId xmlns:a16="http://schemas.microsoft.com/office/drawing/2014/main" id="{3BA9289F-2542-4192-8036-E71041ED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412" y="10668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733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About JPA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1395" y="1143000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/>
              <a:t>What is Java Persistence API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JPA</a:t>
            </a:r>
            <a:r>
              <a:rPr lang="en-US" sz="3600" dirty="0"/>
              <a:t>)?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600" dirty="0"/>
              <a:t>Database persistence technology for Java (</a:t>
            </a:r>
            <a:r>
              <a:rPr lang="en-US" sz="3600" b="1" dirty="0">
                <a:solidFill>
                  <a:schemeClr val="bg1"/>
                </a:solidFill>
              </a:rPr>
              <a:t>official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standard</a:t>
            </a:r>
            <a:r>
              <a:rPr lang="en-US" sz="3600" dirty="0"/>
              <a:t>)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Object-relational mapping (ORM) technology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Operates with POJO entities with annotations or XML mappings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Implemented by many </a:t>
            </a:r>
            <a:r>
              <a:rPr lang="en-US" sz="3200" b="1" dirty="0">
                <a:solidFill>
                  <a:schemeClr val="bg1"/>
                </a:solidFill>
              </a:rPr>
              <a:t>ORM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engines</a:t>
            </a:r>
            <a:r>
              <a:rPr lang="en-US" sz="3200" dirty="0"/>
              <a:t>: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Hibernate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EclipseLink</a:t>
            </a:r>
            <a:r>
              <a:rPr lang="en-US" sz="32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44907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8800" b="1" u="sng" dirty="0">
                <a:solidFill>
                  <a:srgbClr val="FFA000"/>
                </a:solidFill>
              </a:rPr>
            </a:br>
            <a:r>
              <a:rPr lang="en-US" sz="9600" b="1" dirty="0" smtClean="0"/>
              <a:t>#</a:t>
            </a:r>
            <a:r>
              <a:rPr lang="en-US" sz="9600" b="1" dirty="0" err="1" smtClean="0"/>
              <a:t>JavaDB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8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About JPA (2)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355" y="1143000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JPA maps Java classes to database tables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Maps relationships between tables as associations between classes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functionality and queries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000" dirty="0"/>
              <a:t>Create, read, update, delete + queries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812" y="4724400"/>
            <a:ext cx="2054530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in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50938"/>
            <a:ext cx="11804650" cy="5570537"/>
          </a:xfrm>
        </p:spPr>
        <p:txBody>
          <a:bodyPr/>
          <a:lstStyle/>
          <a:p>
            <a:r>
              <a:rPr lang="en-US" dirty="0"/>
              <a:t>A JPA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just a POJO class</a:t>
            </a:r>
          </a:p>
          <a:p>
            <a:pPr lvl="1"/>
            <a:r>
              <a:rPr lang="en-US" dirty="0"/>
              <a:t>Abstract or concrete </a:t>
            </a:r>
            <a:r>
              <a:rPr lang="en-US" b="1" dirty="0">
                <a:solidFill>
                  <a:schemeClr val="bg1"/>
                </a:solidFill>
              </a:rPr>
              <a:t>top level </a:t>
            </a:r>
            <a:r>
              <a:rPr lang="en-US" dirty="0"/>
              <a:t>Java class </a:t>
            </a:r>
          </a:p>
          <a:p>
            <a:pPr lvl="1"/>
            <a:r>
              <a:rPr lang="en-US" dirty="0"/>
              <a:t>Non-final fields/properties, no-arguments constructor</a:t>
            </a:r>
          </a:p>
          <a:p>
            <a:pPr lvl="1"/>
            <a:r>
              <a:rPr lang="en-US" dirty="0"/>
              <a:t>No required interfaces</a:t>
            </a:r>
          </a:p>
          <a:p>
            <a:pPr lvl="1"/>
            <a:r>
              <a:rPr lang="en-US" dirty="0"/>
              <a:t>Direct field or property-based access</a:t>
            </a:r>
          </a:p>
          <a:p>
            <a:r>
              <a:rPr lang="en-US" dirty="0"/>
              <a:t>Getter/setter can contain logic (e.g. validation)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Class: Student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999349" y="1788275"/>
            <a:ext cx="9582174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400" noProof="1">
                <a:solidFill>
                  <a:schemeClr val="bg1"/>
                </a:solidFill>
              </a:rPr>
              <a:t>@Entity @Table(name = "students")</a:t>
            </a:r>
          </a:p>
          <a:p>
            <a:pPr lvl="1"/>
            <a:r>
              <a:rPr lang="en-US" sz="2400" noProof="1"/>
              <a:t>public class Student {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@Id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@GeneratedValue(strategy = GenerationType.IDENTITY)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"id")</a:t>
            </a:r>
          </a:p>
          <a:p>
            <a:pPr lvl="1"/>
            <a:r>
              <a:rPr lang="en-US" sz="2400" noProof="1"/>
              <a:t>    private int id;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"name", length = 50)</a:t>
            </a:r>
          </a:p>
          <a:p>
            <a:pPr lvl="1"/>
            <a:r>
              <a:rPr lang="en-US" sz="2400" noProof="1"/>
              <a:t>    private String name;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“birth_date")</a:t>
            </a:r>
          </a:p>
          <a:p>
            <a:pPr lvl="1"/>
            <a:r>
              <a:rPr lang="en-US" sz="2400" noProof="1"/>
              <a:t>    private Date birthDate;</a:t>
            </a:r>
          </a:p>
          <a:p>
            <a:pPr lvl="1"/>
            <a:r>
              <a:rPr lang="en-US" sz="2400" noProof="1"/>
              <a:t>    // Getters and setters </a:t>
            </a:r>
          </a:p>
          <a:p>
            <a:pPr lvl="1"/>
            <a:r>
              <a:rPr lang="en-US" sz="2400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99349" y="1242759"/>
            <a:ext cx="958217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600" noProof="1"/>
              <a:t>Student.java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95349" y="1927177"/>
            <a:ext cx="2160472" cy="440242"/>
          </a:xfrm>
          <a:prstGeom prst="wedgeRoundRectCallout">
            <a:avLst>
              <a:gd name="adj1" fmla="val -65011"/>
              <a:gd name="adj2" fmla="val -1762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table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0524" y="2609609"/>
            <a:ext cx="1771626" cy="338723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0730132" y="2474789"/>
            <a:ext cx="1261978" cy="376158"/>
          </a:xfrm>
          <a:prstGeom prst="wedgeRoundRectCallout">
            <a:avLst>
              <a:gd name="adj1" fmla="val -38016"/>
              <a:gd name="adj2" fmla="val 6934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406473" y="3410374"/>
            <a:ext cx="2069876" cy="376158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933549" y="3854477"/>
            <a:ext cx="2286000" cy="762000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and length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869309" y="5302991"/>
            <a:ext cx="2064240" cy="376158"/>
          </a:xfrm>
          <a:prstGeom prst="wedgeRoundRectCallout">
            <a:avLst>
              <a:gd name="adj1" fmla="val -42489"/>
              <a:gd name="adj2" fmla="val -7336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</p:txBody>
      </p:sp>
    </p:spTree>
    <p:extLst>
      <p:ext uri="{BB962C8B-B14F-4D97-AF65-F5344CB8AC3E}">
        <p14:creationId xmlns:p14="http://schemas.microsoft.com/office/powerpoint/2010/main" val="31541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@Entity  </a:t>
            </a:r>
            <a:r>
              <a:rPr lang="en-US" dirty="0"/>
              <a:t>- Declares the class as an entity or a 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@Table  </a:t>
            </a:r>
            <a:r>
              <a:rPr lang="en-US" dirty="0"/>
              <a:t>- Declares table name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@Basic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-  Specifies non-constraint fields explicitly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@Transient </a:t>
            </a:r>
            <a:r>
              <a:rPr lang="en-US" dirty="0"/>
              <a:t>- Specifies the property that is not persistent, i.e.,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 is never stored in the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1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79612" y="1121144"/>
            <a:ext cx="1001249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@Id </a:t>
            </a:r>
            <a:r>
              <a:rPr lang="en-US" dirty="0"/>
              <a:t>- Specifies the property, use for identity (primary key of a table) of the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GeneratedValue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specifies how the identity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attribute </a:t>
            </a:r>
            <a:r>
              <a:rPr lang="en-US" dirty="0"/>
              <a:t>can be initialized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Automatic, manual, or value taken from a sequence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table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@Column </a:t>
            </a:r>
            <a:r>
              <a:rPr lang="en-US" dirty="0"/>
              <a:t>-Specifies the column attribute for the persistence property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0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4320" y="1758879"/>
            <a:ext cx="98168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solidFill>
                  <a:schemeClr val="tx1"/>
                </a:solidFill>
              </a:rPr>
              <a:t>&lt;project xmlns="http://maven.apache.org/POM/4.0.0" xmlns:xsi="http://www.w3.org/2001/XMLSchema-instance"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     xsi:schemaLocation="http://maven.apache.org/POM/4.0.0 	http://maven.apache.org/maven-v4_0_0.xsd"&gt;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&lt;modelVersion&gt;4.0.0&lt;/modelVersion&gt;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&lt;groupId&gt;com.javawebtutor&lt;/groupId&gt;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&lt;artifactId&gt;JPAMavenExample&lt;/artifactId&gt;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&lt;packaging&gt;jar&lt;/packaging&gt;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&lt;version&gt;1.0-SNAPSHOT&lt;/version&gt;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&lt;name&gt;JPAMavenExample&lt;/name&gt;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&lt;url&gt;http://maven.apache.org&lt;/url&gt;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54320" y="1213363"/>
            <a:ext cx="98168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7940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(2) 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3320" y="1764716"/>
            <a:ext cx="10655092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&lt;dependencies&gt;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&lt;groupId&gt;org.eclipse.persistence&lt;/groupId&gt;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javax.persistence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&lt;version&gt;</a:t>
            </a:r>
            <a:r>
              <a:rPr lang="en-US" noProof="1">
                <a:solidFill>
                  <a:schemeClr val="bg1"/>
                </a:solidFill>
              </a:rPr>
              <a:t>2.1.0</a:t>
            </a:r>
            <a:r>
              <a:rPr lang="en-US" noProof="1"/>
              <a:t>&lt;/version&gt;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&lt;groupId&gt;org.hibernate&lt;/groupId&gt;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hibernate-core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&lt;version&gt;</a:t>
            </a:r>
            <a:r>
              <a:rPr lang="en-US" noProof="1">
                <a:solidFill>
                  <a:schemeClr val="bg1"/>
                </a:solidFill>
              </a:rPr>
              <a:t>5.2.3.Final</a:t>
            </a:r>
            <a:r>
              <a:rPr lang="en-US" noProof="1"/>
              <a:t>&lt;/version&gt;</a:t>
            </a:r>
          </a:p>
          <a:p>
            <a:pPr lvl="1"/>
            <a:r>
              <a:rPr lang="en-US" noProof="1"/>
              <a:t>        &lt;/dependency&gt;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320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46934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(3) 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3320" y="1764716"/>
            <a:ext cx="10655092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&lt;groupId&gt;mysql&lt;/groupId&gt;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mysql-connector-java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&lt;version&gt;</a:t>
            </a:r>
            <a:r>
              <a:rPr lang="en-US" noProof="1">
                <a:solidFill>
                  <a:schemeClr val="bg1"/>
                </a:solidFill>
              </a:rPr>
              <a:t>5.1.27</a:t>
            </a:r>
            <a:r>
              <a:rPr lang="en-US" noProof="1"/>
              <a:t>&lt;/version&gt;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    &lt;/dependencies&gt;</a:t>
            </a:r>
          </a:p>
          <a:p>
            <a:pPr lvl="1"/>
            <a:r>
              <a:rPr lang="en-US" noProof="1"/>
              <a:t>&lt;/project&gt;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320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29188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3320" y="2069516"/>
            <a:ext cx="10655092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&lt;?xml version="1.0" encoding="UTF-8"?&gt;</a:t>
            </a:r>
          </a:p>
          <a:p>
            <a:pPr lvl="1"/>
            <a:r>
              <a:rPr lang="en-US" noProof="1"/>
              <a:t>&lt;persistence xmlns="http://java.sun.com/xml/ns/persistence" version="2.0"&gt;</a:t>
            </a:r>
          </a:p>
          <a:p>
            <a:pPr lvl="1"/>
            <a:r>
              <a:rPr lang="en-US" noProof="1"/>
              <a:t>    &lt;persistence-unit name="school"&gt;</a:t>
            </a:r>
          </a:p>
          <a:p>
            <a:pPr lvl="1"/>
            <a:r>
              <a:rPr lang="en-US" noProof="1"/>
              <a:t>        &lt;properties&gt;</a:t>
            </a:r>
          </a:p>
          <a:p>
            <a:pPr lvl="1"/>
            <a:r>
              <a:rPr lang="en-US" noProof="1"/>
              <a:t>            &lt;property name = "</a:t>
            </a:r>
            <a:r>
              <a:rPr lang="en-US" noProof="1">
                <a:solidFill>
                  <a:schemeClr val="bg1"/>
                </a:solidFill>
              </a:rPr>
              <a:t>hibernate.connection.url</a:t>
            </a:r>
            <a:r>
              <a:rPr lang="en-US" noProof="1"/>
              <a:t>" value="jdbc:mysql://localhost:3306/</a:t>
            </a:r>
            <a:r>
              <a:rPr lang="en-US" noProof="1">
                <a:solidFill>
                  <a:schemeClr val="bg1"/>
                </a:solidFill>
              </a:rPr>
              <a:t>school</a:t>
            </a:r>
            <a:r>
              <a:rPr lang="en-US" noProof="1"/>
              <a:t>"/&gt;</a:t>
            </a:r>
          </a:p>
          <a:p>
            <a:pPr lvl="1"/>
            <a:r>
              <a:rPr lang="en-US" noProof="1"/>
              <a:t>            &lt;property name = "</a:t>
            </a:r>
            <a:r>
              <a:rPr lang="en-US" noProof="1">
                <a:solidFill>
                  <a:schemeClr val="bg1"/>
                </a:solidFill>
              </a:rPr>
              <a:t>hibernate.connection.driver_class</a:t>
            </a:r>
            <a:r>
              <a:rPr lang="en-US" noProof="1"/>
              <a:t>" value="com.mysql.jdbc.Driver"/&gt;</a:t>
            </a:r>
          </a:p>
          <a:p>
            <a:pPr lvl="1"/>
            <a:r>
              <a:rPr lang="en-US" noProof="1"/>
              <a:t>       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320" y="15240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persistence.xml</a:t>
            </a:r>
          </a:p>
        </p:txBody>
      </p:sp>
    </p:spTree>
    <p:extLst>
      <p:ext uri="{BB962C8B-B14F-4D97-AF65-F5344CB8AC3E}">
        <p14:creationId xmlns:p14="http://schemas.microsoft.com/office/powerpoint/2010/main" val="18385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5612" y="2229474"/>
            <a:ext cx="11212348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	</a:t>
            </a:r>
            <a:r>
              <a:rPr lang="en-US" sz="2200" noProof="1"/>
              <a:t>	… 	</a:t>
            </a:r>
          </a:p>
          <a:p>
            <a:pPr lvl="1"/>
            <a:r>
              <a:rPr lang="en-US" sz="2200" noProof="1"/>
              <a:t>       </a:t>
            </a:r>
            <a:r>
              <a:rPr lang="en-US" sz="2200" noProof="1" smtClean="0"/>
              <a:t>&lt;</a:t>
            </a:r>
            <a:r>
              <a:rPr lang="en-US" sz="2200" noProof="1"/>
              <a:t>property name = "</a:t>
            </a:r>
            <a:r>
              <a:rPr lang="en-US" sz="2200" noProof="1">
                <a:solidFill>
                  <a:schemeClr val="bg1"/>
                </a:solidFill>
              </a:rPr>
              <a:t>hibernate.connection.username</a:t>
            </a:r>
            <a:r>
              <a:rPr lang="en-US" sz="2200" noProof="1"/>
              <a:t>" value="root"/&gt;</a:t>
            </a:r>
          </a:p>
          <a:p>
            <a:pPr lvl="1"/>
            <a:r>
              <a:rPr lang="en-US" sz="2200" noProof="1"/>
              <a:t>       </a:t>
            </a:r>
            <a:r>
              <a:rPr lang="en-US" sz="2200" noProof="1" smtClean="0"/>
              <a:t>&lt;</a:t>
            </a:r>
            <a:r>
              <a:rPr lang="en-US" sz="2200" noProof="1"/>
              <a:t>property name = "</a:t>
            </a:r>
            <a:r>
              <a:rPr lang="en-US" sz="2200" noProof="1">
                <a:solidFill>
                  <a:schemeClr val="bg1"/>
                </a:solidFill>
              </a:rPr>
              <a:t>hibernate.connection.password</a:t>
            </a:r>
            <a:r>
              <a:rPr lang="en-US" sz="2200" noProof="1"/>
              <a:t>" value="1234"/&gt;</a:t>
            </a:r>
          </a:p>
          <a:p>
            <a:pPr lvl="1"/>
            <a:r>
              <a:rPr lang="en-US" sz="2200" noProof="1"/>
              <a:t>       </a:t>
            </a:r>
            <a:r>
              <a:rPr lang="en-US" sz="2200" noProof="1" smtClean="0"/>
              <a:t>&lt;</a:t>
            </a:r>
            <a:r>
              <a:rPr lang="en-US" sz="2200" noProof="1"/>
              <a:t>property name = "</a:t>
            </a:r>
            <a:r>
              <a:rPr lang="en-US" sz="2200" noProof="1">
                <a:solidFill>
                  <a:schemeClr val="bg1"/>
                </a:solidFill>
              </a:rPr>
              <a:t>hibernate.dialect</a:t>
            </a:r>
            <a:r>
              <a:rPr lang="en-US" sz="2200" noProof="1"/>
              <a:t>" value="org.hibernate.dialect.MySQL5Dialect"/&gt;</a:t>
            </a:r>
          </a:p>
          <a:p>
            <a:pPr lvl="1"/>
            <a:r>
              <a:rPr lang="en-US" sz="2200" noProof="1"/>
              <a:t>       </a:t>
            </a:r>
            <a:r>
              <a:rPr lang="en-US" sz="2200" noProof="1" smtClean="0"/>
              <a:t>&lt;</a:t>
            </a:r>
            <a:r>
              <a:rPr lang="en-US" sz="2200" noProof="1"/>
              <a:t>property name = "</a:t>
            </a:r>
            <a:r>
              <a:rPr lang="en-US" sz="2200" noProof="1">
                <a:solidFill>
                  <a:schemeClr val="bg1"/>
                </a:solidFill>
              </a:rPr>
              <a:t>hibernate.hbm2ddl.auto</a:t>
            </a:r>
            <a:r>
              <a:rPr lang="en-US" sz="2200" noProof="1"/>
              <a:t>" value="create"/&gt;</a:t>
            </a:r>
          </a:p>
          <a:p>
            <a:pPr lvl="1"/>
            <a:r>
              <a:rPr lang="en-US" sz="2200" noProof="1"/>
              <a:t>       </a:t>
            </a:r>
            <a:r>
              <a:rPr lang="en-US" sz="2200" noProof="1" smtClean="0"/>
              <a:t>&lt;</a:t>
            </a:r>
            <a:r>
              <a:rPr lang="en-US" sz="2200" noProof="1"/>
              <a:t>property name = "</a:t>
            </a:r>
            <a:r>
              <a:rPr lang="en-US" sz="2200" noProof="1">
                <a:solidFill>
                  <a:schemeClr val="bg1"/>
                </a:solidFill>
              </a:rPr>
              <a:t>hibernate.show_sql</a:t>
            </a:r>
            <a:r>
              <a:rPr lang="en-US" sz="2200" noProof="1"/>
              <a:t>" value = "true" /&gt;</a:t>
            </a:r>
          </a:p>
          <a:p>
            <a:pPr lvl="1"/>
            <a:r>
              <a:rPr lang="en-US" sz="2200" noProof="1"/>
              <a:t>      </a:t>
            </a:r>
            <a:r>
              <a:rPr lang="en-US" sz="2200" noProof="1" smtClean="0"/>
              <a:t>&lt;/</a:t>
            </a:r>
            <a:r>
              <a:rPr lang="en-US" sz="2200" noProof="1"/>
              <a:t>properties&gt;</a:t>
            </a:r>
          </a:p>
          <a:p>
            <a:pPr lvl="1"/>
            <a:r>
              <a:rPr lang="en-US" sz="2200" noProof="1"/>
              <a:t>  </a:t>
            </a:r>
            <a:r>
              <a:rPr lang="en-US" sz="2200" noProof="1" smtClean="0"/>
              <a:t> &lt;/</a:t>
            </a:r>
            <a:r>
              <a:rPr lang="en-US" sz="2200" noProof="1"/>
              <a:t>persistence-unit&gt;</a:t>
            </a:r>
          </a:p>
          <a:p>
            <a:pPr lvl="1"/>
            <a:r>
              <a:rPr lang="en-US" sz="2200" noProof="1"/>
              <a:t>&lt;/persistence&gt;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5612" y="1714736"/>
            <a:ext cx="11212348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400" noProof="1"/>
              <a:t>persistence.xml</a:t>
            </a:r>
          </a:p>
        </p:txBody>
      </p:sp>
    </p:spTree>
    <p:extLst>
      <p:ext uri="{BB962C8B-B14F-4D97-AF65-F5344CB8AC3E}">
        <p14:creationId xmlns:p14="http://schemas.microsoft.com/office/powerpoint/2010/main" val="206886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Maven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Project management and comprehension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547DCB00-94A9-4C75-B701-3C297810E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95400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save objects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6726" y="2121008"/>
            <a:ext cx="10671686" cy="3961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EntityManagerFactory</a:t>
            </a:r>
            <a:r>
              <a:rPr lang="en-US" noProof="1"/>
              <a:t> emf = Persistence.createEntityManagerFactory("school");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EntityManager</a:t>
            </a:r>
            <a:r>
              <a:rPr lang="en-US" noProof="1"/>
              <a:t> em = emf.</a:t>
            </a:r>
            <a:r>
              <a:rPr lang="en-US" noProof="1">
                <a:solidFill>
                  <a:schemeClr val="bg1"/>
                </a:solidFill>
              </a:rPr>
              <a:t>createEntityManager</a:t>
            </a:r>
            <a:r>
              <a:rPr lang="en-US" noProof="1"/>
              <a:t>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student = new Student("Teo", new Date());</a:t>
            </a:r>
          </a:p>
          <a:p>
            <a:pPr lvl="1"/>
            <a:r>
              <a:rPr lang="en-US" noProof="1"/>
              <a:t>        em.</a:t>
            </a:r>
            <a:r>
              <a:rPr lang="en-US" noProof="1">
                <a:solidFill>
                  <a:schemeClr val="bg1"/>
                </a:solidFill>
              </a:rPr>
              <a:t>persist</a:t>
            </a:r>
            <a:r>
              <a:rPr lang="en-US" noProof="1"/>
              <a:t>(student);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6726" y="1575492"/>
            <a:ext cx="1067168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600" noProof="1"/>
              <a:t>Main.java</a:t>
            </a:r>
          </a:p>
        </p:txBody>
      </p:sp>
    </p:spTree>
    <p:extLst>
      <p:ext uri="{BB962C8B-B14F-4D97-AF65-F5344CB8AC3E}">
        <p14:creationId xmlns:p14="http://schemas.microsoft.com/office/powerpoint/2010/main" val="21280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– Java Persistence API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2559465" y="2501688"/>
            <a:ext cx="3429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ight Arrow 7"/>
          <p:cNvSpPr/>
          <p:nvPr/>
        </p:nvSpPr>
        <p:spPr>
          <a:xfrm rot="19911801">
            <a:off x="5228557" y="4160692"/>
            <a:ext cx="442496" cy="31676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13"/>
          <p:cNvSpPr/>
          <p:nvPr/>
        </p:nvSpPr>
        <p:spPr>
          <a:xfrm>
            <a:off x="5263664" y="5559587"/>
            <a:ext cx="400022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6" name="Group 15"/>
          <p:cNvGrpSpPr/>
          <p:nvPr/>
        </p:nvGrpSpPr>
        <p:grpSpPr>
          <a:xfrm>
            <a:off x="608013" y="1377633"/>
            <a:ext cx="4510199" cy="933335"/>
            <a:chOff x="405418" y="1188760"/>
            <a:chExt cx="4926994" cy="933335"/>
          </a:xfrm>
          <a:solidFill>
            <a:schemeClr val="accent1">
              <a:alpha val="20000"/>
            </a:schemeClr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Persistence</a:t>
              </a: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5418" y="1699690"/>
              <a:ext cx="4926994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createEntityManagerFactory()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8013" y="3020660"/>
            <a:ext cx="4510199" cy="931121"/>
            <a:chOff x="405418" y="1245667"/>
            <a:chExt cx="4926994" cy="931121"/>
          </a:xfrm>
          <a:solidFill>
            <a:schemeClr val="accent1">
              <a:alpha val="20000"/>
            </a:schemeClr>
          </a:solidFill>
        </p:grpSpPr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405418" y="1245667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EntityManagerFactory</a:t>
              </a: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createEntityManager()</a:t>
              </a:r>
            </a:p>
          </p:txBody>
        </p:sp>
      </p:grpSp>
      <p:sp>
        <p:nvSpPr>
          <p:cNvPr id="22" name="Down Arrow 21"/>
          <p:cNvSpPr/>
          <p:nvPr/>
        </p:nvSpPr>
        <p:spPr>
          <a:xfrm>
            <a:off x="2559465" y="4119093"/>
            <a:ext cx="3429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3" name="Group 22"/>
          <p:cNvGrpSpPr/>
          <p:nvPr/>
        </p:nvGrpSpPr>
        <p:grpSpPr>
          <a:xfrm>
            <a:off x="608013" y="4611983"/>
            <a:ext cx="4510199" cy="1768140"/>
            <a:chOff x="405418" y="1239645"/>
            <a:chExt cx="4926994" cy="1768140"/>
          </a:xfrm>
          <a:solidFill>
            <a:schemeClr val="accent1">
              <a:alpha val="20000"/>
            </a:schemeClr>
          </a:solidFill>
        </p:grpSpPr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405418" y="1239645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5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2534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getTransaction()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find() / createQuery()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persist()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remove()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65912" y="2596409"/>
            <a:ext cx="3428999" cy="1767937"/>
            <a:chOff x="405418" y="1239847"/>
            <a:chExt cx="4926994" cy="1767937"/>
          </a:xfrm>
          <a:solidFill>
            <a:schemeClr val="accent1">
              <a:alpha val="20000"/>
            </a:schemeClr>
          </a:solidFill>
        </p:grpSpPr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405418" y="1239847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Query</a:t>
              </a:r>
            </a:p>
          </p:txBody>
        </p:sp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405418" y="1754382"/>
              <a:ext cx="4926994" cy="12534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setParameter()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getResultList()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getSingleResult()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executeUpdate()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65912" y="4889019"/>
            <a:ext cx="3429000" cy="1490080"/>
            <a:chOff x="405418" y="1240706"/>
            <a:chExt cx="4926994" cy="1490080"/>
          </a:xfrm>
          <a:solidFill>
            <a:schemeClr val="accent1">
              <a:alpha val="20000"/>
            </a:schemeClr>
          </a:solidFill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05418" y="1240706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EntityTransaction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97640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begin()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commit()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rollback()</a:t>
              </a:r>
            </a:p>
          </p:txBody>
        </p:sp>
      </p:grp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9842611" y="1466208"/>
            <a:ext cx="1585801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JPA</a:t>
            </a:r>
          </a:p>
        </p:txBody>
      </p:sp>
      <p:sp>
        <p:nvSpPr>
          <p:cNvPr id="42" name="Up-Down Arrow 41"/>
          <p:cNvSpPr/>
          <p:nvPr/>
        </p:nvSpPr>
        <p:spPr>
          <a:xfrm>
            <a:off x="10441597" y="2205442"/>
            <a:ext cx="381000" cy="75887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5" name="Right Arrow 44"/>
          <p:cNvSpPr/>
          <p:nvPr/>
        </p:nvSpPr>
        <p:spPr>
          <a:xfrm>
            <a:off x="9343101" y="3607312"/>
            <a:ext cx="400022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36" name="Group 35"/>
          <p:cNvGrpSpPr/>
          <p:nvPr/>
        </p:nvGrpSpPr>
        <p:grpSpPr>
          <a:xfrm>
            <a:off x="9910664" y="3235636"/>
            <a:ext cx="1442866" cy="1490725"/>
            <a:chOff x="405418" y="1248579"/>
            <a:chExt cx="4926994" cy="1490725"/>
          </a:xfrm>
          <a:solidFill>
            <a:schemeClr val="accent1">
              <a:alpha val="20000"/>
            </a:schemeClr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05418" y="1248579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Entity</a:t>
              </a: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405418" y="1762901"/>
              <a:ext cx="4926994" cy="97640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id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field1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field2</a:t>
              </a:r>
            </a:p>
          </p:txBody>
        </p:sp>
      </p:grpSp>
      <p:pic>
        <p:nvPicPr>
          <p:cNvPr id="2052" name="Picture 20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612" y="5446673"/>
            <a:ext cx="1585800" cy="1182727"/>
          </a:xfrm>
          <a:prstGeom prst="rect">
            <a:avLst/>
          </a:prstGeom>
        </p:spPr>
      </p:pic>
      <p:sp>
        <p:nvSpPr>
          <p:cNvPr id="60" name="Up-Down Arrow 59"/>
          <p:cNvSpPr/>
          <p:nvPr/>
        </p:nvSpPr>
        <p:spPr>
          <a:xfrm>
            <a:off x="10441597" y="4997680"/>
            <a:ext cx="381000" cy="75887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55" name="Rectangle 2054"/>
          <p:cNvSpPr/>
          <p:nvPr/>
        </p:nvSpPr>
        <p:spPr>
          <a:xfrm>
            <a:off x="5774401" y="1383328"/>
            <a:ext cx="34290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import javax.persistence.*;</a:t>
            </a:r>
          </a:p>
        </p:txBody>
      </p:sp>
      <p:sp>
        <p:nvSpPr>
          <p:cNvPr id="2057" name="TextBox 2056"/>
          <p:cNvSpPr txBox="1"/>
          <p:nvPr/>
        </p:nvSpPr>
        <p:spPr>
          <a:xfrm>
            <a:off x="9235817" y="150314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ight Arrow 13">
            <a:extLst>
              <a:ext uri="{FF2B5EF4-FFF2-40B4-BE49-F238E27FC236}">
                <a16:creationId xmlns:a16="http://schemas.microsoft.com/office/drawing/2014/main" id="{AEDD5FD3-D7AF-43F0-8E53-458111CAEFF9}"/>
              </a:ext>
            </a:extLst>
          </p:cNvPr>
          <p:cNvSpPr/>
          <p:nvPr/>
        </p:nvSpPr>
        <p:spPr>
          <a:xfrm flipH="1">
            <a:off x="5236102" y="1597656"/>
            <a:ext cx="400022" cy="3046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308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22" grpId="0" animBg="1"/>
      <p:bldP spid="42" grpId="0" animBg="1"/>
      <p:bldP spid="45" grpId="0" animBg="1"/>
      <p:bldP spid="6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Persistence Context (PC) and Entities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93334" y="2300707"/>
            <a:ext cx="232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515057" y="1371600"/>
            <a:ext cx="2333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Persistence Context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4141601" y="2751836"/>
            <a:ext cx="1848644" cy="3877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064080" y="5187974"/>
            <a:ext cx="2325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Entity state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748697" y="5363748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Database</a:t>
            </a:r>
          </a:p>
        </p:txBody>
      </p: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CD28D98-2FF4-473A-BC5F-C4E77A472F07}"/>
              </a:ext>
            </a:extLst>
          </p:cNvPr>
          <p:cNvGrpSpPr/>
          <p:nvPr/>
        </p:nvGrpSpPr>
        <p:grpSpPr>
          <a:xfrm>
            <a:off x="1141412" y="2882182"/>
            <a:ext cx="2827945" cy="1400894"/>
            <a:chOff x="405418" y="1138413"/>
            <a:chExt cx="4926994" cy="1669638"/>
          </a:xfrm>
          <a:solidFill>
            <a:schemeClr val="accent1">
              <a:alpha val="20000"/>
            </a:schemeClr>
          </a:solidFill>
        </p:grpSpPr>
        <p:sp>
          <p:nvSpPr>
            <p:cNvPr id="25" name="AutoShape 7">
              <a:extLst>
                <a:ext uri="{FF2B5EF4-FFF2-40B4-BE49-F238E27FC236}">
                  <a16:creationId xmlns:a16="http://schemas.microsoft.com/office/drawing/2014/main" id="{D0756DF9-52F8-4B1B-9CD7-022207D98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138413"/>
              <a:ext cx="4926994" cy="613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6" name="AutoShape 7">
              <a:extLst>
                <a:ext uri="{FF2B5EF4-FFF2-40B4-BE49-F238E27FC236}">
                  <a16:creationId xmlns:a16="http://schemas.microsoft.com/office/drawing/2014/main" id="{687DEE99-99DB-4362-A2E5-E498D18C1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05366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MyEntity a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noProof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MyEntity b</a:t>
              </a:r>
            </a:p>
          </p:txBody>
        </p:sp>
      </p:grpSp>
      <p:grpSp>
        <p:nvGrpSpPr>
          <p:cNvPr id="32" name="Групиране 31">
            <a:extLst>
              <a:ext uri="{FF2B5EF4-FFF2-40B4-BE49-F238E27FC236}">
                <a16:creationId xmlns:a16="http://schemas.microsoft.com/office/drawing/2014/main" id="{4F187DCB-9DC0-4C33-9637-87D719B3D6DD}"/>
              </a:ext>
            </a:extLst>
          </p:cNvPr>
          <p:cNvGrpSpPr/>
          <p:nvPr/>
        </p:nvGrpSpPr>
        <p:grpSpPr>
          <a:xfrm>
            <a:off x="6102957" y="2403346"/>
            <a:ext cx="3293888" cy="2397254"/>
            <a:chOff x="7923212" y="2674848"/>
            <a:chExt cx="3293888" cy="2397254"/>
          </a:xfrm>
          <a:solidFill>
            <a:srgbClr val="F3F4F6"/>
          </a:solidFill>
        </p:grpSpPr>
        <p:sp>
          <p:nvSpPr>
            <p:cNvPr id="29" name="AutoShape 7">
              <a:extLst>
                <a:ext uri="{FF2B5EF4-FFF2-40B4-BE49-F238E27FC236}">
                  <a16:creationId xmlns:a16="http://schemas.microsoft.com/office/drawing/2014/main" id="{477F1086-B0B1-4343-AA8F-96C94D79F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212" y="2674848"/>
              <a:ext cx="3293888" cy="2397254"/>
            </a:xfrm>
            <a:prstGeom prst="rect">
              <a:avLst/>
            </a:prstGeom>
            <a:grpFill/>
            <a:ln w="19050">
              <a:solidFill>
                <a:schemeClr val="tx1">
                  <a:alpha val="9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endParaRPr>
            </a:p>
          </p:txBody>
        </p:sp>
        <p:grpSp>
          <p:nvGrpSpPr>
            <p:cNvPr id="3" name="Групиране 2">
              <a:extLst>
                <a:ext uri="{FF2B5EF4-FFF2-40B4-BE49-F238E27FC236}">
                  <a16:creationId xmlns:a16="http://schemas.microsoft.com/office/drawing/2014/main" id="{786CB869-BFD7-4259-9A09-FFC937ABE1BF}"/>
                </a:ext>
              </a:extLst>
            </p:cNvPr>
            <p:cNvGrpSpPr/>
            <p:nvPr/>
          </p:nvGrpSpPr>
          <p:grpSpPr>
            <a:xfrm>
              <a:off x="8406474" y="3201107"/>
              <a:ext cx="2394688" cy="1534654"/>
              <a:chOff x="8656996" y="3287201"/>
              <a:chExt cx="2394688" cy="1534654"/>
            </a:xfrm>
            <a:grpFill/>
          </p:grpSpPr>
          <p:sp>
            <p:nvSpPr>
              <p:cNvPr id="28" name="AutoShape 7">
                <a:extLst>
                  <a:ext uri="{FF2B5EF4-FFF2-40B4-BE49-F238E27FC236}">
                    <a16:creationId xmlns:a16="http://schemas.microsoft.com/office/drawing/2014/main" id="{89E09267-B3AE-4755-96AB-5A23AD690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3287201"/>
                <a:ext cx="2389911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a</a:t>
                </a:r>
              </a:p>
            </p:txBody>
          </p:sp>
          <p:sp>
            <p:nvSpPr>
              <p:cNvPr id="30" name="AutoShape 7">
                <a:extLst>
                  <a:ext uri="{FF2B5EF4-FFF2-40B4-BE49-F238E27FC236}">
                    <a16:creationId xmlns:a16="http://schemas.microsoft.com/office/drawing/2014/main" id="{E7BF6ED2-1B03-4EE2-85A7-08DA8B485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1268" y="3810336"/>
                <a:ext cx="2390416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b</a:t>
                </a: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D5C46ABF-8130-4D1E-B4E4-512CE5E00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4347275"/>
                <a:ext cx="2390416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c</a:t>
                </a:r>
              </a:p>
            </p:txBody>
          </p:sp>
        </p:grpSp>
      </p:grpSp>
      <p:sp>
        <p:nvSpPr>
          <p:cNvPr id="33" name="Up-Down Arrow 59">
            <a:extLst>
              <a:ext uri="{FF2B5EF4-FFF2-40B4-BE49-F238E27FC236}">
                <a16:creationId xmlns:a16="http://schemas.microsoft.com/office/drawing/2014/main" id="{3E38D79F-534E-4165-957E-CF8F4F1CC110}"/>
              </a:ext>
            </a:extLst>
          </p:cNvPr>
          <p:cNvSpPr/>
          <p:nvPr/>
        </p:nvSpPr>
        <p:spPr>
          <a:xfrm rot="4985623">
            <a:off x="4845658" y="3760594"/>
            <a:ext cx="381000" cy="104496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Стрелка: наляво и нагоре 33">
            <a:extLst>
              <a:ext uri="{FF2B5EF4-FFF2-40B4-BE49-F238E27FC236}">
                <a16:creationId xmlns:a16="http://schemas.microsoft.com/office/drawing/2014/main" id="{EDADF989-8A32-477C-9AF6-80ED79D6FCBC}"/>
              </a:ext>
            </a:extLst>
          </p:cNvPr>
          <p:cNvSpPr/>
          <p:nvPr/>
        </p:nvSpPr>
        <p:spPr>
          <a:xfrm flipH="1">
            <a:off x="7311176" y="5049752"/>
            <a:ext cx="840636" cy="841361"/>
          </a:xfrm>
          <a:prstGeom prst="lef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5" name="Picture 2051">
            <a:extLst>
              <a:ext uri="{FF2B5EF4-FFF2-40B4-BE49-F238E27FC236}">
                <a16:creationId xmlns:a16="http://schemas.microsoft.com/office/drawing/2014/main" id="{1438B9C7-DFB5-4D08-9B11-06A1DD6C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088" y="5003218"/>
            <a:ext cx="1032919" cy="1182727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3554149" y="3252385"/>
            <a:ext cx="2960908" cy="4588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3554149" y="3668859"/>
            <a:ext cx="2960908" cy="4125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4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22" grpId="0"/>
      <p:bldP spid="23" grpId="0"/>
      <p:bldP spid="33" grpId="0" animBg="1"/>
      <p:bldP spid="34" grpId="0" animBg="1"/>
      <p:bldP spid="21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Entity object life cycle 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 rot="5400000">
            <a:off x="4826449" y="2176887"/>
            <a:ext cx="316769" cy="76454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Up Arrow 13"/>
          <p:cNvSpPr/>
          <p:nvPr/>
        </p:nvSpPr>
        <p:spPr>
          <a:xfrm rot="7714227">
            <a:off x="8365977" y="2721969"/>
            <a:ext cx="326105" cy="69807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Up Arrow 14"/>
          <p:cNvSpPr/>
          <p:nvPr/>
        </p:nvSpPr>
        <p:spPr>
          <a:xfrm rot="4713317">
            <a:off x="8165722" y="4287944"/>
            <a:ext cx="361641" cy="745713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Up Arrow 15"/>
          <p:cNvSpPr/>
          <p:nvPr/>
        </p:nvSpPr>
        <p:spPr>
          <a:xfrm rot="16200000">
            <a:off x="8214728" y="2131992"/>
            <a:ext cx="315322" cy="854334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Up Arrow 16"/>
          <p:cNvSpPr/>
          <p:nvPr/>
        </p:nvSpPr>
        <p:spPr>
          <a:xfrm rot="10800000" flipH="1">
            <a:off x="6458965" y="3392545"/>
            <a:ext cx="292064" cy="62925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Up Arrow 18"/>
          <p:cNvSpPr/>
          <p:nvPr/>
        </p:nvSpPr>
        <p:spPr>
          <a:xfrm rot="13894650" flipH="1">
            <a:off x="4816572" y="3130935"/>
            <a:ext cx="325002" cy="104171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Up Arrow 20"/>
          <p:cNvSpPr/>
          <p:nvPr/>
        </p:nvSpPr>
        <p:spPr>
          <a:xfrm rot="16200000">
            <a:off x="4813194" y="4352555"/>
            <a:ext cx="348821" cy="770087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Up Arrow 21"/>
          <p:cNvSpPr/>
          <p:nvPr/>
        </p:nvSpPr>
        <p:spPr>
          <a:xfrm rot="5400000">
            <a:off x="1704634" y="2185252"/>
            <a:ext cx="316769" cy="76454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876645" y="5218093"/>
            <a:ext cx="12990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br>
              <a:rPr lang="en-US" sz="2800" dirty="0"/>
            </a:br>
            <a:r>
              <a:rPr lang="en-US" sz="2800" dirty="0"/>
              <a:t>flush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30623" y="3416107"/>
            <a:ext cx="1293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0794" y="3753885"/>
            <a:ext cx="129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detach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81546" y="1735309"/>
            <a:ext cx="1320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retrieve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76346" y="1760074"/>
            <a:ext cx="1150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persist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36243" y="1821689"/>
            <a:ext cx="806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new</a:t>
            </a: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266F2CAC-92F3-478F-883B-BF1EC50C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155" y="2127444"/>
            <a:ext cx="196823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New /</a:t>
            </a:r>
          </a:p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Transient</a:t>
            </a: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9A7E31CC-2D1A-45EE-AD2A-CEAAEF58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877" y="2310155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Managed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C0E49B87-58FC-4054-9923-09DEC749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7900" y="4721071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b="0" dirty="0">
                <a:solidFill>
                  <a:schemeClr val="tx1"/>
                </a:solidFill>
                <a:latin typeface="+mj-lt"/>
              </a:rPr>
              <a:t>Database</a:t>
            </a:r>
          </a:p>
        </p:txBody>
      </p:sp>
      <p:pic>
        <p:nvPicPr>
          <p:cNvPr id="33" name="Picture 2051">
            <a:extLst>
              <a:ext uri="{FF2B5EF4-FFF2-40B4-BE49-F238E27FC236}">
                <a16:creationId xmlns:a16="http://schemas.microsoft.com/office/drawing/2014/main" id="{4449BA62-1172-4151-AECA-F3DE0572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774" y="3100000"/>
            <a:ext cx="1322742" cy="1590138"/>
          </a:xfrm>
          <a:prstGeom prst="rect">
            <a:avLst/>
          </a:prstGeom>
        </p:spPr>
      </p:pic>
      <p:sp>
        <p:nvSpPr>
          <p:cNvPr id="36" name="AutoShape 7">
            <a:extLst>
              <a:ext uri="{FF2B5EF4-FFF2-40B4-BE49-F238E27FC236}">
                <a16:creationId xmlns:a16="http://schemas.microsoft.com/office/drawing/2014/main" id="{F944147F-360C-441A-B458-44875A426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815" y="4420130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Removed</a:t>
            </a: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ED4E63B0-0155-45B2-AA6A-6215AECF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155" y="4414710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Detached</a:t>
            </a:r>
          </a:p>
        </p:txBody>
      </p:sp>
      <p:sp>
        <p:nvSpPr>
          <p:cNvPr id="38" name="Up Arrow 18">
            <a:extLst>
              <a:ext uri="{FF2B5EF4-FFF2-40B4-BE49-F238E27FC236}">
                <a16:creationId xmlns:a16="http://schemas.microsoft.com/office/drawing/2014/main" id="{69C7D299-1713-4D6C-AB7D-BCCAB2C95276}"/>
              </a:ext>
            </a:extLst>
          </p:cNvPr>
          <p:cNvSpPr/>
          <p:nvPr/>
        </p:nvSpPr>
        <p:spPr>
          <a:xfrm rot="3097005">
            <a:off x="4532593" y="2854116"/>
            <a:ext cx="325002" cy="104171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TextBox 23">
            <a:extLst>
              <a:ext uri="{FF2B5EF4-FFF2-40B4-BE49-F238E27FC236}">
                <a16:creationId xmlns:a16="http://schemas.microsoft.com/office/drawing/2014/main" id="{C4087293-16B1-49E0-8849-406F1933E9AF}"/>
              </a:ext>
            </a:extLst>
          </p:cNvPr>
          <p:cNvSpPr txBox="1"/>
          <p:nvPr/>
        </p:nvSpPr>
        <p:spPr>
          <a:xfrm>
            <a:off x="3380194" y="2964353"/>
            <a:ext cx="1112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merge</a:t>
            </a: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4BA52CB7-1D4B-47DE-B06E-08B40230AA31}"/>
              </a:ext>
            </a:extLst>
          </p:cNvPr>
          <p:cNvSpPr txBox="1"/>
          <p:nvPr/>
        </p:nvSpPr>
        <p:spPr>
          <a:xfrm>
            <a:off x="4176568" y="5204242"/>
            <a:ext cx="192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clear, close</a:t>
            </a:r>
          </a:p>
        </p:txBody>
      </p:sp>
    </p:spTree>
    <p:extLst>
      <p:ext uri="{BB962C8B-B14F-4D97-AF65-F5344CB8AC3E}">
        <p14:creationId xmlns:p14="http://schemas.microsoft.com/office/powerpoint/2010/main" val="10155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30" grpId="0" animBg="1"/>
      <p:bldP spid="31" grpId="0" animBg="1"/>
      <p:bldP spid="32" grpId="0"/>
      <p:bldP spid="36" grpId="0" animBg="1"/>
      <p:bldP spid="37" grpId="0" animBg="1"/>
      <p:bldP spid="38" grpId="0" animBg="1"/>
      <p:bldP spid="40" grpId="0"/>
      <p:bldP spid="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write data methods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8212" y="1150938"/>
            <a:ext cx="9551988" cy="537368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persist() </a:t>
            </a:r>
            <a:r>
              <a:rPr lang="en-US" dirty="0"/>
              <a:t>– persists given entity object into the DB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SQL INSERT)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remove() </a:t>
            </a:r>
            <a:r>
              <a:rPr lang="en-US" dirty="0"/>
              <a:t>– deletes given entity into the DB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/>
              <a:t>SQL </a:t>
            </a:r>
            <a:r>
              <a:rPr lang="en-US" dirty="0"/>
              <a:t>DELETE by primary key)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refresh() </a:t>
            </a:r>
            <a:r>
              <a:rPr lang="en-US" dirty="0"/>
              <a:t>– reloads given entity from the DB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SQL SELECT by primary key)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write data methods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72027" y="1148310"/>
            <a:ext cx="982980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detach() </a:t>
            </a:r>
            <a:r>
              <a:rPr lang="en-US" dirty="0" smtClean="0"/>
              <a:t>– </a:t>
            </a:r>
            <a:r>
              <a:rPr lang="en-US" dirty="0"/>
              <a:t>removes the object from the persistence </a:t>
            </a:r>
            <a:r>
              <a:rPr lang="en-US" dirty="0" smtClean="0"/>
              <a:t>context(PC</a:t>
            </a:r>
            <a:r>
              <a:rPr lang="en-US" dirty="0"/>
              <a:t>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merge() </a:t>
            </a:r>
            <a:r>
              <a:rPr lang="en-US" dirty="0"/>
              <a:t>– synchronize the state of detached entity with the PC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contains() </a:t>
            </a:r>
            <a:r>
              <a:rPr lang="en-US" dirty="0"/>
              <a:t>- determine if given entity is managed by the PC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flush() </a:t>
            </a:r>
            <a:r>
              <a:rPr lang="en-US" dirty="0"/>
              <a:t>– writes the changes from PC in the database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read data methods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355" y="1182688"/>
            <a:ext cx="11804650" cy="5538787"/>
          </a:xfrm>
        </p:spPr>
        <p:txBody>
          <a:bodyPr>
            <a:normAutofit/>
          </a:bodyPr>
          <a:lstStyle/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b="1" dirty="0">
                <a:solidFill>
                  <a:schemeClr val="bg1"/>
                </a:solidFill>
              </a:rPr>
              <a:t>find() </a:t>
            </a:r>
            <a:r>
              <a:rPr lang="en-US" dirty="0">
                <a:solidFill>
                  <a:schemeClr val="tx2"/>
                </a:solidFill>
              </a:rPr>
              <a:t>- </a:t>
            </a:r>
            <a:r>
              <a:rPr lang="en-US" dirty="0"/>
              <a:t>execute a simple Select query by primary key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98612" y="2578958"/>
            <a:ext cx="93726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EntityManagerFactory emf = Persistence.createEntityManagerFactory("school");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EntityManager em = emf.createEntityManager();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em.find(Student.class,1)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8612" y="2033442"/>
            <a:ext cx="9372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3212" y="4800600"/>
            <a:ext cx="1676400" cy="457200"/>
          </a:xfrm>
          <a:prstGeom prst="wedgeRoundRectCallout">
            <a:avLst>
              <a:gd name="adj1" fmla="val -60531"/>
              <a:gd name="adj2" fmla="val -1810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object</a:t>
            </a:r>
          </a:p>
        </p:txBody>
      </p:sp>
    </p:spTree>
    <p:extLst>
      <p:ext uri="{BB962C8B-B14F-4D97-AF65-F5344CB8AC3E}">
        <p14:creationId xmlns:p14="http://schemas.microsoft.com/office/powerpoint/2010/main" val="13235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delete objects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2104875"/>
            <a:ext cx="92202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EntityManagerFactory emf = Persistence.createEntityManagerFactory("school");</a:t>
            </a:r>
          </a:p>
          <a:p>
            <a:pPr lvl="1"/>
            <a:r>
              <a:rPr lang="en-US" noProof="1"/>
              <a:t>        EntityManager em = emf.createEntityManager();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Student student = em.find(Student.class,1);</a:t>
            </a:r>
          </a:p>
          <a:p>
            <a:pPr lvl="1"/>
            <a:r>
              <a:rPr lang="en-US" noProof="1"/>
              <a:t>        em.remove(student);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22412" y="1559359"/>
            <a:ext cx="9220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75412" y="4419600"/>
            <a:ext cx="2209800" cy="381000"/>
          </a:xfrm>
          <a:prstGeom prst="wedgeRoundRectCallout">
            <a:avLst>
              <a:gd name="adj1" fmla="val -60531"/>
              <a:gd name="adj2" fmla="val -1810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object</a:t>
            </a:r>
          </a:p>
        </p:txBody>
      </p:sp>
    </p:spTree>
    <p:extLst>
      <p:ext uri="{BB962C8B-B14F-4D97-AF65-F5344CB8AC3E}">
        <p14:creationId xmlns:p14="http://schemas.microsoft.com/office/powerpoint/2010/main" val="293289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merge objects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8821"/>
            <a:ext cx="11804650" cy="5570537"/>
          </a:xfrm>
        </p:spPr>
        <p:txBody>
          <a:bodyPr/>
          <a:lstStyle/>
          <a:p>
            <a:r>
              <a:rPr lang="en-US" dirty="0"/>
              <a:t>Merges the state of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entity into a </a:t>
            </a: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detached </a:t>
            </a:r>
            <a:r>
              <a:rPr lang="en-US" dirty="0" smtClean="0"/>
              <a:t>entity.</a:t>
            </a:r>
            <a:endParaRPr lang="en-US" dirty="0"/>
          </a:p>
          <a:p>
            <a:pPr lvl="1"/>
            <a:r>
              <a:rPr lang="en-US" dirty="0"/>
              <a:t>Returned entity has a different Java identity than the detached one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May invoke SQL SELECT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7924" y="3733800"/>
            <a:ext cx="107298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public Student storeUpdatedStudent(Student student) {</a:t>
            </a:r>
          </a:p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  return entityManager.</a:t>
            </a:r>
            <a:r>
              <a:rPr lang="en-US" altLang="en-US" sz="2600" dirty="0">
                <a:solidFill>
                  <a:schemeClr val="bg1"/>
                </a:solidFill>
                <a:effectLst/>
              </a:rPr>
              <a:t>merge</a:t>
            </a:r>
            <a:r>
              <a:rPr lang="en-US" altLang="en-US" sz="2600" dirty="0">
                <a:solidFill>
                  <a:schemeClr val="tx1"/>
                </a:solidFill>
                <a:effectLst/>
              </a:rPr>
              <a:t>(student);</a:t>
            </a:r>
          </a:p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835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Maven helps us </a:t>
            </a:r>
            <a:r>
              <a:rPr lang="en-GB" sz="3200" dirty="0">
                <a:solidFill>
                  <a:schemeClr val="bg1"/>
                </a:solidFill>
              </a:rPr>
              <a:t>build</a:t>
            </a:r>
            <a:r>
              <a:rPr lang="en-GB" sz="3200" dirty="0">
                <a:solidFill>
                  <a:schemeClr val="bg2"/>
                </a:solidFill>
              </a:rPr>
              <a:t> our project </a:t>
            </a:r>
            <a:r>
              <a:rPr lang="en-GB" sz="3200" dirty="0" smtClean="0">
                <a:solidFill>
                  <a:schemeClr val="bg2"/>
                </a:solidFill>
              </a:rPr>
              <a:t>easily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Easy dependency import by </a:t>
            </a:r>
            <a:r>
              <a:rPr lang="en-GB" sz="3000" dirty="0" smtClean="0">
                <a:solidFill>
                  <a:schemeClr val="bg1"/>
                </a:solidFill>
              </a:rPr>
              <a:t>XMLs</a:t>
            </a:r>
            <a:r>
              <a:rPr lang="en-GB" sz="3000" dirty="0" smtClean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Java Persistence API (JPA) is an </a:t>
            </a:r>
            <a:r>
              <a:rPr lang="en-GB" sz="3200" dirty="0">
                <a:solidFill>
                  <a:schemeClr val="bg1"/>
                </a:solidFill>
              </a:rPr>
              <a:t>official </a:t>
            </a:r>
            <a:r>
              <a:rPr lang="en-GB" sz="3200" dirty="0" smtClean="0">
                <a:solidFill>
                  <a:schemeClr val="bg1"/>
                </a:solidFill>
              </a:rPr>
              <a:t/>
            </a:r>
            <a:br>
              <a:rPr lang="en-GB" sz="3200" dirty="0" smtClean="0">
                <a:solidFill>
                  <a:schemeClr val="bg1"/>
                </a:solidFill>
              </a:rPr>
            </a:br>
            <a:r>
              <a:rPr lang="en-GB" sz="3200" dirty="0" smtClean="0">
                <a:solidFill>
                  <a:schemeClr val="bg1"/>
                </a:solidFill>
              </a:rPr>
              <a:t>standard </a:t>
            </a:r>
            <a:r>
              <a:rPr lang="en-GB" sz="3200" dirty="0">
                <a:solidFill>
                  <a:schemeClr val="bg2"/>
                </a:solidFill>
              </a:rPr>
              <a:t>for Java ORMs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Hibernate is a widely used Java </a:t>
            </a:r>
            <a:r>
              <a:rPr lang="en-GB" sz="3200" dirty="0" smtClean="0">
                <a:solidFill>
                  <a:schemeClr val="bg2"/>
                </a:solidFill>
              </a:rPr>
              <a:t>ORM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Implements JPA</a:t>
            </a:r>
          </a:p>
          <a:p>
            <a:pPr>
              <a:lnSpc>
                <a:spcPct val="100000"/>
              </a:lnSpc>
            </a:pPr>
            <a:endParaRPr lang="en-GB" sz="3200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Maven </a:t>
            </a:r>
            <a:r>
              <a:rPr lang="en-US" dirty="0"/>
              <a:t>is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built automation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tool.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Describes how software is built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and it's dependencies</a:t>
            </a:r>
          </a:p>
          <a:p>
            <a:pPr lvl="1"/>
            <a:r>
              <a:rPr lang="en-US" dirty="0"/>
              <a:t>Uses XML files</a:t>
            </a:r>
          </a:p>
          <a:p>
            <a:r>
              <a:rPr lang="en-US" sz="3200" dirty="0"/>
              <a:t>Dynamically downloads </a:t>
            </a:r>
            <a:r>
              <a:rPr lang="en-US" sz="3200" b="1" dirty="0">
                <a:solidFill>
                  <a:schemeClr val="bg1"/>
                </a:solidFill>
              </a:rPr>
              <a:t>Java libraries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Maven plug-ins</a:t>
            </a:r>
          </a:p>
          <a:p>
            <a:pPr lvl="1"/>
            <a:r>
              <a:rPr lang="en-US" sz="3000" dirty="0"/>
              <a:t>Projects are configured using a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sz="3000" dirty="0"/>
              <a:t>roject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sz="3000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odel</a:t>
            </a:r>
            <a:r>
              <a:rPr lang="en-US" sz="3000" dirty="0"/>
              <a:t>, which is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stored </a:t>
            </a:r>
            <a:r>
              <a:rPr lang="en-US" sz="3000" dirty="0"/>
              <a:t>in a </a:t>
            </a:r>
            <a:r>
              <a:rPr lang="en-US" b="1" dirty="0">
                <a:solidFill>
                  <a:schemeClr val="bg1"/>
                </a:solidFill>
              </a:rPr>
              <a:t>pom.xml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Ð ÐµÐ·ÑÐ»ÑÐ°Ñ Ñ Ð¸Ð·Ð¾Ð±ÑÐ°Ð¶ÐµÐ½Ð¸Ðµ Ð·Ð° mave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76" y="5486400"/>
            <a:ext cx="3238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72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https://softuni.bg/trainings/courses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5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7805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9453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2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87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– Creating a Maven project</a:t>
            </a:r>
            <a:endParaRPr lang="bg-B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0725DA-3EBA-42F8-8D17-4DA358604C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9862" y="1150938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Select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Maven</a:t>
            </a:r>
            <a:r>
              <a:rPr lang="en-US" dirty="0"/>
              <a:t>" project from the new project </a:t>
            </a:r>
            <a:r>
              <a:rPr lang="en-US" dirty="0" smtClean="0"/>
              <a:t>panel: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2057400"/>
            <a:ext cx="6705600" cy="4384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75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4DB275D-4499-4672-A197-26BC2F45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2362200"/>
            <a:ext cx="9501586" cy="2362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(2)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187998" y="2078206"/>
            <a:ext cx="2148000" cy="440242"/>
          </a:xfrm>
          <a:prstGeom prst="wedgeRoundRectCallout">
            <a:avLst>
              <a:gd name="adj1" fmla="val -48813"/>
              <a:gd name="adj2" fmla="val 110134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group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665001" y="3195342"/>
            <a:ext cx="2224200" cy="440242"/>
          </a:xfrm>
          <a:prstGeom prst="wedgeRoundRectCallout">
            <a:avLst>
              <a:gd name="adj1" fmla="val -68207"/>
              <a:gd name="adj2" fmla="val 8041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537812" y="3959871"/>
            <a:ext cx="1814400" cy="440242"/>
          </a:xfrm>
          <a:prstGeom prst="wedgeRoundRectCallout">
            <a:avLst>
              <a:gd name="adj1" fmla="val -68650"/>
              <a:gd name="adj2" fmla="val -51643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408200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19125B9C-992F-4833-AA94-6BEF36CD5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117834"/>
            <a:ext cx="4746678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(3)</a:t>
            </a:r>
            <a:endParaRPr lang="bg-BG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9D4A79-14E9-4118-AE52-9B374EE1EC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354" y="1150939"/>
            <a:ext cx="6827909" cy="5478462"/>
          </a:xfrm>
        </p:spPr>
        <p:txBody>
          <a:bodyPr>
            <a:normAutofit/>
          </a:bodyPr>
          <a:lstStyle/>
          <a:p>
            <a:r>
              <a:rPr lang="en-US" dirty="0"/>
              <a:t>Set up </a:t>
            </a:r>
            <a:r>
              <a:rPr lang="en-US" sz="3200" b="1" dirty="0">
                <a:solidFill>
                  <a:schemeClr val="bg1"/>
                </a:solidFill>
              </a:rPr>
              <a:t>project name </a:t>
            </a:r>
            <a:r>
              <a:rPr lang="en-US" dirty="0"/>
              <a:t>and </a:t>
            </a:r>
            <a:r>
              <a:rPr lang="en-US" sz="3200" b="1" dirty="0" smtClean="0">
                <a:solidFill>
                  <a:schemeClr val="bg1"/>
                </a:solidFill>
              </a:rPr>
              <a:t>location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 smtClean="0"/>
          </a:p>
          <a:p>
            <a:pPr marL="0" indent="0"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7229D4-C3F9-4C3A-BBF2-1158044589F6}"/>
              </a:ext>
            </a:extLst>
          </p:cNvPr>
          <p:cNvSpPr txBox="1">
            <a:spLocks/>
          </p:cNvSpPr>
          <p:nvPr/>
        </p:nvSpPr>
        <p:spPr>
          <a:xfrm>
            <a:off x="6627812" y="1150939"/>
            <a:ext cx="5351323" cy="51903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Set up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Maven </a:t>
            </a:r>
            <a:r>
              <a:rPr lang="en-US" sz="3200" b="1" dirty="0">
                <a:solidFill>
                  <a:schemeClr val="bg1"/>
                </a:solidFill>
              </a:rPr>
              <a:t>auto-import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 smtClean="0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1AF3B1CE-76C1-4398-BF97-CE0E37F7B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772" y="2117834"/>
            <a:ext cx="4564455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1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Configurations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E752AA-B022-4131-B371-51C9FCCFEAF0}"/>
              </a:ext>
            </a:extLst>
          </p:cNvPr>
          <p:cNvSpPr txBox="1">
            <a:spLocks/>
          </p:cNvSpPr>
          <p:nvPr/>
        </p:nvSpPr>
        <p:spPr>
          <a:xfrm>
            <a:off x="190355" y="1151120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roject </a:t>
            </a:r>
            <a:r>
              <a:rPr lang="en-US" sz="3200" b="1" dirty="0" smtClean="0">
                <a:solidFill>
                  <a:schemeClr val="bg1"/>
                </a:solidFill>
              </a:rPr>
              <a:t>O</a:t>
            </a:r>
            <a:r>
              <a:rPr lang="en-US" sz="3200" dirty="0" smtClean="0"/>
              <a:t>bject </a:t>
            </a:r>
            <a:r>
              <a:rPr lang="en-US" sz="3200" b="1" dirty="0" smtClean="0">
                <a:solidFill>
                  <a:schemeClr val="bg1"/>
                </a:solidFill>
              </a:rPr>
              <a:t>M</a:t>
            </a:r>
            <a:r>
              <a:rPr lang="en-US" sz="3200" dirty="0" smtClean="0"/>
              <a:t>odel(</a:t>
            </a:r>
            <a:r>
              <a:rPr lang="en-US" sz="3200" b="1" dirty="0" smtClean="0">
                <a:solidFill>
                  <a:schemeClr val="bg1"/>
                </a:solidFill>
              </a:rPr>
              <a:t>POM</a:t>
            </a:r>
            <a:r>
              <a:rPr lang="en-US" sz="3200" dirty="0" smtClean="0"/>
              <a:t>) </a:t>
            </a:r>
            <a:r>
              <a:rPr lang="en-US" sz="3200" dirty="0"/>
              <a:t>is the fundamental unit of work in </a:t>
            </a:r>
            <a:r>
              <a:rPr lang="en-US" sz="3200" dirty="0" smtClean="0"/>
              <a:t>Maven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Configurations</a:t>
            </a:r>
            <a:r>
              <a:rPr lang="en-US" sz="3200" dirty="0"/>
              <a:t> are held in the </a:t>
            </a:r>
            <a:r>
              <a:rPr lang="en-US" sz="3200" b="1" dirty="0">
                <a:solidFill>
                  <a:schemeClr val="bg1"/>
                </a:solidFill>
              </a:rPr>
              <a:t>pom.xml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dirty="0"/>
              <a:t>file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executing a task or goal, Maven looks for the POM file in the current directory</a:t>
            </a:r>
            <a:endParaRPr lang="en-US" sz="3000" dirty="0"/>
          </a:p>
        </p:txBody>
      </p: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ED733F97-A6C6-4BBB-BEC0-6546F89B057C}"/>
              </a:ext>
            </a:extLst>
          </p:cNvPr>
          <p:cNvGrpSpPr/>
          <p:nvPr/>
        </p:nvGrpSpPr>
        <p:grpSpPr>
          <a:xfrm>
            <a:off x="8037367" y="3754516"/>
            <a:ext cx="3505200" cy="2780619"/>
            <a:chOff x="7514909" y="3721637"/>
            <a:chExt cx="3505200" cy="2780619"/>
          </a:xfrm>
        </p:grpSpPr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C1B742C9-ED61-4C15-98A6-D0678F8C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212" y="3721637"/>
              <a:ext cx="2715897" cy="2715897"/>
            </a:xfrm>
            <a:prstGeom prst="rect">
              <a:avLst/>
            </a:prstGeom>
          </p:spPr>
        </p:pic>
        <p:pic>
          <p:nvPicPr>
            <p:cNvPr id="13" name="Picture 4" descr="Резултат с изображение за text icon">
              <a:extLst>
                <a:ext uri="{FF2B5EF4-FFF2-40B4-BE49-F238E27FC236}">
                  <a16:creationId xmlns:a16="http://schemas.microsoft.com/office/drawing/2014/main" id="{0696CC6E-922E-45FE-A471-7CF0CABDC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14909" y="5075777"/>
              <a:ext cx="1426479" cy="1426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4916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Uni Cello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2090</Words>
  <Application>Microsoft Office PowerPoint</Application>
  <PresentationFormat>Custom</PresentationFormat>
  <Paragraphs>588</Paragraphs>
  <Slides>54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맑은 고딕</vt:lpstr>
      <vt:lpstr>ＭＳ Ｐゴシック</vt:lpstr>
      <vt:lpstr>Arial</vt:lpstr>
      <vt:lpstr>Calibri</vt:lpstr>
      <vt:lpstr>Consolas</vt:lpstr>
      <vt:lpstr>Wingdings</vt:lpstr>
      <vt:lpstr>Wingdings 2</vt:lpstr>
      <vt:lpstr>SoftUni3_1</vt:lpstr>
      <vt:lpstr>Hibernate Introduction</vt:lpstr>
      <vt:lpstr>Table of Content</vt:lpstr>
      <vt:lpstr>Questions</vt:lpstr>
      <vt:lpstr>PowerPoint Presentation</vt:lpstr>
      <vt:lpstr>Maven Overview</vt:lpstr>
      <vt:lpstr>Setup – Creating a Maven project</vt:lpstr>
      <vt:lpstr>Setup (2)</vt:lpstr>
      <vt:lpstr>Setup (3)</vt:lpstr>
      <vt:lpstr>Maven Configurations</vt:lpstr>
      <vt:lpstr>POM model </vt:lpstr>
      <vt:lpstr>Dependencies</vt:lpstr>
      <vt:lpstr>PowerPoint Presentation</vt:lpstr>
      <vt:lpstr>Hibernate Framework</vt:lpstr>
      <vt:lpstr>Java ORM Approaches</vt:lpstr>
      <vt:lpstr>Hibernate configuration </vt:lpstr>
      <vt:lpstr>Hibernate configuration (2) </vt:lpstr>
      <vt:lpstr>Hibernate configuration (2)</vt:lpstr>
      <vt:lpstr>Hibernate configuration (3)</vt:lpstr>
      <vt:lpstr>Hibernate Implementation Example</vt:lpstr>
      <vt:lpstr>Hibernate mapping</vt:lpstr>
      <vt:lpstr>Hibernate mapping (2)</vt:lpstr>
      <vt:lpstr>Hibernate sessions</vt:lpstr>
      <vt:lpstr>Hibernate save data</vt:lpstr>
      <vt:lpstr>Hibernate retrieve data by Get</vt:lpstr>
      <vt:lpstr>Hibernate retrieve data by Query</vt:lpstr>
      <vt:lpstr>Hibernate Querying Language - HQL</vt:lpstr>
      <vt:lpstr>Hibernate retrieve data by Criteria</vt:lpstr>
      <vt:lpstr>PowerPoint Presentation</vt:lpstr>
      <vt:lpstr>About JPA</vt:lpstr>
      <vt:lpstr>About JPA (2)</vt:lpstr>
      <vt:lpstr>Entities in JPA</vt:lpstr>
      <vt:lpstr>Entity Class: Student</vt:lpstr>
      <vt:lpstr>Annotations</vt:lpstr>
      <vt:lpstr>Annotations (2)</vt:lpstr>
      <vt:lpstr>JPA Configuration </vt:lpstr>
      <vt:lpstr>JPA Configuration (2) </vt:lpstr>
      <vt:lpstr>JPA Configuration (3) </vt:lpstr>
      <vt:lpstr>JPA Configuration</vt:lpstr>
      <vt:lpstr>JPA Configuration (2)</vt:lpstr>
      <vt:lpstr>JPA save objects</vt:lpstr>
      <vt:lpstr>JPA – Java Persistence API</vt:lpstr>
      <vt:lpstr>Persistence Context (PC) and Entities</vt:lpstr>
      <vt:lpstr>Entity object life cycle </vt:lpstr>
      <vt:lpstr>JPA write data methods</vt:lpstr>
      <vt:lpstr>JPA write data methods (2)</vt:lpstr>
      <vt:lpstr>JPA read data methods</vt:lpstr>
      <vt:lpstr>JPA delete objects</vt:lpstr>
      <vt:lpstr>JPA merge objects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/>
  <cp:keywords>softuni, databases, hibernate, ef, ORM, JDBC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2018-10-28T09:02:11Z</dcterms:modified>
  <cp:category>https://softuni.bg/trainings/1444/databases-advanced-hibernate-october-2016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